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0"/>
  </p:notesMasterIdLst>
  <p:sldIdLst>
    <p:sldId id="256" r:id="rId8"/>
    <p:sldId id="794" r:id="rId9"/>
    <p:sldId id="795" r:id="rId10"/>
    <p:sldId id="265" r:id="rId11"/>
    <p:sldId id="266" r:id="rId12"/>
    <p:sldId id="814" r:id="rId13"/>
    <p:sldId id="815" r:id="rId14"/>
    <p:sldId id="816" r:id="rId15"/>
    <p:sldId id="857" r:id="rId16"/>
    <p:sldId id="796" r:id="rId17"/>
    <p:sldId id="664" r:id="rId18"/>
    <p:sldId id="860" r:id="rId19"/>
    <p:sldId id="858" r:id="rId20"/>
    <p:sldId id="817" r:id="rId21"/>
    <p:sldId id="736" r:id="rId22"/>
    <p:sldId id="823" r:id="rId23"/>
    <p:sldId id="270" r:id="rId24"/>
    <p:sldId id="271" r:id="rId25"/>
    <p:sldId id="272" r:id="rId26"/>
    <p:sldId id="818" r:id="rId27"/>
    <p:sldId id="820" r:id="rId28"/>
    <p:sldId id="861" r:id="rId29"/>
    <p:sldId id="799" r:id="rId30"/>
    <p:sldId id="863" r:id="rId31"/>
    <p:sldId id="822" r:id="rId32"/>
    <p:sldId id="865" r:id="rId33"/>
    <p:sldId id="824" r:id="rId34"/>
    <p:sldId id="800" r:id="rId35"/>
    <p:sldId id="801" r:id="rId36"/>
    <p:sldId id="825" r:id="rId37"/>
    <p:sldId id="826" r:id="rId38"/>
    <p:sldId id="827" r:id="rId39"/>
    <p:sldId id="866" r:id="rId40"/>
    <p:sldId id="850" r:id="rId41"/>
    <p:sldId id="829" r:id="rId42"/>
    <p:sldId id="830" r:id="rId43"/>
    <p:sldId id="828" r:id="rId44"/>
    <p:sldId id="280" r:id="rId45"/>
    <p:sldId id="281" r:id="rId46"/>
    <p:sldId id="714" r:id="rId47"/>
    <p:sldId id="848" r:id="rId48"/>
    <p:sldId id="832" r:id="rId49"/>
    <p:sldId id="833" r:id="rId50"/>
    <p:sldId id="852" r:id="rId51"/>
    <p:sldId id="803" r:id="rId52"/>
    <p:sldId id="851" r:id="rId53"/>
    <p:sldId id="854" r:id="rId54"/>
    <p:sldId id="290" r:id="rId55"/>
    <p:sldId id="834" r:id="rId56"/>
    <p:sldId id="855" r:id="rId57"/>
    <p:sldId id="806" r:id="rId58"/>
    <p:sldId id="868" r:id="rId59"/>
    <p:sldId id="835" r:id="rId60"/>
    <p:sldId id="867" r:id="rId61"/>
    <p:sldId id="856" r:id="rId62"/>
    <p:sldId id="808" r:id="rId63"/>
    <p:sldId id="809" r:id="rId64"/>
    <p:sldId id="810" r:id="rId65"/>
    <p:sldId id="836" r:id="rId66"/>
    <p:sldId id="837" r:id="rId67"/>
    <p:sldId id="838" r:id="rId68"/>
    <p:sldId id="720" r:id="rId69"/>
    <p:sldId id="839" r:id="rId70"/>
    <p:sldId id="840" r:id="rId71"/>
    <p:sldId id="721" r:id="rId72"/>
    <p:sldId id="722" r:id="rId73"/>
    <p:sldId id="841" r:id="rId74"/>
    <p:sldId id="842" r:id="rId75"/>
    <p:sldId id="813" r:id="rId76"/>
    <p:sldId id="843" r:id="rId77"/>
    <p:sldId id="844" r:id="rId78"/>
    <p:sldId id="845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B26"/>
    <a:srgbClr val="3C3D3F"/>
    <a:srgbClr val="F9FBF9"/>
    <a:srgbClr val="660E7A"/>
    <a:srgbClr val="E7E7E7"/>
    <a:srgbClr val="1C8E1C"/>
    <a:srgbClr val="000080"/>
    <a:srgbClr val="000000"/>
    <a:srgbClr val="F6FAF4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6111" autoAdjust="0"/>
  </p:normalViewPr>
  <p:slideViewPr>
    <p:cSldViewPr snapToGrid="0">
      <p:cViewPr varScale="1">
        <p:scale>
          <a:sx n="113" d="100"/>
          <a:sy n="113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tableStyles" Target="tableStyle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3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8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hyperlink" Target="https://www.baomidou.com/pages/56bac0/#%E5%9F%BA%E6%9C%AC%E9%85%8D%E7%BD%A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omidou.com/pages/24112f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6.xml"/><Relationship Id="rId16" Type="http://schemas.openxmlformats.org/officeDocument/2006/relationships/image" Target="../media/image28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3.png"/><Relationship Id="rId5" Type="http://schemas.openxmlformats.org/officeDocument/2006/relationships/tags" Target="../tags/tag9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.mysql.com/doc/connector-j/8.0/en/connector-j-connp-props-performance-extensions.html#cj-conn-prop_rewriteBatchedStatements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22.xml"/><Relationship Id="rId16" Type="http://schemas.openxmlformats.org/officeDocument/2006/relationships/image" Target="../media/image4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36.png"/><Relationship Id="rId5" Type="http://schemas.openxmlformats.org/officeDocument/2006/relationships/tags" Target="../tags/tag25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入门案例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常见注解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993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常见注解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通过扫描实体类，并基于反射获取实体类信息作为数据库表信息。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F8725F-0AD2-DCE9-E597-A3D38F493A7A}"/>
              </a:ext>
            </a:extLst>
          </p:cNvPr>
          <p:cNvGrpSpPr/>
          <p:nvPr/>
        </p:nvGrpSpPr>
        <p:grpSpPr>
          <a:xfrm>
            <a:off x="824849" y="2113587"/>
            <a:ext cx="5454507" cy="1135322"/>
            <a:chOff x="1351995" y="3006666"/>
            <a:chExt cx="5454507" cy="113532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916ADB7-C57E-FE9C-997B-CAFFD13084DF}"/>
                </a:ext>
              </a:extLst>
            </p:cNvPr>
            <p:cNvSpPr/>
            <p:nvPr/>
          </p:nvSpPr>
          <p:spPr>
            <a:xfrm>
              <a:off x="1351995" y="3006666"/>
              <a:ext cx="5397357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3EC0389-2B5D-374D-434D-E09E6E772F1C}"/>
                </a:ext>
              </a:extLst>
            </p:cNvPr>
            <p:cNvSpPr txBox="1"/>
            <p:nvPr/>
          </p:nvSpPr>
          <p:spPr>
            <a:xfrm>
              <a:off x="1351995" y="3372184"/>
              <a:ext cx="545450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304334F-28A2-E347-DF26-7C29812A00E6}"/>
                </a:ext>
              </a:extLst>
            </p:cNvPr>
            <p:cNvSpPr/>
            <p:nvPr/>
          </p:nvSpPr>
          <p:spPr>
            <a:xfrm>
              <a:off x="1351996" y="3028401"/>
              <a:ext cx="539735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E6E1F88-6EF6-D00C-FCE7-D62D5FD64CE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F6BAB82-AC69-436E-4568-D5FD4CE429A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B263338-E0EE-E682-96B5-702E52DAF7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A2E849C-6A20-F298-B9EC-F3D0F4444C5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876885-0EA4-DC9F-5DB4-7543FAFF6E78}"/>
              </a:ext>
            </a:extLst>
          </p:cNvPr>
          <p:cNvGrpSpPr/>
          <p:nvPr/>
        </p:nvGrpSpPr>
        <p:grpSpPr>
          <a:xfrm>
            <a:off x="824849" y="3490954"/>
            <a:ext cx="5454507" cy="3152734"/>
            <a:chOff x="1351995" y="3006666"/>
            <a:chExt cx="5454507" cy="315273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80EE926-10FA-980F-DB8B-9353A3092443}"/>
                </a:ext>
              </a:extLst>
            </p:cNvPr>
            <p:cNvSpPr/>
            <p:nvPr/>
          </p:nvSpPr>
          <p:spPr>
            <a:xfrm>
              <a:off x="1351995" y="3006666"/>
              <a:ext cx="5397357" cy="315273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7D658E-7AAA-F144-FD74-6814EE84A43C}"/>
                </a:ext>
              </a:extLst>
            </p:cNvPr>
            <p:cNvSpPr txBox="1"/>
            <p:nvPr/>
          </p:nvSpPr>
          <p:spPr>
            <a:xfrm>
              <a:off x="1351995" y="3350126"/>
              <a:ext cx="5454507" cy="273517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phone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status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LocalDateTime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createTime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LocalDateTime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updateTime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538C863-B481-A128-AE8D-77C0ABC79E2D}"/>
                </a:ext>
              </a:extLst>
            </p:cNvPr>
            <p:cNvSpPr/>
            <p:nvPr/>
          </p:nvSpPr>
          <p:spPr>
            <a:xfrm>
              <a:off x="1351996" y="3028401"/>
              <a:ext cx="539735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536241C-F005-B8CC-E172-448385152FE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AD0EF56-DEA3-5F32-79BE-9A71500C06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BB46B66-68F4-F595-A96A-BB3287B0711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60A5499-E061-ADAA-ED61-FE2F72370A6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59E658D-7ACB-0AC8-FD75-29B3249843FE}"/>
              </a:ext>
            </a:extLst>
          </p:cNvPr>
          <p:cNvSpPr/>
          <p:nvPr/>
        </p:nvSpPr>
        <p:spPr>
          <a:xfrm>
            <a:off x="5374190" y="2514627"/>
            <a:ext cx="355097" cy="19299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E05D853-89D8-000B-0EA7-40000C218210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3523528" y="2707618"/>
            <a:ext cx="2028211" cy="783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01829A-0F1F-48E1-AEC9-9D4D96E1ED16}"/>
              </a:ext>
            </a:extLst>
          </p:cNvPr>
          <p:cNvGrpSpPr/>
          <p:nvPr/>
        </p:nvGrpSpPr>
        <p:grpSpPr>
          <a:xfrm>
            <a:off x="6910059" y="3005479"/>
            <a:ext cx="4346825" cy="2603218"/>
            <a:chOff x="795776" y="3931886"/>
            <a:chExt cx="4346825" cy="260321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C03AAF7-AF54-9CE3-CBB5-C211771C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9881608-5ABB-25C0-9DCB-D1AE55C16173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A00FA1E7-FD89-FC46-1775-6950CD7B8CAF}"/>
              </a:ext>
            </a:extLst>
          </p:cNvPr>
          <p:cNvSpPr txBox="1">
            <a:spLocks/>
          </p:cNvSpPr>
          <p:nvPr/>
        </p:nvSpPr>
        <p:spPr>
          <a:xfrm>
            <a:off x="7138856" y="3179434"/>
            <a:ext cx="4048550" cy="22230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类名驼峰转下划线作为表名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名为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id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的字段作为主键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变量名驼峰转下划线作为表的字段名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常见注解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中比较常用的几个注解如下：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/>
              <a:t>@TableName</a:t>
            </a:r>
            <a:r>
              <a:rPr lang="zh-CN" altLang="en-US" sz="1400"/>
              <a:t>：用来指定表名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/>
              <a:t>@TableId</a:t>
            </a:r>
            <a:r>
              <a:rPr lang="zh-CN" altLang="en-US" sz="1400"/>
              <a:t>：用来指定表中的主键字段信息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/>
              <a:t>@TableField</a:t>
            </a:r>
            <a:r>
              <a:rPr lang="zh-CN" altLang="en-US" sz="1400"/>
              <a:t>：用来指定表中的普通字段信息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8EC5F58-9132-5F56-9ADD-7688F97DB060}"/>
              </a:ext>
            </a:extLst>
          </p:cNvPr>
          <p:cNvGrpSpPr/>
          <p:nvPr/>
        </p:nvGrpSpPr>
        <p:grpSpPr>
          <a:xfrm>
            <a:off x="792941" y="3352793"/>
            <a:ext cx="4733015" cy="3262998"/>
            <a:chOff x="1351995" y="3006666"/>
            <a:chExt cx="4733015" cy="3262998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5C16166-3BD8-5486-2AC4-06B74041C6CF}"/>
                </a:ext>
              </a:extLst>
            </p:cNvPr>
            <p:cNvSpPr/>
            <p:nvPr/>
          </p:nvSpPr>
          <p:spPr>
            <a:xfrm>
              <a:off x="1351995" y="3006666"/>
              <a:ext cx="4733015" cy="326299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4D4542-0095-28BF-98AF-64D4EA346B68}"/>
                </a:ext>
              </a:extLst>
            </p:cNvPr>
            <p:cNvSpPr txBox="1"/>
            <p:nvPr/>
          </p:nvSpPr>
          <p:spPr>
            <a:xfrm>
              <a:off x="1351995" y="3312893"/>
              <a:ext cx="4212103" cy="29567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lang="zh-CN" altLang="zh-CN" sz="1200" b="1">
                  <a:solidFill>
                    <a:srgbClr val="660E7A"/>
                  </a:solidFill>
                  <a:latin typeface="Source Code Pro" panose="020B0509030403020204" pitchFamily="49" charset="0"/>
                </a:rPr>
                <a:t>isMarried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lang="en-US" altLang="zh-CN" sz="1200" b="1">
                  <a:solidFill>
                    <a:srgbClr val="660E7A"/>
                  </a:solidFill>
                  <a:latin typeface="Source Code Pro" panose="020B0509030403020204" pitchFamily="49" charset="0"/>
                </a:rPr>
                <a:t>order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String </a:t>
              </a:r>
              <a:r>
                <a:rPr lang="en-US" altLang="zh-CN" sz="1200" b="1">
                  <a:solidFill>
                    <a:srgbClr val="660E7A"/>
                  </a:solidFill>
                  <a:latin typeface="Source Code Pro" panose="020B0509030403020204" pitchFamily="49" charset="0"/>
                </a:rPr>
                <a:t>address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62D34C0-BFBF-FF28-29E3-0C4BCDBEA39A}"/>
                </a:ext>
              </a:extLst>
            </p:cNvPr>
            <p:cNvSpPr/>
            <p:nvPr/>
          </p:nvSpPr>
          <p:spPr>
            <a:xfrm>
              <a:off x="1351996" y="3028401"/>
              <a:ext cx="473301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9180584-2EFB-4841-C334-FB7FC6B156B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A744C68-B6DC-5890-C6C0-E51F10067CFB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9E3E836-AF9A-C0EE-5E88-EDF67539354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3D1FC04-9A96-2084-9F32-56CE6EAB8BF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78301-47A2-2486-E9C4-531CD2ED3EEB}"/>
              </a:ext>
            </a:extLst>
          </p:cNvPr>
          <p:cNvSpPr txBox="1"/>
          <p:nvPr/>
        </p:nvSpPr>
        <p:spPr>
          <a:xfrm>
            <a:off x="1281829" y="4569054"/>
            <a:ext cx="2397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15363E-75C9-5022-1C70-CCA6FF56292E}"/>
              </a:ext>
            </a:extLst>
          </p:cNvPr>
          <p:cNvSpPr txBox="1"/>
          <p:nvPr/>
        </p:nvSpPr>
        <p:spPr>
          <a:xfrm>
            <a:off x="1281829" y="5014069"/>
            <a:ext cx="258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"is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</a:t>
            </a:r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m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arried"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DC084C-C4CC-ABC8-6A62-12463ECC39FB}"/>
              </a:ext>
            </a:extLst>
          </p:cNvPr>
          <p:cNvSpPr txBox="1"/>
          <p:nvPr/>
        </p:nvSpPr>
        <p:spPr>
          <a:xfrm>
            <a:off x="1281829" y="5459084"/>
            <a:ext cx="2267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"`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order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`"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872198-A90D-B548-5931-E42110F647FF}"/>
              </a:ext>
            </a:extLst>
          </p:cNvPr>
          <p:cNvSpPr txBox="1"/>
          <p:nvPr/>
        </p:nvSpPr>
        <p:spPr>
          <a:xfrm>
            <a:off x="1281829" y="4119621"/>
            <a:ext cx="1765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</a:t>
            </a:r>
            <a:r>
              <a:rPr lang="en-US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9A31FC-F219-B51E-944A-EEBF39315A57}"/>
              </a:ext>
            </a:extLst>
          </p:cNvPr>
          <p:cNvSpPr txBox="1"/>
          <p:nvPr/>
        </p:nvSpPr>
        <p:spPr>
          <a:xfrm>
            <a:off x="949809" y="3671017"/>
            <a:ext cx="2397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@TableName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tb_</a:t>
            </a:r>
            <a:r>
              <a:rPr lang="zh-CN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user"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6C5F70F-1A0E-A424-0AB8-D117A8E5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164" y="4181328"/>
            <a:ext cx="4809848" cy="1992245"/>
          </a:xfrm>
          <a:prstGeom prst="roundRect">
            <a:avLst>
              <a:gd name="adj" fmla="val 32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3227ABAB-1922-A60E-2E3F-7F876800BB95}"/>
              </a:ext>
            </a:extLst>
          </p:cNvPr>
          <p:cNvSpPr txBox="1"/>
          <p:nvPr/>
        </p:nvSpPr>
        <p:spPr>
          <a:xfrm>
            <a:off x="2111611" y="4123020"/>
            <a:ext cx="667469" cy="27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"id"</a:t>
            </a:r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170F99-9D50-910F-7279-BCB7F7D894FA}"/>
              </a:ext>
            </a:extLst>
          </p:cNvPr>
          <p:cNvSpPr txBox="1"/>
          <p:nvPr/>
        </p:nvSpPr>
        <p:spPr>
          <a:xfrm>
            <a:off x="3112876" y="4105277"/>
            <a:ext cx="932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type=</a:t>
            </a:r>
            <a:endParaRPr lang="zh-CN" altLang="en-US" sz="12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59E6FC4-B2E4-54B7-8333-A6A6C0877206}"/>
              </a:ext>
            </a:extLst>
          </p:cNvPr>
          <p:cNvSpPr txBox="1"/>
          <p:nvPr/>
        </p:nvSpPr>
        <p:spPr>
          <a:xfrm>
            <a:off x="2127312" y="4121499"/>
            <a:ext cx="771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value=</a:t>
            </a:r>
            <a:endParaRPr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CC5A465-9093-F255-7E2D-B55C73E284EC}"/>
              </a:ext>
            </a:extLst>
          </p:cNvPr>
          <p:cNvSpPr txBox="1"/>
          <p:nvPr/>
        </p:nvSpPr>
        <p:spPr>
          <a:xfrm>
            <a:off x="2491979" y="4113406"/>
            <a:ext cx="667469" cy="27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F1C517-753E-E43D-DDC2-7C00139B02EB}"/>
              </a:ext>
            </a:extLst>
          </p:cNvPr>
          <p:cNvSpPr txBox="1"/>
          <p:nvPr/>
        </p:nvSpPr>
        <p:spPr>
          <a:xfrm>
            <a:off x="3819013" y="4114530"/>
            <a:ext cx="1865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IdType.</a:t>
            </a:r>
            <a:r>
              <a:rPr lang="en-US" altLang="zh-CN" sz="1200" b="1">
                <a:solidFill>
                  <a:srgbClr val="660E7A"/>
                </a:solidFill>
                <a:latin typeface="Source Code Pro" panose="020B0509030403020204" pitchFamily="49" charset="0"/>
              </a:rPr>
              <a:t>AUTO</a:t>
            </a:r>
            <a:endParaRPr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362C82C-4A7E-1911-444C-D4298D9EF5D5}"/>
              </a:ext>
            </a:extLst>
          </p:cNvPr>
          <p:cNvSpPr txBox="1"/>
          <p:nvPr/>
        </p:nvSpPr>
        <p:spPr>
          <a:xfrm>
            <a:off x="1275749" y="5896574"/>
            <a:ext cx="258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(exist = </a:t>
            </a:r>
            <a:r>
              <a:rPr lang="zh-CN" altLang="zh-CN" sz="1200" b="1">
                <a:solidFill>
                  <a:srgbClr val="000080"/>
                </a:solidFill>
                <a:latin typeface="Source Code Pro" panose="020B0509030403020204" pitchFamily="49" charset="0"/>
              </a:rPr>
              <a:t>false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F659A5-D2B5-CF07-2CE6-B1AEBA5CC5FB}"/>
              </a:ext>
            </a:extLst>
          </p:cNvPr>
          <p:cNvGrpSpPr/>
          <p:nvPr/>
        </p:nvGrpSpPr>
        <p:grpSpPr>
          <a:xfrm>
            <a:off x="6212615" y="822927"/>
            <a:ext cx="5236090" cy="2956771"/>
            <a:chOff x="795776" y="3931886"/>
            <a:chExt cx="4346825" cy="260321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EF424D-88C3-9BAF-ACB0-7AAC50032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420F85-4DAB-4C5A-F610-28CDE9937AEC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072C91BE-2667-303F-9983-6FA51E636906}"/>
              </a:ext>
            </a:extLst>
          </p:cNvPr>
          <p:cNvSpPr txBox="1">
            <a:spLocks/>
          </p:cNvSpPr>
          <p:nvPr/>
        </p:nvSpPr>
        <p:spPr>
          <a:xfrm>
            <a:off x="6441412" y="996884"/>
            <a:ext cx="4658938" cy="22230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IdType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枚举：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/>
                </a:solidFill>
                <a:latin typeface="+mn-ea"/>
              </a:rPr>
              <a:t>AUTO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：数据库自增长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/>
                </a:solidFill>
                <a:latin typeface="+mn-ea"/>
              </a:rPr>
              <a:t>INPUT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：通过</a:t>
            </a:r>
            <a:r>
              <a:rPr lang="en-US" altLang="zh-CN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set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方法自行输入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/>
                </a:solidFill>
                <a:latin typeface="+mn-ea"/>
              </a:rPr>
              <a:t>ASSIGN_ID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：分配 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，接口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IdentifierGenerator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的方法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nextId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来生成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，默认实现类为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DefaultIdentifierGenerator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雪花算法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@TableField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的常见场景：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成员变量名与数据库字段名不一致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成员变量名以</a:t>
            </a:r>
            <a:r>
              <a:rPr lang="en-US" altLang="zh-CN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is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开头，且是布尔值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成员变量名与数据库关键字冲突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成员变量不是数据库字段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860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935 0.00023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4935 0.00023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35 0.00023 L 0.19636 0.0002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9" grpId="0"/>
      <p:bldP spid="39" grpId="1"/>
      <p:bldP spid="40" grpId="0"/>
      <p:bldP spid="40" grpId="1"/>
      <p:bldP spid="48" grpId="0"/>
      <p:bldP spid="48" grpId="1"/>
      <p:bldP spid="48" grpId="2"/>
      <p:bldP spid="49" grpId="0"/>
      <p:bldP spid="49" grpId="1"/>
      <p:bldP spid="50" grpId="0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69541-6479-812B-9B49-EB2440ABB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8591" y="1171575"/>
            <a:ext cx="5760538" cy="51530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/>
              <a:t>MybatisPlus</a:t>
            </a:r>
            <a:r>
              <a:rPr lang="zh-CN" altLang="en-US" sz="1600" dirty="0"/>
              <a:t>是如何获取实现</a:t>
            </a:r>
            <a:r>
              <a:rPr lang="en-US" altLang="zh-CN" sz="1600" dirty="0"/>
              <a:t>CRUD</a:t>
            </a:r>
            <a:r>
              <a:rPr lang="zh-CN" altLang="en-US" sz="1600" dirty="0"/>
              <a:t>的数据库表信息的？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默认以类名驼峰转下划线作为表名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默认把名为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的字段作为主键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默认把变量名驼峰转下划线作为表的字段名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/>
              <a:t>MybatisPlus</a:t>
            </a:r>
            <a:r>
              <a:rPr lang="zh-CN" altLang="en-US" sz="1600" dirty="0"/>
              <a:t>的常用注解有哪些？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@TableName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：指定表名称及全局配置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@TableId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：指定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字段及相关配置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@TableField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：指定普通字段及相关配置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/>
              <a:t>IdType</a:t>
            </a:r>
            <a:r>
              <a:rPr lang="zh-CN" altLang="en-US" sz="1600" dirty="0"/>
              <a:t>的常见类型有哪些？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ASSIGN_ID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使用</a:t>
            </a:r>
            <a:r>
              <a:rPr lang="en-US" altLang="zh-CN" sz="1600" dirty="0"/>
              <a:t>@TableField</a:t>
            </a:r>
            <a:r>
              <a:rPr lang="zh-CN" altLang="en-US" sz="1600" dirty="0"/>
              <a:t>的常见场景是？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成员变量名与数据库字段名不一致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成员变量名以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开头，且是布尔值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成员变量名与数据库关键字冲突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成员变量不是数据库字段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2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入门案例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常见注解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常见配置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6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常见配置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的配置项继承了</a:t>
            </a:r>
            <a:r>
              <a:rPr lang="en-US" altLang="zh-CN"/>
              <a:t>MyBatis</a:t>
            </a:r>
            <a:r>
              <a:rPr lang="zh-CN" altLang="en-US"/>
              <a:t>原生配置和一些自己特有的配置。例如：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具体可参考官方文档：</a:t>
            </a:r>
            <a:r>
              <a:rPr lang="zh-CN" altLang="en-US">
                <a:hlinkClick r:id="rId4"/>
              </a:rPr>
              <a:t>使用配置 </a:t>
            </a:r>
            <a:r>
              <a:rPr lang="en-US" altLang="zh-CN">
                <a:hlinkClick r:id="rId4"/>
              </a:rPr>
              <a:t>| MyBatis-Plus (baomidou.com)</a:t>
            </a:r>
            <a:endParaRPr lang="en-US" altLang="zh-CN"/>
          </a:p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D4C707-7AA4-769C-C0BF-BC56A374AA8C}"/>
              </a:ext>
            </a:extLst>
          </p:cNvPr>
          <p:cNvGrpSpPr/>
          <p:nvPr/>
        </p:nvGrpSpPr>
        <p:grpSpPr>
          <a:xfrm>
            <a:off x="1148699" y="2206631"/>
            <a:ext cx="7738126" cy="3152734"/>
            <a:chOff x="1351995" y="3006666"/>
            <a:chExt cx="7738126" cy="315273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F501763-EE87-E00F-DC84-1D45E719CB41}"/>
                </a:ext>
              </a:extLst>
            </p:cNvPr>
            <p:cNvSpPr/>
            <p:nvPr/>
          </p:nvSpPr>
          <p:spPr>
            <a:xfrm>
              <a:off x="1351995" y="3006666"/>
              <a:ext cx="7738126" cy="315273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6DA443-05CA-2B2B-EA2C-985106A378E8}"/>
                </a:ext>
              </a:extLst>
            </p:cNvPr>
            <p:cNvSpPr txBox="1"/>
            <p:nvPr/>
          </p:nvSpPr>
          <p:spPr>
            <a:xfrm>
              <a:off x="1351995" y="3350126"/>
              <a:ext cx="7452376" cy="247446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type-aliases-package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com.itheima.mp.domain.po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别名扫描包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mapper-locations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"classpath*:/mapper/**/*.xml"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Mapper.xml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文件地址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，默认值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map-underscore-to-camel-case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是否开启下划线和驼峰的映射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cache-enabled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false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是否开启二级缓存</a:t>
              </a:r>
              <a:endPara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global-config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db-config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id-type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assign_id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id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为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雪花算法生成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update-strategy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not_null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更新策略：只更新非空字段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AF921E0-7141-286B-2E25-D4B120876848}"/>
                </a:ext>
              </a:extLst>
            </p:cNvPr>
            <p:cNvSpPr/>
            <p:nvPr/>
          </p:nvSpPr>
          <p:spPr>
            <a:xfrm>
              <a:off x="1351995" y="3028401"/>
              <a:ext cx="773812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B0D49E-5FB9-6229-5F92-225DEE2D6C4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22B7CC2-091A-AF3C-368B-C0516F9CFC3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824540-D55F-C847-F943-852EDBE2F76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5CFDBC2-A983-AEEB-47EC-7F0E4B5A75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187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48A3DC-7B1A-4148-B1C2-0CD8E3876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MyBatisPlus</a:t>
            </a:r>
            <a:r>
              <a:rPr lang="zh-CN" altLang="en-US"/>
              <a:t>使用的基本流程是什么？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引入起步依赖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自定义</a:t>
            </a:r>
            <a:r>
              <a:rPr lang="en-US" altLang="zh-CN"/>
              <a:t>Mapper</a:t>
            </a:r>
            <a:r>
              <a:rPr lang="zh-CN" altLang="en-US"/>
              <a:t>基础</a:t>
            </a:r>
            <a:r>
              <a:rPr lang="en-US" altLang="zh-CN"/>
              <a:t>BaseMapper</a:t>
            </a:r>
          </a:p>
          <a:p>
            <a:pPr>
              <a:buFont typeface="+mj-ea"/>
              <a:buAutoNum type="circleNumDbPlain"/>
            </a:pPr>
            <a:r>
              <a:rPr lang="zh-CN" altLang="en-US"/>
              <a:t>在实体类上添加注解声明 表信息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中根据需要添加配置</a:t>
            </a:r>
          </a:p>
        </p:txBody>
      </p:sp>
    </p:spTree>
    <p:extLst>
      <p:ext uri="{BB962C8B-B14F-4D97-AF65-F5344CB8AC3E}">
        <p14:creationId xmlns:p14="http://schemas.microsoft.com/office/powerpoint/2010/main" val="17857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条件构造器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</a:t>
            </a:r>
            <a:r>
              <a:rPr lang="en-US" altLang="zh-CN"/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Service</a:t>
            </a:r>
            <a:r>
              <a:rPr lang="zh-CN" altLang="en-US"/>
              <a:t>接口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条件构造器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B4EB1D-9B1E-6C0B-DA22-0B13616D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9" y="2136509"/>
            <a:ext cx="6347065" cy="2727855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2C76C8-1629-E84D-59E3-DB0ED1EF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94" y="3891861"/>
            <a:ext cx="6861900" cy="2620277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E9EEF4EB-BBC1-A826-0DF2-721DC17FD7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支持各种复杂的</a:t>
            </a:r>
            <a:r>
              <a:rPr lang="en-US" altLang="zh-CN"/>
              <a:t>where</a:t>
            </a:r>
            <a:r>
              <a:rPr lang="zh-CN" altLang="en-US"/>
              <a:t>条件，可以满足日常开发的所有需求。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820B595-6674-C79D-D11E-3182E58B8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0177" y="5344873"/>
            <a:ext cx="5809178" cy="5010032"/>
          </a:xfrm>
          <a:prstGeom prst="roundRect">
            <a:avLst>
              <a:gd name="adj" fmla="val 15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401FFC-2E5E-37A2-CA7F-05C52279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691" y="786317"/>
            <a:ext cx="5448026" cy="1928709"/>
          </a:xfrm>
          <a:prstGeom prst="roundRect">
            <a:avLst>
              <a:gd name="adj" fmla="val 28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97AA4C-6E6F-A2E0-2C07-5CBE18A86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8691" y="2795188"/>
            <a:ext cx="5770758" cy="1928709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3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 to="0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4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4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56B481C-2658-AA34-4FC0-AE1BD9A73B1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MybatisPlus</a:t>
            </a:r>
            <a:endParaRPr lang="zh-CN" altLang="en-US" sz="2000" b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B36351-B581-1074-4A56-667DF477D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3" r="1377" b="27083"/>
          <a:stretch/>
        </p:blipFill>
        <p:spPr bwMode="auto">
          <a:xfrm>
            <a:off x="8273549" y="1761133"/>
            <a:ext cx="2841203" cy="25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3DF522B4-06B5-6A68-9194-284342819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41" b="27807"/>
          <a:stretch/>
        </p:blipFill>
        <p:spPr bwMode="auto">
          <a:xfrm>
            <a:off x="721404" y="1786086"/>
            <a:ext cx="2834265" cy="24823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38626D-7468-DEBA-E8CC-C46BD8D0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2" t="3279" r="43080" b="27805"/>
          <a:stretch/>
        </p:blipFill>
        <p:spPr bwMode="auto">
          <a:xfrm>
            <a:off x="1847043" y="1898725"/>
            <a:ext cx="2723883" cy="23697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0D0DC0D-98FD-189E-D36C-D1EB38E43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3" t="45180" r="31982" b="44950"/>
          <a:stretch/>
        </p:blipFill>
        <p:spPr bwMode="auto">
          <a:xfrm>
            <a:off x="7041169" y="3449226"/>
            <a:ext cx="935833" cy="3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ECF21C-CBA3-0609-0211-AC767D0862CA}"/>
              </a:ext>
            </a:extLst>
          </p:cNvPr>
          <p:cNvSpPr txBox="1"/>
          <p:nvPr/>
        </p:nvSpPr>
        <p:spPr>
          <a:xfrm>
            <a:off x="4801052" y="2406390"/>
            <a:ext cx="4878259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500">
                <a:solidFill>
                  <a:srgbClr val="000000"/>
                </a:solidFill>
                <a:latin typeface="Oswald SemiBold" pitchFamily="2" charset="0"/>
              </a:rPr>
              <a:t>MyBatis</a:t>
            </a:r>
            <a:endParaRPr lang="zh-CN" altLang="en-US" sz="11500" dirty="0">
              <a:solidFill>
                <a:srgbClr val="000000"/>
              </a:solidFill>
              <a:latin typeface="Oswald SemiBold" pitchFamily="2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A17D018-983A-84B5-E59C-6DB885A17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0" t="27783" r="32027" b="58808"/>
          <a:stretch/>
        </p:blipFill>
        <p:spPr bwMode="auto">
          <a:xfrm>
            <a:off x="6969083" y="2796738"/>
            <a:ext cx="947279" cy="4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00B96D-694A-D252-398F-78ECB379A4B9}"/>
              </a:ext>
            </a:extLst>
          </p:cNvPr>
          <p:cNvSpPr txBox="1"/>
          <p:nvPr/>
        </p:nvSpPr>
        <p:spPr>
          <a:xfrm>
            <a:off x="1066130" y="4726499"/>
            <a:ext cx="9816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000000"/>
                </a:solidFill>
                <a:latin typeface="Gill Sans Ultra Bold" panose="020B0A02020104020203" pitchFamily="34" charset="0"/>
              </a:rPr>
              <a:t>TO BE THE BEST PARTNER OF MYBATIS</a:t>
            </a:r>
            <a:endParaRPr lang="zh-CN" altLang="en-US" sz="3200" dirty="0">
              <a:solidFill>
                <a:srgbClr val="000000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47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4518 2.96296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accel="47000" decel="5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11022E-16 -4.07407E-6 L 0.10169 -4.07407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rand(0.125)-0.062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rand(0.125)-0.0625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22" dur="375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3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QueryWrapper</a:t>
            </a:r>
            <a:r>
              <a:rPr lang="zh-CN" altLang="en-US"/>
              <a:t>的查询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查询出名字中带</a:t>
            </a:r>
            <a:r>
              <a:rPr lang="en-US" altLang="zh-CN"/>
              <a:t>o</a:t>
            </a:r>
            <a:r>
              <a:rPr lang="zh-CN" altLang="en-US"/>
              <a:t>的，存款大于等于</a:t>
            </a:r>
            <a:r>
              <a:rPr lang="en-US" altLang="zh-CN"/>
              <a:t>1000</a:t>
            </a:r>
            <a:r>
              <a:rPr lang="zh-CN" altLang="en-US"/>
              <a:t>元的人的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username</a:t>
            </a:r>
            <a:r>
              <a:rPr lang="zh-CN" altLang="en-US"/>
              <a:t>、</a:t>
            </a:r>
            <a:r>
              <a:rPr lang="en-US" altLang="zh-CN"/>
              <a:t>info</a:t>
            </a:r>
            <a:r>
              <a:rPr lang="zh-CN" altLang="en-US"/>
              <a:t>、</a:t>
            </a:r>
            <a:r>
              <a:rPr lang="en-US" altLang="zh-CN"/>
              <a:t>balance</a:t>
            </a:r>
            <a:r>
              <a:rPr lang="zh-CN" altLang="en-US"/>
              <a:t>字段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更新用户名为</a:t>
            </a:r>
            <a:r>
              <a:rPr lang="en-US" altLang="zh-CN"/>
              <a:t>jack</a:t>
            </a:r>
            <a:r>
              <a:rPr lang="zh-CN" altLang="en-US"/>
              <a:t>的用户的余额为</a:t>
            </a:r>
            <a:r>
              <a:rPr lang="en-US" altLang="zh-CN"/>
              <a:t>2000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594364" y="2705222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LIKE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?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&gt;= ?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E57F59-3C44-689B-9463-92C2B2087E71}"/>
              </a:ext>
            </a:extLst>
          </p:cNvPr>
          <p:cNvGrpSpPr/>
          <p:nvPr/>
        </p:nvGrpSpPr>
        <p:grpSpPr>
          <a:xfrm>
            <a:off x="2594364" y="4734535"/>
            <a:ext cx="4985339" cy="1447556"/>
            <a:chOff x="1351995" y="3006666"/>
            <a:chExt cx="4985339" cy="144755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D024AE4-39D0-F2D1-BC77-9BAD64AC7111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1A9695A-B9A2-2DCB-2AFD-A06C073EDC67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SET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Source Code Pro" panose="020B0509030403020204" pitchFamily="49" charset="0"/>
                </a:rPr>
                <a:t>2000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"jack"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32229B3-4395-F9C0-F471-73F323B5A080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C8244FB-64D2-C35A-9302-DFDFD3B5962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2E88152-1189-F349-50CB-56C072E6C9A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AAD20DF-B9FB-ABA4-9E13-5CAA22C99B6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E409071-2E5A-DD19-9CD6-CD5A0B1BD6E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1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UpdateWrapper</a:t>
            </a:r>
            <a:r>
              <a:rPr lang="zh-CN" altLang="en-US"/>
              <a:t>的更新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需求：更新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1,2,4</a:t>
            </a:r>
            <a:r>
              <a:rPr lang="zh-CN" altLang="en-US"/>
              <a:t>的用户的余额，扣</a:t>
            </a:r>
            <a:r>
              <a:rPr lang="en-US" altLang="zh-CN"/>
              <a:t>200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301287" y="2295769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SET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200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4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2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B1D117-DCEE-3CA2-E754-62053B73E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1321" y="1463040"/>
            <a:ext cx="6113124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条件构造器的用法：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QueryWrapper</a:t>
            </a:r>
            <a:r>
              <a:rPr lang="zh-CN" altLang="en-US" sz="1600"/>
              <a:t>和</a:t>
            </a:r>
            <a:r>
              <a:rPr lang="en-US" altLang="zh-CN" sz="1600"/>
              <a:t>LambdaQueryWrapper</a:t>
            </a:r>
            <a:r>
              <a:rPr lang="zh-CN" altLang="en-US" sz="1600"/>
              <a:t>通常用来构建</a:t>
            </a:r>
            <a:r>
              <a:rPr lang="en-US" altLang="zh-CN" sz="1600"/>
              <a:t>select</a:t>
            </a:r>
            <a:r>
              <a:rPr lang="zh-CN" altLang="en-US" sz="1600"/>
              <a:t>、</a:t>
            </a:r>
            <a:r>
              <a:rPr lang="en-US" altLang="zh-CN" sz="1600"/>
              <a:t>delete</a:t>
            </a:r>
            <a:r>
              <a:rPr lang="zh-CN" altLang="en-US" sz="1600"/>
              <a:t>、</a:t>
            </a:r>
            <a:r>
              <a:rPr lang="en-US" altLang="zh-CN" sz="1600"/>
              <a:t>update</a:t>
            </a:r>
            <a:r>
              <a:rPr lang="zh-CN" altLang="en-US" sz="1600"/>
              <a:t>的</a:t>
            </a:r>
            <a:r>
              <a:rPr lang="en-US" altLang="zh-CN" sz="1600"/>
              <a:t>where</a:t>
            </a:r>
            <a:r>
              <a:rPr lang="zh-CN" altLang="en-US" sz="1600"/>
              <a:t>条件部分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UpdateWrapper</a:t>
            </a:r>
            <a:r>
              <a:rPr lang="zh-CN" altLang="en-US" sz="1600"/>
              <a:t>和</a:t>
            </a:r>
            <a:r>
              <a:rPr lang="en-US" altLang="zh-CN" sz="1600"/>
              <a:t>LambdaUpdateWrapper</a:t>
            </a:r>
            <a:r>
              <a:rPr lang="zh-CN" altLang="en-US" sz="1600"/>
              <a:t>通常只有在</a:t>
            </a:r>
            <a:r>
              <a:rPr lang="en-US" altLang="zh-CN" sz="1600"/>
              <a:t>set</a:t>
            </a:r>
            <a:r>
              <a:rPr lang="zh-CN" altLang="en-US" sz="1600"/>
              <a:t>语句比较特殊才使用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尽量使用</a:t>
            </a:r>
            <a:r>
              <a:rPr lang="en-US" altLang="zh-CN" sz="1600"/>
              <a:t>LambdaQueryWrapper</a:t>
            </a:r>
            <a:r>
              <a:rPr lang="zh-CN" altLang="en-US" sz="1600"/>
              <a:t>和</a:t>
            </a:r>
            <a:r>
              <a:rPr lang="en-US" altLang="zh-CN" sz="1600"/>
              <a:t>LambdaUpdateWrapper</a:t>
            </a:r>
            <a:r>
              <a:rPr lang="zh-CN" altLang="en-US" sz="1600"/>
              <a:t>，避免硬编码</a:t>
            </a:r>
          </a:p>
        </p:txBody>
      </p:sp>
    </p:spTree>
    <p:extLst>
      <p:ext uri="{BB962C8B-B14F-4D97-AF65-F5344CB8AC3E}">
        <p14:creationId xmlns:p14="http://schemas.microsoft.com/office/powerpoint/2010/main" val="1681751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条件构造器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自定义</a:t>
            </a:r>
            <a:r>
              <a:rPr lang="en-US" altLang="zh-CN">
                <a:solidFill>
                  <a:srgbClr val="AD2B26"/>
                </a:solidFill>
              </a:rPr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Service</a:t>
            </a:r>
            <a:r>
              <a:rPr lang="zh-CN" altLang="en-US"/>
              <a:t>接口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567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</a:t>
            </a: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SQL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68958"/>
          </a:xfrm>
        </p:spPr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Wrapper</a:t>
            </a:r>
            <a:r>
              <a:rPr lang="zh-CN" altLang="en-US"/>
              <a:t>来构建复杂的</a:t>
            </a:r>
            <a:r>
              <a:rPr lang="en-US" altLang="zh-CN"/>
              <a:t>Where</a:t>
            </a:r>
            <a:r>
              <a:rPr lang="zh-CN" altLang="en-US"/>
              <a:t>条件，然后自己定义</a:t>
            </a:r>
            <a:r>
              <a:rPr lang="en-US" altLang="zh-CN"/>
              <a:t>SQL</a:t>
            </a:r>
            <a:r>
              <a:rPr lang="zh-CN" altLang="en-US"/>
              <a:t>语句中剩下的部分。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03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E05D27-EAEB-B6BF-2B23-77B40603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</a:t>
            </a: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SQL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12DB-F03F-38E2-42AF-425C0BB76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60055"/>
          </a:xfrm>
        </p:spPr>
        <p:txBody>
          <a:bodyPr/>
          <a:lstStyle/>
          <a:p>
            <a:r>
              <a:rPr lang="zh-CN" altLang="en-US"/>
              <a:t>需求：将</a:t>
            </a:r>
            <a:r>
              <a:rPr lang="en-US" altLang="zh-CN"/>
              <a:t>id</a:t>
            </a:r>
            <a:r>
              <a:rPr lang="zh-CN" altLang="en-US"/>
              <a:t>在指定范围的用户（例如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 </a:t>
            </a:r>
            <a:r>
              <a:rPr lang="zh-CN" altLang="en-US"/>
              <a:t>）的余额扣减指定值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DA5D397-FCD4-3FCA-F159-9DFB23CD602F}"/>
              </a:ext>
            </a:extLst>
          </p:cNvPr>
          <p:cNvGrpSpPr/>
          <p:nvPr/>
        </p:nvGrpSpPr>
        <p:grpSpPr>
          <a:xfrm>
            <a:off x="2262435" y="2200564"/>
            <a:ext cx="7229173" cy="2456871"/>
            <a:chOff x="1351994" y="3006667"/>
            <a:chExt cx="7229173" cy="245687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CFA85B-5FE8-0FBE-C2C4-F4122E085E1D}"/>
                </a:ext>
              </a:extLst>
            </p:cNvPr>
            <p:cNvSpPr/>
            <p:nvPr/>
          </p:nvSpPr>
          <p:spPr>
            <a:xfrm>
              <a:off x="1351994" y="3006667"/>
              <a:ext cx="7229173" cy="245687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AE931B-1A9E-62AE-E54D-E7402B0CAB07}"/>
                </a:ext>
              </a:extLst>
            </p:cNvPr>
            <p:cNvSpPr txBox="1"/>
            <p:nvPr/>
          </p:nvSpPr>
          <p:spPr>
            <a:xfrm>
              <a:off x="1351994" y="3319304"/>
              <a:ext cx="7002595" cy="209602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="updateBalanceByIds"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user 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SET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#{amount}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IN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D715E-56EE-19F2-FAC7-76ADE5AC713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936E9A-3A3B-CCE0-60B5-BEA678B14CB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8186C1-10BC-158B-C7AE-A02C26F6EF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FDA6E13-0B3A-D764-69AC-BCD6019C5B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C83520-7290-D02E-2E4D-D9629C5DBAB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26091B-EC39-CD7C-7148-64F276834DA6}"/>
              </a:ext>
            </a:extLst>
          </p:cNvPr>
          <p:cNvGrpSpPr/>
          <p:nvPr/>
        </p:nvGrpSpPr>
        <p:grpSpPr>
          <a:xfrm>
            <a:off x="5283610" y="3949163"/>
            <a:ext cx="5730287" cy="2096023"/>
            <a:chOff x="1351994" y="3006667"/>
            <a:chExt cx="5730287" cy="20960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692D79B-C273-2452-94B4-4C2323FA6CCC}"/>
                </a:ext>
              </a:extLst>
            </p:cNvPr>
            <p:cNvSpPr/>
            <p:nvPr/>
          </p:nvSpPr>
          <p:spPr>
            <a:xfrm>
              <a:off x="1351995" y="3006667"/>
              <a:ext cx="5730286" cy="20960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C430888-8395-F6BA-7DC9-BB467D2B449F}"/>
                </a:ext>
              </a:extLst>
            </p:cNvPr>
            <p:cNvSpPr txBox="1"/>
            <p:nvPr/>
          </p:nvSpPr>
          <p:spPr>
            <a:xfrm>
              <a:off x="1351994" y="3350126"/>
              <a:ext cx="5464185" cy="170245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testUpdateWrapper()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List&lt;Long&gt; ids = List.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4L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UpdateWrapper&lt;User&gt; wrapper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UpdateWrapper&lt;User&gt;()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.setSql(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"balance = balance - 200"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.in(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ids);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userMapper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.update(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wrapper);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57EDE7C-1CC4-580E-3D93-105DD1F8BD83}"/>
                </a:ext>
              </a:extLst>
            </p:cNvPr>
            <p:cNvSpPr/>
            <p:nvPr/>
          </p:nvSpPr>
          <p:spPr>
            <a:xfrm>
              <a:off x="1351995" y="3028401"/>
              <a:ext cx="573028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754215D-3160-53F0-55ED-8FE09477419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283448F-AD28-2A44-493B-1457564145B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21FCB44-60A3-E6BF-6013-E49F23B7329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BE2482F-29AF-EAB9-A4F8-5014D563EC6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5D6D6E7-4CA3-B1D7-90D4-83225E558D36}"/>
              </a:ext>
            </a:extLst>
          </p:cNvPr>
          <p:cNvSpPr txBox="1"/>
          <p:nvPr/>
        </p:nvSpPr>
        <p:spPr>
          <a:xfrm>
            <a:off x="940091" y="5081879"/>
            <a:ext cx="671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MP</a:t>
            </a:r>
            <a:r>
              <a:rPr lang="zh-CN" altLang="en-US" sz="1200">
                <a:solidFill>
                  <a:schemeClr val="bg1"/>
                </a:solidFill>
              </a:rPr>
              <a:t>构建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A922CB-D67A-5A82-F9A0-408F44E91BF6}"/>
              </a:ext>
            </a:extLst>
          </p:cNvPr>
          <p:cNvCxnSpPr>
            <a:cxnSpLocks/>
            <a:stCxn id="44" idx="1"/>
            <a:endCxn id="33" idx="3"/>
          </p:cNvCxnSpPr>
          <p:nvPr/>
        </p:nvCxnSpPr>
        <p:spPr>
          <a:xfrm flipH="1">
            <a:off x="1612070" y="3810988"/>
            <a:ext cx="1105832" cy="140939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95D32C3-19DB-CA5B-0E80-115D56A6B1F1}"/>
              </a:ext>
            </a:extLst>
          </p:cNvPr>
          <p:cNvSpPr/>
          <p:nvPr/>
        </p:nvSpPr>
        <p:spPr>
          <a:xfrm>
            <a:off x="2717902" y="3329354"/>
            <a:ext cx="6332313" cy="963268"/>
          </a:xfrm>
          <a:prstGeom prst="rect">
            <a:avLst/>
          </a:prstGeom>
          <a:noFill/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55F7CA0-C447-A3CE-DF4E-FFD8B2227CD4}"/>
              </a:ext>
            </a:extLst>
          </p:cNvPr>
          <p:cNvGrpSpPr/>
          <p:nvPr/>
        </p:nvGrpSpPr>
        <p:grpSpPr>
          <a:xfrm>
            <a:off x="4255109" y="3859551"/>
            <a:ext cx="7229173" cy="2919482"/>
            <a:chOff x="1351994" y="3006667"/>
            <a:chExt cx="7229173" cy="2919482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B522434-CF67-990F-32C4-856FF9BEC595}"/>
                </a:ext>
              </a:extLst>
            </p:cNvPr>
            <p:cNvSpPr/>
            <p:nvPr/>
          </p:nvSpPr>
          <p:spPr>
            <a:xfrm>
              <a:off x="1351994" y="3006667"/>
              <a:ext cx="7229173" cy="291948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5037206-83FD-C989-4B3A-A38B0EC2FE0F}"/>
                </a:ext>
              </a:extLst>
            </p:cNvPr>
            <p:cNvSpPr txBox="1"/>
            <p:nvPr/>
          </p:nvSpPr>
          <p:spPr>
            <a:xfrm>
              <a:off x="1351994" y="3319304"/>
              <a:ext cx="7002595" cy="25149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status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zh-CN" altLang="zh-CN" sz="1100" i="1">
                  <a:solidFill>
                    <a:srgbClr val="000080"/>
                  </a:solidFill>
                  <a:latin typeface="Source Code Pro" panose="020B0509030403020204" pitchFamily="49" charset="0"/>
                </a:rPr>
                <a:t>COUNT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AS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total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FROM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tb_user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="name != null"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AND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username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LIKE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#{name}&lt;/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 != null"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AND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id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IN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GROUP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BY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status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29895A7-9204-E01E-E415-3F4A04AE8C2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6876AF7-C06E-443C-9E88-5CB6D2348E4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E11C4E-3340-D0CD-3419-6A2A66F708D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B5FDDB-22EE-5704-E30D-D78CD69C8DD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B4B0094-3E09-F0C4-145F-D7B9FBBD822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AE735BB-D863-D650-47AD-DA45833F7BC6}"/>
              </a:ext>
            </a:extLst>
          </p:cNvPr>
          <p:cNvSpPr/>
          <p:nvPr/>
        </p:nvSpPr>
        <p:spPr>
          <a:xfrm>
            <a:off x="4411978" y="4630958"/>
            <a:ext cx="6616837" cy="2056214"/>
          </a:xfrm>
          <a:prstGeom prst="rect">
            <a:avLst/>
          </a:prstGeom>
          <a:noFill/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0DFDBF-77EF-A8C6-8199-EAC40AFA26BC}"/>
              </a:ext>
            </a:extLst>
          </p:cNvPr>
          <p:cNvSpPr txBox="1"/>
          <p:nvPr/>
        </p:nvSpPr>
        <p:spPr>
          <a:xfrm>
            <a:off x="10169588" y="2799847"/>
            <a:ext cx="63671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自定义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A48028-2935-1FE3-F0C7-4CBEA9499259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872157" y="2938347"/>
            <a:ext cx="4297431" cy="1199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2ECFF0D-96E9-7A01-8CBE-F8C96D3479CC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7444154" y="2938347"/>
            <a:ext cx="2725434" cy="14705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1072C05-BF45-A24F-0162-2EB76C5D5497}"/>
              </a:ext>
            </a:extLst>
          </p:cNvPr>
          <p:cNvSpPr/>
          <p:nvPr/>
        </p:nvSpPr>
        <p:spPr>
          <a:xfrm>
            <a:off x="2717903" y="2834547"/>
            <a:ext cx="3154254" cy="44743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69B0A1B-EA58-FFBE-954F-77501086099D}"/>
              </a:ext>
            </a:extLst>
          </p:cNvPr>
          <p:cNvSpPr/>
          <p:nvPr/>
        </p:nvSpPr>
        <p:spPr>
          <a:xfrm>
            <a:off x="4404528" y="4207854"/>
            <a:ext cx="3039626" cy="402004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A5ED53-6408-F760-3906-C4AF56CF6DDF}"/>
              </a:ext>
            </a:extLst>
          </p:cNvPr>
          <p:cNvCxnSpPr>
            <a:cxnSpLocks/>
            <a:stCxn id="47" idx="1"/>
            <a:endCxn id="33" idx="3"/>
          </p:cNvCxnSpPr>
          <p:nvPr/>
        </p:nvCxnSpPr>
        <p:spPr>
          <a:xfrm flipH="1" flipV="1">
            <a:off x="1612070" y="5220379"/>
            <a:ext cx="2799908" cy="43868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 animBg="1"/>
      <p:bldP spid="47" grpId="0" animBg="1"/>
      <p:bldP spid="51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</a:t>
            </a: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SQL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Wrapper</a:t>
            </a:r>
            <a:r>
              <a:rPr lang="zh-CN" altLang="en-US"/>
              <a:t>来构建复杂的</a:t>
            </a:r>
            <a:r>
              <a:rPr lang="en-US" altLang="zh-CN"/>
              <a:t>Where</a:t>
            </a:r>
            <a:r>
              <a:rPr lang="zh-CN" altLang="en-US"/>
              <a:t>条件，然后自己定义</a:t>
            </a:r>
            <a:r>
              <a:rPr lang="en-US" altLang="zh-CN"/>
              <a:t>SQL</a:t>
            </a:r>
            <a:r>
              <a:rPr lang="zh-CN" altLang="en-US"/>
              <a:t>语句中剩下的部分。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基于</a:t>
            </a:r>
            <a:r>
              <a:rPr lang="en-US" altLang="zh-CN" sz="1400"/>
              <a:t>Wrapper</a:t>
            </a:r>
            <a:r>
              <a:rPr lang="zh-CN" altLang="en-US" sz="1400"/>
              <a:t>构建</a:t>
            </a:r>
            <a:r>
              <a:rPr lang="en-US" altLang="zh-CN" sz="1400"/>
              <a:t>where</a:t>
            </a:r>
            <a:r>
              <a:rPr lang="zh-CN" altLang="en-US" sz="1400"/>
              <a:t>条件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mapper</a:t>
            </a:r>
            <a:r>
              <a:rPr lang="zh-CN" altLang="en-US"/>
              <a:t>方法参数中用</a:t>
            </a:r>
            <a:r>
              <a:rPr lang="en-US" altLang="zh-CN"/>
              <a:t>Param</a:t>
            </a:r>
            <a:r>
              <a:rPr lang="zh-CN" altLang="en-US"/>
              <a:t>注解声明</a:t>
            </a:r>
            <a:r>
              <a:rPr lang="en-US" altLang="zh-CN"/>
              <a:t>wrapper</a:t>
            </a:r>
            <a:r>
              <a:rPr lang="zh-CN" altLang="en-US"/>
              <a:t>变量名称，必须是</a:t>
            </a:r>
            <a:r>
              <a:rPr lang="en-US" altLang="zh-CN"/>
              <a:t>ew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自定义</a:t>
            </a:r>
            <a:r>
              <a:rPr lang="en-US" altLang="zh-CN" sz="1400"/>
              <a:t>SQL</a:t>
            </a:r>
            <a:r>
              <a:rPr lang="zh-CN" altLang="en-US" sz="1400"/>
              <a:t>，并使用</a:t>
            </a:r>
            <a:r>
              <a:rPr lang="en-US" altLang="zh-CN" sz="1400"/>
              <a:t>Wrapper</a:t>
            </a:r>
            <a:r>
              <a:rPr lang="zh-CN" altLang="en-US" sz="1400"/>
              <a:t>条件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A0B3D4-1EAC-80F2-009F-7F319F53D09D}"/>
              </a:ext>
            </a:extLst>
          </p:cNvPr>
          <p:cNvGrpSpPr/>
          <p:nvPr/>
        </p:nvGrpSpPr>
        <p:grpSpPr>
          <a:xfrm>
            <a:off x="1494041" y="2391401"/>
            <a:ext cx="8934227" cy="1753394"/>
            <a:chOff x="1351993" y="3006667"/>
            <a:chExt cx="8934227" cy="175339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297B5D4-FD89-F728-8105-CEC12EB2529E}"/>
                </a:ext>
              </a:extLst>
            </p:cNvPr>
            <p:cNvSpPr/>
            <p:nvPr/>
          </p:nvSpPr>
          <p:spPr>
            <a:xfrm>
              <a:off x="1351993" y="3006667"/>
              <a:ext cx="8934227" cy="175339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69D093-2A10-14F7-699A-B03D61DC5E89}"/>
                </a:ext>
              </a:extLst>
            </p:cNvPr>
            <p:cNvSpPr txBox="1"/>
            <p:nvPr/>
          </p:nvSpPr>
          <p:spPr>
            <a:xfrm>
              <a:off x="1351993" y="3350126"/>
              <a:ext cx="8609625" cy="129618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List&lt;Long&gt; ids = List.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4L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amount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200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构建条件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LambdaQueryWrapper&lt;User&gt; wrapper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LambdaQueryWrapper&lt;User&gt;().in(User::getId, ids);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自定义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SQL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方法调用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userMapper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.updateBalanceByIds(wrapper, amount);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2C38FA8-884B-0BB8-F941-995A90FF6920}"/>
                </a:ext>
              </a:extLst>
            </p:cNvPr>
            <p:cNvSpPr/>
            <p:nvPr/>
          </p:nvSpPr>
          <p:spPr>
            <a:xfrm>
              <a:off x="1351994" y="3028401"/>
              <a:ext cx="893422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B0CD22-3C1E-2219-5E83-A647174D462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D54F290-6BF4-B1FD-385A-C1F0CF0662F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E6EAC74-C5F7-922D-0544-533CDAB5AE4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230DB1F-0D57-E28E-97B8-24A75048E03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47F1AD8-DFDC-D3C8-7DC5-2139F530C54E}"/>
              </a:ext>
            </a:extLst>
          </p:cNvPr>
          <p:cNvGrpSpPr/>
          <p:nvPr/>
        </p:nvGrpSpPr>
        <p:grpSpPr>
          <a:xfrm>
            <a:off x="1494042" y="4649646"/>
            <a:ext cx="9304097" cy="695848"/>
            <a:chOff x="1351994" y="3006667"/>
            <a:chExt cx="9304097" cy="695848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99EC436-8B4C-EF06-01E6-903E77CBDCF0}"/>
                </a:ext>
              </a:extLst>
            </p:cNvPr>
            <p:cNvSpPr/>
            <p:nvPr/>
          </p:nvSpPr>
          <p:spPr>
            <a:xfrm>
              <a:off x="1351994" y="3006667"/>
              <a:ext cx="8934228" cy="69584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7E6BE8-A55B-B55E-9862-19DC0A8A390B}"/>
                </a:ext>
              </a:extLst>
            </p:cNvPr>
            <p:cNvSpPr txBox="1"/>
            <p:nvPr/>
          </p:nvSpPr>
          <p:spPr>
            <a:xfrm>
              <a:off x="1351995" y="3350126"/>
              <a:ext cx="9304096" cy="26161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updateBalanceByIds(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@Param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"ew"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LambdaQueryWrapper&lt;User&gt; wrapper,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@Param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"amount"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amount);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427220EA-0D17-0C27-3FAB-FECFC08B066F}"/>
                </a:ext>
              </a:extLst>
            </p:cNvPr>
            <p:cNvSpPr/>
            <p:nvPr/>
          </p:nvSpPr>
          <p:spPr>
            <a:xfrm>
              <a:off x="1351994" y="3028401"/>
              <a:ext cx="89342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BDC53F2-7F50-4056-9C1E-A96D6672DE3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3675A9C-01CC-3447-520C-35B91F4E0E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D6D8ED4-631A-2A33-B8F3-5CF1FF09819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315D2E8-050C-B51F-F1BF-222095B7165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96B21B7-EEEB-D288-7F59-C3FEB138B514}"/>
              </a:ext>
            </a:extLst>
          </p:cNvPr>
          <p:cNvGrpSpPr/>
          <p:nvPr/>
        </p:nvGrpSpPr>
        <p:grpSpPr>
          <a:xfrm>
            <a:off x="1494042" y="5723544"/>
            <a:ext cx="8543809" cy="943623"/>
            <a:chOff x="1351994" y="3006667"/>
            <a:chExt cx="8543809" cy="94362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F83D294-BAE9-613A-5899-CF4A2FCD648A}"/>
                </a:ext>
              </a:extLst>
            </p:cNvPr>
            <p:cNvSpPr/>
            <p:nvPr/>
          </p:nvSpPr>
          <p:spPr>
            <a:xfrm>
              <a:off x="1351994" y="3006667"/>
              <a:ext cx="8543809" cy="9436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F3C88FF-0166-13B8-0A4B-82E2AAFF5AFB}"/>
                </a:ext>
              </a:extLst>
            </p:cNvPr>
            <p:cNvSpPr txBox="1"/>
            <p:nvPr/>
          </p:nvSpPr>
          <p:spPr>
            <a:xfrm>
              <a:off x="1351995" y="3350126"/>
              <a:ext cx="7775217" cy="60016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="updateBalanceByIds"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tb_user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SET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#{amount} ${ew.customSqlSegment}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B1054EBA-CFF9-171B-C5BC-4FB08E3A52F3}"/>
                </a:ext>
              </a:extLst>
            </p:cNvPr>
            <p:cNvSpPr/>
            <p:nvPr/>
          </p:nvSpPr>
          <p:spPr>
            <a:xfrm>
              <a:off x="1351995" y="3028401"/>
              <a:ext cx="854380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6AE7B05-916A-39FD-4186-50EDF5FF618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A1E4D668-B20B-C55F-A472-A1BB58B3729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343F2E4-C6FF-10EA-7B67-20B23F62944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929510A-C594-7785-D59A-C40C4CE0F12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84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E05D27-EAEB-B6BF-2B23-77B40603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Wrapper</a:t>
            </a:r>
            <a:r>
              <a:rPr lang="zh-CN" altLang="en-US"/>
              <a:t>的多表关联查询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12DB-F03F-38E2-42AF-425C0BB76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60055"/>
          </a:xfrm>
        </p:spPr>
        <p:txBody>
          <a:bodyPr/>
          <a:lstStyle/>
          <a:p>
            <a:r>
              <a:rPr lang="zh-CN" altLang="en-US"/>
              <a:t>需求：查询出所有收货地址在北京的并且用户</a:t>
            </a:r>
            <a:r>
              <a:rPr lang="en-US" altLang="zh-CN"/>
              <a:t>id</a:t>
            </a:r>
            <a:r>
              <a:rPr lang="zh-CN" altLang="en-US"/>
              <a:t>在指定范围的用户（例如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 </a:t>
            </a:r>
            <a:r>
              <a:rPr lang="zh-CN" altLang="en-US"/>
              <a:t>）的用户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DA5D397-FCD4-3FCA-F159-9DFB23CD602F}"/>
              </a:ext>
            </a:extLst>
          </p:cNvPr>
          <p:cNvGrpSpPr/>
          <p:nvPr/>
        </p:nvGrpSpPr>
        <p:grpSpPr>
          <a:xfrm>
            <a:off x="2335613" y="2258967"/>
            <a:ext cx="7229173" cy="3033224"/>
            <a:chOff x="1351994" y="3006667"/>
            <a:chExt cx="7229173" cy="303322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CFA85B-5FE8-0FBE-C2C4-F4122E085E1D}"/>
                </a:ext>
              </a:extLst>
            </p:cNvPr>
            <p:cNvSpPr/>
            <p:nvPr/>
          </p:nvSpPr>
          <p:spPr>
            <a:xfrm>
              <a:off x="1351994" y="3006667"/>
              <a:ext cx="7229173" cy="303322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AE931B-1A9E-62AE-E54D-E7402B0CAB07}"/>
                </a:ext>
              </a:extLst>
            </p:cNvPr>
            <p:cNvSpPr txBox="1"/>
            <p:nvPr/>
          </p:nvSpPr>
          <p:spPr>
            <a:xfrm>
              <a:off x="1351994" y="3350126"/>
              <a:ext cx="7002595" cy="260385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="queryUserByIdAndAddr"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resultType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="com.itheima.mp.domain.po.User"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user u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INNER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JOIN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address a </a:t>
              </a: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a.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user_id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="IN 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a.city = #{city}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D715E-56EE-19F2-FAC7-76ADE5AC713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936E9A-3A3B-CCE0-60B5-BEA678B14CB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8186C1-10BC-158B-C7AE-A02C26F6EF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FDA6E13-0B3A-D764-69AC-BCD6019C5B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C83520-7290-D02E-2E4D-D9629C5DBAB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8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条件构造器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</a:t>
            </a:r>
            <a:r>
              <a:rPr lang="en-US" altLang="zh-CN"/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Service</a:t>
            </a:r>
            <a:r>
              <a:rPr lang="zh-CN" altLang="en-US">
                <a:solidFill>
                  <a:srgbClr val="AD2B26"/>
                </a:solidFill>
              </a:rPr>
              <a:t>接口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7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pic>
        <p:nvPicPr>
          <p:cNvPr id="53" name="PA-图片 52">
            <a:extLst>
              <a:ext uri="{FF2B5EF4-FFF2-40B4-BE49-F238E27FC236}">
                <a16:creationId xmlns:a16="http://schemas.microsoft.com/office/drawing/2014/main" id="{82FDA571-CA8F-CEC1-561D-423B0714CB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46144" y="1643507"/>
            <a:ext cx="3262309" cy="1705606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5" name="PA-图片 54">
            <a:extLst>
              <a:ext uri="{FF2B5EF4-FFF2-40B4-BE49-F238E27FC236}">
                <a16:creationId xmlns:a16="http://schemas.microsoft.com/office/drawing/2014/main" id="{92765497-8124-6F60-8CEB-1C60866414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6144" y="3686901"/>
            <a:ext cx="4314274" cy="286840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9" name="PA-图片 58">
            <a:extLst>
              <a:ext uri="{FF2B5EF4-FFF2-40B4-BE49-F238E27FC236}">
                <a16:creationId xmlns:a16="http://schemas.microsoft.com/office/drawing/2014/main" id="{19971F66-C973-46FF-C3CE-5B6D602419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49823" y="1643507"/>
            <a:ext cx="3262310" cy="185659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3" name="PA-图片 62">
            <a:extLst>
              <a:ext uri="{FF2B5EF4-FFF2-40B4-BE49-F238E27FC236}">
                <a16:creationId xmlns:a16="http://schemas.microsoft.com/office/drawing/2014/main" id="{E4A82444-EDCB-EA8A-5DD8-37CAF6A502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91242" y="3845774"/>
            <a:ext cx="3972679" cy="120640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5" name="PA-图片 64">
            <a:extLst>
              <a:ext uri="{FF2B5EF4-FFF2-40B4-BE49-F238E27FC236}">
                <a16:creationId xmlns:a16="http://schemas.microsoft.com/office/drawing/2014/main" id="{1AD8B216-6DD0-F155-1D57-422D65C5EFA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669214" y="1643507"/>
            <a:ext cx="2973746" cy="99124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7" name="PA-图片 66">
            <a:extLst>
              <a:ext uri="{FF2B5EF4-FFF2-40B4-BE49-F238E27FC236}">
                <a16:creationId xmlns:a16="http://schemas.microsoft.com/office/drawing/2014/main" id="{4561850B-96CF-1C3A-E53D-96D809B0352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453503" y="2927582"/>
            <a:ext cx="2481964" cy="745358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9" name="PA-图片 68">
            <a:extLst>
              <a:ext uri="{FF2B5EF4-FFF2-40B4-BE49-F238E27FC236}">
                <a16:creationId xmlns:a16="http://schemas.microsoft.com/office/drawing/2014/main" id="{5A98F8BC-BEFC-3A60-EC97-DAE02F78FB0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502750" y="5319362"/>
            <a:ext cx="2282177" cy="72998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A-图片 2">
            <a:extLst>
              <a:ext uri="{FF2B5EF4-FFF2-40B4-BE49-F238E27FC236}">
                <a16:creationId xmlns:a16="http://schemas.microsoft.com/office/drawing/2014/main" id="{ECF73A2D-1646-6092-ABEE-70DC05637B7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83665" y="5561411"/>
            <a:ext cx="3895838" cy="975880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07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88A00E-2A73-36C5-DBE9-F9E98226D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核心功能</a:t>
            </a:r>
            <a:endParaRPr lang="en-US" altLang="zh-CN"/>
          </a:p>
          <a:p>
            <a:r>
              <a:rPr lang="zh-CN" altLang="en-US"/>
              <a:t>扩展功能</a:t>
            </a:r>
            <a:endParaRPr lang="en-US" altLang="zh-CN"/>
          </a:p>
          <a:p>
            <a:r>
              <a:rPr lang="zh-CN" altLang="en-US"/>
              <a:t>插件功能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026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57327"/>
            <a:ext cx="1843974" cy="417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67244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500785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74781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1AC2CFAE-F422-EA27-5D8B-AF8E04F0128B}"/>
              </a:ext>
            </a:extLst>
          </p:cNvPr>
          <p:cNvSpPr/>
          <p:nvPr/>
        </p:nvSpPr>
        <p:spPr>
          <a:xfrm>
            <a:off x="4272172" y="4863161"/>
            <a:ext cx="2395009" cy="4436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DF50D7B-0501-CBBD-0ECD-FE93854AA49D}"/>
              </a:ext>
            </a:extLst>
          </p:cNvPr>
          <p:cNvSpPr/>
          <p:nvPr/>
        </p:nvSpPr>
        <p:spPr>
          <a:xfrm>
            <a:off x="4345002" y="4973078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0D4F7C9-9576-E530-97FB-B4653C50CC2A}"/>
              </a:ext>
            </a:extLst>
          </p:cNvPr>
          <p:cNvSpPr txBox="1"/>
          <p:nvPr/>
        </p:nvSpPr>
        <p:spPr>
          <a:xfrm>
            <a:off x="4549326" y="4906619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5447CB8-C54F-81FA-F799-28EDDF3277C5}"/>
              </a:ext>
            </a:extLst>
          </p:cNvPr>
          <p:cNvCxnSpPr>
            <a:cxnSpLocks/>
          </p:cNvCxnSpPr>
          <p:nvPr/>
        </p:nvCxnSpPr>
        <p:spPr>
          <a:xfrm>
            <a:off x="4278770" y="5306792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39">
            <a:extLst>
              <a:ext uri="{FF2B5EF4-FFF2-40B4-BE49-F238E27FC236}">
                <a16:creationId xmlns:a16="http://schemas.microsoft.com/office/drawing/2014/main" id="{5BD529F5-D992-A4FF-464D-ACDD43791E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616531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679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86" grpId="0" animBg="1"/>
      <p:bldP spid="87" grpId="0" animBg="1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49234"/>
            <a:ext cx="1843974" cy="807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59152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492693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66689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42758-6DBB-58F0-6DAD-338B6A53AE7A}"/>
              </a:ext>
            </a:extLst>
          </p:cNvPr>
          <p:cNvSpPr txBox="1"/>
          <p:nvPr/>
        </p:nvSpPr>
        <p:spPr>
          <a:xfrm>
            <a:off x="3038327" y="3933417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824407-FEE4-5ACB-3951-C1642A435950}"/>
              </a:ext>
            </a:extLst>
          </p:cNvPr>
          <p:cNvSpPr/>
          <p:nvPr/>
        </p:nvSpPr>
        <p:spPr>
          <a:xfrm>
            <a:off x="4272172" y="5243485"/>
            <a:ext cx="2395009" cy="443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19F9B09-8B61-D9C5-7907-A1ACE586683B}"/>
              </a:ext>
            </a:extLst>
          </p:cNvPr>
          <p:cNvSpPr/>
          <p:nvPr/>
        </p:nvSpPr>
        <p:spPr>
          <a:xfrm>
            <a:off x="4345002" y="5353402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2F9D1A-2F13-7E00-F4D4-03223CF1B85D}"/>
              </a:ext>
            </a:extLst>
          </p:cNvPr>
          <p:cNvSpPr txBox="1"/>
          <p:nvPr/>
        </p:nvSpPr>
        <p:spPr>
          <a:xfrm>
            <a:off x="4549326" y="5286943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14F270-5252-880E-7CC9-BA1CC413C1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996855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D92C306-451C-572D-0774-5D4604601572}"/>
              </a:ext>
            </a:extLst>
          </p:cNvPr>
          <p:cNvCxnSpPr>
            <a:cxnSpLocks/>
          </p:cNvCxnSpPr>
          <p:nvPr/>
        </p:nvCxnSpPr>
        <p:spPr>
          <a:xfrm>
            <a:off x="4278770" y="5687116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F1FDC8-93A7-0E0F-1409-99499D05EDAD}"/>
              </a:ext>
            </a:extLst>
          </p:cNvPr>
          <p:cNvGrpSpPr/>
          <p:nvPr/>
        </p:nvGrpSpPr>
        <p:grpSpPr>
          <a:xfrm>
            <a:off x="2845270" y="3958213"/>
            <a:ext cx="204324" cy="206886"/>
            <a:chOff x="2845270" y="4524653"/>
            <a:chExt cx="204324" cy="20688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9E73291-4693-F901-7A09-E67F2BF9B2DE}"/>
                </a:ext>
              </a:extLst>
            </p:cNvPr>
            <p:cNvSpPr/>
            <p:nvPr/>
          </p:nvSpPr>
          <p:spPr>
            <a:xfrm>
              <a:off x="2845270" y="4524653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C2D6A19-A82B-6756-E647-B6CF21CC899F}"/>
                </a:ext>
              </a:extLst>
            </p:cNvPr>
            <p:cNvSpPr/>
            <p:nvPr/>
          </p:nvSpPr>
          <p:spPr>
            <a:xfrm>
              <a:off x="2877489" y="4527215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</a:t>
              </a:r>
              <a:endPara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51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A0EC5-BFE2-B3BF-FBD1-FC78E764E582}"/>
              </a:ext>
            </a:extLst>
          </p:cNvPr>
          <p:cNvSpPr/>
          <p:nvPr/>
        </p:nvSpPr>
        <p:spPr>
          <a:xfrm>
            <a:off x="5150891" y="1665310"/>
            <a:ext cx="1840628" cy="1006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797B23-7256-2157-066D-FF8C224222FB}"/>
              </a:ext>
            </a:extLst>
          </p:cNvPr>
          <p:cNvSpPr/>
          <p:nvPr/>
        </p:nvSpPr>
        <p:spPr>
          <a:xfrm>
            <a:off x="5284009" y="1765180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CC382F-D6B8-9C34-232E-712EA6BCD0E5}"/>
              </a:ext>
            </a:extLst>
          </p:cNvPr>
          <p:cNvSpPr txBox="1"/>
          <p:nvPr/>
        </p:nvSpPr>
        <p:spPr>
          <a:xfrm>
            <a:off x="5518478" y="1698721"/>
            <a:ext cx="128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IService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41142"/>
            <a:ext cx="1843974" cy="807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51060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484601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BB0332-1B13-6FFD-16F6-5B8A354FD1DD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273622" y="2050294"/>
            <a:ext cx="768862" cy="2012834"/>
          </a:xfrm>
          <a:prstGeom prst="bentConnector3">
            <a:avLst>
              <a:gd name="adj1" fmla="val 50000"/>
            </a:avLst>
          </a:prstGeom>
          <a:ln cap="flat">
            <a:solidFill>
              <a:srgbClr val="1C8E1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34580E-89D4-00F5-3D6C-0BB9AE09A714}"/>
              </a:ext>
            </a:extLst>
          </p:cNvPr>
          <p:cNvCxnSpPr>
            <a:cxnSpLocks/>
          </p:cNvCxnSpPr>
          <p:nvPr/>
        </p:nvCxnSpPr>
        <p:spPr>
          <a:xfrm>
            <a:off x="5150892" y="2048219"/>
            <a:ext cx="184062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1954DF7-0196-842D-DBAA-FA0B856E5946}"/>
              </a:ext>
            </a:extLst>
          </p:cNvPr>
          <p:cNvSpPr txBox="1"/>
          <p:nvPr/>
        </p:nvSpPr>
        <p:spPr>
          <a:xfrm>
            <a:off x="5477066" y="2100318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getOne(Wrapper)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578B4C-6AA7-B82F-74E8-131C04689096}"/>
              </a:ext>
            </a:extLst>
          </p:cNvPr>
          <p:cNvSpPr txBox="1"/>
          <p:nvPr/>
        </p:nvSpPr>
        <p:spPr>
          <a:xfrm>
            <a:off x="5477066" y="237906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saveBatch(List&lt;T&gt;)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58597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42758-6DBB-58F0-6DAD-338B6A53AE7A}"/>
              </a:ext>
            </a:extLst>
          </p:cNvPr>
          <p:cNvSpPr txBox="1"/>
          <p:nvPr/>
        </p:nvSpPr>
        <p:spPr>
          <a:xfrm>
            <a:off x="3038327" y="3925325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824407-FEE4-5ACB-3951-C1642A435950}"/>
              </a:ext>
            </a:extLst>
          </p:cNvPr>
          <p:cNvSpPr/>
          <p:nvPr/>
        </p:nvSpPr>
        <p:spPr>
          <a:xfrm>
            <a:off x="4272172" y="5235393"/>
            <a:ext cx="2395009" cy="807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19F9B09-8B61-D9C5-7907-A1ACE586683B}"/>
              </a:ext>
            </a:extLst>
          </p:cNvPr>
          <p:cNvSpPr/>
          <p:nvPr/>
        </p:nvSpPr>
        <p:spPr>
          <a:xfrm>
            <a:off x="4345002" y="5345310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2F9D1A-2F13-7E00-F4D4-03223CF1B85D}"/>
              </a:ext>
            </a:extLst>
          </p:cNvPr>
          <p:cNvSpPr txBox="1"/>
          <p:nvPr/>
        </p:nvSpPr>
        <p:spPr>
          <a:xfrm>
            <a:off x="4549326" y="5278851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14F270-5252-880E-7CC9-BA1CC413C1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988763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1D4ECA7-3D2E-9B1B-F1A2-92CE2F2628EB}"/>
              </a:ext>
            </a:extLst>
          </p:cNvPr>
          <p:cNvSpPr/>
          <p:nvPr/>
        </p:nvSpPr>
        <p:spPr>
          <a:xfrm>
            <a:off x="6608449" y="3447981"/>
            <a:ext cx="2395009" cy="10069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CA7031F-5417-1BA9-8EC3-F154DE069C4A}"/>
              </a:ext>
            </a:extLst>
          </p:cNvPr>
          <p:cNvSpPr/>
          <p:nvPr/>
        </p:nvSpPr>
        <p:spPr>
          <a:xfrm>
            <a:off x="6874820" y="3565003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46190F-F2F5-4AB6-0B5B-CA1702920C30}"/>
              </a:ext>
            </a:extLst>
          </p:cNvPr>
          <p:cNvSpPr txBox="1"/>
          <p:nvPr/>
        </p:nvSpPr>
        <p:spPr>
          <a:xfrm>
            <a:off x="6991519" y="3491440"/>
            <a:ext cx="201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直接箭头连接符 39">
            <a:extLst>
              <a:ext uri="{FF2B5EF4-FFF2-40B4-BE49-F238E27FC236}">
                <a16:creationId xmlns:a16="http://schemas.microsoft.com/office/drawing/2014/main" id="{F788E21B-6A85-C7E1-0DCC-ED6B260DE3EF}"/>
              </a:ext>
            </a:extLst>
          </p:cNvPr>
          <p:cNvCxnSpPr>
            <a:cxnSpLocks/>
            <a:stCxn id="42" idx="0"/>
          </p:cNvCxnSpPr>
          <p:nvPr/>
        </p:nvCxnSpPr>
        <p:spPr>
          <a:xfrm rot="16200000" flipV="1">
            <a:off x="6709101" y="2351128"/>
            <a:ext cx="775701" cy="1418006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6B5995C-BD85-3FE2-168B-149F4A47D3D9}"/>
              </a:ext>
            </a:extLst>
          </p:cNvPr>
          <p:cNvCxnSpPr>
            <a:cxnSpLocks/>
          </p:cNvCxnSpPr>
          <p:nvPr/>
        </p:nvCxnSpPr>
        <p:spPr>
          <a:xfrm>
            <a:off x="6608449" y="3858597"/>
            <a:ext cx="2395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3682007-9D8F-6912-F488-056A73FC8EF0}"/>
              </a:ext>
            </a:extLst>
          </p:cNvPr>
          <p:cNvSpPr/>
          <p:nvPr/>
        </p:nvSpPr>
        <p:spPr>
          <a:xfrm>
            <a:off x="6956566" y="3943656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745DA82-E6EB-7106-4E12-C1DEAC33A5A4}"/>
              </a:ext>
            </a:extLst>
          </p:cNvPr>
          <p:cNvSpPr txBox="1"/>
          <p:nvPr/>
        </p:nvSpPr>
        <p:spPr>
          <a:xfrm>
            <a:off x="7149623" y="3909875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getOne(Wrapper)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4EAE272-0B96-D1F3-C4D4-7B0697E67C4C}"/>
              </a:ext>
            </a:extLst>
          </p:cNvPr>
          <p:cNvSpPr/>
          <p:nvPr/>
        </p:nvSpPr>
        <p:spPr>
          <a:xfrm>
            <a:off x="6956566" y="4213415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FA1C25-3F9A-EC81-7CF3-8F48F350F886}"/>
              </a:ext>
            </a:extLst>
          </p:cNvPr>
          <p:cNvSpPr txBox="1"/>
          <p:nvPr/>
        </p:nvSpPr>
        <p:spPr>
          <a:xfrm>
            <a:off x="7149623" y="4188619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saveBatch(List&lt;T&gt;)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204FA67-B42F-23A9-8937-F1E12A30BC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487" y="3852879"/>
            <a:ext cx="780445" cy="1984585"/>
          </a:xfrm>
          <a:prstGeom prst="bentConnector3">
            <a:avLst>
              <a:gd name="adj1" fmla="val 62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D92C306-451C-572D-0774-5D4604601572}"/>
              </a:ext>
            </a:extLst>
          </p:cNvPr>
          <p:cNvCxnSpPr>
            <a:cxnSpLocks/>
          </p:cNvCxnSpPr>
          <p:nvPr/>
        </p:nvCxnSpPr>
        <p:spPr>
          <a:xfrm>
            <a:off x="4278770" y="5679024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70EBFAC7-5499-F504-DEF1-84E021C349C4}"/>
              </a:ext>
            </a:extLst>
          </p:cNvPr>
          <p:cNvSpPr/>
          <p:nvPr/>
        </p:nvSpPr>
        <p:spPr>
          <a:xfrm>
            <a:off x="4471461" y="5776340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9579907-6EDA-17B0-3C64-69C660DBDEBF}"/>
              </a:ext>
            </a:extLst>
          </p:cNvPr>
          <p:cNvSpPr txBox="1"/>
          <p:nvPr/>
        </p:nvSpPr>
        <p:spPr>
          <a:xfrm>
            <a:off x="4664518" y="575154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F1FDC8-93A7-0E0F-1409-99499D05EDAD}"/>
              </a:ext>
            </a:extLst>
          </p:cNvPr>
          <p:cNvGrpSpPr/>
          <p:nvPr/>
        </p:nvGrpSpPr>
        <p:grpSpPr>
          <a:xfrm>
            <a:off x="2845270" y="3950121"/>
            <a:ext cx="204324" cy="206886"/>
            <a:chOff x="2845270" y="4524653"/>
            <a:chExt cx="204324" cy="20688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9E73291-4693-F901-7A09-E67F2BF9B2DE}"/>
                </a:ext>
              </a:extLst>
            </p:cNvPr>
            <p:cNvSpPr/>
            <p:nvPr/>
          </p:nvSpPr>
          <p:spPr>
            <a:xfrm>
              <a:off x="2845270" y="4524653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C2D6A19-A82B-6756-E647-B6CF21CC899F}"/>
                </a:ext>
              </a:extLst>
            </p:cNvPr>
            <p:cNvSpPr/>
            <p:nvPr/>
          </p:nvSpPr>
          <p:spPr>
            <a:xfrm>
              <a:off x="2877489" y="4527215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</a:t>
              </a:r>
              <a:endPara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5486B-87FF-4376-D28D-D53CB7A860B0}"/>
              </a:ext>
            </a:extLst>
          </p:cNvPr>
          <p:cNvGrpSpPr/>
          <p:nvPr/>
        </p:nvGrpSpPr>
        <p:grpSpPr>
          <a:xfrm>
            <a:off x="5284009" y="2130498"/>
            <a:ext cx="204324" cy="207925"/>
            <a:chOff x="5284009" y="2705030"/>
            <a:chExt cx="204324" cy="20792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971EFE1-1507-E3E0-9536-0977B35144CE}"/>
                </a:ext>
              </a:extLst>
            </p:cNvPr>
            <p:cNvSpPr/>
            <p:nvPr/>
          </p:nvSpPr>
          <p:spPr>
            <a:xfrm>
              <a:off x="5284009" y="2708631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E2B5062-3083-3EF3-2A34-D64DB29E609C}"/>
                </a:ext>
              </a:extLst>
            </p:cNvPr>
            <p:cNvSpPr/>
            <p:nvPr/>
          </p:nvSpPr>
          <p:spPr>
            <a:xfrm>
              <a:off x="5317406" y="2705030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494C89-D5B3-6F08-0784-94CEBAD53594}"/>
              </a:ext>
            </a:extLst>
          </p:cNvPr>
          <p:cNvGrpSpPr/>
          <p:nvPr/>
        </p:nvGrpSpPr>
        <p:grpSpPr>
          <a:xfrm>
            <a:off x="5284009" y="2403858"/>
            <a:ext cx="204324" cy="208111"/>
            <a:chOff x="5284009" y="2978390"/>
            <a:chExt cx="204324" cy="20811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80AD1C-B75A-FAD5-C770-A0D24C763189}"/>
                </a:ext>
              </a:extLst>
            </p:cNvPr>
            <p:cNvSpPr/>
            <p:nvPr/>
          </p:nvSpPr>
          <p:spPr>
            <a:xfrm>
              <a:off x="5284009" y="2978390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8806A5A-AA03-D90A-3308-766B1B7B804A}"/>
                </a:ext>
              </a:extLst>
            </p:cNvPr>
            <p:cNvSpPr/>
            <p:nvPr/>
          </p:nvSpPr>
          <p:spPr>
            <a:xfrm>
              <a:off x="5317405" y="2982177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97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21" grpId="0"/>
      <p:bldP spid="24" grpId="0"/>
      <p:bldP spid="42" grpId="0" animBg="1"/>
      <p:bldP spid="43" grpId="0" animBg="1"/>
      <p:bldP spid="44" grpId="0"/>
      <p:bldP spid="71" grpId="0" animBg="1"/>
      <p:bldP spid="72" grpId="0"/>
      <p:bldP spid="73" grpId="0" animBg="1"/>
      <p:bldP spid="74" grpId="0"/>
      <p:bldP spid="84" grpId="0" animBg="1"/>
      <p:bldP spid="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3EE23D-8BB6-B539-3BDD-D94187A2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08067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MP</a:t>
            </a:r>
            <a:r>
              <a:rPr lang="zh-CN" altLang="en-US"/>
              <a:t>的</a:t>
            </a:r>
            <a:r>
              <a:rPr lang="en-US" altLang="zh-CN"/>
              <a:t>Service</a:t>
            </a:r>
            <a:r>
              <a:rPr lang="zh-CN" altLang="en-US"/>
              <a:t>接口使用流程是怎样的？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自定义</a:t>
            </a:r>
            <a:r>
              <a:rPr lang="en-US" altLang="zh-CN" sz="1600"/>
              <a:t>Service</a:t>
            </a:r>
            <a:r>
              <a:rPr lang="zh-CN" altLang="en-US" sz="1600"/>
              <a:t>接口继承</a:t>
            </a:r>
            <a:r>
              <a:rPr lang="en-US" altLang="zh-CN" sz="1600"/>
              <a:t>IService</a:t>
            </a:r>
            <a:r>
              <a:rPr lang="zh-CN" altLang="en-US" sz="1600"/>
              <a:t>接口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自定义</a:t>
            </a:r>
            <a:r>
              <a:rPr lang="en-US" altLang="zh-CN" sz="1600"/>
              <a:t>Service</a:t>
            </a:r>
            <a:r>
              <a:rPr lang="zh-CN" altLang="en-US" sz="1600"/>
              <a:t>实现类，实现自定义接口并继承</a:t>
            </a:r>
            <a:r>
              <a:rPr lang="en-US" altLang="zh-CN" sz="1600"/>
              <a:t>ServiceImpl</a:t>
            </a:r>
            <a:r>
              <a:rPr lang="zh-CN" altLang="en-US" sz="1600"/>
              <a:t>类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40011F-AE8E-553F-0F42-337DCFD470A3}"/>
              </a:ext>
            </a:extLst>
          </p:cNvPr>
          <p:cNvGrpSpPr/>
          <p:nvPr/>
        </p:nvGrpSpPr>
        <p:grpSpPr>
          <a:xfrm>
            <a:off x="5479885" y="4396534"/>
            <a:ext cx="5727373" cy="1488451"/>
            <a:chOff x="1351994" y="3006667"/>
            <a:chExt cx="5727373" cy="148845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30FB84A-A05D-A2EA-5EEF-ECC2FCBD9847}"/>
                </a:ext>
              </a:extLst>
            </p:cNvPr>
            <p:cNvSpPr/>
            <p:nvPr/>
          </p:nvSpPr>
          <p:spPr>
            <a:xfrm>
              <a:off x="1351994" y="3006667"/>
              <a:ext cx="5727373" cy="148845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77249B9-2BA0-8DC2-4201-5B4F5409D492}"/>
                </a:ext>
              </a:extLst>
            </p:cNvPr>
            <p:cNvSpPr txBox="1"/>
            <p:nvPr/>
          </p:nvSpPr>
          <p:spPr>
            <a:xfrm>
              <a:off x="1351996" y="3350126"/>
              <a:ext cx="5235005" cy="95410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UserServiceImpl 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ServiceImpl&lt;UserMapper, User&gt; 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 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4CDBE15-7055-DE84-D100-AB0EB00705CD}"/>
                </a:ext>
              </a:extLst>
            </p:cNvPr>
            <p:cNvSpPr/>
            <p:nvPr/>
          </p:nvSpPr>
          <p:spPr>
            <a:xfrm>
              <a:off x="1351995" y="3028401"/>
              <a:ext cx="57273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C00CC60-5FD7-3288-3A44-89529D722FD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FE7426B-944A-22C4-F0DA-04CADDFCE90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ADEBABD-EB16-8306-02E5-70E519D8922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9744887-1DAB-5E90-EA42-0BE068C6387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963714-1736-7A73-B5F0-B706C99884CD}"/>
              </a:ext>
            </a:extLst>
          </p:cNvPr>
          <p:cNvGrpSpPr/>
          <p:nvPr/>
        </p:nvGrpSpPr>
        <p:grpSpPr>
          <a:xfrm>
            <a:off x="5479885" y="2811468"/>
            <a:ext cx="5727374" cy="907092"/>
            <a:chOff x="1351994" y="3006667"/>
            <a:chExt cx="5727374" cy="907092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F19E119-A530-7796-0283-290F053162EF}"/>
                </a:ext>
              </a:extLst>
            </p:cNvPr>
            <p:cNvSpPr/>
            <p:nvPr/>
          </p:nvSpPr>
          <p:spPr>
            <a:xfrm>
              <a:off x="1351994" y="3006667"/>
              <a:ext cx="5727374" cy="90709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541385-0B29-95DD-1A0B-BFB913EA531F}"/>
                </a:ext>
              </a:extLst>
            </p:cNvPr>
            <p:cNvSpPr txBox="1"/>
            <p:nvPr/>
          </p:nvSpPr>
          <p:spPr>
            <a:xfrm>
              <a:off x="1351996" y="3350126"/>
              <a:ext cx="5422572" cy="52322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       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IService&lt;User&gt; {}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240E4-E572-3BF3-F040-C69EC063D850}"/>
                </a:ext>
              </a:extLst>
            </p:cNvPr>
            <p:cNvSpPr/>
            <p:nvPr/>
          </p:nvSpPr>
          <p:spPr>
            <a:xfrm>
              <a:off x="1351994" y="3028401"/>
              <a:ext cx="57273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5AC6D8B-A936-4999-940C-126FB6DEC27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0DCE537-59D4-321C-B9DA-79AE0986537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9801C01-5960-C127-6D7E-20976AB7445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B85E8C6-D938-1C05-4630-1EDEEF97524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9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124600-DD52-29FC-D517-3F68DEAF9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Restful</a:t>
            </a:r>
            <a:r>
              <a:rPr lang="zh-CN" altLang="en-US"/>
              <a:t>风格实现下列接口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7970600-5D4D-D0BF-F0DF-FF355CA81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28159"/>
              </p:ext>
            </p:extLst>
          </p:nvPr>
        </p:nvGraphicFramePr>
        <p:xfrm>
          <a:off x="2293105" y="2308195"/>
          <a:ext cx="8084892" cy="2911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95662">
                  <a:extLst>
                    <a:ext uri="{9D8B030D-6E8A-4147-A177-3AD203B41FA5}">
                      <a16:colId xmlns:a16="http://schemas.microsoft.com/office/drawing/2014/main" val="3954750790"/>
                    </a:ext>
                  </a:extLst>
                </a:gridCol>
                <a:gridCol w="1391293">
                  <a:extLst>
                    <a:ext uri="{9D8B030D-6E8A-4147-A177-3AD203B41FA5}">
                      <a16:colId xmlns:a16="http://schemas.microsoft.com/office/drawing/2014/main" val="53065955"/>
                    </a:ext>
                  </a:extLst>
                </a:gridCol>
                <a:gridCol w="870933">
                  <a:extLst>
                    <a:ext uri="{9D8B030D-6E8A-4147-A177-3AD203B41FA5}">
                      <a16:colId xmlns:a16="http://schemas.microsoft.com/office/drawing/2014/main" val="294124798"/>
                    </a:ext>
                  </a:extLst>
                </a:gridCol>
                <a:gridCol w="2941658">
                  <a:extLst>
                    <a:ext uri="{9D8B030D-6E8A-4147-A177-3AD203B41FA5}">
                      <a16:colId xmlns:a16="http://schemas.microsoft.com/office/drawing/2014/main" val="2311547866"/>
                    </a:ext>
                  </a:extLst>
                </a:gridCol>
                <a:gridCol w="1150085">
                  <a:extLst>
                    <a:ext uri="{9D8B030D-6E8A-4147-A177-3AD203B41FA5}">
                      <a16:colId xmlns:a16="http://schemas.microsoft.com/office/drawing/2014/main" val="4279702431"/>
                    </a:ext>
                  </a:extLst>
                </a:gridCol>
                <a:gridCol w="1035261">
                  <a:extLst>
                    <a:ext uri="{9D8B030D-6E8A-4147-A177-3AD203B41FA5}">
                      <a16:colId xmlns:a16="http://schemas.microsoft.com/office/drawing/2014/main" val="3028226491"/>
                    </a:ext>
                  </a:extLst>
                </a:gridCol>
              </a:tblGrid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接口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请求方式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请求路径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请求参数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返回值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61729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新增用户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POST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用户表单实体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70612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删除用户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DELETE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/users/{id}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11502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根据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查询用户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GET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/users/{id}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VO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65789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根据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批量查询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GET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VO</a:t>
                      </a:r>
                      <a:r>
                        <a:rPr lang="zh-CN" altLang="en-US" sz="1200"/>
                        <a:t>集合</a:t>
                      </a:r>
                      <a:endParaRPr lang="en-US" altLang="zh-C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516395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根据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扣减余额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PUT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/users/{id}/deduction/{money}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扣减金额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无</a:t>
                      </a:r>
                      <a:endParaRPr lang="en-US" altLang="zh-C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039919"/>
                  </a:ext>
                </a:extLst>
              </a:tr>
            </a:tbl>
          </a:graphicData>
        </a:graphic>
      </p:graphicFrame>
      <p:sp>
        <p:nvSpPr>
          <p:cNvPr id="8" name="文本占位符 2">
            <a:extLst>
              <a:ext uri="{FF2B5EF4-FFF2-40B4-BE49-F238E27FC236}">
                <a16:creationId xmlns:a16="http://schemas.microsoft.com/office/drawing/2014/main" id="{BFF9AFF8-20FF-A0C4-10DE-5AB1B1DCDF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3762373"/>
          </a:xfrm>
        </p:spPr>
        <p:txBody>
          <a:bodyPr/>
          <a:lstStyle/>
          <a:p>
            <a:r>
              <a:rPr lang="zh-CN" altLang="en-US"/>
              <a:t>需求：基于</a:t>
            </a:r>
            <a:r>
              <a:rPr lang="en-US" altLang="zh-CN"/>
              <a:t>Restful</a:t>
            </a:r>
            <a:r>
              <a:rPr lang="zh-CN" altLang="en-US"/>
              <a:t>风格实现下面的接口：</a:t>
            </a:r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412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的</a:t>
            </a:r>
            <a:r>
              <a:rPr lang="en-US" altLang="zh-CN"/>
              <a:t>Lambda</a:t>
            </a:r>
            <a:r>
              <a:rPr lang="zh-CN" altLang="en-US"/>
              <a:t>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r>
              <a:rPr lang="zh-CN" altLang="en-US">
                <a:effectLst/>
              </a:rPr>
              <a:t>实现一个根据复杂条件查询用户的接口，查询条件如下：</a:t>
            </a:r>
            <a:endParaRPr lang="en-US" altLang="zh-CN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name</a:t>
            </a:r>
            <a:r>
              <a:rPr lang="zh-CN" altLang="en-US">
                <a:effectLst/>
              </a:rPr>
              <a:t>：用户名关键字，可以为空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status</a:t>
            </a:r>
            <a:r>
              <a:rPr lang="zh-CN" altLang="en-US">
                <a:effectLst/>
              </a:rPr>
              <a:t>：用户状态，可以为空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minBalance</a:t>
            </a:r>
            <a:r>
              <a:rPr lang="zh-CN" altLang="en-US">
                <a:effectLst/>
              </a:rPr>
              <a:t>：最小余额，可以为空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maxBalance</a:t>
            </a:r>
            <a:r>
              <a:rPr lang="zh-CN" altLang="en-US">
                <a:effectLst/>
              </a:rPr>
              <a:t>：最大余额，可以为空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C3B90A-70EB-70CA-D310-D8CDDB1CB962}"/>
              </a:ext>
            </a:extLst>
          </p:cNvPr>
          <p:cNvGrpSpPr/>
          <p:nvPr/>
        </p:nvGrpSpPr>
        <p:grpSpPr>
          <a:xfrm>
            <a:off x="5892305" y="2539420"/>
            <a:ext cx="6655587" cy="3762374"/>
            <a:chOff x="1351994" y="3006667"/>
            <a:chExt cx="6655587" cy="376237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B884C1B-F48E-5494-1AA5-80D68EB8E6AC}"/>
                </a:ext>
              </a:extLst>
            </p:cNvPr>
            <p:cNvSpPr/>
            <p:nvPr/>
          </p:nvSpPr>
          <p:spPr>
            <a:xfrm>
              <a:off x="1351994" y="3006667"/>
              <a:ext cx="6645430" cy="376237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4F13C8A-6EDA-22D6-7362-430A70E94C94}"/>
                </a:ext>
              </a:extLst>
            </p:cNvPr>
            <p:cNvSpPr txBox="1"/>
            <p:nvPr/>
          </p:nvSpPr>
          <p:spPr>
            <a:xfrm>
              <a:off x="1351996" y="3350126"/>
              <a:ext cx="6655585" cy="33999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="queryUsers"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resultType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="com.itheima.mp.domain.po.User"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SELECT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FROM tb_user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="name != null"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AND username LIKE #{name}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="status != null"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AND `status` = #{status}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="minBalance != null and maxBalance != null"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AND balance BETWEEN #{minBalance} AND #{maxBalance}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B48AF0E-F4A7-0A14-50E5-6D364BDCF2B2}"/>
                </a:ext>
              </a:extLst>
            </p:cNvPr>
            <p:cNvSpPr/>
            <p:nvPr/>
          </p:nvSpPr>
          <p:spPr>
            <a:xfrm>
              <a:off x="1351994" y="3028401"/>
              <a:ext cx="664542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CC9E1B4-6619-8953-E183-2986127F91F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E6D0653-2F13-C25A-26F4-ED4CE351C6C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CE5094D-78CC-B1AC-E8D0-3A7A9F9A72A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E922DFD-BB5E-A876-10C0-05B1EF1F2E9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219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的</a:t>
            </a:r>
            <a:r>
              <a:rPr lang="en-US" altLang="zh-CN"/>
              <a:t>Lambda</a:t>
            </a:r>
            <a:r>
              <a:rPr lang="zh-CN" altLang="en-US"/>
              <a:t>更新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需求：改造根据</a:t>
            </a:r>
            <a:r>
              <a:rPr lang="en-US" altLang="zh-CN"/>
              <a:t>id</a:t>
            </a:r>
            <a:r>
              <a:rPr lang="zh-CN" altLang="en-US"/>
              <a:t>修改用户余额的接口，要求如下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完成对用户状态校验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完成对用户余额校验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如果扣减后余额为</a:t>
            </a:r>
            <a:r>
              <a:rPr lang="en-US" altLang="zh-CN"/>
              <a:t>0</a:t>
            </a:r>
            <a:r>
              <a:rPr lang="zh-CN" altLang="en-US"/>
              <a:t>，则将用户</a:t>
            </a:r>
            <a:r>
              <a:rPr lang="en-US" altLang="zh-CN"/>
              <a:t>status</a:t>
            </a:r>
            <a:r>
              <a:rPr lang="zh-CN" altLang="en-US"/>
              <a:t>修改为冻结状态（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037798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批量新增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需求：批量插入</a:t>
            </a:r>
            <a:r>
              <a:rPr lang="en-US" altLang="zh-CN"/>
              <a:t>10</a:t>
            </a:r>
            <a:r>
              <a:rPr lang="zh-CN" altLang="en-US"/>
              <a:t>万条用户数据，并作出对比：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普通</a:t>
            </a:r>
            <a:r>
              <a:rPr lang="en-US" altLang="zh-CN"/>
              <a:t>for</a:t>
            </a:r>
            <a:r>
              <a:rPr lang="zh-CN" altLang="en-US"/>
              <a:t>循环插入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IService</a:t>
            </a:r>
            <a:r>
              <a:rPr lang="zh-CN" altLang="en-US"/>
              <a:t>的批量插入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开启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  <a:hlinkClick r:id="rId2"/>
              </a:rPr>
              <a:t>rewriteBatchedStatements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  <a:hlinkClick r:id="rId2"/>
              </a:rPr>
              <a:t>=true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参数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D42126-641B-BF2A-121E-878A2FD92FFD}"/>
              </a:ext>
            </a:extLst>
          </p:cNvPr>
          <p:cNvGrpSpPr/>
          <p:nvPr/>
        </p:nvGrpSpPr>
        <p:grpSpPr>
          <a:xfrm>
            <a:off x="2572727" y="3874062"/>
            <a:ext cx="5636847" cy="2494370"/>
            <a:chOff x="795776" y="3931886"/>
            <a:chExt cx="4346825" cy="26032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0BF8AD-0FDE-E0E0-0F87-664563B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D808A6-6FEE-5F41-86AB-1ED1F51C0472}"/>
                </a:ext>
              </a:extLst>
            </p:cNvPr>
            <p:cNvSpPr txBox="1"/>
            <p:nvPr/>
          </p:nvSpPr>
          <p:spPr>
            <a:xfrm>
              <a:off x="4783636" y="5864789"/>
              <a:ext cx="253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9D50FA9-A296-98A2-C4FB-DD980E6F6061}"/>
              </a:ext>
            </a:extLst>
          </p:cNvPr>
          <p:cNvSpPr txBox="1">
            <a:spLocks/>
          </p:cNvSpPr>
          <p:nvPr/>
        </p:nvSpPr>
        <p:spPr>
          <a:xfrm>
            <a:off x="2801524" y="4048017"/>
            <a:ext cx="5250051" cy="19026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批处理方案：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普通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循环逐条插入速度极差，不推荐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MP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的批量新增，基于预编译的批处理，性能不错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配置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jdbc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参数，开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rewriteBatchedStatements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，性能最好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779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476744-5412-1603-569F-6D11056FAA14}"/>
              </a:ext>
            </a:extLst>
          </p:cNvPr>
          <p:cNvGrpSpPr/>
          <p:nvPr/>
        </p:nvGrpSpPr>
        <p:grpSpPr>
          <a:xfrm>
            <a:off x="800620" y="1831214"/>
            <a:ext cx="3912958" cy="2514600"/>
            <a:chOff x="1351996" y="3006667"/>
            <a:chExt cx="3912958" cy="2514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C4DFCB1-B7D8-6BBD-784C-0F4A935FAF29}"/>
                </a:ext>
              </a:extLst>
            </p:cNvPr>
            <p:cNvSpPr/>
            <p:nvPr/>
          </p:nvSpPr>
          <p:spPr>
            <a:xfrm>
              <a:off x="1351996" y="3006667"/>
              <a:ext cx="3912958" cy="25146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861685-117C-30F4-DE2B-7C6877EA8EA3}"/>
                </a:ext>
              </a:extLst>
            </p:cNvPr>
            <p:cNvSpPr txBox="1"/>
            <p:nvPr/>
          </p:nvSpPr>
          <p:spPr>
            <a:xfrm>
              <a:off x="1351996" y="3322418"/>
              <a:ext cx="3454858" cy="207037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>
                  <a:solidFill>
                    <a:srgbClr val="808000"/>
                  </a:solidFill>
                  <a:latin typeface="Source Code Pro" panose="020B0509030403020204" pitchFamily="49" charset="0"/>
                </a:rPr>
                <a:t>@TableName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@TableId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(type = IdType.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AUTO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isMarried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order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6BCD594-EFC9-364D-75CD-C2CD3187F15C}"/>
                </a:ext>
              </a:extLst>
            </p:cNvPr>
            <p:cNvSpPr/>
            <p:nvPr/>
          </p:nvSpPr>
          <p:spPr>
            <a:xfrm>
              <a:off x="1351996" y="3028401"/>
              <a:ext cx="391295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B8BC9D-EA66-0EF6-9E0E-D8697B75B0C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65A7094-C5A7-5D8E-DAFC-FC1F8BE4A22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624BC76-5CFF-C6ED-F812-2E25192F99C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EC401CE-8FF6-6C12-F9E6-823FEB8D9FB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6FAF10-023A-3351-ACE5-54B47F23FFD7}"/>
              </a:ext>
            </a:extLst>
          </p:cNvPr>
          <p:cNvGrpSpPr/>
          <p:nvPr/>
        </p:nvGrpSpPr>
        <p:grpSpPr>
          <a:xfrm>
            <a:off x="5641096" y="1831214"/>
            <a:ext cx="5472381" cy="1135322"/>
            <a:chOff x="1351995" y="3006666"/>
            <a:chExt cx="5472381" cy="1135322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77CB5DA-752D-0A8A-5A63-B1B36CD6C5FD}"/>
                </a:ext>
              </a:extLst>
            </p:cNvPr>
            <p:cNvSpPr/>
            <p:nvPr/>
          </p:nvSpPr>
          <p:spPr>
            <a:xfrm>
              <a:off x="1351995" y="3006666"/>
              <a:ext cx="5472381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20B3CC1-054F-AC35-A727-73AD0C27C5DB}"/>
                </a:ext>
              </a:extLst>
            </p:cNvPr>
            <p:cNvSpPr txBox="1"/>
            <p:nvPr/>
          </p:nvSpPr>
          <p:spPr>
            <a:xfrm>
              <a:off x="1351995" y="3372184"/>
              <a:ext cx="5472381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9118AB3-F499-B402-9B22-A4360727B6BD}"/>
                </a:ext>
              </a:extLst>
            </p:cNvPr>
            <p:cNvSpPr/>
            <p:nvPr/>
          </p:nvSpPr>
          <p:spPr>
            <a:xfrm>
              <a:off x="1351996" y="3028401"/>
              <a:ext cx="547238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0051A42-9669-4DD4-F601-A4CD7612A54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CA7019C-28AE-14AA-619B-7F6CF775474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C4418ED-9E00-2233-A895-A6C8EC247B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B717CE8-4123-2923-D2D3-F0BDA15617A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8841AFD-3099-ECE9-4583-CB4101438F3B}"/>
              </a:ext>
            </a:extLst>
          </p:cNvPr>
          <p:cNvGrpSpPr/>
          <p:nvPr/>
        </p:nvGrpSpPr>
        <p:grpSpPr>
          <a:xfrm>
            <a:off x="800620" y="4894801"/>
            <a:ext cx="10312857" cy="1288742"/>
            <a:chOff x="1351995" y="3006666"/>
            <a:chExt cx="10312857" cy="128874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AC3A8C8-3B5F-3EB9-3F34-F9F45BB6BD02}"/>
                </a:ext>
              </a:extLst>
            </p:cNvPr>
            <p:cNvSpPr/>
            <p:nvPr/>
          </p:nvSpPr>
          <p:spPr>
            <a:xfrm>
              <a:off x="1351995" y="3006666"/>
              <a:ext cx="10312857" cy="12887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9CAD8D1-7F05-B255-6CC5-69B3343C8DFE}"/>
                </a:ext>
              </a:extLst>
            </p:cNvPr>
            <p:cNvSpPr txBox="1"/>
            <p:nvPr/>
          </p:nvSpPr>
          <p:spPr>
            <a:xfrm>
              <a:off x="1351996" y="3372184"/>
              <a:ext cx="8976426" cy="83099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@Service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UserServiceImpl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ServiceImpl&lt;UserMapper, User&gt;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036C49D-3552-688A-1E3B-0E934C696CB1}"/>
                </a:ext>
              </a:extLst>
            </p:cNvPr>
            <p:cNvSpPr/>
            <p:nvPr/>
          </p:nvSpPr>
          <p:spPr>
            <a:xfrm>
              <a:off x="1351995" y="3028401"/>
              <a:ext cx="1031285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8AD8590-9600-E698-2C81-7AE41AF3B48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D4CD799-E73E-1595-AB9A-37355BC10E1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5F2B65-A8BD-2371-51B7-CEEEC209616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940FB17-87B1-F7DC-628C-DC1CB4CE9CF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485C43-3093-8372-1912-6B691373FFD6}"/>
              </a:ext>
            </a:extLst>
          </p:cNvPr>
          <p:cNvGrpSpPr/>
          <p:nvPr/>
        </p:nvGrpSpPr>
        <p:grpSpPr>
          <a:xfrm>
            <a:off x="5641096" y="3255331"/>
            <a:ext cx="5472381" cy="1135322"/>
            <a:chOff x="1351995" y="3006666"/>
            <a:chExt cx="5472381" cy="1135322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849D7B5-C9BA-F79C-BF20-6AF6CA63D3E3}"/>
                </a:ext>
              </a:extLst>
            </p:cNvPr>
            <p:cNvSpPr/>
            <p:nvPr/>
          </p:nvSpPr>
          <p:spPr>
            <a:xfrm>
              <a:off x="1351995" y="3006666"/>
              <a:ext cx="5472381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E19A082-DFC8-E794-3AE7-8085B8F25AC9}"/>
                </a:ext>
              </a:extLst>
            </p:cNvPr>
            <p:cNvSpPr txBox="1"/>
            <p:nvPr/>
          </p:nvSpPr>
          <p:spPr>
            <a:xfrm>
              <a:off x="1351995" y="3372184"/>
              <a:ext cx="5472381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IService&lt;User&gt;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4" name="任意多边形: 形状 1023">
              <a:extLst>
                <a:ext uri="{FF2B5EF4-FFF2-40B4-BE49-F238E27FC236}">
                  <a16:creationId xmlns:a16="http://schemas.microsoft.com/office/drawing/2014/main" id="{D2997B55-E0F6-11E9-CAB2-769F84A05EB7}"/>
                </a:ext>
              </a:extLst>
            </p:cNvPr>
            <p:cNvSpPr/>
            <p:nvPr/>
          </p:nvSpPr>
          <p:spPr>
            <a:xfrm>
              <a:off x="1351996" y="3028401"/>
              <a:ext cx="547238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25" name="组合 1024">
              <a:extLst>
                <a:ext uri="{FF2B5EF4-FFF2-40B4-BE49-F238E27FC236}">
                  <a16:creationId xmlns:a16="http://schemas.microsoft.com/office/drawing/2014/main" id="{B8714F1A-2C87-26D3-FDE1-F13637BCC4C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5E645F6D-D7BC-9B42-D7B7-82864F2396E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" name="椭圆 1028">
                <a:extLst>
                  <a:ext uri="{FF2B5EF4-FFF2-40B4-BE49-F238E27FC236}">
                    <a16:creationId xmlns:a16="http://schemas.microsoft.com/office/drawing/2014/main" id="{03727FEB-95A1-03EC-F34B-1E6540BD16CF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0" name="椭圆 1029">
                <a:extLst>
                  <a:ext uri="{FF2B5EF4-FFF2-40B4-BE49-F238E27FC236}">
                    <a16:creationId xmlns:a16="http://schemas.microsoft.com/office/drawing/2014/main" id="{0D5EC847-A02F-7161-8A8B-5448CBB1D76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32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BD22A-F887-0AF0-475C-EA64EEBA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6" y="1597967"/>
            <a:ext cx="9460196" cy="48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019" y="1597967"/>
            <a:ext cx="7831381" cy="15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BD22A-F887-0AF0-475C-EA64EEBA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0733" y="1597967"/>
            <a:ext cx="9460196" cy="48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24" y="1597967"/>
            <a:ext cx="8018951" cy="15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D6ADD0E-4A1B-E980-1F0E-F0759A76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6" y="3318914"/>
            <a:ext cx="5437437" cy="33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4B4FBF5-36D6-ED08-5AFF-4D547E37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565" y="1597967"/>
            <a:ext cx="6472389" cy="11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200" y="1597967"/>
            <a:ext cx="8018951" cy="15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88530D7-54CC-5C60-71B3-EC2BD080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49" y="1519422"/>
            <a:ext cx="7001105" cy="11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9FB6444-E7F3-87F4-E585-9763F148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65" y="2885510"/>
            <a:ext cx="8235470" cy="36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9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静态工具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731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静态工具</a:t>
            </a:r>
          </a:p>
        </p:txBody>
      </p:sp>
      <p:pic>
        <p:nvPicPr>
          <p:cNvPr id="3" name="PA-图片 2">
            <a:extLst>
              <a:ext uri="{FF2B5EF4-FFF2-40B4-BE49-F238E27FC236}">
                <a16:creationId xmlns:a16="http://schemas.microsoft.com/office/drawing/2014/main" id="{0DA43E00-4352-5459-D843-1183FEEB29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74042" y="1581229"/>
            <a:ext cx="3463427" cy="166536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A-图片 8">
            <a:extLst>
              <a:ext uri="{FF2B5EF4-FFF2-40B4-BE49-F238E27FC236}">
                <a16:creationId xmlns:a16="http://schemas.microsoft.com/office/drawing/2014/main" id="{B2B22663-8DC5-4B75-2C5F-40410B791E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773638" y="1559097"/>
            <a:ext cx="4442893" cy="113181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A-图片 15">
            <a:extLst>
              <a:ext uri="{FF2B5EF4-FFF2-40B4-BE49-F238E27FC236}">
                <a16:creationId xmlns:a16="http://schemas.microsoft.com/office/drawing/2014/main" id="{AB6974CB-EAD1-DEAA-66AC-B3770E8379E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75287" y="3584233"/>
            <a:ext cx="3311174" cy="186801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A-图片 18">
            <a:extLst>
              <a:ext uri="{FF2B5EF4-FFF2-40B4-BE49-F238E27FC236}">
                <a16:creationId xmlns:a16="http://schemas.microsoft.com/office/drawing/2014/main" id="{99501329-233F-2936-1EBA-FCD621A563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41915" y="4328041"/>
            <a:ext cx="3542369" cy="945144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" name="PA-图片 39">
            <a:extLst>
              <a:ext uri="{FF2B5EF4-FFF2-40B4-BE49-F238E27FC236}">
                <a16:creationId xmlns:a16="http://schemas.microsoft.com/office/drawing/2014/main" id="{CB7F70C0-5A92-BC15-C411-E9E0CEF95FB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59840" y="2914218"/>
            <a:ext cx="4533618" cy="119103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2" name="PA-图片 41">
            <a:extLst>
              <a:ext uri="{FF2B5EF4-FFF2-40B4-BE49-F238E27FC236}">
                <a16:creationId xmlns:a16="http://schemas.microsoft.com/office/drawing/2014/main" id="{E15F5C7D-4412-72B5-A83E-43D07370337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555338" y="4328041"/>
            <a:ext cx="3081323" cy="768410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4" name="PA-图片 43">
            <a:extLst>
              <a:ext uri="{FF2B5EF4-FFF2-40B4-BE49-F238E27FC236}">
                <a16:creationId xmlns:a16="http://schemas.microsoft.com/office/drawing/2014/main" id="{6DF2CDE9-4B73-B8C1-EEB6-A0775DCF024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836777" y="5450505"/>
            <a:ext cx="3719949" cy="115397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PA-图片 45">
            <a:extLst>
              <a:ext uri="{FF2B5EF4-FFF2-40B4-BE49-F238E27FC236}">
                <a16:creationId xmlns:a16="http://schemas.microsoft.com/office/drawing/2014/main" id="{0174EED1-A9E8-BD9E-D2AF-8CDF6DF625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75287" y="5771728"/>
            <a:ext cx="4441409" cy="776094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1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静态工具查询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改造根据</a:t>
            </a:r>
            <a:r>
              <a:rPr lang="en-US" altLang="zh-CN"/>
              <a:t>id</a:t>
            </a:r>
            <a:r>
              <a:rPr lang="zh-CN" altLang="en-US"/>
              <a:t>查询用户的接口，查询用户的同时，查询出用户对应的所有地址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改造根据</a:t>
            </a:r>
            <a:r>
              <a:rPr lang="en-US" altLang="zh-CN"/>
              <a:t>id</a:t>
            </a:r>
            <a:r>
              <a:rPr lang="zh-CN" altLang="en-US"/>
              <a:t>批量查询用户的接口，查询用户的同时，查询出用户对应的所有地址</a:t>
            </a:r>
            <a:endParaRPr lang="en-US" altLang="zh-CN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实现根据用户</a:t>
            </a:r>
            <a:r>
              <a:rPr lang="en-US" altLang="zh-CN"/>
              <a:t>id</a:t>
            </a:r>
            <a:r>
              <a:rPr lang="zh-CN" altLang="en-US"/>
              <a:t>查询收货地址功能，需要验证用户状态，冻结用户抛出异常（练习）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273786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逻辑删除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644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逻辑删除</a:t>
            </a:r>
            <a:r>
              <a:rPr lang="zh-CN" altLang="en-US"/>
              <a:t>就是基于代码逻辑模拟删除效果，但并不会真正删除数据。思路如下：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在表中添加一个字段标记数据是否被删除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当删除数据时把标记置为</a:t>
            </a:r>
            <a:r>
              <a:rPr lang="en-US" altLang="zh-CN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查询时只查询标记为</a:t>
            </a:r>
            <a:r>
              <a:rPr lang="en-US" altLang="zh-CN"/>
              <a:t>0</a:t>
            </a:r>
            <a:r>
              <a:rPr lang="zh-CN" altLang="en-US"/>
              <a:t>的数据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例如逻辑删除字段为</a:t>
            </a:r>
            <a:r>
              <a:rPr lang="en-US" altLang="zh-CN"/>
              <a:t>deleted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删除操作：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查询操作：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逻辑删除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887F0F-108C-5AE3-D949-3F69664073F1}"/>
              </a:ext>
            </a:extLst>
          </p:cNvPr>
          <p:cNvGrpSpPr/>
          <p:nvPr/>
        </p:nvGrpSpPr>
        <p:grpSpPr>
          <a:xfrm>
            <a:off x="2483031" y="4233574"/>
            <a:ext cx="5962328" cy="739118"/>
            <a:chOff x="1351995" y="3006666"/>
            <a:chExt cx="5962328" cy="73911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D615176-4A21-B471-45B6-8E1DAE45B2C9}"/>
                </a:ext>
              </a:extLst>
            </p:cNvPr>
            <p:cNvSpPr/>
            <p:nvPr/>
          </p:nvSpPr>
          <p:spPr>
            <a:xfrm>
              <a:off x="1351995" y="3006666"/>
              <a:ext cx="5962328" cy="7391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DF14B7-7F7F-AD7D-506E-5F19B1C8EFA0}"/>
                </a:ext>
              </a:extLst>
            </p:cNvPr>
            <p:cNvSpPr txBox="1"/>
            <p:nvPr/>
          </p:nvSpPr>
          <p:spPr>
            <a:xfrm>
              <a:off x="1351996" y="3356232"/>
              <a:ext cx="5849310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ource Code Pro" panose="020B0509030403020204" pitchFamily="49" charset="0"/>
                </a:rPr>
                <a:t>user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SET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41F6074-E254-0CDC-7AC9-7BE4CC60D6BC}"/>
                </a:ext>
              </a:extLst>
            </p:cNvPr>
            <p:cNvSpPr/>
            <p:nvPr/>
          </p:nvSpPr>
          <p:spPr>
            <a:xfrm>
              <a:off x="1351995" y="3028401"/>
              <a:ext cx="59623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6F35631-FE8F-4AA8-9A97-95D13F031DB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ECB907C-AD66-34EA-5327-736821B691E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FD3515F-A5B1-6C1E-DACF-03B0F1B4885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6C54C86-B3B7-2949-E165-E3EF2A7B403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E4232C-5B5B-9145-BF61-AD9C5DE8E68E}"/>
              </a:ext>
            </a:extLst>
          </p:cNvPr>
          <p:cNvGrpSpPr/>
          <p:nvPr/>
        </p:nvGrpSpPr>
        <p:grpSpPr>
          <a:xfrm>
            <a:off x="2483030" y="5570201"/>
            <a:ext cx="5962328" cy="739118"/>
            <a:chOff x="1351995" y="3006666"/>
            <a:chExt cx="5962328" cy="73911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E851AA7-9DAC-F923-F1E1-18C9B7F32A8B}"/>
                </a:ext>
              </a:extLst>
            </p:cNvPr>
            <p:cNvSpPr/>
            <p:nvPr/>
          </p:nvSpPr>
          <p:spPr>
            <a:xfrm>
              <a:off x="1351995" y="3006666"/>
              <a:ext cx="5962328" cy="7391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C8D51C-4ED4-29AF-1096-4241C8512B47}"/>
                </a:ext>
              </a:extLst>
            </p:cNvPr>
            <p:cNvSpPr txBox="1"/>
            <p:nvPr/>
          </p:nvSpPr>
          <p:spPr>
            <a:xfrm>
              <a:off x="1351996" y="3356232"/>
              <a:ext cx="5386974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ource Code Pro" panose="020B0509030403020204" pitchFamily="49" charset="0"/>
                </a:rPr>
                <a:t>user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WHERE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DA6032B-F32B-454F-4E89-203975A481B5}"/>
                </a:ext>
              </a:extLst>
            </p:cNvPr>
            <p:cNvSpPr/>
            <p:nvPr/>
          </p:nvSpPr>
          <p:spPr>
            <a:xfrm>
              <a:off x="1351995" y="3028401"/>
              <a:ext cx="59623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E2F1B6-28C1-5486-A92A-4EAA2C48250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ABF5CD6-F5C8-283E-8F8D-60F026B7A21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78C2D7-FFC0-12AE-0E38-4B6EA5950A1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7EB92F2-99B9-EDC9-04C5-70E335A4090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提供了逻辑删除功能，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无需改变方法调用的方式</a:t>
            </a:r>
            <a:r>
              <a:rPr lang="zh-CN" altLang="en-US"/>
              <a:t>，而是在底层帮我们自动修改</a:t>
            </a:r>
            <a:r>
              <a:rPr lang="en-US" altLang="zh-CN"/>
              <a:t>CRUD</a:t>
            </a:r>
            <a:r>
              <a:rPr lang="zh-CN" altLang="en-US"/>
              <a:t>的语句。我们要做的就是在</a:t>
            </a:r>
            <a:r>
              <a:rPr lang="en-US" altLang="zh-CN"/>
              <a:t>application.yaml</a:t>
            </a:r>
            <a:r>
              <a:rPr lang="zh-CN" altLang="en-US"/>
              <a:t>文件中配置逻辑删除的字段名称和值即可：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逻辑删除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EC59D3-C5FF-B4D9-C7A8-D2312D994F51}"/>
              </a:ext>
            </a:extLst>
          </p:cNvPr>
          <p:cNvGrpSpPr/>
          <p:nvPr/>
        </p:nvGrpSpPr>
        <p:grpSpPr>
          <a:xfrm>
            <a:off x="890536" y="2610256"/>
            <a:ext cx="9321975" cy="2382983"/>
            <a:chOff x="1351994" y="3006665"/>
            <a:chExt cx="9321975" cy="238298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D79F753-A162-D081-AE0B-6FE6FBA5A049}"/>
                </a:ext>
              </a:extLst>
            </p:cNvPr>
            <p:cNvSpPr/>
            <p:nvPr/>
          </p:nvSpPr>
          <p:spPr>
            <a:xfrm>
              <a:off x="1351994" y="3006665"/>
              <a:ext cx="9321975" cy="238298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20BCB52-8867-8B40-70BA-81068FF13408}"/>
                </a:ext>
              </a:extLst>
            </p:cNvPr>
            <p:cNvSpPr txBox="1"/>
            <p:nvPr/>
          </p:nvSpPr>
          <p:spPr>
            <a:xfrm>
              <a:off x="1351996" y="3356232"/>
              <a:ext cx="8921282" cy="17265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global-config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db-config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logic-delete-field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flag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全局逻辑删除的实体字段名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，字段类型可以是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、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logic-delete-value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逻辑已删除值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默认为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1)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logic-not-delete-value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0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逻辑未删除值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默认为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0)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47B88BE-ACB7-8F6F-D698-D3B9D8A0ECE4}"/>
                </a:ext>
              </a:extLst>
            </p:cNvPr>
            <p:cNvSpPr/>
            <p:nvPr/>
          </p:nvSpPr>
          <p:spPr>
            <a:xfrm>
              <a:off x="1351995" y="3028401"/>
              <a:ext cx="93219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D04FA1-02D9-8D18-6F41-71A9F8D4F3D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0596523-7C49-05C3-D5B6-4A86EA0A00D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B061D87-A86F-DD93-C7C4-96838BBAE6D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9BD2469-AFF6-229E-1F32-DCF3C70EA11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A2049E-54B9-4760-1655-BBF6481624D0}"/>
              </a:ext>
            </a:extLst>
          </p:cNvPr>
          <p:cNvGrpSpPr/>
          <p:nvPr/>
        </p:nvGrpSpPr>
        <p:grpSpPr>
          <a:xfrm>
            <a:off x="810963" y="5166181"/>
            <a:ext cx="9421901" cy="1340467"/>
            <a:chOff x="810963" y="5131012"/>
            <a:chExt cx="9421901" cy="134046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F0B0AF-45E9-83D4-40F1-FCDAC071650B}"/>
                </a:ext>
              </a:extLst>
            </p:cNvPr>
            <p:cNvSpPr/>
            <p:nvPr/>
          </p:nvSpPr>
          <p:spPr>
            <a:xfrm>
              <a:off x="910891" y="5131012"/>
              <a:ext cx="9321973" cy="13404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D2B2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三角形 9">
              <a:extLst>
                <a:ext uri="{FF2B5EF4-FFF2-40B4-BE49-F238E27FC236}">
                  <a16:creationId xmlns:a16="http://schemas.microsoft.com/office/drawing/2014/main" id="{A549E96B-3DB3-3F8A-DDD3-A25708E27223}"/>
                </a:ext>
              </a:extLst>
            </p:cNvPr>
            <p:cNvSpPr/>
            <p:nvPr/>
          </p:nvSpPr>
          <p:spPr>
            <a:xfrm rot="2651319">
              <a:off x="817577" y="5464149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38100" dir="16200000">
                <a:prstClr val="black">
                  <a:alpha val="4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1D2D1471-BA09-A5B3-1E08-A35F88793592}"/>
                </a:ext>
              </a:extLst>
            </p:cNvPr>
            <p:cNvSpPr txBox="1"/>
            <p:nvPr/>
          </p:nvSpPr>
          <p:spPr>
            <a:xfrm>
              <a:off x="1644601" y="5250374"/>
              <a:ext cx="7944876" cy="1104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逻辑删除本身也有自己的问题，比如：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会导致数据库表垃圾数据越来越多，影响查询效率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SQL</a:t>
              </a: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中全都需要对逻辑删除字段做判断，影响查询效率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因此，我不太推荐采用逻辑删除功能，如果数据不能删除，可以采用把数据迁移到其它表的办法。</a:t>
              </a:r>
              <a:endParaRPr lang="zh-CN" altLang="en-US" sz="1400" dirty="0">
                <a:solidFill>
                  <a:srgbClr val="3C3D3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317DCC-26EB-DB83-303C-45B2902700F0}"/>
                </a:ext>
              </a:extLst>
            </p:cNvPr>
            <p:cNvSpPr/>
            <p:nvPr/>
          </p:nvSpPr>
          <p:spPr>
            <a:xfrm>
              <a:off x="810963" y="5203482"/>
              <a:ext cx="668119" cy="281945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2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入门案例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常见注解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常见配置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E2C165-6ADD-6F88-E90F-D6CD8BBF6E5D}"/>
              </a:ext>
            </a:extLst>
          </p:cNvPr>
          <p:cNvSpPr txBox="1"/>
          <p:nvPr/>
        </p:nvSpPr>
        <p:spPr>
          <a:xfrm>
            <a:off x="6549075" y="232877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的基本用法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9C6B81-E56C-CA9A-BBB8-6C98804D37A0}"/>
              </a:ext>
            </a:extLst>
          </p:cNvPr>
          <p:cNvSpPr txBox="1"/>
          <p:nvPr/>
        </p:nvSpPr>
        <p:spPr>
          <a:xfrm>
            <a:off x="6549075" y="2583404"/>
            <a:ext cx="2686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的无侵入和方便快捷的特点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2A2535-21DB-C40B-A7F5-966C79D18E0F}"/>
              </a:ext>
            </a:extLst>
          </p:cNvPr>
          <p:cNvCxnSpPr>
            <a:cxnSpLocks/>
          </p:cNvCxnSpPr>
          <p:nvPr/>
        </p:nvCxnSpPr>
        <p:spPr>
          <a:xfrm>
            <a:off x="6363730" y="2595022"/>
            <a:ext cx="152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8F490CC-9FBE-4133-7EA1-A8B5328AAC5E}"/>
              </a:ext>
            </a:extLst>
          </p:cNvPr>
          <p:cNvCxnSpPr>
            <a:cxnSpLocks/>
          </p:cNvCxnSpPr>
          <p:nvPr/>
        </p:nvCxnSpPr>
        <p:spPr>
          <a:xfrm>
            <a:off x="6516061" y="2392355"/>
            <a:ext cx="0" cy="405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枚举处理器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3C3D3F"/>
                </a:solidFill>
              </a:rPr>
              <a:t>JSON</a:t>
            </a:r>
            <a:r>
              <a:rPr lang="zh-CN" altLang="en-US">
                <a:solidFill>
                  <a:srgbClr val="3C3D3F"/>
                </a:solidFill>
              </a:rPr>
              <a:t>处理器</a:t>
            </a:r>
            <a:endParaRPr lang="en-US" altLang="zh-CN">
              <a:solidFill>
                <a:srgbClr val="3C3D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0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2AE0513-4D65-EC8B-CE89-2E48FC750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38"/>
          <a:stretch/>
        </p:blipFill>
        <p:spPr>
          <a:xfrm>
            <a:off x="926158" y="2226178"/>
            <a:ext cx="5348132" cy="2327349"/>
          </a:xfrm>
          <a:prstGeom prst="roundRect">
            <a:avLst>
              <a:gd name="adj" fmla="val 2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59D71B-4775-F605-DA63-3F2862B1F4C6}"/>
              </a:ext>
            </a:extLst>
          </p:cNvPr>
          <p:cNvGrpSpPr/>
          <p:nvPr/>
        </p:nvGrpSpPr>
        <p:grpSpPr>
          <a:xfrm>
            <a:off x="7108975" y="2172895"/>
            <a:ext cx="4336214" cy="3733108"/>
            <a:chOff x="1351995" y="3006665"/>
            <a:chExt cx="4336214" cy="373310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B8147BC-5B4C-7764-904F-C574E1EA7388}"/>
                </a:ext>
              </a:extLst>
            </p:cNvPr>
            <p:cNvSpPr/>
            <p:nvPr/>
          </p:nvSpPr>
          <p:spPr>
            <a:xfrm>
              <a:off x="1351995" y="3006665"/>
              <a:ext cx="4192376" cy="373310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C4DB3C6-A460-CFD7-1B20-A29B8223590A}"/>
                </a:ext>
              </a:extLst>
            </p:cNvPr>
            <p:cNvSpPr txBox="1"/>
            <p:nvPr/>
          </p:nvSpPr>
          <p:spPr>
            <a:xfrm>
              <a:off x="1351996" y="3356232"/>
              <a:ext cx="4336213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@Getter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enum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UserStatus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NORMAL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正常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FREEZE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冻结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int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UserStatus(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value, String desc)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value;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desc;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1582DCF-A54E-3AB7-50C5-7BA806F0CC73}"/>
                </a:ext>
              </a:extLst>
            </p:cNvPr>
            <p:cNvSpPr/>
            <p:nvPr/>
          </p:nvSpPr>
          <p:spPr>
            <a:xfrm>
              <a:off x="1351995" y="3028401"/>
              <a:ext cx="41923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D437E6-CA3B-DD7E-916B-72874230940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F13DA4B-0DA0-586F-D5A3-9C33909E587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A24E0E4-5486-1B71-8C0D-522406C44E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E384073-0ECD-DE6B-DAD5-4E736E29A25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枚举处理器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24534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类中有一个用户状态字段：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8F200B-64A3-6996-AE03-4813ECF89CA0}"/>
              </a:ext>
            </a:extLst>
          </p:cNvPr>
          <p:cNvSpPr/>
          <p:nvPr/>
        </p:nvSpPr>
        <p:spPr>
          <a:xfrm>
            <a:off x="8388399" y="2787254"/>
            <a:ext cx="996593" cy="2006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E6D03D0-2E50-39E6-0201-E83553D2234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 flipV="1">
            <a:off x="5460616" y="584002"/>
            <a:ext cx="1222829" cy="5629331"/>
          </a:xfrm>
          <a:prstGeom prst="bentConnector3">
            <a:avLst>
              <a:gd name="adj1" fmla="val -186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133F329-9F5B-59D0-B393-103084BE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24" y="4059564"/>
            <a:ext cx="837567" cy="192102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A934F05-7664-E59B-538F-232A9508B67E}"/>
              </a:ext>
            </a:extLst>
          </p:cNvPr>
          <p:cNvSpPr/>
          <p:nvPr/>
        </p:nvSpPr>
        <p:spPr>
          <a:xfrm>
            <a:off x="1864311" y="3480313"/>
            <a:ext cx="3639843" cy="994299"/>
          </a:xfrm>
          <a:prstGeom prst="roundRect">
            <a:avLst>
              <a:gd name="adj" fmla="val 1220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DC8F12-D451-51D6-769E-0CC72AA8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10" y="4054723"/>
            <a:ext cx="1006617" cy="184418"/>
          </a:xfrm>
          <a:prstGeom prst="rect">
            <a:avLst/>
          </a:prstGeom>
        </p:spPr>
      </p:pic>
      <p:pic>
        <p:nvPicPr>
          <p:cNvPr id="6148" name="图片 6147">
            <a:extLst>
              <a:ext uri="{FF2B5EF4-FFF2-40B4-BE49-F238E27FC236}">
                <a16:creationId xmlns:a16="http://schemas.microsoft.com/office/drawing/2014/main" id="{40A90393-2EF9-95D5-5383-9DD8E0B0F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58" y="4819001"/>
            <a:ext cx="4192376" cy="1819491"/>
          </a:xfrm>
          <a:prstGeom prst="roundRect">
            <a:avLst>
              <a:gd name="adj" fmla="val 55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156" name="图片 6155">
            <a:extLst>
              <a:ext uri="{FF2B5EF4-FFF2-40B4-BE49-F238E27FC236}">
                <a16:creationId xmlns:a16="http://schemas.microsoft.com/office/drawing/2014/main" id="{F6C40009-FFC1-71EA-7ACF-F9EEC3E4F1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478"/>
          <a:stretch/>
        </p:blipFill>
        <p:spPr>
          <a:xfrm>
            <a:off x="6018700" y="1201377"/>
            <a:ext cx="5640128" cy="4552876"/>
          </a:xfrm>
          <a:prstGeom prst="roundRect">
            <a:avLst>
              <a:gd name="adj" fmla="val 1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77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2.96296E-6 L 0.02578 2.96296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2AE0513-4D65-EC8B-CE89-2E48FC750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38"/>
          <a:stretch/>
        </p:blipFill>
        <p:spPr>
          <a:xfrm>
            <a:off x="926158" y="2226178"/>
            <a:ext cx="5348132" cy="2327349"/>
          </a:xfrm>
          <a:prstGeom prst="roundRect">
            <a:avLst>
              <a:gd name="adj" fmla="val 2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59D71B-4775-F605-DA63-3F2862B1F4C6}"/>
              </a:ext>
            </a:extLst>
          </p:cNvPr>
          <p:cNvGrpSpPr/>
          <p:nvPr/>
        </p:nvGrpSpPr>
        <p:grpSpPr>
          <a:xfrm>
            <a:off x="7108975" y="2172895"/>
            <a:ext cx="4336214" cy="3733108"/>
            <a:chOff x="1351995" y="3006665"/>
            <a:chExt cx="4336214" cy="373310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B8147BC-5B4C-7764-904F-C574E1EA7388}"/>
                </a:ext>
              </a:extLst>
            </p:cNvPr>
            <p:cNvSpPr/>
            <p:nvPr/>
          </p:nvSpPr>
          <p:spPr>
            <a:xfrm>
              <a:off x="1351995" y="3006665"/>
              <a:ext cx="4192376" cy="373310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C4DB3C6-A460-CFD7-1B20-A29B8223590A}"/>
                </a:ext>
              </a:extLst>
            </p:cNvPr>
            <p:cNvSpPr txBox="1"/>
            <p:nvPr/>
          </p:nvSpPr>
          <p:spPr>
            <a:xfrm>
              <a:off x="1351996" y="3356232"/>
              <a:ext cx="4336213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@Getter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enum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UserStatus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NORMAL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正常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FREEZE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冻结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int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UserStatus(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value, String desc)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value;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desc;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1582DCF-A54E-3AB7-50C5-7BA806F0CC73}"/>
                </a:ext>
              </a:extLst>
            </p:cNvPr>
            <p:cNvSpPr/>
            <p:nvPr/>
          </p:nvSpPr>
          <p:spPr>
            <a:xfrm>
              <a:off x="1351995" y="3028401"/>
              <a:ext cx="41923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D437E6-CA3B-DD7E-916B-72874230940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F13DA4B-0DA0-586F-D5A3-9C33909E587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A24E0E4-5486-1B71-8C0D-522406C44E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E384073-0ECD-DE6B-DAD5-4E736E29A25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枚举处理器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24534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类中有一个用户状态字段：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8F200B-64A3-6996-AE03-4813ECF89CA0}"/>
              </a:ext>
            </a:extLst>
          </p:cNvPr>
          <p:cNvSpPr/>
          <p:nvPr/>
        </p:nvSpPr>
        <p:spPr>
          <a:xfrm>
            <a:off x="8388399" y="2787254"/>
            <a:ext cx="996593" cy="2006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E6D03D0-2E50-39E6-0201-E83553D2234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 flipV="1">
            <a:off x="5460616" y="584002"/>
            <a:ext cx="1222829" cy="5629331"/>
          </a:xfrm>
          <a:prstGeom prst="bentConnector3">
            <a:avLst>
              <a:gd name="adj1" fmla="val -186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BC29CFA-80E2-C65E-0A44-EAAB5C718CCA}"/>
              </a:ext>
            </a:extLst>
          </p:cNvPr>
          <p:cNvSpPr txBox="1"/>
          <p:nvPr/>
        </p:nvSpPr>
        <p:spPr>
          <a:xfrm>
            <a:off x="7489080" y="3655645"/>
            <a:ext cx="1271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@EnumValue</a:t>
            </a:r>
            <a:endParaRPr lang="zh-CN" altLang="en-US" sz="12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133F329-9F5B-59D0-B393-103084BE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887" y="4058565"/>
            <a:ext cx="837567" cy="192102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A934F05-7664-E59B-538F-232A9508B67E}"/>
              </a:ext>
            </a:extLst>
          </p:cNvPr>
          <p:cNvSpPr/>
          <p:nvPr/>
        </p:nvSpPr>
        <p:spPr>
          <a:xfrm>
            <a:off x="1864311" y="3480313"/>
            <a:ext cx="3639843" cy="994299"/>
          </a:xfrm>
          <a:prstGeom prst="roundRect">
            <a:avLst>
              <a:gd name="adj" fmla="val 1220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DC8F12-D451-51D6-769E-0CC72AA8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10" y="4054723"/>
            <a:ext cx="1006617" cy="184418"/>
          </a:xfrm>
          <a:prstGeom prst="rect">
            <a:avLst/>
          </a:prstGeom>
        </p:spPr>
      </p:pic>
      <p:pic>
        <p:nvPicPr>
          <p:cNvPr id="6148" name="图片 6147">
            <a:extLst>
              <a:ext uri="{FF2B5EF4-FFF2-40B4-BE49-F238E27FC236}">
                <a16:creationId xmlns:a16="http://schemas.microsoft.com/office/drawing/2014/main" id="{40A90393-2EF9-95D5-5383-9DD8E0B0F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58" y="4819001"/>
            <a:ext cx="4192376" cy="1819491"/>
          </a:xfrm>
          <a:prstGeom prst="roundRect">
            <a:avLst>
              <a:gd name="adj" fmla="val 55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82BA049-6760-9908-4332-4217ADA50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700" y="951997"/>
            <a:ext cx="5640128" cy="5517182"/>
          </a:xfrm>
          <a:prstGeom prst="roundRect">
            <a:avLst>
              <a:gd name="adj" fmla="val 1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124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通用枚举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application.yml</a:t>
            </a:r>
            <a:r>
              <a:rPr lang="zh-CN" altLang="en-US" dirty="0"/>
              <a:t>中配置全局枚举处理器：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9A342C-6E76-4A8F-D471-A94E125A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DC8969-4933-306C-0366-0418B2DF7978}"/>
              </a:ext>
            </a:extLst>
          </p:cNvPr>
          <p:cNvGrpSpPr/>
          <p:nvPr/>
        </p:nvGrpSpPr>
        <p:grpSpPr>
          <a:xfrm>
            <a:off x="931632" y="2240387"/>
            <a:ext cx="9321975" cy="1581600"/>
            <a:chOff x="1351994" y="3006666"/>
            <a:chExt cx="9321975" cy="158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1C7673F-64DF-F67A-31CB-840CE719C5D9}"/>
                </a:ext>
              </a:extLst>
            </p:cNvPr>
            <p:cNvSpPr/>
            <p:nvPr/>
          </p:nvSpPr>
          <p:spPr>
            <a:xfrm>
              <a:off x="1351994" y="3006666"/>
              <a:ext cx="9321975" cy="15816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DB1D1D-9B6E-FE6B-6C7A-4C83EB65D7FE}"/>
                </a:ext>
              </a:extLst>
            </p:cNvPr>
            <p:cNvSpPr txBox="1"/>
            <p:nvPr/>
          </p:nvSpPr>
          <p:spPr>
            <a:xfrm>
              <a:off x="1351996" y="3356232"/>
              <a:ext cx="8921282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default-enum-type-handler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com.baomidou.mybatisplus.core.handlers.MybatisEnumTypeHandler</a:t>
              </a:r>
              <a:endPara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A1389C9-8D69-79D2-35FE-6E6F988022E4}"/>
                </a:ext>
              </a:extLst>
            </p:cNvPr>
            <p:cNvSpPr/>
            <p:nvPr/>
          </p:nvSpPr>
          <p:spPr>
            <a:xfrm>
              <a:off x="1351995" y="3028401"/>
              <a:ext cx="93219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55256B5-F988-73E9-9EE6-F98F4667C78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68CAE53-AFC8-9DBF-ABF1-6C6781E2059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AD2ED4D-864D-28A1-E703-214A641AD68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6839EAD-5356-8ABF-8DDB-4750991EB00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4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FCD4C0-2A3F-E32B-2CAF-926C261711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2450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如何实现</a:t>
            </a:r>
            <a:r>
              <a:rPr lang="en-US" altLang="zh-CN" dirty="0"/>
              <a:t>PO</a:t>
            </a:r>
            <a:r>
              <a:rPr lang="zh-CN" altLang="en-US" dirty="0"/>
              <a:t>类中的枚举类型变量与数据库字段的转换？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给枚举中的与数据库对应</a:t>
            </a:r>
            <a:r>
              <a:rPr lang="en-US" altLang="zh-CN" sz="1600" dirty="0"/>
              <a:t>value</a:t>
            </a:r>
            <a:r>
              <a:rPr lang="zh-CN" altLang="en-US" sz="1600" dirty="0"/>
              <a:t>值添加</a:t>
            </a:r>
            <a:r>
              <a:rPr lang="en-US" altLang="zh-CN" sz="1600" dirty="0"/>
              <a:t>@EnumValue</a:t>
            </a:r>
            <a:r>
              <a:rPr lang="zh-CN" altLang="en-US" sz="1600" dirty="0"/>
              <a:t>注解</a:t>
            </a:r>
            <a:endParaRPr lang="en-US" altLang="zh-CN" sz="1600" dirty="0"/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lang="en-US" altLang="zh-CN" sz="1600" dirty="0"/>
          </a:p>
          <a:p>
            <a:pPr>
              <a:buFont typeface="+mj-ea"/>
              <a:buAutoNum type="circleNumDbPlain"/>
            </a:pPr>
            <a:endParaRPr lang="en-US" altLang="zh-CN" sz="1600" dirty="0"/>
          </a:p>
          <a:p>
            <a:pPr>
              <a:buFont typeface="+mj-ea"/>
              <a:buAutoNum type="circleNumDbPlain"/>
            </a:pPr>
            <a:endParaRPr lang="en-US" altLang="zh-CN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在配置文件中配置统一的枚举处理器，实现类型转换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CD1DBE-186F-E364-15DD-8898A7724DEB}"/>
              </a:ext>
            </a:extLst>
          </p:cNvPr>
          <p:cNvGrpSpPr/>
          <p:nvPr/>
        </p:nvGrpSpPr>
        <p:grpSpPr>
          <a:xfrm>
            <a:off x="1472928" y="5394960"/>
            <a:ext cx="8921284" cy="1188613"/>
            <a:chOff x="1351994" y="3006666"/>
            <a:chExt cx="8921284" cy="11886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8456FA-83B5-5A13-01B9-3E9ED279D517}"/>
                </a:ext>
              </a:extLst>
            </p:cNvPr>
            <p:cNvSpPr/>
            <p:nvPr/>
          </p:nvSpPr>
          <p:spPr>
            <a:xfrm>
              <a:off x="1351994" y="3006666"/>
              <a:ext cx="8921283" cy="118861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5C1CB5-A718-93D4-992F-9E33D35113B0}"/>
                </a:ext>
              </a:extLst>
            </p:cNvPr>
            <p:cNvSpPr txBox="1"/>
            <p:nvPr/>
          </p:nvSpPr>
          <p:spPr>
            <a:xfrm>
              <a:off x="1351996" y="3337760"/>
              <a:ext cx="8921282" cy="7407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default-enum-type-handler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com.baomidou.mybatisplus.core.handlers.MybatisEnumTypeHandler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9AF447A-D279-9BE1-EF4F-68C247B3C696}"/>
                </a:ext>
              </a:extLst>
            </p:cNvPr>
            <p:cNvSpPr/>
            <p:nvPr/>
          </p:nvSpPr>
          <p:spPr>
            <a:xfrm>
              <a:off x="1351995" y="3028401"/>
              <a:ext cx="89212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F2E897B-1794-82AE-641B-D8A2E4C79AB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8B2AD54-7C60-3C0B-04AA-BA85DF27037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613288C-FD38-02AA-F950-A6A1632BF43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302586-6DA6-60B5-2A1B-4AD8E14A12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A36BDAC-005C-EFDA-6185-B4ECADDA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46" y="3728604"/>
            <a:ext cx="3311846" cy="1075774"/>
          </a:xfrm>
          <a:prstGeom prst="roundRect">
            <a:avLst>
              <a:gd name="adj" fmla="val 45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8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JSON</a:t>
            </a:r>
            <a:r>
              <a:rPr lang="zh-CN" altLang="en-US">
                <a:solidFill>
                  <a:srgbClr val="AD2B26"/>
                </a:solidFill>
              </a:rPr>
              <a:t>处理器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A765EE-984A-1E9A-4264-04863927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54" y="495953"/>
            <a:ext cx="5493317" cy="4385793"/>
          </a:xfrm>
          <a:prstGeom prst="roundRect">
            <a:avLst>
              <a:gd name="adj" fmla="val 18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872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CC69740-2FBB-F897-1F0B-863DB249CE0C}"/>
              </a:ext>
            </a:extLst>
          </p:cNvPr>
          <p:cNvGrpSpPr/>
          <p:nvPr/>
        </p:nvGrpSpPr>
        <p:grpSpPr>
          <a:xfrm>
            <a:off x="1406317" y="4524526"/>
            <a:ext cx="5016486" cy="2113018"/>
            <a:chOff x="1351995" y="3006665"/>
            <a:chExt cx="5016486" cy="211301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AB41FF3-6FE8-9007-13BC-715B19BAC918}"/>
                </a:ext>
              </a:extLst>
            </p:cNvPr>
            <p:cNvSpPr/>
            <p:nvPr/>
          </p:nvSpPr>
          <p:spPr>
            <a:xfrm>
              <a:off x="1351995" y="3006665"/>
              <a:ext cx="5016486" cy="21130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F37E26-766E-FA33-6E7A-28C10443517A}"/>
                </a:ext>
              </a:extLst>
            </p:cNvPr>
            <p:cNvSpPr txBox="1"/>
            <p:nvPr/>
          </p:nvSpPr>
          <p:spPr>
            <a:xfrm>
              <a:off x="1351996" y="3315136"/>
              <a:ext cx="4077749" cy="175432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@TableName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6203E73-AF3E-F824-81FC-1DFE08C4C437}"/>
                </a:ext>
              </a:extLst>
            </p:cNvPr>
            <p:cNvSpPr/>
            <p:nvPr/>
          </p:nvSpPr>
          <p:spPr>
            <a:xfrm>
              <a:off x="1351995" y="3028401"/>
              <a:ext cx="501648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1A4D9CF-2BE7-68E7-A0FE-868885BEDF6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73A4699-809D-3CA9-E093-57517C93E393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DF69E70-EF3E-4365-DC9D-84A1CA626C2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E62E1A5-475A-4EEE-43ED-B973B3760D1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D2DEF701-2517-5494-712E-C822BC003216}"/>
              </a:ext>
            </a:extLst>
          </p:cNvPr>
          <p:cNvSpPr/>
          <p:nvPr/>
        </p:nvSpPr>
        <p:spPr>
          <a:xfrm>
            <a:off x="7325470" y="1910994"/>
            <a:ext cx="3226085" cy="1913302"/>
          </a:xfrm>
          <a:prstGeom prst="wedgeRoundRectCallout">
            <a:avLst>
              <a:gd name="adj1" fmla="val -83945"/>
              <a:gd name="adj2" fmla="val 24246"/>
              <a:gd name="adj3" fmla="val 1666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62919"/>
            <a:ext cx="10698800" cy="663358"/>
          </a:xfrm>
        </p:spPr>
        <p:txBody>
          <a:bodyPr/>
          <a:lstStyle/>
          <a:p>
            <a:r>
              <a:rPr lang="zh-CN" altLang="en-US"/>
              <a:t>数据库中</a:t>
            </a:r>
            <a:r>
              <a:rPr lang="en-US" altLang="zh-CN"/>
              <a:t>user</a:t>
            </a:r>
            <a:r>
              <a:rPr lang="zh-CN" altLang="en-US"/>
              <a:t>表中有一个</a:t>
            </a:r>
            <a:r>
              <a:rPr lang="en-US" altLang="zh-CN"/>
              <a:t>json</a:t>
            </a:r>
            <a:r>
              <a:rPr lang="zh-CN" altLang="en-US"/>
              <a:t>类型的字段：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JSON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处理器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9677C6-AACB-E3E5-8FEB-59889D6A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17" y="2127022"/>
            <a:ext cx="4885864" cy="2113018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4BBCCD-B56D-69BF-E342-F1F3B655ADC1}"/>
              </a:ext>
            </a:extLst>
          </p:cNvPr>
          <p:cNvGrpSpPr/>
          <p:nvPr/>
        </p:nvGrpSpPr>
        <p:grpSpPr>
          <a:xfrm>
            <a:off x="7497066" y="2116471"/>
            <a:ext cx="2888258" cy="1456511"/>
            <a:chOff x="1351995" y="3006665"/>
            <a:chExt cx="2888258" cy="14565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B93D0FB-EDAA-0A74-52D0-8AD7CE45AA6E}"/>
                </a:ext>
              </a:extLst>
            </p:cNvPr>
            <p:cNvSpPr/>
            <p:nvPr/>
          </p:nvSpPr>
          <p:spPr>
            <a:xfrm>
              <a:off x="1351995" y="3006665"/>
              <a:ext cx="2888258" cy="145651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FA4866-67D6-866F-F4D8-5F57493F32A6}"/>
                </a:ext>
              </a:extLst>
            </p:cNvPr>
            <p:cNvSpPr txBox="1"/>
            <p:nvPr/>
          </p:nvSpPr>
          <p:spPr>
            <a:xfrm>
              <a:off x="1351997" y="3356232"/>
              <a:ext cx="2795790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"intro"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佛系青年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"gender"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"male"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B55ECD9-B1DB-B368-B119-8207D6045E11}"/>
                </a:ext>
              </a:extLst>
            </p:cNvPr>
            <p:cNvSpPr/>
            <p:nvPr/>
          </p:nvSpPr>
          <p:spPr>
            <a:xfrm>
              <a:off x="1351995" y="3028401"/>
              <a:ext cx="288825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34867EA-3760-5699-8AC6-2752134D118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AF5A601-893F-E236-C5BA-401490D2085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788503E-542D-1E20-46FD-D9979CE8C9B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93F104C-A89E-527D-B045-2D670E902D2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B47B6FC-91A5-E066-353F-EA383978A975}"/>
              </a:ext>
            </a:extLst>
          </p:cNvPr>
          <p:cNvGrpSpPr/>
          <p:nvPr/>
        </p:nvGrpSpPr>
        <p:grpSpPr>
          <a:xfrm>
            <a:off x="7144906" y="4584844"/>
            <a:ext cx="3518476" cy="1737405"/>
            <a:chOff x="1351995" y="3006665"/>
            <a:chExt cx="3518476" cy="1737405"/>
          </a:xfrm>
        </p:grpSpPr>
        <p:sp>
          <p:nvSpPr>
            <p:cNvPr id="8192" name="矩形: 圆角 8191">
              <a:extLst>
                <a:ext uri="{FF2B5EF4-FFF2-40B4-BE49-F238E27FC236}">
                  <a16:creationId xmlns:a16="http://schemas.microsoft.com/office/drawing/2014/main" id="{4BEBD835-96C5-EFF1-0542-278D71A7C080}"/>
                </a:ext>
              </a:extLst>
            </p:cNvPr>
            <p:cNvSpPr/>
            <p:nvPr/>
          </p:nvSpPr>
          <p:spPr>
            <a:xfrm>
              <a:off x="1351995" y="3006665"/>
              <a:ext cx="3518476" cy="173740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3" name="文本框 8192">
              <a:extLst>
                <a:ext uri="{FF2B5EF4-FFF2-40B4-BE49-F238E27FC236}">
                  <a16:creationId xmlns:a16="http://schemas.microsoft.com/office/drawing/2014/main" id="{16712C61-1EB1-D51B-484F-B62978CA614D}"/>
                </a:ext>
              </a:extLst>
            </p:cNvPr>
            <p:cNvSpPr txBox="1"/>
            <p:nvPr/>
          </p:nvSpPr>
          <p:spPr>
            <a:xfrm>
              <a:off x="1351997" y="3356232"/>
              <a:ext cx="3406648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UserInfo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intro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gender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5" name="任意多边形: 形状 8194">
              <a:extLst>
                <a:ext uri="{FF2B5EF4-FFF2-40B4-BE49-F238E27FC236}">
                  <a16:creationId xmlns:a16="http://schemas.microsoft.com/office/drawing/2014/main" id="{221147F4-0EAE-7B50-4DE9-0A940C71FCFE}"/>
                </a:ext>
              </a:extLst>
            </p:cNvPr>
            <p:cNvSpPr/>
            <p:nvPr/>
          </p:nvSpPr>
          <p:spPr>
            <a:xfrm>
              <a:off x="1351995" y="3028401"/>
              <a:ext cx="35184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196" name="组合 8195">
              <a:extLst>
                <a:ext uri="{FF2B5EF4-FFF2-40B4-BE49-F238E27FC236}">
                  <a16:creationId xmlns:a16="http://schemas.microsoft.com/office/drawing/2014/main" id="{E9D765BC-44D6-B516-0F06-9B2D7B3D923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197" name="椭圆 8196">
                <a:extLst>
                  <a:ext uri="{FF2B5EF4-FFF2-40B4-BE49-F238E27FC236}">
                    <a16:creationId xmlns:a16="http://schemas.microsoft.com/office/drawing/2014/main" id="{A7846D8A-5C3A-ED59-EBAB-749ABD98279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8" name="椭圆 8197">
                <a:extLst>
                  <a:ext uri="{FF2B5EF4-FFF2-40B4-BE49-F238E27FC236}">
                    <a16:creationId xmlns:a16="http://schemas.microsoft.com/office/drawing/2014/main" id="{7AEAF58D-0845-1A2F-DE8E-960F1F71FD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9" name="椭圆 8198">
                <a:extLst>
                  <a:ext uri="{FF2B5EF4-FFF2-40B4-BE49-F238E27FC236}">
                    <a16:creationId xmlns:a16="http://schemas.microsoft.com/office/drawing/2014/main" id="{8383DEBF-B055-D668-FA1A-A6B4BC5A926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200" name="矩形: 圆角 8199">
            <a:extLst>
              <a:ext uri="{FF2B5EF4-FFF2-40B4-BE49-F238E27FC236}">
                <a16:creationId xmlns:a16="http://schemas.microsoft.com/office/drawing/2014/main" id="{81E7EAD7-497D-F550-2EC1-E19FA11447AC}"/>
              </a:ext>
            </a:extLst>
          </p:cNvPr>
          <p:cNvSpPr/>
          <p:nvPr/>
        </p:nvSpPr>
        <p:spPr>
          <a:xfrm>
            <a:off x="8496728" y="5134060"/>
            <a:ext cx="852755" cy="220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17" name="图片 8216">
            <a:extLst>
              <a:ext uri="{FF2B5EF4-FFF2-40B4-BE49-F238E27FC236}">
                <a16:creationId xmlns:a16="http://schemas.microsoft.com/office/drawing/2014/main" id="{7161A2E5-C079-91BA-553C-BB255D3C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44" y="6121073"/>
            <a:ext cx="512710" cy="242498"/>
          </a:xfrm>
          <a:prstGeom prst="rect">
            <a:avLst/>
          </a:prstGeom>
        </p:spPr>
      </p:pic>
      <p:pic>
        <p:nvPicPr>
          <p:cNvPr id="8225" name="图片 8224">
            <a:extLst>
              <a:ext uri="{FF2B5EF4-FFF2-40B4-BE49-F238E27FC236}">
                <a16:creationId xmlns:a16="http://schemas.microsoft.com/office/drawing/2014/main" id="{242D56CA-F3D5-DAF9-5F64-778BC2BED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76"/>
          <a:stretch/>
        </p:blipFill>
        <p:spPr>
          <a:xfrm>
            <a:off x="2689411" y="6176522"/>
            <a:ext cx="776883" cy="195128"/>
          </a:xfrm>
          <a:prstGeom prst="rect">
            <a:avLst/>
          </a:prstGeom>
        </p:spPr>
      </p:pic>
      <p:pic>
        <p:nvPicPr>
          <p:cNvPr id="8219" name="图片 8218">
            <a:extLst>
              <a:ext uri="{FF2B5EF4-FFF2-40B4-BE49-F238E27FC236}">
                <a16:creationId xmlns:a16="http://schemas.microsoft.com/office/drawing/2014/main" id="{E08410CE-F024-D48C-7CCA-F8F0900B0F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33" b="2920"/>
          <a:stretch/>
        </p:blipFill>
        <p:spPr>
          <a:xfrm>
            <a:off x="1899521" y="6015691"/>
            <a:ext cx="3879693" cy="160832"/>
          </a:xfrm>
          <a:prstGeom prst="rect">
            <a:avLst/>
          </a:prstGeom>
        </p:spPr>
      </p:pic>
      <p:cxnSp>
        <p:nvCxnSpPr>
          <p:cNvPr id="8201" name="连接符: 肘形 8200">
            <a:extLst>
              <a:ext uri="{FF2B5EF4-FFF2-40B4-BE49-F238E27FC236}">
                <a16:creationId xmlns:a16="http://schemas.microsoft.com/office/drawing/2014/main" id="{C3871123-4089-05F2-2BA5-F5DF105FF14A}"/>
              </a:ext>
            </a:extLst>
          </p:cNvPr>
          <p:cNvCxnSpPr>
            <a:cxnSpLocks/>
            <a:stCxn id="8200" idx="0"/>
          </p:cNvCxnSpPr>
          <p:nvPr/>
        </p:nvCxnSpPr>
        <p:spPr>
          <a:xfrm rot="16200000" flipH="1" flipV="1">
            <a:off x="5852192" y="3196322"/>
            <a:ext cx="1133176" cy="5008652"/>
          </a:xfrm>
          <a:prstGeom prst="bentConnector4">
            <a:avLst>
              <a:gd name="adj1" fmla="val -20173"/>
              <a:gd name="adj2" fmla="val 542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Rectangle 2">
            <a:extLst>
              <a:ext uri="{FF2B5EF4-FFF2-40B4-BE49-F238E27FC236}">
                <a16:creationId xmlns:a16="http://schemas.microsoft.com/office/drawing/2014/main" id="{850E007F-A42F-FF67-99C9-5624A74D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082" y="5040285"/>
            <a:ext cx="2010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9" name="文本框 8208">
            <a:extLst>
              <a:ext uri="{FF2B5EF4-FFF2-40B4-BE49-F238E27FC236}">
                <a16:creationId xmlns:a16="http://schemas.microsoft.com/office/drawing/2014/main" id="{079871FE-BDC1-041C-3778-F22A13F87750}"/>
              </a:ext>
            </a:extLst>
          </p:cNvPr>
          <p:cNvSpPr txBox="1"/>
          <p:nvPr/>
        </p:nvSpPr>
        <p:spPr>
          <a:xfrm>
            <a:off x="2554405" y="5014205"/>
            <a:ext cx="815601" cy="27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"user"</a:t>
            </a:r>
            <a:endParaRPr lang="zh-CN" altLang="en-US" sz="1200"/>
          </a:p>
        </p:txBody>
      </p:sp>
      <p:sp>
        <p:nvSpPr>
          <p:cNvPr id="8211" name="文本框 8210">
            <a:extLst>
              <a:ext uri="{FF2B5EF4-FFF2-40B4-BE49-F238E27FC236}">
                <a16:creationId xmlns:a16="http://schemas.microsoft.com/office/drawing/2014/main" id="{98F4F54C-0D4E-7699-A6EA-E06739C9598A}"/>
              </a:ext>
            </a:extLst>
          </p:cNvPr>
          <p:cNvSpPr txBox="1"/>
          <p:nvPr/>
        </p:nvSpPr>
        <p:spPr>
          <a:xfrm>
            <a:off x="2553503" y="5014666"/>
            <a:ext cx="756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value=</a:t>
            </a:r>
            <a:endParaRPr lang="zh-CN" altLang="en-US" sz="1200"/>
          </a:p>
        </p:txBody>
      </p:sp>
      <p:sp>
        <p:nvSpPr>
          <p:cNvPr id="8212" name="文本框 8211">
            <a:extLst>
              <a:ext uri="{FF2B5EF4-FFF2-40B4-BE49-F238E27FC236}">
                <a16:creationId xmlns:a16="http://schemas.microsoft.com/office/drawing/2014/main" id="{EB20CACF-B72D-10F6-9B4E-10F1534C8CC1}"/>
              </a:ext>
            </a:extLst>
          </p:cNvPr>
          <p:cNvSpPr txBox="1"/>
          <p:nvPr/>
        </p:nvSpPr>
        <p:spPr>
          <a:xfrm>
            <a:off x="3129679" y="5015213"/>
            <a:ext cx="268462" cy="27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8224" name="Rectangle 2">
            <a:extLst>
              <a:ext uri="{FF2B5EF4-FFF2-40B4-BE49-F238E27FC236}">
                <a16:creationId xmlns:a16="http://schemas.microsoft.com/office/drawing/2014/main" id="{376F7FB3-2B6E-7FA5-6504-BFEBB87B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249" y="5014666"/>
            <a:ext cx="23731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autoResultMap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228" name="图片 8227">
            <a:extLst>
              <a:ext uri="{FF2B5EF4-FFF2-40B4-BE49-F238E27FC236}">
                <a16:creationId xmlns:a16="http://schemas.microsoft.com/office/drawing/2014/main" id="{AFD5E1B3-6D26-F9BD-0C1F-6014D39ED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487" y="21820"/>
            <a:ext cx="5493317" cy="4385793"/>
          </a:xfrm>
          <a:prstGeom prst="roundRect">
            <a:avLst>
              <a:gd name="adj" fmla="val 18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29" name="矩形: 圆角 8228">
            <a:extLst>
              <a:ext uri="{FF2B5EF4-FFF2-40B4-BE49-F238E27FC236}">
                <a16:creationId xmlns:a16="http://schemas.microsoft.com/office/drawing/2014/main" id="{E1A940BA-03BF-0104-B532-7A9793A1EF12}"/>
              </a:ext>
            </a:extLst>
          </p:cNvPr>
          <p:cNvSpPr/>
          <p:nvPr/>
        </p:nvSpPr>
        <p:spPr>
          <a:xfrm>
            <a:off x="6684641" y="3955551"/>
            <a:ext cx="5008653" cy="2589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9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75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4.81481E-6 L 0.01211 4.81481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4687 -3.7037E-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21133 -3.7037E-7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8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8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00" grpId="0" animBg="1"/>
      <p:bldP spid="8207" grpId="0"/>
      <p:bldP spid="8209" grpId="0"/>
      <p:bldP spid="8209" grpId="1"/>
      <p:bldP spid="8211" grpId="0"/>
      <p:bldP spid="8212" grpId="0"/>
      <p:bldP spid="8212" grpId="1"/>
      <p:bldP spid="8224" grpId="0"/>
      <p:bldP spid="8224" grpId="1"/>
      <p:bldP spid="8229" grpId="0" animBg="1"/>
      <p:bldP spid="8229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配置加密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D8E8BDA-BFCD-8648-EDE7-03C86CCB75B2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F17EAF3-F5FD-3FA4-A50F-B5CF9B3635A4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750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从</a:t>
            </a:r>
            <a:r>
              <a:rPr lang="en-US" altLang="zh-CN"/>
              <a:t>3.3.2</a:t>
            </a:r>
            <a:r>
              <a:rPr lang="zh-CN" altLang="en-US"/>
              <a:t>版本开始提供了一个基于</a:t>
            </a:r>
            <a:r>
              <a:rPr lang="en-US" altLang="zh-CN"/>
              <a:t>AES</a:t>
            </a:r>
            <a:r>
              <a:rPr lang="zh-CN" altLang="en-US"/>
              <a:t>算法的加密工具，帮助我们对配置中的敏感信息做加密处理。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3E88A-7664-B6CF-BB7A-FCB5C6EF8B2A}"/>
              </a:ext>
            </a:extLst>
          </p:cNvPr>
          <p:cNvGrpSpPr/>
          <p:nvPr/>
        </p:nvGrpSpPr>
        <p:grpSpPr>
          <a:xfrm>
            <a:off x="1251323" y="2173707"/>
            <a:ext cx="5825205" cy="3784800"/>
            <a:chOff x="1351996" y="3006665"/>
            <a:chExt cx="5825205" cy="37848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311C18-530C-D172-6D59-8B933ADC5B19}"/>
                </a:ext>
              </a:extLst>
            </p:cNvPr>
            <p:cNvSpPr/>
            <p:nvPr/>
          </p:nvSpPr>
          <p:spPr>
            <a:xfrm>
              <a:off x="1351996" y="3006665"/>
              <a:ext cx="5726464" cy="37848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AD32C1D-A4D1-0333-0248-AF3EA7591B81}"/>
                </a:ext>
              </a:extLst>
            </p:cNvPr>
            <p:cNvSpPr txBox="1"/>
            <p:nvPr/>
          </p:nvSpPr>
          <p:spPr>
            <a:xfrm>
              <a:off x="1351997" y="3356232"/>
              <a:ext cx="5825204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contextLoads()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生成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16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位随机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AES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密钥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randomKey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generateRandomKey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"randomKey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利用密钥对用户名加密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username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encrypt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"root"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"username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username);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利用密钥对用户名加密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password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encrypt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"MySQL123"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"password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password);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9F24EEA-8081-8298-4EC7-85E53B6BA00C}"/>
                </a:ext>
              </a:extLst>
            </p:cNvPr>
            <p:cNvSpPr/>
            <p:nvPr/>
          </p:nvSpPr>
          <p:spPr>
            <a:xfrm>
              <a:off x="1351996" y="3028401"/>
              <a:ext cx="572646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FD18EB-D2FD-22F6-6623-F7BB1ABADC2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546566-638A-86C8-9502-AF74A1602FE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4DC0431-7043-868B-FB2C-65111EB51F9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D1A2C41-57FF-351D-B50E-2913224AC40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59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application.yaml</a:t>
            </a:r>
            <a:r>
              <a:rPr lang="zh-CN" altLang="en-US"/>
              <a:t>文件中使用刚刚生成的秘钥，代替明文的用户名和密码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7BEEEC-A97A-7A29-0A37-A476F26E428B}"/>
              </a:ext>
            </a:extLst>
          </p:cNvPr>
          <p:cNvGrpSpPr/>
          <p:nvPr/>
        </p:nvGrpSpPr>
        <p:grpSpPr>
          <a:xfrm>
            <a:off x="1098105" y="2217250"/>
            <a:ext cx="4823780" cy="2063779"/>
            <a:chOff x="1351996" y="3006665"/>
            <a:chExt cx="4823780" cy="2063779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F5EB99B-4568-E029-3CD3-ED4E1577CCB3}"/>
                </a:ext>
              </a:extLst>
            </p:cNvPr>
            <p:cNvSpPr/>
            <p:nvPr/>
          </p:nvSpPr>
          <p:spPr>
            <a:xfrm>
              <a:off x="1351996" y="3006665"/>
              <a:ext cx="4823780" cy="206377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B31583-DD8C-B6AC-F353-E89AFC8E46C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14055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datasource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url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jdbc:mysql://127.0.0.1:3306/mp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driver-class-name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com.mysql.cj.jdbc.Driver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mpw:QWWVnk1Oal3258x5rVhaeQ==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mpw:EUFmeH3cNAzdRGdOQcabWg==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0A4D9DE-FB7B-3CC6-529D-2316D167461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C36D354-19A3-71DE-9282-DACE56741A4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6249EAB-602A-749C-1D71-CA59DD62025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33CD997-5F4F-FDDD-D530-308C80FBCE0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297F269-14E2-6A78-8705-F99F88C5ED2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3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535359-005B-4CA1-ACC9-CC4BA1FC8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入门案例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788F9-232C-B12D-27EC-8DD87F533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需求：基于课前资料提供的项目，实现下列功能：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新增用户功能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批量查询用户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更新用户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删除用户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25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6904"/>
          </a:xfrm>
        </p:spPr>
        <p:txBody>
          <a:bodyPr/>
          <a:lstStyle/>
          <a:p>
            <a:r>
              <a:rPr lang="zh-CN" altLang="en-US"/>
              <a:t>在项目启动的时候，添加</a:t>
            </a:r>
            <a:r>
              <a:rPr lang="en-US" altLang="zh-CN"/>
              <a:t>AES</a:t>
            </a:r>
            <a:r>
              <a:rPr lang="zh-CN" altLang="en-US"/>
              <a:t>的秘钥，这样</a:t>
            </a:r>
            <a:r>
              <a:rPr lang="en-US" altLang="zh-CN"/>
              <a:t>MyBatisPlus</a:t>
            </a:r>
            <a:r>
              <a:rPr lang="zh-CN" altLang="en-US"/>
              <a:t>就可以解密数据了：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BE6D8A-168E-B268-EEFF-27C7EA4F229D}"/>
              </a:ext>
            </a:extLst>
          </p:cNvPr>
          <p:cNvGrpSpPr/>
          <p:nvPr/>
        </p:nvGrpSpPr>
        <p:grpSpPr>
          <a:xfrm>
            <a:off x="909417" y="2138132"/>
            <a:ext cx="4823780" cy="1091689"/>
            <a:chOff x="1351996" y="3006665"/>
            <a:chExt cx="4823780" cy="109168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E16717E-4241-B059-3F10-D6E6CCDBD38A}"/>
                </a:ext>
              </a:extLst>
            </p:cNvPr>
            <p:cNvSpPr/>
            <p:nvPr/>
          </p:nvSpPr>
          <p:spPr>
            <a:xfrm>
              <a:off x="1351996" y="3006665"/>
              <a:ext cx="4823780" cy="109168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509EAD-F7F9-BB45-4E8B-614DEDABC6F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5355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// Jar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包启动参数</a:t>
              </a:r>
              <a:r>
                <a:rPr lang="zh-CN" altLang="en-US" sz="1200" i="1">
                  <a:solidFill>
                    <a:srgbClr val="1C8E1C"/>
                  </a:solidFill>
                  <a:ea typeface="source-code-pro"/>
                </a:rPr>
                <a:t>，</a:t>
              </a:r>
              <a:r>
                <a:rPr lang="en-US" altLang="zh-CN" sz="1200" i="1">
                  <a:solidFill>
                    <a:srgbClr val="1C8E1C"/>
                  </a:solidFill>
                  <a:ea typeface="source-code-pro"/>
                </a:rPr>
                <a:t>arguments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1C8E1C"/>
                </a:solidFill>
                <a:effectLst/>
                <a:ea typeface="source-code-pro"/>
              </a:endParaRPr>
            </a:p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mpw.key=d1104d7c3b616f0b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911AF10-94E2-9F13-2D13-24E3A0482FF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2B0B28F-72F7-094D-27D8-B4151E0CF99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9A74C40-55A0-D8C1-39FA-9D04AEBEE1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39972A3-EB0C-8928-F684-16622FFFA7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9548EF1-AD82-ED80-5F24-D1B32D38BEF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C38B971-0538-461E-9992-0068850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7" y="4121440"/>
            <a:ext cx="6470011" cy="1713554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E57C07-D10A-5E45-7178-72087290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060" y="4121440"/>
            <a:ext cx="5640113" cy="2418762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41CF265-439A-B7BD-DAB0-F658338A4D40}"/>
              </a:ext>
            </a:extLst>
          </p:cNvPr>
          <p:cNvSpPr txBox="1">
            <a:spLocks/>
          </p:cNvSpPr>
          <p:nvPr/>
        </p:nvSpPr>
        <p:spPr>
          <a:xfrm>
            <a:off x="710880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单元测试时，可以通过</a:t>
            </a:r>
            <a:r>
              <a:rPr lang="en-US" altLang="zh-CN"/>
              <a:t>@SpringBootTest</a:t>
            </a:r>
            <a:r>
              <a:rPr lang="zh-CN" altLang="en-US"/>
              <a:t>来指定秘钥：</a:t>
            </a:r>
            <a:endParaRPr lang="en-US" altLang="zh-CN"/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CCE94A57-0DDD-1DDA-3E39-BB65F0549BD8}"/>
              </a:ext>
            </a:extLst>
          </p:cNvPr>
          <p:cNvSpPr txBox="1">
            <a:spLocks/>
          </p:cNvSpPr>
          <p:nvPr/>
        </p:nvSpPr>
        <p:spPr>
          <a:xfrm>
            <a:off x="12501941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Idea</a:t>
            </a:r>
            <a:r>
              <a:rPr lang="zh-CN" altLang="en-US"/>
              <a:t>中则可以通过</a:t>
            </a:r>
            <a:r>
              <a:rPr lang="en-US" altLang="zh-CN"/>
              <a:t>Program arguments</a:t>
            </a:r>
            <a:r>
              <a:rPr lang="zh-CN" altLang="en-US"/>
              <a:t>来配置：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8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6904"/>
          </a:xfrm>
        </p:spPr>
        <p:txBody>
          <a:bodyPr/>
          <a:lstStyle/>
          <a:p>
            <a:r>
              <a:rPr lang="zh-CN" altLang="en-US"/>
              <a:t>在项目启动的时候，添加</a:t>
            </a:r>
            <a:r>
              <a:rPr lang="en-US" altLang="zh-CN"/>
              <a:t>AES</a:t>
            </a:r>
            <a:r>
              <a:rPr lang="zh-CN" altLang="en-US"/>
              <a:t>的秘钥，这样</a:t>
            </a:r>
            <a:r>
              <a:rPr lang="en-US" altLang="zh-CN"/>
              <a:t>MyBatisPlus</a:t>
            </a:r>
            <a:r>
              <a:rPr lang="zh-CN" altLang="en-US"/>
              <a:t>就可以解密数据了：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BE6D8A-168E-B268-EEFF-27C7EA4F229D}"/>
              </a:ext>
            </a:extLst>
          </p:cNvPr>
          <p:cNvGrpSpPr/>
          <p:nvPr/>
        </p:nvGrpSpPr>
        <p:grpSpPr>
          <a:xfrm>
            <a:off x="909417" y="2138132"/>
            <a:ext cx="4823780" cy="1091689"/>
            <a:chOff x="1351996" y="3006665"/>
            <a:chExt cx="4823780" cy="109168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E16717E-4241-B059-3F10-D6E6CCDBD38A}"/>
                </a:ext>
              </a:extLst>
            </p:cNvPr>
            <p:cNvSpPr/>
            <p:nvPr/>
          </p:nvSpPr>
          <p:spPr>
            <a:xfrm>
              <a:off x="1351996" y="3006665"/>
              <a:ext cx="4823780" cy="109168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509EAD-F7F9-BB45-4E8B-614DEDABC6F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5355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// Jar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包启动参数</a:t>
              </a:r>
              <a:r>
                <a:rPr lang="zh-CN" altLang="en-US" sz="1200" i="1">
                  <a:solidFill>
                    <a:srgbClr val="1C8E1C"/>
                  </a:solidFill>
                  <a:ea typeface="source-code-pro"/>
                </a:rPr>
                <a:t>，</a:t>
              </a:r>
              <a:r>
                <a:rPr lang="en-US" altLang="zh-CN" sz="1200" i="1">
                  <a:solidFill>
                    <a:srgbClr val="1C8E1C"/>
                  </a:solidFill>
                  <a:ea typeface="source-code-pro"/>
                </a:rPr>
                <a:t>arguments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1C8E1C"/>
                </a:solidFill>
                <a:effectLst/>
                <a:ea typeface="source-code-pro"/>
              </a:endParaRPr>
            </a:p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mpw.key=d1104d7c3b616f0b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911AF10-94E2-9F13-2D13-24E3A0482FF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2B0B28F-72F7-094D-27D8-B4151E0CF99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9A74C40-55A0-D8C1-39FA-9D04AEBEE1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39972A3-EB0C-8928-F684-16622FFFA7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9548EF1-AD82-ED80-5F24-D1B32D38BEF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C38B971-0538-461E-9992-0068850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7117" y="4121440"/>
            <a:ext cx="6470011" cy="1713554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E57C07-D10A-5E45-7178-72087290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6" y="4121440"/>
            <a:ext cx="5640113" cy="2418762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41CF265-439A-B7BD-DAB0-F658338A4D40}"/>
              </a:ext>
            </a:extLst>
          </p:cNvPr>
          <p:cNvSpPr txBox="1">
            <a:spLocks/>
          </p:cNvSpPr>
          <p:nvPr/>
        </p:nvSpPr>
        <p:spPr>
          <a:xfrm>
            <a:off x="-11035654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单元测试时，可以通过</a:t>
            </a:r>
            <a:r>
              <a:rPr lang="en-US" altLang="zh-CN"/>
              <a:t>@SpringBootTest</a:t>
            </a:r>
            <a:r>
              <a:rPr lang="zh-CN" altLang="en-US"/>
              <a:t>来指定秘钥：</a:t>
            </a:r>
            <a:endParaRPr lang="en-US" altLang="zh-CN"/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CCE94A57-0DDD-1DDA-3E39-BB65F0549BD8}"/>
              </a:ext>
            </a:extLst>
          </p:cNvPr>
          <p:cNvSpPr txBox="1">
            <a:spLocks/>
          </p:cNvSpPr>
          <p:nvPr/>
        </p:nvSpPr>
        <p:spPr>
          <a:xfrm>
            <a:off x="755407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Idea</a:t>
            </a:r>
            <a:r>
              <a:rPr lang="zh-CN" altLang="en-US"/>
              <a:t>中则可以通过</a:t>
            </a:r>
            <a:r>
              <a:rPr lang="en-US" altLang="zh-CN"/>
              <a:t>Program arguments</a:t>
            </a:r>
            <a:r>
              <a:rPr lang="zh-CN" altLang="en-US"/>
              <a:t>来配置：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55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4926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F93-5B53-85D1-B960-DF8303D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2A0424D-0609-9CA7-EA7F-61FEC6B0A17F}"/>
              </a:ext>
            </a:extLst>
          </p:cNvPr>
          <p:cNvSpPr txBox="1">
            <a:spLocks/>
          </p:cNvSpPr>
          <p:nvPr/>
        </p:nvSpPr>
        <p:spPr>
          <a:xfrm>
            <a:off x="710880" y="1597571"/>
            <a:ext cx="10698800" cy="59648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基于</a:t>
            </a:r>
            <a:r>
              <a:rPr lang="en-US" altLang="zh-CN" sz="1600">
                <a:latin typeface="+mn-ea"/>
              </a:rPr>
              <a:t>MyBatis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Interceptor</a:t>
            </a:r>
            <a:r>
              <a:rPr lang="zh-CN" altLang="en-US" sz="1600">
                <a:latin typeface="+mn-ea"/>
              </a:rPr>
              <a:t>实现了一个基础拦截器，并在内部保存了</a:t>
            </a: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的内置拦截器的集合：</a:t>
            </a:r>
            <a:endParaRPr lang="en-US" altLang="zh-CN" sz="160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294158-786E-5CEA-05BC-F4FECD33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9" y="2023010"/>
            <a:ext cx="9546180" cy="3916541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E455FE4-CB90-FED4-1FB9-D67AB53129A3}"/>
              </a:ext>
            </a:extLst>
          </p:cNvPr>
          <p:cNvSpPr/>
          <p:nvPr/>
        </p:nvSpPr>
        <p:spPr>
          <a:xfrm>
            <a:off x="7998783" y="1102710"/>
            <a:ext cx="4103358" cy="5360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A64DBC-2665-2E66-564C-3785C0C3B369}"/>
              </a:ext>
            </a:extLst>
          </p:cNvPr>
          <p:cNvSpPr/>
          <p:nvPr/>
        </p:nvSpPr>
        <p:spPr>
          <a:xfrm>
            <a:off x="9649582" y="1300855"/>
            <a:ext cx="801757" cy="4580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3C3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3C3D3F"/>
                </a:solidFill>
              </a:rPr>
              <a:t>开始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3FB62C-3B31-FD63-858F-61AE46021E9B}"/>
              </a:ext>
            </a:extLst>
          </p:cNvPr>
          <p:cNvSpPr/>
          <p:nvPr/>
        </p:nvSpPr>
        <p:spPr>
          <a:xfrm>
            <a:off x="9451846" y="2171662"/>
            <a:ext cx="1197231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3C3D3F"/>
                </a:solidFill>
              </a:rPr>
              <a:t>获取</a:t>
            </a:r>
            <a:r>
              <a:rPr lang="en-US" altLang="zh-CN" sz="1200">
                <a:solidFill>
                  <a:srgbClr val="3C3D3F"/>
                </a:solidFill>
              </a:rPr>
              <a:t>SqlSession</a:t>
            </a:r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72E2F8-6A1E-AEDA-1125-BBD01B0187E9}"/>
              </a:ext>
            </a:extLst>
          </p:cNvPr>
          <p:cNvSpPr/>
          <p:nvPr/>
        </p:nvSpPr>
        <p:spPr>
          <a:xfrm>
            <a:off x="10779775" y="4779573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prepare</a:t>
            </a:r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EE4983-A93E-CC72-ADEB-E52D9AF26962}"/>
              </a:ext>
            </a:extLst>
          </p:cNvPr>
          <p:cNvSpPr/>
          <p:nvPr/>
        </p:nvSpPr>
        <p:spPr>
          <a:xfrm>
            <a:off x="9568200" y="4779573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query</a:t>
            </a:r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131F21-87A9-EAAD-2AFD-D1A156503EA2}"/>
              </a:ext>
            </a:extLst>
          </p:cNvPr>
          <p:cNvSpPr/>
          <p:nvPr/>
        </p:nvSpPr>
        <p:spPr>
          <a:xfrm>
            <a:off x="8356625" y="4779573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update</a:t>
            </a:r>
            <a:endParaRPr lang="zh-CN" altLang="en-US" sz="1200">
              <a:solidFill>
                <a:srgbClr val="3C3D3F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2F829B-0C3B-03E7-36DF-EFB4D3B60F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050461" y="1758948"/>
            <a:ext cx="1" cy="41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F676FB3-4428-0CEA-5552-73211FB5FE3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9001083" y="3729987"/>
            <a:ext cx="2098964" cy="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338EA7B-C2F8-F9BF-540B-B57E67DF6EB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9606871" y="3124200"/>
            <a:ext cx="2098964" cy="1211782"/>
          </a:xfrm>
          <a:prstGeom prst="bentConnector3">
            <a:avLst>
              <a:gd name="adj1" fmla="val 75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E601D01-6E06-D088-4DD2-56CCF9C8AE8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8395296" y="3124407"/>
            <a:ext cx="2098964" cy="1211368"/>
          </a:xfrm>
          <a:prstGeom prst="bentConnector3">
            <a:avLst>
              <a:gd name="adj1" fmla="val 758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08C8C8F-8E69-EAC2-89FB-35FC2ACC6FFB}"/>
              </a:ext>
            </a:extLst>
          </p:cNvPr>
          <p:cNvSpPr/>
          <p:nvPr/>
        </p:nvSpPr>
        <p:spPr>
          <a:xfrm>
            <a:off x="8894830" y="2947972"/>
            <a:ext cx="2311262" cy="11576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837FF22-A33D-CF84-24CC-81EE5CA2B017}"/>
              </a:ext>
            </a:extLst>
          </p:cNvPr>
          <p:cNvSpPr/>
          <p:nvPr/>
        </p:nvSpPr>
        <p:spPr>
          <a:xfrm>
            <a:off x="9238155" y="3246093"/>
            <a:ext cx="1624612" cy="23086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InnerInterceptor</a:t>
            </a:r>
            <a:endParaRPr lang="zh-CN" altLang="en-US" sz="11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C5E8205-D4E1-4F86-1F7F-4B1DACEC19D2}"/>
              </a:ext>
            </a:extLst>
          </p:cNvPr>
          <p:cNvSpPr/>
          <p:nvPr/>
        </p:nvSpPr>
        <p:spPr>
          <a:xfrm>
            <a:off x="9238155" y="3527004"/>
            <a:ext cx="1624612" cy="23086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InnerInterceptor</a:t>
            </a:r>
            <a:endParaRPr lang="zh-CN" altLang="en-US" sz="11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96A2266-CC6C-B4B4-B5E2-36FA5AE1F16A}"/>
              </a:ext>
            </a:extLst>
          </p:cNvPr>
          <p:cNvSpPr/>
          <p:nvPr/>
        </p:nvSpPr>
        <p:spPr>
          <a:xfrm>
            <a:off x="9238155" y="3807915"/>
            <a:ext cx="1624612" cy="23086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InnerInterceptor</a:t>
            </a:r>
            <a:endParaRPr lang="zh-CN" altLang="en-US" sz="11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3DA4569-A93A-78F1-E77D-81C912379878}"/>
              </a:ext>
            </a:extLst>
          </p:cNvPr>
          <p:cNvSpPr txBox="1"/>
          <p:nvPr/>
        </p:nvSpPr>
        <p:spPr>
          <a:xfrm>
            <a:off x="8894829" y="2967185"/>
            <a:ext cx="231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AD2B26"/>
                </a:solidFill>
                <a:latin typeface="+mn-lt"/>
                <a:ea typeface="+mn-ea"/>
              </a:rPr>
              <a:t>MybatisPlusInterceptor</a:t>
            </a:r>
            <a:endParaRPr lang="zh-CN" altLang="en-US" sz="1200" b="1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A525079-8AE9-A031-3407-3F6E637B0E92}"/>
              </a:ext>
            </a:extLst>
          </p:cNvPr>
          <p:cNvSpPr/>
          <p:nvPr/>
        </p:nvSpPr>
        <p:spPr>
          <a:xfrm>
            <a:off x="9568200" y="5669337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...</a:t>
            </a:r>
            <a:endParaRPr lang="zh-CN" altLang="en-US" sz="1200">
              <a:solidFill>
                <a:srgbClr val="3C3D3F"/>
              </a:solidFill>
            </a:endParaRP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A8C8D4F-311F-F726-4C83-81314D31FEFD}"/>
              </a:ext>
            </a:extLst>
          </p:cNvPr>
          <p:cNvCxnSpPr>
            <a:stCxn id="14" idx="2"/>
            <a:endCxn id="78" idx="1"/>
          </p:cNvCxnSpPr>
          <p:nvPr/>
        </p:nvCxnSpPr>
        <p:spPr>
          <a:xfrm rot="16200000" flipH="1">
            <a:off x="8886002" y="5241612"/>
            <a:ext cx="635291" cy="72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1AD50E4-1BAF-8424-D6EA-7DA9FE8AF6A2}"/>
              </a:ext>
            </a:extLst>
          </p:cNvPr>
          <p:cNvCxnSpPr>
            <a:stCxn id="12" idx="2"/>
            <a:endCxn id="78" idx="3"/>
          </p:cNvCxnSpPr>
          <p:nvPr/>
        </p:nvCxnSpPr>
        <p:spPr>
          <a:xfrm rot="5400000">
            <a:off x="10580046" y="5241612"/>
            <a:ext cx="635291" cy="72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0739E1C-FECF-504F-7C20-30ED4409242F}"/>
              </a:ext>
            </a:extLst>
          </p:cNvPr>
          <p:cNvCxnSpPr>
            <a:endCxn id="78" idx="0"/>
          </p:cNvCxnSpPr>
          <p:nvPr/>
        </p:nvCxnSpPr>
        <p:spPr>
          <a:xfrm>
            <a:off x="10050461" y="5288519"/>
            <a:ext cx="208" cy="38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4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F93-5B53-85D1-B960-DF8303D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38D05F2-AABE-318F-1C2D-2B30005A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71590"/>
              </p:ext>
            </p:extLst>
          </p:nvPr>
        </p:nvGraphicFramePr>
        <p:xfrm>
          <a:off x="1633284" y="2220687"/>
          <a:ext cx="8925432" cy="3690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09593">
                  <a:extLst>
                    <a:ext uri="{9D8B030D-6E8A-4147-A177-3AD203B41FA5}">
                      <a16:colId xmlns:a16="http://schemas.microsoft.com/office/drawing/2014/main" val="3109936401"/>
                    </a:ext>
                  </a:extLst>
                </a:gridCol>
                <a:gridCol w="3611496">
                  <a:extLst>
                    <a:ext uri="{9D8B030D-6E8A-4147-A177-3AD203B41FA5}">
                      <a16:colId xmlns:a16="http://schemas.microsoft.com/office/drawing/2014/main" val="3413248017"/>
                    </a:ext>
                  </a:extLst>
                </a:gridCol>
                <a:gridCol w="3904343">
                  <a:extLst>
                    <a:ext uri="{9D8B030D-6E8A-4147-A177-3AD203B41FA5}">
                      <a16:colId xmlns:a16="http://schemas.microsoft.com/office/drawing/2014/main" val="4168132170"/>
                    </a:ext>
                  </a:extLst>
                </a:gridCol>
              </a:tblGrid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序号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拦截器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描述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52869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TenantLineInnerInterceptor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多租户插件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90395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DynamicTableNameInnerInterceptor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动态表名插件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401072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PaginationInnerInterceptor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分页插件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15218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OptimisticLockerInnerInterceptor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乐观锁插件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928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IllegalSQLInnerInterceptor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SQL</a:t>
                      </a:r>
                      <a:r>
                        <a:rPr lang="zh-CN" altLang="en-US" sz="1400"/>
                        <a:t>性能规范插件，检测并拦截垃圾</a:t>
                      </a:r>
                      <a:r>
                        <a:rPr lang="en-US" altLang="zh-CN" sz="1400"/>
                        <a:t>SQL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33847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BlockAttackInnerInterceptor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防止全表更新和删除的插件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881566"/>
                  </a:ext>
                </a:extLst>
              </a:tr>
            </a:tbl>
          </a:graphicData>
        </a:graphic>
      </p:graphicFrame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2A0424D-0609-9CA7-EA7F-61FEC6B0A17F}"/>
              </a:ext>
            </a:extLst>
          </p:cNvPr>
          <p:cNvSpPr txBox="1">
            <a:spLocks/>
          </p:cNvSpPr>
          <p:nvPr/>
        </p:nvSpPr>
        <p:spPr>
          <a:xfrm>
            <a:off x="710880" y="1624205"/>
            <a:ext cx="10698800" cy="59648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提供的内置拦截器有下面这些：</a:t>
            </a:r>
            <a:endParaRPr lang="en-US" altLang="zh-CN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60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通用分页实体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9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首先，要在配置类中注册</a:t>
            </a:r>
            <a:r>
              <a:rPr lang="en-US" altLang="zh-CN"/>
              <a:t>MyBatisPlus</a:t>
            </a:r>
            <a:r>
              <a:rPr lang="zh-CN" altLang="en-US"/>
              <a:t>的核心插件，同时添加分页插件：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1297956" y="2156366"/>
            <a:ext cx="9524648" cy="3733725"/>
            <a:chOff x="1351994" y="3006664"/>
            <a:chExt cx="9524648" cy="373372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4"/>
              <a:ext cx="9424756" cy="373372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9524647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@Configuration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 mybatisPlusInterceptor()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初始化核心插件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 interceptor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添加分页插件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PaginationInnerInterceptor pageInterceptor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PaginationInnerInterceptor(DbType.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pageInterceptor.setMaxLimit(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1000L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设置分页上限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interceptor.addInnerInterceptor(pageInterceptor);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interceptor;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4" y="3028401"/>
              <a:ext cx="942475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9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接着，就可以使用分页的</a:t>
            </a:r>
            <a:r>
              <a:rPr lang="en-US" altLang="zh-CN"/>
              <a:t>API</a:t>
            </a:r>
            <a:r>
              <a:rPr lang="zh-CN" altLang="en-US"/>
              <a:t>了：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F321FE-C317-8305-986F-478E0A9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3" y="2156123"/>
            <a:ext cx="7688053" cy="4277353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013DE05-81C0-BFF0-184F-9FA4294B99B9}"/>
              </a:ext>
            </a:extLst>
          </p:cNvPr>
          <p:cNvSpPr/>
          <p:nvPr/>
        </p:nvSpPr>
        <p:spPr>
          <a:xfrm>
            <a:off x="5317351" y="3895805"/>
            <a:ext cx="153681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850580-F52E-AE8C-4812-4A36B122324C}"/>
              </a:ext>
            </a:extLst>
          </p:cNvPr>
          <p:cNvSpPr/>
          <p:nvPr/>
        </p:nvSpPr>
        <p:spPr>
          <a:xfrm>
            <a:off x="2869986" y="3887015"/>
            <a:ext cx="1640542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00E08D6-1F1C-8E7D-2220-9E2A7102E03E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4537830" y="3039442"/>
            <a:ext cx="8790" cy="1703935"/>
          </a:xfrm>
          <a:prstGeom prst="bentConnector3">
            <a:avLst>
              <a:gd name="adj1" fmla="val 33126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37A39164-23B7-8715-1586-798F9E87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55" y="2168030"/>
            <a:ext cx="5471078" cy="691569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85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接着，就可以使用分页的</a:t>
            </a:r>
            <a:r>
              <a:rPr lang="en-US" altLang="zh-CN"/>
              <a:t>API</a:t>
            </a:r>
            <a:r>
              <a:rPr lang="zh-CN" altLang="en-US"/>
              <a:t>了：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F321FE-C317-8305-986F-478E0A9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10625" y="2156123"/>
            <a:ext cx="7688053" cy="4277353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013DE05-81C0-BFF0-184F-9FA4294B99B9}"/>
              </a:ext>
            </a:extLst>
          </p:cNvPr>
          <p:cNvSpPr/>
          <p:nvPr/>
        </p:nvSpPr>
        <p:spPr>
          <a:xfrm>
            <a:off x="-3592197" y="3895805"/>
            <a:ext cx="153681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850580-F52E-AE8C-4812-4A36B122324C}"/>
              </a:ext>
            </a:extLst>
          </p:cNvPr>
          <p:cNvSpPr/>
          <p:nvPr/>
        </p:nvSpPr>
        <p:spPr>
          <a:xfrm>
            <a:off x="-6039562" y="3887015"/>
            <a:ext cx="1640542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00E08D6-1F1C-8E7D-2220-9E2A7102E03E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-4371718" y="3039442"/>
            <a:ext cx="8790" cy="1703935"/>
          </a:xfrm>
          <a:prstGeom prst="bentConnector3">
            <a:avLst>
              <a:gd name="adj1" fmla="val 33126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37A39164-23B7-8715-1586-798F9E87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5" y="2097692"/>
            <a:ext cx="5471078" cy="691569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7FD4CC2-F940-5584-DB70-5EB40985D06D}"/>
              </a:ext>
            </a:extLst>
          </p:cNvPr>
          <p:cNvGrpSpPr/>
          <p:nvPr/>
        </p:nvGrpSpPr>
        <p:grpSpPr>
          <a:xfrm>
            <a:off x="803073" y="3010952"/>
            <a:ext cx="6898989" cy="3636033"/>
            <a:chOff x="1351994" y="3006664"/>
            <a:chExt cx="6898989" cy="363603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5631FA1-28C5-9322-88A2-B4D16D69067B}"/>
                </a:ext>
              </a:extLst>
            </p:cNvPr>
            <p:cNvSpPr/>
            <p:nvPr/>
          </p:nvSpPr>
          <p:spPr>
            <a:xfrm>
              <a:off x="1351994" y="3006664"/>
              <a:ext cx="6898989" cy="363603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9584D-9E98-9C38-6245-01ADCA8BE8C2}"/>
                </a:ext>
              </a:extLst>
            </p:cNvPr>
            <p:cNvSpPr txBox="1"/>
            <p:nvPr/>
          </p:nvSpPr>
          <p:spPr>
            <a:xfrm>
              <a:off x="1351996" y="3372184"/>
              <a:ext cx="5163971" cy="31393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testPageQuery()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pageNo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pageSize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5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分页参数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Page&lt;User&gt; page = Page.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(pageNo, pageSize);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排序参数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通过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OrderItem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来指定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page.addOrder(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OrderItem(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"balance"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false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1.3.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分页查询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Page&lt;User&gt; p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userService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.page(page);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总条数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"total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p.getTotal());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总页数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"pages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p.getPages());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分页数据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List&lt;User&gt; records = p.getRecords();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records.forEach(System.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::println);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CB415B1-941A-3D86-0849-1CD70F810593}"/>
                </a:ext>
              </a:extLst>
            </p:cNvPr>
            <p:cNvSpPr/>
            <p:nvPr/>
          </p:nvSpPr>
          <p:spPr>
            <a:xfrm>
              <a:off x="1351994" y="3028401"/>
              <a:ext cx="689898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3A7996-4AEE-E5BE-502A-C0958F4767A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4601781-C0BC-2B25-DCE6-7E020048D7D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52F9FE0-92AC-CE0B-8073-E2564F76807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DDF62FC-7925-B6C2-8E39-FECBDBA447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8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分页插件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通用分页实体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9A5626-B2B5-12CA-85D1-7E1641A7C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MybatisPlus</a:t>
            </a:r>
            <a:r>
              <a:rPr lang="zh-CN" altLang="en-US"/>
              <a:t>的起步依赖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0577-B01E-0121-A24D-FDC1B403E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官方提供了</a:t>
            </a:r>
            <a:r>
              <a:rPr lang="en-US" altLang="zh-CN"/>
              <a:t>starter</a:t>
            </a:r>
            <a:r>
              <a:rPr lang="zh-CN" altLang="en-US"/>
              <a:t>，其中集成了</a:t>
            </a:r>
            <a:r>
              <a:rPr lang="en-US" altLang="zh-CN"/>
              <a:t>Mybatis</a:t>
            </a:r>
            <a:r>
              <a:rPr lang="zh-CN" altLang="en-US"/>
              <a:t>和</a:t>
            </a:r>
            <a:r>
              <a:rPr lang="en-US" altLang="zh-CN"/>
              <a:t>MybatisPlus</a:t>
            </a:r>
            <a:r>
              <a:rPr lang="zh-CN" altLang="en-US"/>
              <a:t>的所有功能，并且实现了自动装配效果。</a:t>
            </a:r>
            <a:endParaRPr lang="en-US" altLang="zh-CN"/>
          </a:p>
          <a:p>
            <a:r>
              <a:rPr lang="zh-CN" altLang="en-US"/>
              <a:t>因此我们可以用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代替</a:t>
            </a:r>
            <a:r>
              <a:rPr lang="en-US" altLang="zh-CN"/>
              <a:t>Mybatis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A1ACED6-8905-AAFF-E0BC-FCEC23A7AC66}"/>
              </a:ext>
            </a:extLst>
          </p:cNvPr>
          <p:cNvGrpSpPr/>
          <p:nvPr/>
        </p:nvGrpSpPr>
        <p:grpSpPr>
          <a:xfrm>
            <a:off x="2282173" y="3144320"/>
            <a:ext cx="9172751" cy="1699143"/>
            <a:chOff x="1351994" y="3006665"/>
            <a:chExt cx="9172751" cy="169914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C941B98-7CAF-E763-8805-7A3CE45EE198}"/>
                </a:ext>
              </a:extLst>
            </p:cNvPr>
            <p:cNvSpPr/>
            <p:nvPr/>
          </p:nvSpPr>
          <p:spPr>
            <a:xfrm>
              <a:off x="1351994" y="3006665"/>
              <a:ext cx="9172751" cy="169914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70864-8ABB-529B-6F62-84E3D7C7798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MybatisPlus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&gt;com.baomidou&lt;/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&gt;mybatis-plus-boot-starter&lt;/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&gt;3.5.3.1&lt;/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10A4707-9B64-393E-01FF-A72A498CF301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29A7BCA-1706-3C02-316A-826A52E3128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C8FC934-7934-4CF3-1547-BB41DC60F9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F0AD20D-B250-5BB0-6293-0EA1AD446D8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54AB5DD-3D94-FB41-55A6-435ADB840E2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41955D-E140-2F93-5B63-17402F7C5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简单分页查询案例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8A45F-BEAB-BEA3-8894-BA4F4253F7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需求：遵循下面的接口规范，编写一个</a:t>
            </a:r>
            <a:r>
              <a:rPr lang="en-US" altLang="zh-CN"/>
              <a:t>UserController</a:t>
            </a:r>
            <a:r>
              <a:rPr lang="zh-CN" altLang="en-US"/>
              <a:t>接口，实现</a:t>
            </a:r>
            <a:r>
              <a:rPr lang="en-US" altLang="zh-CN"/>
              <a:t>User</a:t>
            </a:r>
            <a:r>
              <a:rPr lang="zh-CN" altLang="en-US"/>
              <a:t>的分页查询</a:t>
            </a:r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CA1006-92ED-F5FC-CF58-ADE9398D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0680"/>
              </p:ext>
            </p:extLst>
          </p:nvPr>
        </p:nvGraphicFramePr>
        <p:xfrm>
          <a:off x="2333500" y="2225001"/>
          <a:ext cx="7601331" cy="42285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44503">
                  <a:extLst>
                    <a:ext uri="{9D8B030D-6E8A-4147-A177-3AD203B41FA5}">
                      <a16:colId xmlns:a16="http://schemas.microsoft.com/office/drawing/2014/main" val="3109936401"/>
                    </a:ext>
                  </a:extLst>
                </a:gridCol>
                <a:gridCol w="5956828">
                  <a:extLst>
                    <a:ext uri="{9D8B030D-6E8A-4147-A177-3AD203B41FA5}">
                      <a16:colId xmlns:a16="http://schemas.microsoft.com/office/drawing/2014/main" val="3413248017"/>
                    </a:ext>
                  </a:extLst>
                </a:gridCol>
              </a:tblGrid>
              <a:tr h="445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52869"/>
                  </a:ext>
                </a:extLst>
              </a:tr>
              <a:tr h="378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GET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90395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/users/page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401072"/>
                  </a:ext>
                </a:extLst>
              </a:tr>
              <a:tr h="1385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15218"/>
                  </a:ext>
                </a:extLst>
              </a:tr>
              <a:tr h="967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928"/>
                  </a:ext>
                </a:extLst>
              </a:tr>
              <a:tr h="638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特殊说明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5335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如果排序字段为空，默认按照更新时间排序</a:t>
                      </a:r>
                      <a:endParaRPr lang="en-US" altLang="zh-CN" sz="1200"/>
                    </a:p>
                    <a:p>
                      <a:pPr marL="895335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排序字段不为空，则按照排序字段排序</a:t>
                      </a:r>
                      <a:endParaRPr lang="en-US" altLang="zh-CN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38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A0767A-B0A9-5B13-F701-CE4EE7F209BB}"/>
              </a:ext>
            </a:extLst>
          </p:cNvPr>
          <p:cNvSpPr txBox="1"/>
          <p:nvPr/>
        </p:nvSpPr>
        <p:spPr>
          <a:xfrm>
            <a:off x="5677744" y="3420970"/>
            <a:ext cx="25271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"pageNo"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"pageSize"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"sortBy"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"isAsc"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"jack"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幻灯片缩放定位 27">
                <a:extLst>
                  <a:ext uri="{FF2B5EF4-FFF2-40B4-BE49-F238E27FC236}">
                    <a16:creationId xmlns:a16="http://schemas.microsoft.com/office/drawing/2014/main" id="{0499C398-2E48-8F0B-AA57-AF3B6B8F6D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5898967"/>
                  </p:ext>
                </p:extLst>
              </p:nvPr>
            </p:nvGraphicFramePr>
            <p:xfrm>
              <a:off x="5953957" y="4971245"/>
              <a:ext cx="1282078" cy="721169"/>
            </p:xfrm>
            <a:graphic>
              <a:graphicData uri="http://schemas.microsoft.com/office/powerpoint/2016/slidezoom">
                <pslz:sldZm>
                  <pslz:sldZmObj sldId="844" cId="2960723939">
                    <pslz:zmPr id="{FBAB23DA-8430-462C-AD69-8C160F25B7D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82078" cy="72116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幻灯片缩放定位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499C398-2E48-8F0B-AA57-AF3B6B8F6D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957" y="4971245"/>
                <a:ext cx="1282078" cy="7211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4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AAE9B88-0BA9-EE89-EA63-5528BA57E186}"/>
              </a:ext>
            </a:extLst>
          </p:cNvPr>
          <p:cNvSpPr/>
          <p:nvPr/>
        </p:nvSpPr>
        <p:spPr>
          <a:xfrm>
            <a:off x="-137886" y="0"/>
            <a:ext cx="124968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89E9E8-0C2D-4597-AFAC-7A37FF1BC8F9}"/>
              </a:ext>
            </a:extLst>
          </p:cNvPr>
          <p:cNvSpPr txBox="1"/>
          <p:nvPr/>
        </p:nvSpPr>
        <p:spPr>
          <a:xfrm>
            <a:off x="2460171" y="965088"/>
            <a:ext cx="6183085" cy="5262979"/>
          </a:xfrm>
          <a:prstGeom prst="rect">
            <a:avLst/>
          </a:prstGeom>
          <a:solidFill>
            <a:srgbClr val="E7E7E7"/>
          </a:solidFill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"total"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"list"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"username"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"Jack"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"intro"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佛系青年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正常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2000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"username"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"Rose"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"female"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"intro"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文艺青年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冻结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723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58F63-443F-A5D8-9CBD-EC48375BFD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PageQuery</a:t>
            </a:r>
            <a:r>
              <a:rPr lang="zh-CN" altLang="en-US"/>
              <a:t>中定义方法，将</a:t>
            </a:r>
            <a:r>
              <a:rPr lang="en-US" altLang="zh-CN"/>
              <a:t>PageQuery</a:t>
            </a:r>
            <a:r>
              <a:rPr lang="zh-CN" altLang="en-US"/>
              <a:t>对象转为</a:t>
            </a:r>
            <a:r>
              <a:rPr lang="en-US" altLang="zh-CN"/>
              <a:t>MyBatisPlus</a:t>
            </a:r>
            <a:r>
              <a:rPr lang="zh-CN" altLang="en-US"/>
              <a:t>中的</a:t>
            </a:r>
            <a:r>
              <a:rPr lang="en-US" altLang="zh-CN"/>
              <a:t>Page</a:t>
            </a:r>
            <a:r>
              <a:rPr lang="zh-CN" altLang="en-US"/>
              <a:t>对象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PageDTO</a:t>
            </a:r>
            <a:r>
              <a:rPr lang="zh-CN" altLang="en-US"/>
              <a:t>中定义方法，将</a:t>
            </a:r>
            <a:r>
              <a:rPr lang="en-US" altLang="zh-CN"/>
              <a:t>MyBatisPlus</a:t>
            </a:r>
            <a:r>
              <a:rPr lang="zh-CN" altLang="en-US"/>
              <a:t>中的</a:t>
            </a:r>
            <a:r>
              <a:rPr lang="en-US" altLang="zh-CN"/>
              <a:t>Page</a:t>
            </a:r>
            <a:r>
              <a:rPr lang="zh-CN" altLang="en-US"/>
              <a:t>结果转为</a:t>
            </a:r>
            <a:r>
              <a:rPr lang="en-US" altLang="zh-CN"/>
              <a:t>PageDTO</a:t>
            </a:r>
            <a:r>
              <a:rPr lang="zh-CN" altLang="en-US"/>
              <a:t>结果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2BB1E7-CAC9-92F1-EF4A-042BDDA8E60D}"/>
              </a:ext>
            </a:extLst>
          </p:cNvPr>
          <p:cNvSpPr txBox="1">
            <a:spLocks/>
          </p:cNvSpPr>
          <p:nvPr/>
        </p:nvSpPr>
        <p:spPr>
          <a:xfrm>
            <a:off x="2195450" y="108424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通用分页实体</a:t>
            </a:r>
          </a:p>
        </p:txBody>
      </p:sp>
    </p:spTree>
    <p:extLst>
      <p:ext uri="{BB962C8B-B14F-4D97-AF65-F5344CB8AC3E}">
        <p14:creationId xmlns:p14="http://schemas.microsoft.com/office/powerpoint/2010/main" val="12891462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9A5626-B2B5-12CA-85D1-7E1641A7C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定义</a:t>
            </a:r>
            <a:r>
              <a:rPr lang="en-US" altLang="zh-CN"/>
              <a:t>Mapper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0577-B01E-0121-A24D-FDC1B403E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9214230" cy="1558355"/>
          </a:xfrm>
        </p:spPr>
        <p:txBody>
          <a:bodyPr/>
          <a:lstStyle/>
          <a:p>
            <a:r>
              <a:rPr lang="zh-CN" altLang="en-US"/>
              <a:t>自定义的</a:t>
            </a:r>
            <a:r>
              <a:rPr lang="en-US" altLang="zh-CN"/>
              <a:t>Mapper</a:t>
            </a:r>
            <a:r>
              <a:rPr lang="zh-CN" altLang="en-US"/>
              <a:t>继承</a:t>
            </a:r>
            <a:r>
              <a:rPr lang="en-US" altLang="zh-CN"/>
              <a:t>MybatisPlus</a:t>
            </a:r>
            <a:r>
              <a:rPr lang="zh-CN" altLang="en-US"/>
              <a:t>提供的</a:t>
            </a:r>
            <a:r>
              <a:rPr lang="en-US" altLang="zh-CN"/>
              <a:t>BaseMapper</a:t>
            </a:r>
            <a:r>
              <a:rPr lang="zh-CN" altLang="en-US"/>
              <a:t>接口：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A1ACED6-8905-AAFF-E0BC-FCEC23A7AC66}"/>
              </a:ext>
            </a:extLst>
          </p:cNvPr>
          <p:cNvGrpSpPr/>
          <p:nvPr/>
        </p:nvGrpSpPr>
        <p:grpSpPr>
          <a:xfrm>
            <a:off x="2306925" y="2293678"/>
            <a:ext cx="6383195" cy="1135322"/>
            <a:chOff x="1351995" y="3006666"/>
            <a:chExt cx="6383195" cy="11353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C941B98-7CAF-E763-8805-7A3CE45EE198}"/>
                </a:ext>
              </a:extLst>
            </p:cNvPr>
            <p:cNvSpPr/>
            <p:nvPr/>
          </p:nvSpPr>
          <p:spPr>
            <a:xfrm>
              <a:off x="1351995" y="3006666"/>
              <a:ext cx="6383195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70864-8ABB-529B-6F62-84E3D7C77989}"/>
                </a:ext>
              </a:extLst>
            </p:cNvPr>
            <p:cNvSpPr txBox="1"/>
            <p:nvPr/>
          </p:nvSpPr>
          <p:spPr>
            <a:xfrm>
              <a:off x="1351995" y="3372184"/>
              <a:ext cx="6276039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10A4707-9B64-393E-01FF-A72A498CF301}"/>
                </a:ext>
              </a:extLst>
            </p:cNvPr>
            <p:cNvSpPr/>
            <p:nvPr/>
          </p:nvSpPr>
          <p:spPr>
            <a:xfrm>
              <a:off x="1351996" y="3028401"/>
              <a:ext cx="638319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29A7BCA-1706-3C02-316A-826A52E3128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C8FC934-7934-4CF3-1547-BB41DC60F9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F0AD20D-B250-5BB0-6293-0EA1AD446D8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54AB5DD-3D94-FB41-55A6-435ADB840E2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6C0430D-C890-749E-7CEF-787F34B7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25" y="4858330"/>
            <a:ext cx="3519317" cy="1490715"/>
          </a:xfrm>
          <a:prstGeom prst="roundRect">
            <a:avLst>
              <a:gd name="adj" fmla="val 54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F4666F6-CF8A-AD1B-1F2F-42BBA351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18" y="4774332"/>
            <a:ext cx="4310779" cy="1698186"/>
          </a:xfrm>
          <a:prstGeom prst="roundRect">
            <a:avLst>
              <a:gd name="adj" fmla="val 36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6A2B565-4847-AF87-7AB6-71807415F58C}"/>
              </a:ext>
            </a:extLst>
          </p:cNvPr>
          <p:cNvSpPr txBox="1"/>
          <p:nvPr/>
        </p:nvSpPr>
        <p:spPr>
          <a:xfrm>
            <a:off x="5347684" y="5104940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删除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6DAEA7-EA31-B31D-CFD6-4E15BC961D43}"/>
              </a:ext>
            </a:extLst>
          </p:cNvPr>
          <p:cNvSpPr txBox="1"/>
          <p:nvPr/>
        </p:nvSpPr>
        <p:spPr>
          <a:xfrm>
            <a:off x="10538767" y="4994329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查询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FA1B1A7-603E-5C8D-AB2B-E6EFD24DB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30" y="3762804"/>
            <a:ext cx="4026467" cy="76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CB3D375-9871-B2D0-DDC1-EDF1B7214774}"/>
              </a:ext>
            </a:extLst>
          </p:cNvPr>
          <p:cNvSpPr txBox="1"/>
          <p:nvPr/>
        </p:nvSpPr>
        <p:spPr>
          <a:xfrm>
            <a:off x="10529436" y="3983951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修改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30BB57B-3289-4CBA-A8EE-B703B52BA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925" y="3765488"/>
            <a:ext cx="3680683" cy="691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3B1D31-6109-48D2-6002-BC52242558D2}"/>
              </a:ext>
            </a:extLst>
          </p:cNvPr>
          <p:cNvSpPr txBox="1"/>
          <p:nvPr/>
        </p:nvSpPr>
        <p:spPr>
          <a:xfrm>
            <a:off x="5492247" y="3986948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新增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627A29-1D43-DFA7-4D33-5792E5582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46917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MybatisPlus</a:t>
            </a:r>
            <a:r>
              <a:rPr lang="zh-CN" altLang="en-US"/>
              <a:t>的基本步骤：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引入</a:t>
            </a:r>
            <a:r>
              <a:rPr lang="en-US" altLang="zh-CN" sz="1600"/>
              <a:t>MybatisPlus</a:t>
            </a:r>
            <a:r>
              <a:rPr lang="zh-CN" altLang="en-US" sz="1600"/>
              <a:t>依赖，代替</a:t>
            </a:r>
            <a:r>
              <a:rPr lang="en-US" altLang="zh-CN" sz="1600"/>
              <a:t>Mybatis</a:t>
            </a:r>
            <a:r>
              <a:rPr lang="zh-CN" altLang="en-US" sz="1600"/>
              <a:t>依赖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定义</a:t>
            </a:r>
            <a:r>
              <a:rPr lang="en-US" altLang="zh-CN" sz="1600"/>
              <a:t>Mapper</a:t>
            </a:r>
            <a:r>
              <a:rPr lang="zh-CN" altLang="en-US" sz="1600"/>
              <a:t>接口并继承</a:t>
            </a:r>
            <a:r>
              <a:rPr lang="en-US" altLang="zh-CN" sz="1600"/>
              <a:t>BaseMapper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C6094E-303D-180B-5AB0-BFAEE590B9A6}"/>
              </a:ext>
            </a:extLst>
          </p:cNvPr>
          <p:cNvGrpSpPr/>
          <p:nvPr/>
        </p:nvGrpSpPr>
        <p:grpSpPr>
          <a:xfrm>
            <a:off x="5463477" y="2738409"/>
            <a:ext cx="5414768" cy="1381181"/>
            <a:chOff x="1351994" y="3006666"/>
            <a:chExt cx="5414768" cy="13811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870AC6F-9929-E064-3570-4B73279B3560}"/>
                </a:ext>
              </a:extLst>
            </p:cNvPr>
            <p:cNvSpPr/>
            <p:nvPr/>
          </p:nvSpPr>
          <p:spPr>
            <a:xfrm>
              <a:off x="1351994" y="3006666"/>
              <a:ext cx="5405891" cy="138118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9F44432-E87F-9FBE-76A3-4FCAB41E966C}"/>
                </a:ext>
              </a:extLst>
            </p:cNvPr>
            <p:cNvSpPr txBox="1"/>
            <p:nvPr/>
          </p:nvSpPr>
          <p:spPr>
            <a:xfrm>
              <a:off x="1351996" y="3327794"/>
              <a:ext cx="5414766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&gt;com.baomidou&lt;/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&gt;mybatis-plus-boot-starter&lt;/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&gt;3.5.3.1&lt;/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0D01085-F849-A2BF-3A81-5C02036C4E88}"/>
                </a:ext>
              </a:extLst>
            </p:cNvPr>
            <p:cNvSpPr/>
            <p:nvPr/>
          </p:nvSpPr>
          <p:spPr>
            <a:xfrm>
              <a:off x="1351995" y="3028401"/>
              <a:ext cx="540589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BC1813-148E-7C9E-D57A-D629BE4E738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F88C1D0-D848-5B6B-8DE2-FEA36F9F9D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8B2897B-6533-4325-8148-BE8EE211B0D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80721B9-EEB9-E367-9201-959773225236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0F7CBD6-8FB8-E879-73CC-A68B4665FD84}"/>
              </a:ext>
            </a:extLst>
          </p:cNvPr>
          <p:cNvGrpSpPr/>
          <p:nvPr/>
        </p:nvGrpSpPr>
        <p:grpSpPr>
          <a:xfrm>
            <a:off x="5472354" y="4826365"/>
            <a:ext cx="5414768" cy="1011849"/>
            <a:chOff x="1343118" y="3006666"/>
            <a:chExt cx="5414768" cy="101184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89909FE-722D-8325-E5D5-9BDA882ECCF5}"/>
                </a:ext>
              </a:extLst>
            </p:cNvPr>
            <p:cNvSpPr/>
            <p:nvPr/>
          </p:nvSpPr>
          <p:spPr>
            <a:xfrm>
              <a:off x="1351995" y="3006666"/>
              <a:ext cx="5405891" cy="101184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8354BEB-F2DE-0439-26CA-2E10F13F6F70}"/>
                </a:ext>
              </a:extLst>
            </p:cNvPr>
            <p:cNvSpPr txBox="1"/>
            <p:nvPr/>
          </p:nvSpPr>
          <p:spPr>
            <a:xfrm>
              <a:off x="1343118" y="3318916"/>
              <a:ext cx="5414768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48C4A14-C35D-14D2-A9AA-43AE7A880C6F}"/>
                </a:ext>
              </a:extLst>
            </p:cNvPr>
            <p:cNvSpPr/>
            <p:nvPr/>
          </p:nvSpPr>
          <p:spPr>
            <a:xfrm>
              <a:off x="1351996" y="3028401"/>
              <a:ext cx="540589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701FED5-6B1B-2C02-C069-B175A9CF6D6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A77BD16-6F1A-B4D3-434F-99EFF4D142AB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DEDF71A-C2DF-4895-CF1F-ADA2F635558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79B0B96-584A-4ACF-C4B0-13157163B3A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E9EF069-4550-DD71-8E6F-134ADBEF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2" y="4516541"/>
            <a:ext cx="2818589" cy="1039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94B8BAC-4C70-270F-D205-00223001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981" y="5451506"/>
            <a:ext cx="2697118" cy="983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7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389;#763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13764</TotalTime>
  <Words>4244</Words>
  <Application>Microsoft Office PowerPoint</Application>
  <PresentationFormat>宽屏</PresentationFormat>
  <Paragraphs>515</Paragraphs>
  <Slides>72</Slides>
  <Notes>3</Notes>
  <HiddenSlides>8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72</vt:i4>
      </vt:variant>
    </vt:vector>
  </HeadingPairs>
  <TitlesOfParts>
    <vt:vector size="101" baseType="lpstr">
      <vt:lpstr>Alibaba PuHuiTi B</vt:lpstr>
      <vt:lpstr>Alibaba PuHuiTi Medium</vt:lpstr>
      <vt:lpstr>Alibaba PuHuiTi R</vt:lpstr>
      <vt:lpstr>Arial Unicode MS</vt:lpstr>
      <vt:lpstr>source-code-pro</vt:lpstr>
      <vt:lpstr>阿里巴巴普惠体</vt:lpstr>
      <vt:lpstr>大波浪圓體 CJK JP-Regular</vt:lpstr>
      <vt:lpstr>等线</vt:lpstr>
      <vt:lpstr>黑体</vt:lpstr>
      <vt:lpstr>STKaiti</vt:lpstr>
      <vt:lpstr>STKaiti</vt:lpstr>
      <vt:lpstr>清松手寫體1</vt:lpstr>
      <vt:lpstr>Arial</vt:lpstr>
      <vt:lpstr>Calibri</vt:lpstr>
      <vt:lpstr>Courier New</vt:lpstr>
      <vt:lpstr>Gill Sans Ultra Bold</vt:lpstr>
      <vt:lpstr>Oswald SemiBold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MybatisPlus</vt:lpstr>
      <vt:lpstr>PowerPoint 演示文稿</vt:lpstr>
      <vt:lpstr>PowerPoint 演示文稿</vt:lpstr>
      <vt:lpstr>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常见注解</vt:lpstr>
      <vt:lpstr>常见注解</vt:lpstr>
      <vt:lpstr>PowerPoint 演示文稿</vt:lpstr>
      <vt:lpstr>PowerPoint 演示文稿</vt:lpstr>
      <vt:lpstr>常见配置</vt:lpstr>
      <vt:lpstr>PowerPoint 演示文稿</vt:lpstr>
      <vt:lpstr>核心功能</vt:lpstr>
      <vt:lpstr>PowerPoint 演示文稿</vt:lpstr>
      <vt:lpstr>条件构造器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扩展功能</vt:lpstr>
      <vt:lpstr>PowerPoint 演示文稿</vt:lpstr>
      <vt:lpstr>代码生成</vt:lpstr>
      <vt:lpstr>代码生成</vt:lpstr>
      <vt:lpstr>代码生成</vt:lpstr>
      <vt:lpstr>代码生成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插件功能</vt:lpstr>
      <vt:lpstr>插件功能</vt:lpstr>
      <vt:lpstr>插件功能</vt:lpstr>
      <vt:lpstr>PowerPoint 演示文稿</vt:lpstr>
      <vt:lpstr>分页插件</vt:lpstr>
      <vt:lpstr>分页插件</vt:lpstr>
      <vt:lpstr>分页插件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腾鹏 徐</cp:lastModifiedBy>
  <cp:revision>735</cp:revision>
  <dcterms:created xsi:type="dcterms:W3CDTF">2023-05-27T00:48:17Z</dcterms:created>
  <dcterms:modified xsi:type="dcterms:W3CDTF">2024-12-14T14:17:46Z</dcterms:modified>
</cp:coreProperties>
</file>