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1"/>
  </p:notesMasterIdLst>
  <p:handoutMasterIdLst>
    <p:handoutMasterId r:id="rId62"/>
  </p:handoutMasterIdLst>
  <p:sldIdLst>
    <p:sldId id="256" r:id="rId8"/>
    <p:sldId id="1290" r:id="rId9"/>
    <p:sldId id="1285" r:id="rId10"/>
    <p:sldId id="1292" r:id="rId11"/>
    <p:sldId id="1293" r:id="rId12"/>
    <p:sldId id="1295" r:id="rId13"/>
    <p:sldId id="477" r:id="rId14"/>
    <p:sldId id="485" r:id="rId15"/>
    <p:sldId id="1294" r:id="rId16"/>
    <p:sldId id="1307" r:id="rId17"/>
    <p:sldId id="467" r:id="rId18"/>
    <p:sldId id="1311" r:id="rId19"/>
    <p:sldId id="1297" r:id="rId20"/>
    <p:sldId id="1305" r:id="rId21"/>
    <p:sldId id="1296" r:id="rId22"/>
    <p:sldId id="1300" r:id="rId23"/>
    <p:sldId id="1315" r:id="rId24"/>
    <p:sldId id="561" r:id="rId25"/>
    <p:sldId id="1314" r:id="rId26"/>
    <p:sldId id="1301" r:id="rId27"/>
    <p:sldId id="1316" r:id="rId28"/>
    <p:sldId id="1317" r:id="rId29"/>
    <p:sldId id="1291" r:id="rId30"/>
    <p:sldId id="1298" r:id="rId31"/>
    <p:sldId id="1320" r:id="rId32"/>
    <p:sldId id="1321" r:id="rId33"/>
    <p:sldId id="1322" r:id="rId34"/>
    <p:sldId id="1318" r:id="rId35"/>
    <p:sldId id="1302" r:id="rId36"/>
    <p:sldId id="470" r:id="rId37"/>
    <p:sldId id="481" r:id="rId38"/>
    <p:sldId id="482" r:id="rId39"/>
    <p:sldId id="484" r:id="rId40"/>
    <p:sldId id="1306" r:id="rId41"/>
    <p:sldId id="1323" r:id="rId42"/>
    <p:sldId id="1303" r:id="rId43"/>
    <p:sldId id="488" r:id="rId44"/>
    <p:sldId id="474" r:id="rId45"/>
    <p:sldId id="476" r:id="rId46"/>
    <p:sldId id="516" r:id="rId47"/>
    <p:sldId id="1324" r:id="rId48"/>
    <p:sldId id="1326" r:id="rId49"/>
    <p:sldId id="1308" r:id="rId50"/>
    <p:sldId id="1327" r:id="rId51"/>
    <p:sldId id="631" r:id="rId52"/>
    <p:sldId id="1328" r:id="rId53"/>
    <p:sldId id="1329" r:id="rId54"/>
    <p:sldId id="1309" r:id="rId55"/>
    <p:sldId id="1331" r:id="rId56"/>
    <p:sldId id="1330" r:id="rId57"/>
    <p:sldId id="1333" r:id="rId58"/>
    <p:sldId id="1334" r:id="rId59"/>
    <p:sldId id="128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05" userDrawn="1">
          <p15:clr>
            <a:srgbClr val="A4A3A4"/>
          </p15:clr>
        </p15:guide>
        <p15:guide id="4"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n" initials="m" lastIdx="1" clrIdx="0">
    <p:extLst>
      <p:ext uri="{19B8F6BF-5375-455C-9EA6-DF929625EA0E}">
        <p15:presenceInfo xmlns:p15="http://schemas.microsoft.com/office/powerpoint/2012/main" userId="mo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a:srgbClr val="FFFFFF"/>
    <a:srgbClr val="B60004"/>
    <a:srgbClr val="0070C0"/>
    <a:srgbClr val="7F7F7F"/>
    <a:srgbClr val="DE1E27"/>
    <a:srgbClr val="C00000"/>
    <a:srgbClr val="00B050"/>
    <a:srgbClr val="C0504E"/>
    <a:srgbClr val="E66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40" autoAdjust="0"/>
  </p:normalViewPr>
  <p:slideViewPr>
    <p:cSldViewPr snapToGrid="0">
      <p:cViewPr varScale="1">
        <p:scale>
          <a:sx n="111" d="100"/>
          <a:sy n="111" d="100"/>
        </p:scale>
        <p:origin x="1440" y="-180"/>
      </p:cViewPr>
      <p:guideLst>
        <p:guide orient="horz" pos="2205"/>
        <p:guide pos="3863"/>
      </p:guideLst>
    </p:cSldViewPr>
  </p:slideViewPr>
  <p:outlineViewPr>
    <p:cViewPr>
      <p:scale>
        <a:sx n="33" d="100"/>
        <a:sy n="33" d="100"/>
      </p:scale>
      <p:origin x="0" y="-708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2024/12/14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37"/>
            <a:ext cx="8771021" cy="517191"/>
          </a:xfrm>
          <a:prstGeom prst="rect">
            <a:avLst/>
          </a:prstGeom>
        </p:spPr>
        <p:txBody>
          <a:bodyPr lIns="91420" tIns="45718" rIns="91420" bIns="45718"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9"/>
            <a:ext cx="10698800" cy="517191"/>
          </a:xfrm>
          <a:prstGeom prst="rect">
            <a:avLst/>
          </a:prstGeom>
        </p:spPr>
        <p:txBody>
          <a:bodyPr lIns="91420" tIns="45718" rIns="91420" bIns="45718" anchor="ctr" anchorCtr="0"/>
          <a:lstStyle>
            <a:lvl1pPr marL="0" indent="0">
              <a:buNone/>
              <a:defRPr lang="zh-CN" altLang="en-US" sz="19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lIns="91420" tIns="45718" rIns="91420" bIns="45718"/>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77245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9318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0945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6.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3"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7" r:id="rId16"/>
    <p:sldLayoutId id="2147483729" r:id="rId1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4CCA4-CCAE-4E90-A986-D721161182B4}"/>
              </a:ext>
            </a:extLst>
          </p:cNvPr>
          <p:cNvSpPr>
            <a:spLocks noGrp="1"/>
          </p:cNvSpPr>
          <p:nvPr>
            <p:ph type="title"/>
          </p:nvPr>
        </p:nvSpPr>
        <p:spPr>
          <a:xfrm>
            <a:off x="825500" y="2357847"/>
            <a:ext cx="10541000" cy="1158875"/>
          </a:xfrm>
        </p:spPr>
        <p:txBody>
          <a:bodyPr/>
          <a:lstStyle/>
          <a:p>
            <a:r>
              <a:rPr kumimoji="1" lang="zh-CN" altLang="en-US" sz="7200" dirty="0"/>
              <a:t>微服务篇</a:t>
            </a:r>
            <a:endParaRPr lang="zh-CN" altLang="en-US" dirty="0"/>
          </a:p>
        </p:txBody>
      </p:sp>
    </p:spTree>
    <p:extLst>
      <p:ext uri="{BB962C8B-B14F-4D97-AF65-F5344CB8AC3E}">
        <p14:creationId xmlns:p14="http://schemas.microsoft.com/office/powerpoint/2010/main" val="109629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descr="穿高领毛衣戴眼镜的男人">
            <a:extLst>
              <a:ext uri="{FF2B5EF4-FFF2-40B4-BE49-F238E27FC236}">
                <a16:creationId xmlns:a16="http://schemas.microsoft.com/office/drawing/2014/main" id="{487FC683-7AE1-95A1-F8A0-A52EC3CD6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709" y="1480352"/>
            <a:ext cx="867323" cy="1167060"/>
          </a:xfrm>
          <a:prstGeom prst="rect">
            <a:avLst/>
          </a:prstGeom>
        </p:spPr>
      </p:pic>
      <p:grpSp>
        <p:nvGrpSpPr>
          <p:cNvPr id="3" name="组合 2">
            <a:extLst>
              <a:ext uri="{FF2B5EF4-FFF2-40B4-BE49-F238E27FC236}">
                <a16:creationId xmlns:a16="http://schemas.microsoft.com/office/drawing/2014/main" id="{A3946AFD-1418-D134-43D4-0582ECBD1AB3}"/>
              </a:ext>
            </a:extLst>
          </p:cNvPr>
          <p:cNvGrpSpPr/>
          <p:nvPr/>
        </p:nvGrpSpPr>
        <p:grpSpPr>
          <a:xfrm>
            <a:off x="1398670" y="1089514"/>
            <a:ext cx="7567792" cy="859390"/>
            <a:chOff x="1415952" y="1021955"/>
            <a:chExt cx="7907155" cy="859390"/>
          </a:xfrm>
        </p:grpSpPr>
        <p:sp>
          <p:nvSpPr>
            <p:cNvPr id="5" name="任意多边形: 形状 4">
              <a:extLst>
                <a:ext uri="{FF2B5EF4-FFF2-40B4-BE49-F238E27FC236}">
                  <a16:creationId xmlns:a16="http://schemas.microsoft.com/office/drawing/2014/main" id="{D0744468-9010-EE18-347F-97C7E349DE22}"/>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0D8C2F12-2A43-3B22-1F9B-99D07577688E}"/>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我看你之前也用过</a:t>
              </a:r>
              <a:r>
                <a:rPr lang="en-US" altLang="zh-CN" sz="1400" dirty="0" err="1">
                  <a:solidFill>
                    <a:schemeClr val="tx1"/>
                  </a:solidFill>
                </a:rPr>
                <a:t>nacos</a:t>
              </a:r>
              <a:r>
                <a:rPr lang="zh-CN" altLang="en-US" sz="1400" dirty="0">
                  <a:solidFill>
                    <a:schemeClr val="tx1"/>
                  </a:solidFill>
                </a:rPr>
                <a:t>、你能说下</a:t>
              </a:r>
              <a:r>
                <a:rPr lang="en-US" altLang="zh-CN" sz="1400" dirty="0" err="1">
                  <a:solidFill>
                    <a:schemeClr val="tx1"/>
                  </a:solidFill>
                </a:rPr>
                <a:t>nacos</a:t>
              </a:r>
              <a:r>
                <a:rPr lang="zh-CN" altLang="en-US" sz="1400" dirty="0">
                  <a:solidFill>
                    <a:schemeClr val="tx1"/>
                  </a:solidFill>
                </a:rPr>
                <a:t>与</a:t>
              </a:r>
              <a:r>
                <a:rPr lang="en-US" altLang="zh-CN" sz="1400" dirty="0">
                  <a:solidFill>
                    <a:schemeClr val="tx1"/>
                  </a:solidFill>
                </a:rPr>
                <a:t>eureka</a:t>
              </a:r>
              <a:r>
                <a:rPr lang="zh-CN" altLang="en-US" sz="1400" dirty="0">
                  <a:solidFill>
                    <a:schemeClr val="tx1"/>
                  </a:solidFill>
                </a:rPr>
                <a:t>的区别？</a:t>
              </a:r>
            </a:p>
          </p:txBody>
        </p:sp>
      </p:grpSp>
      <p:sp>
        <p:nvSpPr>
          <p:cNvPr id="11" name="文本占位符 3">
            <a:extLst>
              <a:ext uri="{FF2B5EF4-FFF2-40B4-BE49-F238E27FC236}">
                <a16:creationId xmlns:a16="http://schemas.microsoft.com/office/drawing/2014/main" id="{9D02DBB7-EDF3-3C9C-17C9-65B21889CEE7}"/>
              </a:ext>
            </a:extLst>
          </p:cNvPr>
          <p:cNvSpPr txBox="1">
            <a:spLocks/>
          </p:cNvSpPr>
          <p:nvPr/>
        </p:nvSpPr>
        <p:spPr>
          <a:xfrm>
            <a:off x="2200318" y="1863390"/>
            <a:ext cx="9517200" cy="3472181"/>
          </a:xfrm>
          <a:prstGeom prst="rect">
            <a:avLst/>
          </a:prstGeom>
        </p:spPr>
        <p:txBody>
          <a:bodyPr lIns="91420" tIns="45718" rIns="91420" bIns="45718"/>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Nacos</a:t>
            </a:r>
            <a:r>
              <a:rPr lang="zh-CN" altLang="en-US" sz="1400" dirty="0"/>
              <a:t>与</a:t>
            </a:r>
            <a:r>
              <a:rPr lang="en-US" altLang="zh-CN" sz="1400" dirty="0"/>
              <a:t>eureka</a:t>
            </a:r>
            <a:r>
              <a:rPr lang="zh-CN" altLang="en-US" sz="1400" dirty="0"/>
              <a:t>的共同点（注册中心）</a:t>
            </a:r>
            <a:endParaRPr lang="en-US" altLang="zh-CN" sz="1400" dirty="0"/>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都支持服务注册和服务拉取</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都支持服务提供者心跳方式做健康检测</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Wingdings" panose="05000000000000000000" pitchFamily="2" charset="2"/>
              <a:buChar char="l"/>
            </a:pPr>
            <a:r>
              <a:rPr lang="en-US" altLang="zh-CN" sz="1400" dirty="0" err="1"/>
              <a:t>Nacos</a:t>
            </a:r>
            <a:r>
              <a:rPr lang="zh-CN" altLang="en-US" sz="1400" dirty="0"/>
              <a:t>与</a:t>
            </a:r>
            <a:r>
              <a:rPr lang="en-US" altLang="zh-CN" sz="1400" dirty="0"/>
              <a:t>Eureka</a:t>
            </a:r>
            <a:r>
              <a:rPr lang="zh-CN" altLang="en-US" sz="1400" dirty="0"/>
              <a:t>的区别（注册中心）</a:t>
            </a:r>
            <a:endParaRPr lang="en-US" altLang="zh-CN" sz="1400" dirty="0"/>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支持服务端主动检测提供者状态：临时实例采用心跳模式，非临时实例采用主动检测模式</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临时实例心跳不正常会被剔除，非临时实例则不会被剔除</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支持服务列表变更的消息推送模式，服务列表更新更及时</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集群默认采用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方式，当集群中存在非临时实例时，采用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CP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模式；</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Eureka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a:t>
            </a:r>
            <a:endParaRPr lang="zh-CN" altLang="en-US" sz="1400" dirty="0"/>
          </a:p>
          <a:p>
            <a:pPr marL="285750" indent="-285750">
              <a:buFont typeface="Wingdings" panose="05000000000000000000" pitchFamily="2" charset="2"/>
              <a:buChar char="l"/>
            </a:pPr>
            <a:r>
              <a:rPr lang="en-US" altLang="zh-CN" sz="1400" dirty="0" err="1">
                <a:solidFill>
                  <a:schemeClr val="tx1"/>
                </a:solidFill>
              </a:rPr>
              <a:t>Nacos</a:t>
            </a:r>
            <a:r>
              <a:rPr lang="zh-CN" altLang="en-US" sz="1400" dirty="0">
                <a:solidFill>
                  <a:schemeClr val="tx1"/>
                </a:solidFill>
              </a:rPr>
              <a:t>还支持了配置中心，</a:t>
            </a:r>
            <a:r>
              <a:rPr lang="en-US" altLang="zh-CN" sz="1400" dirty="0">
                <a:solidFill>
                  <a:schemeClr val="tx1"/>
                </a:solidFill>
              </a:rPr>
              <a:t>eureka</a:t>
            </a:r>
            <a:r>
              <a:rPr lang="zh-CN" altLang="en-US" sz="1400" dirty="0">
                <a:solidFill>
                  <a:schemeClr val="tx1"/>
                </a:solidFill>
              </a:rPr>
              <a:t>则只有注册中心，也是选择使用</a:t>
            </a:r>
            <a:r>
              <a:rPr lang="en-US" altLang="zh-CN" sz="1400" dirty="0" err="1">
                <a:solidFill>
                  <a:schemeClr val="tx1"/>
                </a:solidFill>
              </a:rPr>
              <a:t>nacos</a:t>
            </a:r>
            <a:r>
              <a:rPr lang="zh-CN" altLang="en-US" sz="1400" dirty="0">
                <a:solidFill>
                  <a:schemeClr val="tx1"/>
                </a:solidFill>
              </a:rPr>
              <a:t>的一个重要原因</a:t>
            </a:r>
            <a:endParaRPr lang="en-US" altLang="zh-CN" sz="1400" dirty="0">
              <a:solidFill>
                <a:schemeClr val="tx1"/>
              </a:solidFill>
            </a:endParaRPr>
          </a:p>
        </p:txBody>
      </p:sp>
    </p:spTree>
    <p:extLst>
      <p:ext uri="{BB962C8B-B14F-4D97-AF65-F5344CB8AC3E}">
        <p14:creationId xmlns:p14="http://schemas.microsoft.com/office/powerpoint/2010/main" val="3881560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穿高领毛衣戴眼镜的男人">
            <a:extLst>
              <a:ext uri="{FF2B5EF4-FFF2-40B4-BE49-F238E27FC236}">
                <a16:creationId xmlns:a16="http://schemas.microsoft.com/office/drawing/2014/main" id="{E1208CBB-BDC5-FEAC-7603-218A08801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8" name="组合 7">
            <a:extLst>
              <a:ext uri="{FF2B5EF4-FFF2-40B4-BE49-F238E27FC236}">
                <a16:creationId xmlns:a16="http://schemas.microsoft.com/office/drawing/2014/main" id="{7CFC1AE2-FB06-D9A3-E786-3A813FD3EF97}"/>
              </a:ext>
            </a:extLst>
          </p:cNvPr>
          <p:cNvGrpSpPr/>
          <p:nvPr/>
        </p:nvGrpSpPr>
        <p:grpSpPr>
          <a:xfrm>
            <a:off x="1519647" y="1003101"/>
            <a:ext cx="7567792" cy="859390"/>
            <a:chOff x="1415952" y="1021955"/>
            <a:chExt cx="7907155" cy="859390"/>
          </a:xfrm>
        </p:grpSpPr>
        <p:sp>
          <p:nvSpPr>
            <p:cNvPr id="9" name="任意多边形: 形状 8">
              <a:extLst>
                <a:ext uri="{FF2B5EF4-FFF2-40B4-BE49-F238E27FC236}">
                  <a16:creationId xmlns:a16="http://schemas.microsoft.com/office/drawing/2014/main" id="{98813542-7CC9-33E4-4EB6-0184BAE163B9}"/>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17362C8D-947C-459B-8E3F-24909D7B1F0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你们项目负载均衡如何实现的 </a:t>
              </a:r>
              <a:r>
                <a:rPr lang="en-US" altLang="zh-CN" sz="1400" dirty="0">
                  <a:solidFill>
                    <a:schemeClr val="tx1"/>
                  </a:solidFill>
                </a:rPr>
                <a:t>? </a:t>
              </a:r>
              <a:endParaRPr lang="zh-CN" altLang="en-US" sz="1400" dirty="0">
                <a:solidFill>
                  <a:schemeClr val="tx1"/>
                </a:solidFill>
              </a:endParaRPr>
            </a:p>
          </p:txBody>
        </p:sp>
      </p:grpSp>
      <p:grpSp>
        <p:nvGrpSpPr>
          <p:cNvPr id="3" name="组合 2">
            <a:extLst>
              <a:ext uri="{FF2B5EF4-FFF2-40B4-BE49-F238E27FC236}">
                <a16:creationId xmlns:a16="http://schemas.microsoft.com/office/drawing/2014/main" id="{CEE33F76-73E2-B472-447E-9D032E32D9A7}"/>
              </a:ext>
            </a:extLst>
          </p:cNvPr>
          <p:cNvGrpSpPr/>
          <p:nvPr/>
        </p:nvGrpSpPr>
        <p:grpSpPr>
          <a:xfrm>
            <a:off x="2322861" y="1926801"/>
            <a:ext cx="7160504" cy="1549230"/>
            <a:chOff x="2266299" y="2633811"/>
            <a:chExt cx="8631088" cy="2779143"/>
          </a:xfrm>
        </p:grpSpPr>
        <p:sp>
          <p:nvSpPr>
            <p:cNvPr id="4" name="矩形: 圆角 3">
              <a:extLst>
                <a:ext uri="{FF2B5EF4-FFF2-40B4-BE49-F238E27FC236}">
                  <a16:creationId xmlns:a16="http://schemas.microsoft.com/office/drawing/2014/main" id="{ED50C584-2ECF-4D47-7FDD-53A617A06D64}"/>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文本占位符 6">
              <a:extLst>
                <a:ext uri="{FF2B5EF4-FFF2-40B4-BE49-F238E27FC236}">
                  <a16:creationId xmlns:a16="http://schemas.microsoft.com/office/drawing/2014/main" id="{C1B82C0B-66C0-5E23-06F7-17B0466976CA}"/>
                </a:ext>
              </a:extLst>
            </p:cNvPr>
            <p:cNvSpPr txBox="1">
              <a:spLocks/>
            </p:cNvSpPr>
            <p:nvPr/>
          </p:nvSpPr>
          <p:spPr>
            <a:xfrm>
              <a:off x="2379422" y="2946159"/>
              <a:ext cx="8301148" cy="24667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负载均衡 </a:t>
              </a:r>
              <a:r>
                <a:rPr lang="en-US" altLang="zh-CN" sz="1400" dirty="0">
                  <a:solidFill>
                    <a:schemeClr val="tx1"/>
                  </a:solidFill>
                </a:rPr>
                <a:t>Ribbon</a:t>
              </a:r>
              <a:r>
                <a:rPr lang="zh-CN" altLang="en-US" sz="1400" dirty="0">
                  <a:solidFill>
                    <a:schemeClr val="tx1"/>
                  </a:solidFill>
                </a:rPr>
                <a:t>，发起远程调用</a:t>
              </a:r>
              <a:r>
                <a:rPr lang="en-US" altLang="zh-CN" sz="1400" dirty="0">
                  <a:solidFill>
                    <a:schemeClr val="tx1"/>
                  </a:solidFill>
                </a:rPr>
                <a:t>feign</a:t>
              </a:r>
              <a:r>
                <a:rPr lang="zh-CN" altLang="en-US" sz="1400" dirty="0">
                  <a:solidFill>
                    <a:schemeClr val="tx1"/>
                  </a:solidFill>
                </a:rPr>
                <a:t>就会使用</a:t>
              </a:r>
              <a:r>
                <a:rPr lang="en-US" altLang="zh-CN" sz="1400" dirty="0">
                  <a:solidFill>
                    <a:schemeClr val="tx1"/>
                  </a:solidFill>
                </a:rPr>
                <a:t>Ribbon</a:t>
              </a:r>
            </a:p>
            <a:p>
              <a:pPr marL="285750" indent="-285750">
                <a:buFont typeface="Wingdings" panose="05000000000000000000" pitchFamily="2" charset="2"/>
                <a:buChar char="l"/>
              </a:pPr>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a:t>
              </a:r>
            </a:p>
            <a:p>
              <a:pPr marL="285750" indent="-285750">
                <a:buFont typeface="Wingdings" panose="05000000000000000000" pitchFamily="2" charset="2"/>
                <a:buChar char="l"/>
              </a:pPr>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a:p>
              <a:pPr marL="285750" indent="-285750">
                <a:buFont typeface="Wingdings" panose="05000000000000000000" pitchFamily="2" charset="2"/>
                <a:buChar char="l"/>
              </a:pPr>
              <a:endParaRPr lang="en-US" altLang="zh-CN" sz="1400" dirty="0">
                <a:solidFill>
                  <a:schemeClr val="tx1"/>
                </a:solidFill>
              </a:endParaRPr>
            </a:p>
            <a:p>
              <a:pPr marL="285750" indent="-285750">
                <a:buFont typeface="Wingdings" panose="05000000000000000000" pitchFamily="2" charset="2"/>
                <a:buChar char="l"/>
              </a:pPr>
              <a:endParaRPr lang="en-US" altLang="zh-CN" sz="1400" dirty="0">
                <a:solidFill>
                  <a:schemeClr val="tx1"/>
                </a:solidFill>
              </a:endParaRPr>
            </a:p>
          </p:txBody>
        </p:sp>
      </p:grpSp>
    </p:spTree>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C502A-38E1-F0FD-0C35-6AEAA0F3DC65}"/>
              </a:ext>
            </a:extLst>
          </p:cNvPr>
          <p:cNvSpPr>
            <a:spLocks noGrp="1"/>
          </p:cNvSpPr>
          <p:nvPr>
            <p:ph type="title"/>
          </p:nvPr>
        </p:nvSpPr>
        <p:spPr/>
        <p:txBody>
          <a:bodyPr/>
          <a:lstStyle/>
          <a:p>
            <a:r>
              <a:rPr lang="en-US" altLang="zh-CN" dirty="0"/>
              <a:t>Ribbon</a:t>
            </a:r>
            <a:r>
              <a:rPr lang="zh-CN" altLang="en-US" dirty="0"/>
              <a:t>负载均衡流程</a:t>
            </a:r>
          </a:p>
        </p:txBody>
      </p:sp>
      <p:sp>
        <p:nvSpPr>
          <p:cNvPr id="4" name="矩形: 圆角 3">
            <a:extLst>
              <a:ext uri="{FF2B5EF4-FFF2-40B4-BE49-F238E27FC236}">
                <a16:creationId xmlns:a16="http://schemas.microsoft.com/office/drawing/2014/main" id="{1B7368C6-0B02-4D78-229F-4FBC1229EF86}"/>
              </a:ext>
            </a:extLst>
          </p:cNvPr>
          <p:cNvSpPr/>
          <p:nvPr/>
        </p:nvSpPr>
        <p:spPr>
          <a:xfrm>
            <a:off x="1012688" y="4232612"/>
            <a:ext cx="1416565" cy="51719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FA5E7906-8762-2415-3B9A-F4F08A371C47}"/>
              </a:ext>
            </a:extLst>
          </p:cNvPr>
          <p:cNvSpPr/>
          <p:nvPr/>
        </p:nvSpPr>
        <p:spPr>
          <a:xfrm>
            <a:off x="4555603" y="2121628"/>
            <a:ext cx="1576910" cy="629927"/>
          </a:xfrm>
          <a:prstGeom prst="roundRect">
            <a:avLst/>
          </a:prstGeom>
          <a:ln>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注册中心</a:t>
            </a:r>
          </a:p>
        </p:txBody>
      </p:sp>
      <p:sp>
        <p:nvSpPr>
          <p:cNvPr id="6" name="流程图: 决策 5">
            <a:hlinkClick r:id="" action="ppaction://noaction"/>
            <a:extLst>
              <a:ext uri="{FF2B5EF4-FFF2-40B4-BE49-F238E27FC236}">
                <a16:creationId xmlns:a16="http://schemas.microsoft.com/office/drawing/2014/main" id="{1CF49D77-08D5-AB20-DF11-D2C05A14A7B3}"/>
              </a:ext>
            </a:extLst>
          </p:cNvPr>
          <p:cNvSpPr/>
          <p:nvPr/>
        </p:nvSpPr>
        <p:spPr>
          <a:xfrm>
            <a:off x="4493111" y="4079654"/>
            <a:ext cx="1795272" cy="823105"/>
          </a:xfrm>
          <a:prstGeom prst="flowChartDecisi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Ribbon</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p>
        </p:txBody>
      </p:sp>
      <p:sp>
        <p:nvSpPr>
          <p:cNvPr id="7" name="矩形: 圆角 6">
            <a:extLst>
              <a:ext uri="{FF2B5EF4-FFF2-40B4-BE49-F238E27FC236}">
                <a16:creationId xmlns:a16="http://schemas.microsoft.com/office/drawing/2014/main" id="{28541B4F-928D-6B0A-96AB-6F85F70C1772}"/>
              </a:ext>
            </a:extLst>
          </p:cNvPr>
          <p:cNvSpPr/>
          <p:nvPr/>
        </p:nvSpPr>
        <p:spPr>
          <a:xfrm>
            <a:off x="9295344" y="3593231"/>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圆角 7">
            <a:extLst>
              <a:ext uri="{FF2B5EF4-FFF2-40B4-BE49-F238E27FC236}">
                <a16:creationId xmlns:a16="http://schemas.microsoft.com/office/drawing/2014/main" id="{F09714F2-322D-C12A-15FC-7FCA7AE110E9}"/>
              </a:ext>
            </a:extLst>
          </p:cNvPr>
          <p:cNvSpPr/>
          <p:nvPr/>
        </p:nvSpPr>
        <p:spPr>
          <a:xfrm>
            <a:off x="9295344" y="4710622"/>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 name="连接符: 肘形 8">
            <a:extLst>
              <a:ext uri="{FF2B5EF4-FFF2-40B4-BE49-F238E27FC236}">
                <a16:creationId xmlns:a16="http://schemas.microsoft.com/office/drawing/2014/main" id="{233993D8-B82F-D260-313F-2F45920C0419}"/>
              </a:ext>
            </a:extLst>
          </p:cNvPr>
          <p:cNvCxnSpPr>
            <a:cxnSpLocks/>
            <a:stCxn id="6" idx="0"/>
            <a:endCxn id="5" idx="1"/>
          </p:cNvCxnSpPr>
          <p:nvPr/>
        </p:nvCxnSpPr>
        <p:spPr>
          <a:xfrm rot="16200000" flipV="1">
            <a:off x="4151644" y="2840551"/>
            <a:ext cx="1643062" cy="835144"/>
          </a:xfrm>
          <a:prstGeom prst="bentConnector4">
            <a:avLst>
              <a:gd name="adj1" fmla="val 40415"/>
              <a:gd name="adj2" fmla="val 172276"/>
            </a:avLst>
          </a:prstGeom>
          <a:ln>
            <a:solidFill>
              <a:srgbClr val="49504F"/>
            </a:solidFill>
            <a:headEnd type="oval"/>
            <a:tailEnd type="stealth" w="lg" len="lg"/>
          </a:ln>
        </p:spPr>
        <p:style>
          <a:lnRef idx="2">
            <a:schemeClr val="dk1"/>
          </a:lnRef>
          <a:fillRef idx="0">
            <a:schemeClr val="dk1"/>
          </a:fillRef>
          <a:effectRef idx="1">
            <a:schemeClr val="dk1"/>
          </a:effectRef>
          <a:fontRef idx="minor">
            <a:schemeClr val="tx1"/>
          </a:fontRef>
        </p:style>
      </p:cxnSp>
      <p:cxnSp>
        <p:nvCxnSpPr>
          <p:cNvPr id="10" name="连接符: 肘形 9">
            <a:extLst>
              <a:ext uri="{FF2B5EF4-FFF2-40B4-BE49-F238E27FC236}">
                <a16:creationId xmlns:a16="http://schemas.microsoft.com/office/drawing/2014/main" id="{266B4B6E-FEA3-CDA9-87B4-FC5BBE7AD8AC}"/>
              </a:ext>
            </a:extLst>
          </p:cNvPr>
          <p:cNvCxnSpPr>
            <a:cxnSpLocks/>
            <a:stCxn id="5" idx="3"/>
            <a:endCxn id="6" idx="0"/>
          </p:cNvCxnSpPr>
          <p:nvPr/>
        </p:nvCxnSpPr>
        <p:spPr>
          <a:xfrm flipH="1">
            <a:off x="5390747" y="2436592"/>
            <a:ext cx="741766" cy="1643062"/>
          </a:xfrm>
          <a:prstGeom prst="bentConnector4">
            <a:avLst>
              <a:gd name="adj1" fmla="val -69828"/>
              <a:gd name="adj2" fmla="val 59585"/>
            </a:avLst>
          </a:prstGeom>
          <a:ln>
            <a:headEnd type="oval"/>
            <a:tailEnd type="arrow" w="lg" len="lg"/>
          </a:ln>
        </p:spPr>
        <p:style>
          <a:lnRef idx="2">
            <a:schemeClr val="accent3"/>
          </a:lnRef>
          <a:fillRef idx="0">
            <a:schemeClr val="accent3"/>
          </a:fillRef>
          <a:effectRef idx="1">
            <a:schemeClr val="accent3"/>
          </a:effectRef>
          <a:fontRef idx="minor">
            <a:schemeClr val="tx1"/>
          </a:fontRef>
        </p:style>
      </p:cxnSp>
      <p:cxnSp>
        <p:nvCxnSpPr>
          <p:cNvPr id="11" name="连接符: 肘形 10">
            <a:extLst>
              <a:ext uri="{FF2B5EF4-FFF2-40B4-BE49-F238E27FC236}">
                <a16:creationId xmlns:a16="http://schemas.microsoft.com/office/drawing/2014/main" id="{9F61DCA6-E143-3E05-EEEA-B2AFFFC59E41}"/>
              </a:ext>
            </a:extLst>
          </p:cNvPr>
          <p:cNvCxnSpPr>
            <a:stCxn id="6" idx="3"/>
            <a:endCxn id="7" idx="1"/>
          </p:cNvCxnSpPr>
          <p:nvPr/>
        </p:nvCxnSpPr>
        <p:spPr>
          <a:xfrm flipV="1">
            <a:off x="6288383" y="3935021"/>
            <a:ext cx="3006961" cy="556186"/>
          </a:xfrm>
          <a:prstGeom prst="bentConnector3">
            <a:avLst/>
          </a:prstGeom>
          <a:ln>
            <a:solidFill>
              <a:srgbClr val="49504F"/>
            </a:solidFill>
            <a:tailEnd type="stealth" w="lg" len="lg"/>
          </a:ln>
        </p:spPr>
        <p:style>
          <a:lnRef idx="2">
            <a:schemeClr val="dk1"/>
          </a:lnRef>
          <a:fillRef idx="0">
            <a:schemeClr val="dk1"/>
          </a:fillRef>
          <a:effectRef idx="1">
            <a:schemeClr val="dk1"/>
          </a:effectRef>
          <a:fontRef idx="minor">
            <a:schemeClr val="tx1"/>
          </a:fontRef>
        </p:style>
      </p:cxnSp>
      <p:cxnSp>
        <p:nvCxnSpPr>
          <p:cNvPr id="12" name="连接符: 肘形 11">
            <a:extLst>
              <a:ext uri="{FF2B5EF4-FFF2-40B4-BE49-F238E27FC236}">
                <a16:creationId xmlns:a16="http://schemas.microsoft.com/office/drawing/2014/main" id="{428425E1-0C29-B7E8-63D5-52965C0FA5D0}"/>
              </a:ext>
            </a:extLst>
          </p:cNvPr>
          <p:cNvCxnSpPr>
            <a:stCxn id="6" idx="3"/>
            <a:endCxn id="8" idx="1"/>
          </p:cNvCxnSpPr>
          <p:nvPr/>
        </p:nvCxnSpPr>
        <p:spPr>
          <a:xfrm>
            <a:off x="6288383" y="4491207"/>
            <a:ext cx="3006961" cy="561205"/>
          </a:xfrm>
          <a:prstGeom prst="bentConnector3">
            <a:avLst/>
          </a:prstGeom>
          <a:ln>
            <a:solidFill>
              <a:srgbClr val="49504F"/>
            </a:solidFill>
            <a:prstDash val="dash"/>
            <a:tailEnd type="stealth" w="lg" len="lg"/>
          </a:ln>
        </p:spPr>
        <p:style>
          <a:lnRef idx="2">
            <a:schemeClr val="dk1"/>
          </a:lnRef>
          <a:fillRef idx="0">
            <a:schemeClr val="dk1"/>
          </a:fillRef>
          <a:effectRef idx="1">
            <a:schemeClr val="dk1"/>
          </a:effectRef>
          <a:fontRef idx="minor">
            <a:schemeClr val="tx1"/>
          </a:fontRef>
        </p:style>
      </p:cxnSp>
      <p:sp>
        <p:nvSpPr>
          <p:cNvPr id="13" name="文本框 12">
            <a:extLst>
              <a:ext uri="{FF2B5EF4-FFF2-40B4-BE49-F238E27FC236}">
                <a16:creationId xmlns:a16="http://schemas.microsoft.com/office/drawing/2014/main" id="{8EC58708-CC2B-B2C6-EFC2-5B63A2F0557D}"/>
              </a:ext>
            </a:extLst>
          </p:cNvPr>
          <p:cNvSpPr txBox="1"/>
          <p:nvPr/>
        </p:nvSpPr>
        <p:spPr>
          <a:xfrm>
            <a:off x="2561378" y="4632591"/>
            <a:ext cx="2068195" cy="461665"/>
          </a:xfrm>
          <a:prstGeom prst="rect">
            <a:avLst/>
          </a:prstGeom>
          <a:noFill/>
        </p:spPr>
        <p:txBody>
          <a:bodyPr wrap="none" rtlCol="0">
            <a:spAutoFit/>
          </a:bodyPr>
          <a:lstStyle/>
          <a:p>
            <a:pPr algn="ct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发起请求</a:t>
            </a:r>
            <a:endPar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http://userservice/user/1</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4FA82259-696A-23AF-A108-7429A12040AD}"/>
              </a:ext>
            </a:extLst>
          </p:cNvPr>
          <p:cNvSpPr txBox="1"/>
          <p:nvPr/>
        </p:nvSpPr>
        <p:spPr>
          <a:xfrm>
            <a:off x="2791460" y="2562145"/>
            <a:ext cx="1005403"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拉取</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D6C1422-FF18-F4C0-B4BF-5898FF99A333}"/>
              </a:ext>
            </a:extLst>
          </p:cNvPr>
          <p:cNvSpPr txBox="1"/>
          <p:nvPr/>
        </p:nvSpPr>
        <p:spPr>
          <a:xfrm>
            <a:off x="6823926" y="2487699"/>
            <a:ext cx="1261884" cy="646331"/>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返回服务列表</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localhost:8081</a:t>
            </a: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loclahost:8082</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CB8A6B40-A8A5-104B-1218-68D19D200201}"/>
              </a:ext>
            </a:extLst>
          </p:cNvPr>
          <p:cNvSpPr txBox="1"/>
          <p:nvPr/>
        </p:nvSpPr>
        <p:spPr>
          <a:xfrm>
            <a:off x="7913506" y="4356311"/>
            <a:ext cx="112402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轮询到</a:t>
            </a: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7" name="直接箭头连接符 16">
            <a:extLst>
              <a:ext uri="{FF2B5EF4-FFF2-40B4-BE49-F238E27FC236}">
                <a16:creationId xmlns:a16="http://schemas.microsoft.com/office/drawing/2014/main" id="{92F77E0A-50EA-B9E5-AC04-F31E4C0A9FDF}"/>
              </a:ext>
            </a:extLst>
          </p:cNvPr>
          <p:cNvCxnSpPr>
            <a:cxnSpLocks/>
            <a:stCxn id="4" idx="3"/>
            <a:endCxn id="6" idx="1"/>
          </p:cNvCxnSpPr>
          <p:nvPr/>
        </p:nvCxnSpPr>
        <p:spPr>
          <a:xfrm>
            <a:off x="2429253" y="4491207"/>
            <a:ext cx="2063858" cy="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5338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30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up)">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repeatCount="500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par>
                                <p:cTn id="55" presetID="22" presetClass="entr" presetSubtype="8" repeatCount="500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2500"/>
                            </p:stCondLst>
                            <p:childTnLst>
                              <p:par>
                                <p:cTn id="59" presetID="1" presetClass="exit" presetSubtype="0" fill="hold" nodeType="after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22" presetClass="entr" presetSubtype="4"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 </a:t>
              </a:r>
              <a:endParaRPr lang="zh-CN" altLang="en-US" sz="1400" dirty="0">
                <a:solidFill>
                  <a:schemeClr val="tx1"/>
                </a:solidFill>
              </a:endParaRPr>
            </a:p>
          </p:txBody>
        </p:sp>
      </p:grpSp>
      <p:sp>
        <p:nvSpPr>
          <p:cNvPr id="4" name="文本占位符 3">
            <a:extLst>
              <a:ext uri="{FF2B5EF4-FFF2-40B4-BE49-F238E27FC236}">
                <a16:creationId xmlns:a16="http://schemas.microsoft.com/office/drawing/2014/main" id="{68EF5A48-8E36-43CC-07E1-75951EDAFDC6}"/>
              </a:ext>
            </a:extLst>
          </p:cNvPr>
          <p:cNvSpPr>
            <a:spLocks noGrp="1"/>
          </p:cNvSpPr>
          <p:nvPr>
            <p:ph type="body" sz="quarter" idx="11"/>
          </p:nvPr>
        </p:nvSpPr>
        <p:spPr>
          <a:xfrm>
            <a:off x="2464266" y="1891670"/>
            <a:ext cx="8722543" cy="3415621"/>
          </a:xfrm>
        </p:spPr>
        <p:txBody>
          <a:bodyPr/>
          <a:lstStyle/>
          <a:p>
            <a:pPr marL="285750" indent="-285750">
              <a:buFont typeface="Wingdings" panose="05000000000000000000" pitchFamily="2" charset="2"/>
              <a:buChar char="l"/>
            </a:pPr>
            <a:r>
              <a:rPr lang="en-US" altLang="zh-CN" sz="1400" dirty="0" err="1">
                <a:solidFill>
                  <a:srgbClr val="C00000"/>
                </a:solidFill>
              </a:rPr>
              <a:t>RoundRobinRule</a:t>
            </a:r>
            <a:r>
              <a:rPr lang="zh-CN" altLang="en-US" sz="1400" dirty="0">
                <a:solidFill>
                  <a:srgbClr val="C00000"/>
                </a:solidFill>
              </a:rPr>
              <a:t>：简单轮询服务列表来选择服务器</a:t>
            </a:r>
            <a:endParaRPr lang="en-US" altLang="zh-CN" sz="1400" dirty="0">
              <a:solidFill>
                <a:srgbClr val="C00000"/>
              </a:solidFill>
            </a:endParaRPr>
          </a:p>
          <a:p>
            <a:pPr marL="285750" indent="-285750">
              <a:buFont typeface="Wingdings" panose="05000000000000000000" pitchFamily="2" charset="2"/>
              <a:buChar char="l"/>
            </a:pPr>
            <a:r>
              <a:rPr lang="en-US" altLang="zh-CN" sz="1400" dirty="0" err="1">
                <a:solidFill>
                  <a:srgbClr val="C00000"/>
                </a:solidFill>
              </a:rPr>
              <a:t>WeightedResponseTimeRule</a:t>
            </a:r>
            <a:r>
              <a:rPr lang="zh-CN" altLang="en-US" sz="1400" dirty="0">
                <a:solidFill>
                  <a:srgbClr val="C00000"/>
                </a:solidFill>
              </a:rPr>
              <a:t>：按照权重来选择服务器，响应时间越长，权重越小</a:t>
            </a:r>
            <a:endParaRPr lang="en-US" altLang="zh-CN" sz="1400" dirty="0">
              <a:solidFill>
                <a:srgbClr val="C00000"/>
              </a:solidFill>
            </a:endParaRPr>
          </a:p>
          <a:p>
            <a:pPr marL="285750" indent="-285750">
              <a:buFont typeface="Wingdings" panose="05000000000000000000" pitchFamily="2" charset="2"/>
              <a:buChar char="l"/>
            </a:pPr>
            <a:r>
              <a:rPr lang="en-US" altLang="zh-CN" sz="1400" dirty="0" err="1">
                <a:solidFill>
                  <a:srgbClr val="C00000"/>
                </a:solidFill>
              </a:rPr>
              <a:t>RandomRule</a:t>
            </a:r>
            <a:r>
              <a:rPr lang="zh-CN" altLang="en-US" sz="1400" dirty="0">
                <a:solidFill>
                  <a:srgbClr val="C00000"/>
                </a:solidFill>
              </a:rPr>
              <a:t>：随机选择一个可用的服务器</a:t>
            </a:r>
            <a:endParaRPr lang="en-US" altLang="zh-CN" sz="1400" dirty="0"/>
          </a:p>
          <a:p>
            <a:pPr marL="285750" indent="-285750">
              <a:buFont typeface="Wingdings" panose="05000000000000000000" pitchFamily="2" charset="2"/>
              <a:buChar char="l"/>
            </a:pPr>
            <a:r>
              <a:rPr lang="en-US" altLang="zh-CN" sz="1400" dirty="0" err="1"/>
              <a:t>BestAvailableRule</a:t>
            </a:r>
            <a:r>
              <a:rPr lang="zh-CN" altLang="en-US" sz="1400" dirty="0"/>
              <a:t>：忽略那些短路的服务器，并选择并发数较低的服务器</a:t>
            </a:r>
            <a:endParaRPr lang="en-US" altLang="zh-CN" sz="1400" dirty="0"/>
          </a:p>
          <a:p>
            <a:pPr marL="285750" indent="-285750">
              <a:buFont typeface="Wingdings" panose="05000000000000000000" pitchFamily="2" charset="2"/>
              <a:buChar char="l"/>
            </a:pPr>
            <a:r>
              <a:rPr lang="en-US" altLang="zh-CN" sz="1400" dirty="0" err="1"/>
              <a:t>RetryRule</a:t>
            </a:r>
            <a:r>
              <a:rPr lang="zh-CN" altLang="en-US" sz="1400" dirty="0"/>
              <a:t>：重试机制的选择逻辑</a:t>
            </a:r>
            <a:endParaRPr lang="en-US" altLang="zh-CN" sz="1400" dirty="0"/>
          </a:p>
          <a:p>
            <a:pPr marL="285750" indent="-285750">
              <a:buFont typeface="Wingdings" panose="05000000000000000000" pitchFamily="2" charset="2"/>
              <a:buChar char="l"/>
            </a:pPr>
            <a:r>
              <a:rPr lang="en-US" altLang="zh-CN" sz="1400" dirty="0" err="1"/>
              <a:t>AvailabilityFilteringRule</a:t>
            </a:r>
            <a:r>
              <a:rPr lang="zh-CN" altLang="en-US" sz="1400" dirty="0"/>
              <a:t>：可用性敏感策略，先过滤非健康的，再选择连接数较小的实例</a:t>
            </a:r>
            <a:endParaRPr lang="en-US" altLang="zh-CN" sz="1400" dirty="0"/>
          </a:p>
          <a:p>
            <a:pPr marL="285750" indent="-285750">
              <a:buFont typeface="Wingdings" panose="05000000000000000000" pitchFamily="2" charset="2"/>
              <a:buChar char="l"/>
            </a:pPr>
            <a:r>
              <a:rPr lang="en-US" altLang="zh-CN" sz="1400" dirty="0" err="1">
                <a:solidFill>
                  <a:srgbClr val="C00000"/>
                </a:solidFill>
              </a:rPr>
              <a:t>ZoneAvoidanceRule</a:t>
            </a:r>
            <a:r>
              <a:rPr lang="zh-CN" altLang="en-US" sz="1400" dirty="0">
                <a:solidFill>
                  <a:srgbClr val="C00000"/>
                </a:solidFill>
              </a:rPr>
              <a:t>：以区域可用的服务器为基础进行服务器的选择。使用</a:t>
            </a:r>
            <a:r>
              <a:rPr lang="en-US" altLang="zh-CN" sz="1400" dirty="0">
                <a:solidFill>
                  <a:srgbClr val="C00000"/>
                </a:solidFill>
              </a:rPr>
              <a:t>Zone</a:t>
            </a:r>
            <a:r>
              <a:rPr lang="zh-CN" altLang="en-US" sz="1400" dirty="0">
                <a:solidFill>
                  <a:srgbClr val="C00000"/>
                </a:solidFill>
              </a:rPr>
              <a:t>对服务器进行分类，这个</a:t>
            </a:r>
            <a:r>
              <a:rPr lang="en-US" altLang="zh-CN" sz="1400" dirty="0">
                <a:solidFill>
                  <a:srgbClr val="C00000"/>
                </a:solidFill>
              </a:rPr>
              <a:t>Zone</a:t>
            </a:r>
            <a:r>
              <a:rPr lang="zh-CN" altLang="en-US" sz="1400" dirty="0">
                <a:solidFill>
                  <a:srgbClr val="C00000"/>
                </a:solidFill>
              </a:rPr>
              <a:t>可以理解为一个机房、一个机架等。而后再对</a:t>
            </a:r>
            <a:r>
              <a:rPr lang="en-US" altLang="zh-CN" sz="1400" dirty="0">
                <a:solidFill>
                  <a:srgbClr val="C00000"/>
                </a:solidFill>
              </a:rPr>
              <a:t>Zone</a:t>
            </a:r>
            <a:r>
              <a:rPr lang="zh-CN" altLang="en-US" sz="1400" dirty="0">
                <a:solidFill>
                  <a:srgbClr val="C00000"/>
                </a:solidFill>
              </a:rPr>
              <a:t>内的多个服务做轮询</a:t>
            </a:r>
            <a:endParaRPr lang="en-US" altLang="zh-CN" sz="1400" dirty="0">
              <a:solidFill>
                <a:srgbClr val="C00000"/>
              </a:solidFill>
            </a:endParaRPr>
          </a:p>
        </p:txBody>
      </p:sp>
    </p:spTree>
    <p:extLst>
      <p:ext uri="{BB962C8B-B14F-4D97-AF65-F5344CB8AC3E}">
        <p14:creationId xmlns:p14="http://schemas.microsoft.com/office/powerpoint/2010/main" val="425663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8" dur="500"/>
                                        <p:tgtEl>
                                          <p:spTgt spid="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p:txBody>
        </p:sp>
      </p:grpSp>
      <p:sp>
        <p:nvSpPr>
          <p:cNvPr id="4" name="文本占位符 3">
            <a:extLst>
              <a:ext uri="{FF2B5EF4-FFF2-40B4-BE49-F238E27FC236}">
                <a16:creationId xmlns:a16="http://schemas.microsoft.com/office/drawing/2014/main" id="{68EF5A48-8E36-43CC-07E1-75951EDAFDC6}"/>
              </a:ext>
            </a:extLst>
          </p:cNvPr>
          <p:cNvSpPr>
            <a:spLocks noGrp="1"/>
          </p:cNvSpPr>
          <p:nvPr>
            <p:ph type="body" sz="quarter" idx="11"/>
          </p:nvPr>
        </p:nvSpPr>
        <p:spPr>
          <a:xfrm>
            <a:off x="2464266" y="1891671"/>
            <a:ext cx="8722543" cy="879810"/>
          </a:xfrm>
        </p:spPr>
        <p:txBody>
          <a:bodyPr/>
          <a:lstStyle/>
          <a:p>
            <a:r>
              <a:rPr lang="zh-CN" altLang="en-US" sz="1400" dirty="0">
                <a:solidFill>
                  <a:srgbClr val="C00000"/>
                </a:solidFill>
              </a:rPr>
              <a:t>可以自己创建类实现</a:t>
            </a:r>
            <a:r>
              <a:rPr lang="en-US" altLang="zh-CN" sz="1400" dirty="0" err="1">
                <a:solidFill>
                  <a:srgbClr val="C00000"/>
                </a:solidFill>
              </a:rPr>
              <a:t>IRule</a:t>
            </a:r>
            <a:r>
              <a:rPr lang="zh-CN" altLang="en-US" sz="1400" dirty="0">
                <a:solidFill>
                  <a:srgbClr val="C00000"/>
                </a:solidFill>
              </a:rPr>
              <a:t>接口 </a:t>
            </a:r>
            <a:r>
              <a:rPr lang="en-US" altLang="zh-CN" sz="1400" dirty="0">
                <a:solidFill>
                  <a:srgbClr val="C00000"/>
                </a:solidFill>
              </a:rPr>
              <a:t>, </a:t>
            </a:r>
            <a:r>
              <a:rPr lang="zh-CN" altLang="en-US" sz="1400" dirty="0">
                <a:solidFill>
                  <a:srgbClr val="C00000"/>
                </a:solidFill>
              </a:rPr>
              <a:t>然后再通过配置类或者配置文件配置即可 ，通过定义</a:t>
            </a:r>
            <a:r>
              <a:rPr lang="en-US" altLang="zh-CN" sz="1400" dirty="0" err="1">
                <a:solidFill>
                  <a:srgbClr val="C00000"/>
                </a:solidFill>
              </a:rPr>
              <a:t>IRule</a:t>
            </a:r>
            <a:r>
              <a:rPr lang="zh-CN" altLang="en-US" sz="1400" dirty="0">
                <a:solidFill>
                  <a:srgbClr val="C00000"/>
                </a:solidFill>
              </a:rPr>
              <a:t>实现可以修改负载均衡规则，有两种方式：</a:t>
            </a:r>
            <a:endParaRPr lang="en-US" altLang="zh-CN" sz="1400" dirty="0"/>
          </a:p>
        </p:txBody>
      </p:sp>
      <p:grpSp>
        <p:nvGrpSpPr>
          <p:cNvPr id="2" name="组合 1">
            <a:extLst>
              <a:ext uri="{FF2B5EF4-FFF2-40B4-BE49-F238E27FC236}">
                <a16:creationId xmlns:a16="http://schemas.microsoft.com/office/drawing/2014/main" id="{74367EB7-F770-4DD1-654A-15477D5C4599}"/>
              </a:ext>
            </a:extLst>
          </p:cNvPr>
          <p:cNvGrpSpPr/>
          <p:nvPr/>
        </p:nvGrpSpPr>
        <p:grpSpPr>
          <a:xfrm>
            <a:off x="2700085" y="2659977"/>
            <a:ext cx="7812977" cy="1564530"/>
            <a:chOff x="2700085" y="2659977"/>
            <a:chExt cx="7812977" cy="1564530"/>
          </a:xfrm>
        </p:grpSpPr>
        <p:sp>
          <p:nvSpPr>
            <p:cNvPr id="5" name="矩形: 圆角 4">
              <a:extLst>
                <a:ext uri="{FF2B5EF4-FFF2-40B4-BE49-F238E27FC236}">
                  <a16:creationId xmlns:a16="http://schemas.microsoft.com/office/drawing/2014/main" id="{5BCF9A58-DF10-B320-F8A3-389690B71B80}"/>
                </a:ext>
              </a:extLst>
            </p:cNvPr>
            <p:cNvSpPr/>
            <p:nvPr/>
          </p:nvSpPr>
          <p:spPr>
            <a:xfrm>
              <a:off x="2700085" y="3170405"/>
              <a:ext cx="1416565" cy="51719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圆角 5">
              <a:extLst>
                <a:ext uri="{FF2B5EF4-FFF2-40B4-BE49-F238E27FC236}">
                  <a16:creationId xmlns:a16="http://schemas.microsoft.com/office/drawing/2014/main" id="{5CF9A0A4-3D59-2224-BC0E-3B8C2CA4CB34}"/>
                </a:ext>
              </a:extLst>
            </p:cNvPr>
            <p:cNvSpPr/>
            <p:nvPr/>
          </p:nvSpPr>
          <p:spPr>
            <a:xfrm>
              <a:off x="8701456" y="3540927"/>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圆角 7">
              <a:extLst>
                <a:ext uri="{FF2B5EF4-FFF2-40B4-BE49-F238E27FC236}">
                  <a16:creationId xmlns:a16="http://schemas.microsoft.com/office/drawing/2014/main" id="{60E62558-89DE-A6B3-4787-5666BBFE77A0}"/>
                </a:ext>
              </a:extLst>
            </p:cNvPr>
            <p:cNvSpPr/>
            <p:nvPr/>
          </p:nvSpPr>
          <p:spPr>
            <a:xfrm>
              <a:off x="8682602" y="2659977"/>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流程图: 决策 10">
              <a:hlinkClick r:id="" action="ppaction://noaction"/>
              <a:extLst>
                <a:ext uri="{FF2B5EF4-FFF2-40B4-BE49-F238E27FC236}">
                  <a16:creationId xmlns:a16="http://schemas.microsoft.com/office/drawing/2014/main" id="{3981FAB8-5792-914C-A96A-F91B5BEFACB6}"/>
                </a:ext>
              </a:extLst>
            </p:cNvPr>
            <p:cNvSpPr/>
            <p:nvPr/>
          </p:nvSpPr>
          <p:spPr>
            <a:xfrm>
              <a:off x="5671461" y="3017447"/>
              <a:ext cx="1795272" cy="823105"/>
            </a:xfrm>
            <a:prstGeom prst="flowChartDecisi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Ribbon</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p>
          </p:txBody>
        </p:sp>
        <p:cxnSp>
          <p:nvCxnSpPr>
            <p:cNvPr id="13" name="直接箭头连接符 12">
              <a:extLst>
                <a:ext uri="{FF2B5EF4-FFF2-40B4-BE49-F238E27FC236}">
                  <a16:creationId xmlns:a16="http://schemas.microsoft.com/office/drawing/2014/main" id="{9409142F-29B1-1209-8C1A-B9CBA6951CAD}"/>
                </a:ext>
              </a:extLst>
            </p:cNvPr>
            <p:cNvCxnSpPr>
              <a:stCxn id="5" idx="3"/>
              <a:endCxn id="11" idx="1"/>
            </p:cNvCxnSpPr>
            <p:nvPr/>
          </p:nvCxnSpPr>
          <p:spPr>
            <a:xfrm>
              <a:off x="4116650" y="3429000"/>
              <a:ext cx="1554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51D5721-5280-F2C5-C95F-62CDFE8AAD71}"/>
                </a:ext>
              </a:extLst>
            </p:cNvPr>
            <p:cNvCxnSpPr>
              <a:stCxn id="11" idx="3"/>
              <a:endCxn id="8" idx="1"/>
            </p:cNvCxnSpPr>
            <p:nvPr/>
          </p:nvCxnSpPr>
          <p:spPr>
            <a:xfrm flipV="1">
              <a:off x="7466733" y="3001767"/>
              <a:ext cx="1215869" cy="4272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52CE6D80-F63E-2266-F399-31858A0FBBFB}"/>
                </a:ext>
              </a:extLst>
            </p:cNvPr>
            <p:cNvCxnSpPr>
              <a:stCxn id="11" idx="3"/>
              <a:endCxn id="6" idx="1"/>
            </p:cNvCxnSpPr>
            <p:nvPr/>
          </p:nvCxnSpPr>
          <p:spPr>
            <a:xfrm>
              <a:off x="7466733" y="3429000"/>
              <a:ext cx="1234723" cy="4537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Rectangle 1">
            <a:extLst>
              <a:ext uri="{FF2B5EF4-FFF2-40B4-BE49-F238E27FC236}">
                <a16:creationId xmlns:a16="http://schemas.microsoft.com/office/drawing/2014/main" id="{767F2C9E-E6C3-7DC6-EBF9-A3716A8E6F8C}"/>
              </a:ext>
            </a:extLst>
          </p:cNvPr>
          <p:cNvSpPr>
            <a:spLocks noChangeArrowheads="1"/>
          </p:cNvSpPr>
          <p:nvPr/>
        </p:nvSpPr>
        <p:spPr bwMode="auto">
          <a:xfrm>
            <a:off x="989710" y="4408129"/>
            <a:ext cx="2554770" cy="1351396"/>
          </a:xfrm>
          <a:prstGeom prst="rect">
            <a:avLst/>
          </a:prstGeom>
          <a:solidFill>
            <a:srgbClr val="F2F6EA"/>
          </a:solid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808000"/>
                </a:solidFill>
                <a:effectLst/>
                <a:cs typeface="JetBrains Mono" panose="02000009000000000000" pitchFamily="49" charset="0"/>
              </a:rPr>
              <a:t>@Bean</a:t>
            </a:r>
            <a:br>
              <a:rPr kumimoji="0" lang="zh-CN" altLang="zh-CN" sz="1400" b="0" i="0" u="none" strike="noStrike" cap="none" normalizeH="0" baseline="0" dirty="0">
                <a:ln>
                  <a:noFill/>
                </a:ln>
                <a:solidFill>
                  <a:srgbClr val="808000"/>
                </a:solidFill>
                <a:effectLst/>
                <a:cs typeface="JetBrains Mono" panose="02000009000000000000" pitchFamily="49" charset="0"/>
              </a:rPr>
            </a:br>
            <a:r>
              <a:rPr kumimoji="0" lang="zh-CN" altLang="zh-CN" sz="1400" b="1" i="0" u="none" strike="noStrike" cap="none" normalizeH="0" baseline="0" dirty="0">
                <a:ln>
                  <a:noFill/>
                </a:ln>
                <a:solidFill>
                  <a:srgbClr val="000080"/>
                </a:solidFill>
                <a:effectLst/>
                <a:cs typeface="JetBrains Mono" panose="02000009000000000000" pitchFamily="49" charset="0"/>
              </a:rPr>
              <a:t>public </a:t>
            </a:r>
            <a:r>
              <a:rPr kumimoji="0" lang="zh-CN" altLang="zh-CN" sz="1400" b="0" i="0" u="none" strike="noStrike" cap="none" normalizeH="0" baseline="0" dirty="0">
                <a:ln>
                  <a:noFill/>
                </a:ln>
                <a:solidFill>
                  <a:srgbClr val="000000"/>
                </a:solidFill>
                <a:effectLst/>
                <a:cs typeface="JetBrains Mono" panose="02000009000000000000" pitchFamily="49" charset="0"/>
              </a:rPr>
              <a:t>IRule randomRule(){</a:t>
            </a:r>
            <a:br>
              <a:rPr kumimoji="0" lang="zh-CN" altLang="zh-CN" sz="1400" b="0" i="0" u="none" strike="noStrike" cap="none" normalizeH="0" baseline="0" dirty="0">
                <a:ln>
                  <a:noFill/>
                </a:ln>
                <a:solidFill>
                  <a:srgbClr val="000000"/>
                </a:solidFill>
                <a:effectLst/>
                <a:cs typeface="JetBrains Mono" panose="02000009000000000000" pitchFamily="49" charset="0"/>
              </a:rPr>
            </a:br>
            <a:r>
              <a:rPr kumimoji="0" lang="zh-CN" altLang="zh-CN" sz="1400" b="0" i="0" u="none" strike="noStrike" cap="none" normalizeH="0" baseline="0" dirty="0">
                <a:ln>
                  <a:noFill/>
                </a:ln>
                <a:solidFill>
                  <a:srgbClr val="000000"/>
                </a:solidFill>
                <a:effectLst/>
                <a:cs typeface="JetBrains Mono" panose="02000009000000000000" pitchFamily="49" charset="0"/>
              </a:rPr>
              <a:t>    </a:t>
            </a:r>
            <a:r>
              <a:rPr kumimoji="0" lang="zh-CN" altLang="zh-CN" sz="1400" b="1" i="0" u="none" strike="noStrike" cap="none" normalizeH="0" baseline="0" dirty="0">
                <a:ln>
                  <a:noFill/>
                </a:ln>
                <a:solidFill>
                  <a:srgbClr val="000080"/>
                </a:solidFill>
                <a:effectLst/>
                <a:cs typeface="JetBrains Mono" panose="02000009000000000000" pitchFamily="49" charset="0"/>
              </a:rPr>
              <a:t>return new </a:t>
            </a:r>
            <a:r>
              <a:rPr kumimoji="0" lang="zh-CN" altLang="zh-CN" sz="1400" b="0" i="0" u="none" strike="noStrike" cap="none" normalizeH="0" baseline="0" dirty="0">
                <a:ln>
                  <a:noFill/>
                </a:ln>
                <a:solidFill>
                  <a:srgbClr val="000000"/>
                </a:solidFill>
                <a:effectLst/>
                <a:cs typeface="JetBrains Mono" panose="02000009000000000000" pitchFamily="49" charset="0"/>
              </a:rPr>
              <a:t>RandomRule();</a:t>
            </a:r>
            <a:br>
              <a:rPr kumimoji="0" lang="zh-CN" altLang="zh-CN" sz="1400" b="0" i="0" u="none" strike="noStrike" cap="none" normalizeH="0" baseline="0" dirty="0">
                <a:ln>
                  <a:noFill/>
                </a:ln>
                <a:solidFill>
                  <a:srgbClr val="000000"/>
                </a:solidFill>
                <a:effectLst/>
                <a:cs typeface="JetBrains Mono" panose="02000009000000000000" pitchFamily="49" charset="0"/>
              </a:rPr>
            </a:br>
            <a:r>
              <a:rPr kumimoji="0" lang="zh-CN" altLang="zh-CN" sz="1400" b="0" i="0" u="none" strike="noStrike" cap="none" normalizeH="0" baseline="0" dirty="0">
                <a:ln>
                  <a:noFill/>
                </a:ln>
                <a:solidFill>
                  <a:srgbClr val="000000"/>
                </a:solidFill>
                <a:effectLst/>
                <a:cs typeface="JetBrains Mono" panose="02000009000000000000" pitchFamily="49" charset="0"/>
              </a:rPr>
              <a:t>}</a:t>
            </a:r>
            <a:endParaRPr kumimoji="0" lang="zh-CN" altLang="zh-CN" sz="2000" b="0" i="0" u="none" strike="noStrike" cap="none" normalizeH="0" baseline="0" dirty="0">
              <a:ln>
                <a:noFill/>
              </a:ln>
              <a:solidFill>
                <a:schemeClr val="tx1"/>
              </a:solidFill>
              <a:effectLst/>
            </a:endParaRPr>
          </a:p>
        </p:txBody>
      </p:sp>
      <p:sp>
        <p:nvSpPr>
          <p:cNvPr id="25" name="Rectangle 1">
            <a:extLst>
              <a:ext uri="{FF2B5EF4-FFF2-40B4-BE49-F238E27FC236}">
                <a16:creationId xmlns:a16="http://schemas.microsoft.com/office/drawing/2014/main" id="{041CAD73-2812-4E56-AE67-C9FE79E94EE4}"/>
              </a:ext>
            </a:extLst>
          </p:cNvPr>
          <p:cNvSpPr>
            <a:spLocks noChangeArrowheads="1"/>
          </p:cNvSpPr>
          <p:nvPr/>
        </p:nvSpPr>
        <p:spPr bwMode="auto">
          <a:xfrm>
            <a:off x="3770617" y="4735048"/>
            <a:ext cx="7437854" cy="1024961"/>
          </a:xfrm>
          <a:prstGeom prst="rect">
            <a:avLst/>
          </a:prstGeom>
          <a:solidFill>
            <a:srgbClr val="F2F6EA"/>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zh-CN" altLang="zh-CN" sz="1400" b="1" i="0" u="none" strike="noStrike" cap="none" normalizeH="0" baseline="0">
                <a:ln>
                  <a:noFill/>
                </a:ln>
                <a:solidFill>
                  <a:srgbClr val="000080"/>
                </a:solidFill>
                <a:effectLst/>
                <a:cs typeface="JetBrains Mono" panose="02000009000000000000" pitchFamily="49" charset="0"/>
              </a:rPr>
              <a:t>userservice</a:t>
            </a:r>
            <a:r>
              <a:rPr kumimoji="0" lang="zh-CN" altLang="zh-CN" sz="1400" b="0" i="0" u="none" strike="noStrike" cap="none" normalizeH="0" baseline="0">
                <a:ln>
                  <a:noFill/>
                </a:ln>
                <a:solidFill>
                  <a:srgbClr val="000000"/>
                </a:solidFill>
                <a:effectLst/>
                <a:cs typeface="JetBrains Mono" panose="02000009000000000000" pitchFamily="49" charset="0"/>
              </a:rPr>
              <a:t>:</a:t>
            </a:r>
            <a:br>
              <a:rPr kumimoji="0" lang="zh-CN" altLang="zh-CN" sz="1400" b="0" i="0" u="none" strike="noStrike" cap="none" normalizeH="0" baseline="0">
                <a:ln>
                  <a:noFill/>
                </a:ln>
                <a:solidFill>
                  <a:srgbClr val="000000"/>
                </a:solidFill>
                <a:effectLst/>
                <a:cs typeface="JetBrains Mono" panose="02000009000000000000" pitchFamily="49" charset="0"/>
              </a:rPr>
            </a:br>
            <a:r>
              <a:rPr kumimoji="0" lang="zh-CN" altLang="zh-CN" sz="1400" b="0" i="0" u="none" strike="noStrike" cap="none" normalizeH="0" baseline="0">
                <a:ln>
                  <a:noFill/>
                </a:ln>
                <a:solidFill>
                  <a:srgbClr val="000000"/>
                </a:solidFill>
                <a:effectLst/>
                <a:cs typeface="JetBrains Mono" panose="02000009000000000000" pitchFamily="49" charset="0"/>
              </a:rPr>
              <a:t>  </a:t>
            </a:r>
            <a:r>
              <a:rPr kumimoji="0" lang="zh-CN" altLang="zh-CN" sz="1400" b="1" i="0" u="none" strike="noStrike" cap="none" normalizeH="0" baseline="0">
                <a:ln>
                  <a:noFill/>
                </a:ln>
                <a:solidFill>
                  <a:srgbClr val="000080"/>
                </a:solidFill>
                <a:effectLst/>
                <a:cs typeface="JetBrains Mono" panose="02000009000000000000" pitchFamily="49" charset="0"/>
              </a:rPr>
              <a:t>ribbon</a:t>
            </a:r>
            <a:r>
              <a:rPr kumimoji="0" lang="zh-CN" altLang="zh-CN" sz="1400" b="0" i="0" u="none" strike="noStrike" cap="none" normalizeH="0" baseline="0">
                <a:ln>
                  <a:noFill/>
                </a:ln>
                <a:solidFill>
                  <a:srgbClr val="000000"/>
                </a:solidFill>
                <a:effectLst/>
                <a:cs typeface="JetBrains Mono" panose="02000009000000000000" pitchFamily="49" charset="0"/>
              </a:rPr>
              <a:t>:</a:t>
            </a:r>
            <a:br>
              <a:rPr kumimoji="0" lang="zh-CN" altLang="zh-CN" sz="1400" b="0" i="0" u="none" strike="noStrike" cap="none" normalizeH="0" baseline="0">
                <a:ln>
                  <a:noFill/>
                </a:ln>
                <a:solidFill>
                  <a:srgbClr val="000000"/>
                </a:solidFill>
                <a:effectLst/>
                <a:cs typeface="JetBrains Mono" panose="02000009000000000000" pitchFamily="49" charset="0"/>
              </a:rPr>
            </a:br>
            <a:r>
              <a:rPr kumimoji="0" lang="zh-CN" altLang="zh-CN" sz="1400" b="0" i="0" u="none" strike="noStrike" cap="none" normalizeH="0" baseline="0">
                <a:ln>
                  <a:noFill/>
                </a:ln>
                <a:solidFill>
                  <a:srgbClr val="000000"/>
                </a:solidFill>
                <a:effectLst/>
                <a:cs typeface="JetBrains Mono" panose="02000009000000000000" pitchFamily="49" charset="0"/>
              </a:rPr>
              <a:t>    </a:t>
            </a:r>
            <a:r>
              <a:rPr kumimoji="0" lang="zh-CN" altLang="zh-CN" sz="1400" b="1" i="0" u="none" strike="noStrike" cap="none" normalizeH="0" baseline="0">
                <a:ln>
                  <a:noFill/>
                </a:ln>
                <a:solidFill>
                  <a:srgbClr val="000080"/>
                </a:solidFill>
                <a:effectLst/>
                <a:cs typeface="JetBrains Mono" panose="02000009000000000000" pitchFamily="49" charset="0"/>
              </a:rPr>
              <a:t>NFLoadBalancerRuleClassName</a:t>
            </a:r>
            <a:r>
              <a:rPr kumimoji="0" lang="zh-CN" altLang="zh-CN" sz="1400" b="0" i="0" u="none" strike="noStrike" cap="none" normalizeH="0" baseline="0">
                <a:ln>
                  <a:noFill/>
                </a:ln>
                <a:solidFill>
                  <a:srgbClr val="000000"/>
                </a:solidFill>
                <a:effectLst/>
                <a:cs typeface="JetBrains Mono" panose="02000009000000000000" pitchFamily="49" charset="0"/>
              </a:rPr>
              <a:t>: </a:t>
            </a:r>
            <a:r>
              <a:rPr lang="zh-CN" altLang="zh-CN" sz="1400">
                <a:solidFill>
                  <a:srgbClr val="000000"/>
                </a:solidFill>
                <a:cs typeface="JetBrains Mono" panose="02000009000000000000" pitchFamily="49" charset="0"/>
              </a:rPr>
              <a:t>com.netflix.loadbalancer.RandomRule</a:t>
            </a:r>
            <a:r>
              <a:rPr lang="en-US" altLang="zh-CN" sz="1400" i="1">
                <a:solidFill>
                  <a:srgbClr val="808080"/>
                </a:solidFill>
                <a:cs typeface="JetBrains Mono" panose="02000009000000000000" pitchFamily="49" charset="0"/>
              </a:rPr>
              <a:t># </a:t>
            </a:r>
            <a:r>
              <a:rPr lang="zh-CN" altLang="en-US" sz="1400" i="1">
                <a:solidFill>
                  <a:srgbClr val="808080"/>
                </a:solidFill>
                <a:cs typeface="JetBrains Mono" panose="02000009000000000000" pitchFamily="49" charset="0"/>
              </a:rPr>
              <a:t>负载均衡规则</a:t>
            </a:r>
            <a:r>
              <a:rPr lang="en-US" altLang="zh-CN" sz="1400" i="1">
                <a:solidFill>
                  <a:srgbClr val="808080"/>
                </a:solidFill>
                <a:cs typeface="JetBrains Mono" panose="02000009000000000000" pitchFamily="49" charset="0"/>
              </a:rPr>
              <a:t> </a:t>
            </a:r>
            <a:endParaRPr lang="zh-CN" altLang="zh-CN" sz="1400" i="1">
              <a:solidFill>
                <a:srgbClr val="808080"/>
              </a:solidFill>
              <a:cs typeface="JetBrains Mono" panose="02000009000000000000" pitchFamily="49" charset="0"/>
            </a:endParaRPr>
          </a:p>
        </p:txBody>
      </p:sp>
      <p:cxnSp>
        <p:nvCxnSpPr>
          <p:cNvPr id="27" name="连接符: 曲线 26">
            <a:extLst>
              <a:ext uri="{FF2B5EF4-FFF2-40B4-BE49-F238E27FC236}">
                <a16:creationId xmlns:a16="http://schemas.microsoft.com/office/drawing/2014/main" id="{A7FEBFE1-D43C-A77A-A6D3-80A62A9249C6}"/>
              </a:ext>
            </a:extLst>
          </p:cNvPr>
          <p:cNvCxnSpPr>
            <a:stCxn id="5" idx="2"/>
            <a:endCxn id="24" idx="0"/>
          </p:cNvCxnSpPr>
          <p:nvPr/>
        </p:nvCxnSpPr>
        <p:spPr>
          <a:xfrm rot="5400000">
            <a:off x="2477465" y="3477226"/>
            <a:ext cx="720534" cy="11412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33445344-A05C-E9FE-663A-2A15BD88B066}"/>
              </a:ext>
            </a:extLst>
          </p:cNvPr>
          <p:cNvCxnSpPr>
            <a:stCxn id="5" idx="2"/>
            <a:endCxn id="25" idx="0"/>
          </p:cNvCxnSpPr>
          <p:nvPr/>
        </p:nvCxnSpPr>
        <p:spPr>
          <a:xfrm rot="16200000" flipH="1">
            <a:off x="4925230" y="2170733"/>
            <a:ext cx="1047453" cy="40811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占位符 3">
            <a:extLst>
              <a:ext uri="{FF2B5EF4-FFF2-40B4-BE49-F238E27FC236}">
                <a16:creationId xmlns:a16="http://schemas.microsoft.com/office/drawing/2014/main" id="{FA4478C0-A12B-8C72-1F5D-1EA3DA7D0E80}"/>
              </a:ext>
            </a:extLst>
          </p:cNvPr>
          <p:cNvSpPr txBox="1">
            <a:spLocks/>
          </p:cNvSpPr>
          <p:nvPr/>
        </p:nvSpPr>
        <p:spPr>
          <a:xfrm>
            <a:off x="1766686" y="5860356"/>
            <a:ext cx="1400724" cy="351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全局生效</a:t>
            </a:r>
            <a:endParaRPr lang="en-US" altLang="zh-CN" sz="1400" dirty="0"/>
          </a:p>
        </p:txBody>
      </p:sp>
      <p:sp>
        <p:nvSpPr>
          <p:cNvPr id="12" name="文本占位符 3">
            <a:extLst>
              <a:ext uri="{FF2B5EF4-FFF2-40B4-BE49-F238E27FC236}">
                <a16:creationId xmlns:a16="http://schemas.microsoft.com/office/drawing/2014/main" id="{88F2BD8E-B6C8-5C8C-B2E4-70290A5BAB6E}"/>
              </a:ext>
            </a:extLst>
          </p:cNvPr>
          <p:cNvSpPr txBox="1">
            <a:spLocks/>
          </p:cNvSpPr>
          <p:nvPr/>
        </p:nvSpPr>
        <p:spPr>
          <a:xfrm>
            <a:off x="6857157" y="5860356"/>
            <a:ext cx="1400724" cy="351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局部生效</a:t>
            </a:r>
            <a:endParaRPr lang="en-US" altLang="zh-CN" sz="1400" dirty="0"/>
          </a:p>
        </p:txBody>
      </p:sp>
    </p:spTree>
    <p:extLst>
      <p:ext uri="{BB962C8B-B14F-4D97-AF65-F5344CB8AC3E}">
        <p14:creationId xmlns:p14="http://schemas.microsoft.com/office/powerpoint/2010/main" val="28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down)">
                                      <p:cBhvr>
                                        <p:cTn id="36" dur="500"/>
                                        <p:tgtEl>
                                          <p:spTgt spid="12"/>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p:tgtEl>
                                          <p:spTgt spid="3"/>
                                        </p:tgtEl>
                                        <p:attrNameLst>
                                          <p:attrName>ppt_y</p:attrName>
                                        </p:attrNameLst>
                                      </p:cBhvr>
                                      <p:tavLst>
                                        <p:tav tm="0">
                                          <p:val>
                                            <p:strVal val="#ppt_y-#ppt_h*1.125000"/>
                                          </p:val>
                                        </p:tav>
                                        <p:tav tm="100000">
                                          <p:val>
                                            <p:strVal val="#ppt_y"/>
                                          </p:val>
                                        </p:tav>
                                      </p:tavLst>
                                    </p:anim>
                                    <p:animEffect transition="in" filter="wipe(down)">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393" y="2261940"/>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852272"/>
            <a:ext cx="7577220" cy="1462706"/>
            <a:chOff x="1406101" y="1021955"/>
            <a:chExt cx="7917006" cy="1462706"/>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06101" y="1021955"/>
              <a:ext cx="6868697" cy="1462706"/>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11020 w 5327167"/>
                <a:gd name="connsiteY0" fmla="*/ 0 h 1603431"/>
                <a:gd name="connsiteX1" fmla="*/ 5224180 w 5327167"/>
                <a:gd name="connsiteY1" fmla="*/ 0 h 1603431"/>
                <a:gd name="connsiteX2" fmla="*/ 5327167 w 5327167"/>
                <a:gd name="connsiteY2" fmla="*/ 102987 h 1603431"/>
                <a:gd name="connsiteX3" fmla="*/ 5327167 w 5327167"/>
                <a:gd name="connsiteY3" fmla="*/ 514924 h 1603431"/>
                <a:gd name="connsiteX4" fmla="*/ 5224180 w 5327167"/>
                <a:gd name="connsiteY4" fmla="*/ 617911 h 1603431"/>
                <a:gd name="connsiteX5" fmla="*/ 883439 w 5327167"/>
                <a:gd name="connsiteY5" fmla="*/ 617911 h 1603431"/>
                <a:gd name="connsiteX6" fmla="*/ 0 w 5327167"/>
                <a:gd name="connsiteY6" fmla="*/ 1603431 h 1603431"/>
                <a:gd name="connsiteX7" fmla="*/ 708033 w 5327167"/>
                <a:gd name="connsiteY7" fmla="*/ 498849 h 1603431"/>
                <a:gd name="connsiteX8" fmla="*/ 708033 w 5327167"/>
                <a:gd name="connsiteY8" fmla="*/ 102987 h 1603431"/>
                <a:gd name="connsiteX9" fmla="*/ 811020 w 5327167"/>
                <a:gd name="connsiteY9" fmla="*/ 0 h 160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7167" h="1603431">
                  <a:moveTo>
                    <a:pt x="811020" y="0"/>
                  </a:moveTo>
                  <a:lnTo>
                    <a:pt x="5224180" y="0"/>
                  </a:lnTo>
                  <a:cubicBezTo>
                    <a:pt x="5281058" y="0"/>
                    <a:pt x="5327167" y="46109"/>
                    <a:pt x="5327167" y="102987"/>
                  </a:cubicBezTo>
                  <a:lnTo>
                    <a:pt x="5327167" y="514924"/>
                  </a:lnTo>
                  <a:cubicBezTo>
                    <a:pt x="5327167" y="571802"/>
                    <a:pt x="5281058" y="617911"/>
                    <a:pt x="5224180" y="617911"/>
                  </a:cubicBezTo>
                  <a:lnTo>
                    <a:pt x="883439" y="617911"/>
                  </a:lnTo>
                  <a:lnTo>
                    <a:pt x="0" y="1603431"/>
                  </a:lnTo>
                  <a:lnTo>
                    <a:pt x="708033" y="498849"/>
                  </a:lnTo>
                  <a:lnTo>
                    <a:pt x="708033" y="102987"/>
                  </a:lnTo>
                  <a:cubicBezTo>
                    <a:pt x="708033" y="46109"/>
                    <a:pt x="754142" y="0"/>
                    <a:pt x="811020"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你们项目负载均衡如何实现的 </a:t>
              </a:r>
              <a:r>
                <a:rPr lang="en-US" altLang="zh-CN" sz="1400" dirty="0">
                  <a:solidFill>
                    <a:schemeClr val="tx1"/>
                  </a:solidFill>
                </a:rPr>
                <a:t>? </a:t>
              </a:r>
              <a:endParaRPr lang="zh-CN" altLang="en-US"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535218" y="1520054"/>
            <a:ext cx="8324461" cy="7518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微服务的负载均衡主要使用了一个组件</a:t>
            </a:r>
            <a:r>
              <a:rPr lang="en-US" altLang="zh-CN" sz="1400" dirty="0">
                <a:solidFill>
                  <a:schemeClr val="tx1"/>
                </a:solidFill>
              </a:rPr>
              <a:t>Ribbon</a:t>
            </a:r>
            <a:r>
              <a:rPr lang="zh-CN" altLang="en-US" sz="1400" dirty="0">
                <a:solidFill>
                  <a:schemeClr val="tx1"/>
                </a:solidFill>
              </a:rPr>
              <a:t>，比如，我们在使用</a:t>
            </a:r>
            <a:r>
              <a:rPr lang="en-US" altLang="zh-CN" sz="1400" dirty="0">
                <a:solidFill>
                  <a:schemeClr val="tx1"/>
                </a:solidFill>
              </a:rPr>
              <a:t>feign</a:t>
            </a:r>
            <a:r>
              <a:rPr lang="zh-CN" altLang="en-US" sz="1400" dirty="0">
                <a:solidFill>
                  <a:schemeClr val="tx1"/>
                </a:solidFill>
              </a:rPr>
              <a:t>远程调用的过程中，底层的负载均衡就是使用了</a:t>
            </a:r>
            <a:r>
              <a:rPr lang="en-US" altLang="zh-CN" sz="1400" dirty="0">
                <a:solidFill>
                  <a:schemeClr val="tx1"/>
                </a:solidFill>
              </a:rPr>
              <a:t>ribbon</a:t>
            </a:r>
          </a:p>
        </p:txBody>
      </p:sp>
      <p:grpSp>
        <p:nvGrpSpPr>
          <p:cNvPr id="2" name="组合 1">
            <a:extLst>
              <a:ext uri="{FF2B5EF4-FFF2-40B4-BE49-F238E27FC236}">
                <a16:creationId xmlns:a16="http://schemas.microsoft.com/office/drawing/2014/main" id="{3445E605-EABE-EB9E-CE78-A7811028A649}"/>
              </a:ext>
            </a:extLst>
          </p:cNvPr>
          <p:cNvGrpSpPr/>
          <p:nvPr/>
        </p:nvGrpSpPr>
        <p:grpSpPr>
          <a:xfrm>
            <a:off x="1649688" y="2383147"/>
            <a:ext cx="7740979" cy="516760"/>
            <a:chOff x="1234999" y="1033097"/>
            <a:chExt cx="8088108" cy="516760"/>
          </a:xfrm>
        </p:grpSpPr>
        <p:sp>
          <p:nvSpPr>
            <p:cNvPr id="4" name="任意多边形: 形状 3">
              <a:extLst>
                <a:ext uri="{FF2B5EF4-FFF2-40B4-BE49-F238E27FC236}">
                  <a16:creationId xmlns:a16="http://schemas.microsoft.com/office/drawing/2014/main" id="{AA40C671-A922-038A-EA1B-FEAF24465DC5}"/>
                </a:ext>
              </a:extLst>
            </p:cNvPr>
            <p:cNvSpPr/>
            <p:nvPr/>
          </p:nvSpPr>
          <p:spPr bwMode="auto">
            <a:xfrm flipV="1">
              <a:off x="1234999" y="1033097"/>
              <a:ext cx="6813261" cy="51676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57763 w 5373910"/>
                <a:gd name="connsiteY0" fmla="*/ 0 h 617911"/>
                <a:gd name="connsiteX1" fmla="*/ 5270923 w 5373910"/>
                <a:gd name="connsiteY1" fmla="*/ 0 h 617911"/>
                <a:gd name="connsiteX2" fmla="*/ 5373910 w 5373910"/>
                <a:gd name="connsiteY2" fmla="*/ 102987 h 617911"/>
                <a:gd name="connsiteX3" fmla="*/ 5373910 w 5373910"/>
                <a:gd name="connsiteY3" fmla="*/ 514924 h 617911"/>
                <a:gd name="connsiteX4" fmla="*/ 5270923 w 5373910"/>
                <a:gd name="connsiteY4" fmla="*/ 617911 h 617911"/>
                <a:gd name="connsiteX5" fmla="*/ 930182 w 5373910"/>
                <a:gd name="connsiteY5" fmla="*/ 617911 h 617911"/>
                <a:gd name="connsiteX6" fmla="*/ 0 w 5373910"/>
                <a:gd name="connsiteY6" fmla="*/ 547550 h 617911"/>
                <a:gd name="connsiteX7" fmla="*/ 754776 w 5373910"/>
                <a:gd name="connsiteY7" fmla="*/ 498849 h 617911"/>
                <a:gd name="connsiteX8" fmla="*/ 754776 w 5373910"/>
                <a:gd name="connsiteY8" fmla="*/ 102987 h 617911"/>
                <a:gd name="connsiteX9" fmla="*/ 857763 w 5373910"/>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910" h="617911">
                  <a:moveTo>
                    <a:pt x="857763" y="0"/>
                  </a:moveTo>
                  <a:lnTo>
                    <a:pt x="5270923" y="0"/>
                  </a:lnTo>
                  <a:cubicBezTo>
                    <a:pt x="5327801" y="0"/>
                    <a:pt x="5373910" y="46109"/>
                    <a:pt x="5373910" y="102987"/>
                  </a:cubicBezTo>
                  <a:lnTo>
                    <a:pt x="5373910" y="514924"/>
                  </a:lnTo>
                  <a:cubicBezTo>
                    <a:pt x="5373910" y="571802"/>
                    <a:pt x="5327801" y="617911"/>
                    <a:pt x="5270923" y="617911"/>
                  </a:cubicBezTo>
                  <a:lnTo>
                    <a:pt x="930182" y="617911"/>
                  </a:lnTo>
                  <a:lnTo>
                    <a:pt x="0" y="547550"/>
                  </a:lnTo>
                  <a:lnTo>
                    <a:pt x="754776" y="498849"/>
                  </a:lnTo>
                  <a:lnTo>
                    <a:pt x="754776" y="102987"/>
                  </a:lnTo>
                  <a:cubicBezTo>
                    <a:pt x="754776" y="46109"/>
                    <a:pt x="800885" y="0"/>
                    <a:pt x="857763"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文本占位符 6">
              <a:extLst>
                <a:ext uri="{FF2B5EF4-FFF2-40B4-BE49-F238E27FC236}">
                  <a16:creationId xmlns:a16="http://schemas.microsoft.com/office/drawing/2014/main" id="{978B25F8-BBE8-A743-B326-3153CAFF9175}"/>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 </a:t>
              </a:r>
              <a:endParaRPr lang="zh-CN" altLang="en-US" sz="1400" dirty="0">
                <a:solidFill>
                  <a:schemeClr val="tx1"/>
                </a:solidFill>
              </a:endParaRPr>
            </a:p>
          </p:txBody>
        </p:sp>
      </p:grpSp>
      <p:sp>
        <p:nvSpPr>
          <p:cNvPr id="6" name="文本占位符 3">
            <a:extLst>
              <a:ext uri="{FF2B5EF4-FFF2-40B4-BE49-F238E27FC236}">
                <a16:creationId xmlns:a16="http://schemas.microsoft.com/office/drawing/2014/main" id="{CEC17B53-BCD4-24B7-EBEA-3822EC8B4CEF}"/>
              </a:ext>
            </a:extLst>
          </p:cNvPr>
          <p:cNvSpPr>
            <a:spLocks noGrp="1"/>
          </p:cNvSpPr>
          <p:nvPr>
            <p:ph type="body" sz="quarter" idx="11"/>
          </p:nvPr>
        </p:nvSpPr>
        <p:spPr>
          <a:xfrm>
            <a:off x="2567960" y="2994605"/>
            <a:ext cx="8722543" cy="1813065"/>
          </a:xfrm>
        </p:spPr>
        <p:txBody>
          <a:bodyPr/>
          <a:lstStyle/>
          <a:p>
            <a:pPr marL="285750" indent="-285750">
              <a:buFont typeface="Wingdings" panose="05000000000000000000" pitchFamily="2" charset="2"/>
              <a:buChar char="l"/>
            </a:pPr>
            <a:r>
              <a:rPr lang="en-US" altLang="zh-CN" sz="1400" dirty="0" err="1">
                <a:solidFill>
                  <a:schemeClr val="tx1"/>
                </a:solidFill>
              </a:rPr>
              <a:t>RoundRobinRule</a:t>
            </a:r>
            <a:r>
              <a:rPr lang="zh-CN" altLang="en-US" sz="1400" dirty="0">
                <a:solidFill>
                  <a:schemeClr val="tx1"/>
                </a:solidFill>
              </a:rPr>
              <a:t>：简单轮询服务列表来选择服务器</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WeightedResponseTimeRule</a:t>
            </a:r>
            <a:r>
              <a:rPr lang="zh-CN" altLang="en-US" sz="1400" dirty="0">
                <a:solidFill>
                  <a:schemeClr val="tx1"/>
                </a:solidFill>
              </a:rPr>
              <a:t>：按照权重来选择服务器，响应时间越长，权重越小</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RandomRule</a:t>
            </a:r>
            <a:r>
              <a:rPr lang="zh-CN" altLang="en-US" sz="1400" dirty="0">
                <a:solidFill>
                  <a:schemeClr val="tx1"/>
                </a:solidFill>
              </a:rPr>
              <a:t>：随机选择一个可用的服务器</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ZoneAvoidanceRule</a:t>
            </a:r>
            <a:r>
              <a:rPr lang="zh-CN" altLang="en-US" sz="1400" dirty="0">
                <a:solidFill>
                  <a:schemeClr val="tx1"/>
                </a:solidFill>
              </a:rPr>
              <a:t>：区域敏感策略，以区域可用的服务器为基础进行服务器的选择。使用</a:t>
            </a:r>
            <a:r>
              <a:rPr lang="en-US" altLang="zh-CN" sz="1400" dirty="0">
                <a:solidFill>
                  <a:schemeClr val="tx1"/>
                </a:solidFill>
              </a:rPr>
              <a:t>Zone</a:t>
            </a:r>
            <a:r>
              <a:rPr lang="zh-CN" altLang="en-US" sz="1400" dirty="0">
                <a:solidFill>
                  <a:schemeClr val="tx1"/>
                </a:solidFill>
              </a:rPr>
              <a:t>对服务器进行分类，这个</a:t>
            </a:r>
            <a:r>
              <a:rPr lang="en-US" altLang="zh-CN" sz="1400" dirty="0">
                <a:solidFill>
                  <a:schemeClr val="tx1"/>
                </a:solidFill>
              </a:rPr>
              <a:t>Zone</a:t>
            </a:r>
            <a:r>
              <a:rPr lang="zh-CN" altLang="en-US" sz="1400" dirty="0">
                <a:solidFill>
                  <a:schemeClr val="tx1"/>
                </a:solidFill>
              </a:rPr>
              <a:t>可以理解为一个机房、一个机架等。而后再对</a:t>
            </a:r>
            <a:r>
              <a:rPr lang="en-US" altLang="zh-CN" sz="1400" dirty="0">
                <a:solidFill>
                  <a:schemeClr val="tx1"/>
                </a:solidFill>
              </a:rPr>
              <a:t>Zone</a:t>
            </a:r>
            <a:r>
              <a:rPr lang="zh-CN" altLang="en-US" sz="1400" dirty="0">
                <a:solidFill>
                  <a:schemeClr val="tx1"/>
                </a:solidFill>
              </a:rPr>
              <a:t>内的多个服务做轮询</a:t>
            </a:r>
            <a:r>
              <a:rPr lang="en-US" altLang="zh-CN" sz="1400" dirty="0">
                <a:solidFill>
                  <a:schemeClr val="tx1"/>
                </a:solidFill>
              </a:rPr>
              <a:t>(</a:t>
            </a:r>
            <a:r>
              <a:rPr lang="zh-CN" altLang="en-US" sz="1400" dirty="0">
                <a:solidFill>
                  <a:schemeClr val="tx1"/>
                </a:solidFill>
              </a:rPr>
              <a:t>默认</a:t>
            </a:r>
            <a:r>
              <a:rPr lang="en-US" altLang="zh-CN" sz="1400" dirty="0">
                <a:solidFill>
                  <a:schemeClr val="tx1"/>
                </a:solidFill>
              </a:rPr>
              <a:t>)</a:t>
            </a:r>
          </a:p>
          <a:p>
            <a:pPr marL="285750" indent="-285750">
              <a:buFont typeface="Wingdings" panose="05000000000000000000" pitchFamily="2" charset="2"/>
              <a:buChar char="l"/>
            </a:pPr>
            <a:endParaRPr lang="en-US" altLang="zh-CN" sz="1400" dirty="0">
              <a:solidFill>
                <a:schemeClr val="tx1"/>
              </a:solidFill>
            </a:endParaRPr>
          </a:p>
        </p:txBody>
      </p:sp>
      <p:grpSp>
        <p:nvGrpSpPr>
          <p:cNvPr id="8" name="组合 7">
            <a:extLst>
              <a:ext uri="{FF2B5EF4-FFF2-40B4-BE49-F238E27FC236}">
                <a16:creationId xmlns:a16="http://schemas.microsoft.com/office/drawing/2014/main" id="{8C1FC28D-0782-069B-0B1D-14FCC366C32F}"/>
              </a:ext>
            </a:extLst>
          </p:cNvPr>
          <p:cNvGrpSpPr/>
          <p:nvPr/>
        </p:nvGrpSpPr>
        <p:grpSpPr>
          <a:xfrm>
            <a:off x="1574276" y="4062954"/>
            <a:ext cx="7580722" cy="1325183"/>
            <a:chOff x="1579734" y="215247"/>
            <a:chExt cx="7920665" cy="1325183"/>
          </a:xfrm>
        </p:grpSpPr>
        <p:sp>
          <p:nvSpPr>
            <p:cNvPr id="11" name="任意多边形: 形状 10">
              <a:extLst>
                <a:ext uri="{FF2B5EF4-FFF2-40B4-BE49-F238E27FC236}">
                  <a16:creationId xmlns:a16="http://schemas.microsoft.com/office/drawing/2014/main" id="{060F3BE2-6F28-F4E7-5F59-4622F0ACA3E7}"/>
                </a:ext>
              </a:extLst>
            </p:cNvPr>
            <p:cNvSpPr/>
            <p:nvPr/>
          </p:nvSpPr>
          <p:spPr bwMode="auto">
            <a:xfrm flipV="1">
              <a:off x="1579734" y="215247"/>
              <a:ext cx="6901904" cy="1325183"/>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11020 w 5327167"/>
                <a:gd name="connsiteY0" fmla="*/ 0 h 1603431"/>
                <a:gd name="connsiteX1" fmla="*/ 5224180 w 5327167"/>
                <a:gd name="connsiteY1" fmla="*/ 0 h 1603431"/>
                <a:gd name="connsiteX2" fmla="*/ 5327167 w 5327167"/>
                <a:gd name="connsiteY2" fmla="*/ 102987 h 1603431"/>
                <a:gd name="connsiteX3" fmla="*/ 5327167 w 5327167"/>
                <a:gd name="connsiteY3" fmla="*/ 514924 h 1603431"/>
                <a:gd name="connsiteX4" fmla="*/ 5224180 w 5327167"/>
                <a:gd name="connsiteY4" fmla="*/ 617911 h 1603431"/>
                <a:gd name="connsiteX5" fmla="*/ 883439 w 5327167"/>
                <a:gd name="connsiteY5" fmla="*/ 617911 h 1603431"/>
                <a:gd name="connsiteX6" fmla="*/ 0 w 5327167"/>
                <a:gd name="connsiteY6" fmla="*/ 1603431 h 1603431"/>
                <a:gd name="connsiteX7" fmla="*/ 708033 w 5327167"/>
                <a:gd name="connsiteY7" fmla="*/ 498849 h 1603431"/>
                <a:gd name="connsiteX8" fmla="*/ 708033 w 5327167"/>
                <a:gd name="connsiteY8" fmla="*/ 102987 h 1603431"/>
                <a:gd name="connsiteX9" fmla="*/ 811020 w 5327167"/>
                <a:gd name="connsiteY9" fmla="*/ 0 h 160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7167" h="1603431">
                  <a:moveTo>
                    <a:pt x="811020" y="0"/>
                  </a:moveTo>
                  <a:lnTo>
                    <a:pt x="5224180" y="0"/>
                  </a:lnTo>
                  <a:cubicBezTo>
                    <a:pt x="5281058" y="0"/>
                    <a:pt x="5327167" y="46109"/>
                    <a:pt x="5327167" y="102987"/>
                  </a:cubicBezTo>
                  <a:lnTo>
                    <a:pt x="5327167" y="514924"/>
                  </a:lnTo>
                  <a:cubicBezTo>
                    <a:pt x="5327167" y="571802"/>
                    <a:pt x="5281058" y="617911"/>
                    <a:pt x="5224180" y="617911"/>
                  </a:cubicBezTo>
                  <a:lnTo>
                    <a:pt x="883439" y="617911"/>
                  </a:lnTo>
                  <a:lnTo>
                    <a:pt x="0" y="1603431"/>
                  </a:lnTo>
                  <a:lnTo>
                    <a:pt x="708033" y="498849"/>
                  </a:lnTo>
                  <a:lnTo>
                    <a:pt x="708033" y="102987"/>
                  </a:lnTo>
                  <a:cubicBezTo>
                    <a:pt x="708033" y="46109"/>
                    <a:pt x="754142" y="0"/>
                    <a:pt x="811020"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占位符 6">
              <a:extLst>
                <a:ext uri="{FF2B5EF4-FFF2-40B4-BE49-F238E27FC236}">
                  <a16:creationId xmlns:a16="http://schemas.microsoft.com/office/drawing/2014/main" id="{0756FEBB-9CBC-B84B-E506-35E6323F43BC}"/>
                </a:ext>
              </a:extLst>
            </p:cNvPr>
            <p:cNvSpPr txBox="1">
              <a:spLocks/>
            </p:cNvSpPr>
            <p:nvPr/>
          </p:nvSpPr>
          <p:spPr>
            <a:xfrm>
              <a:off x="2641554" y="108363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p:txBody>
        </p:sp>
      </p:grpSp>
      <p:sp>
        <p:nvSpPr>
          <p:cNvPr id="13" name="文本占位符 3">
            <a:extLst>
              <a:ext uri="{FF2B5EF4-FFF2-40B4-BE49-F238E27FC236}">
                <a16:creationId xmlns:a16="http://schemas.microsoft.com/office/drawing/2014/main" id="{0F156223-8B39-7358-9282-099185CCED5F}"/>
              </a:ext>
            </a:extLst>
          </p:cNvPr>
          <p:cNvSpPr txBox="1">
            <a:spLocks/>
          </p:cNvSpPr>
          <p:nvPr/>
        </p:nvSpPr>
        <p:spPr>
          <a:xfrm>
            <a:off x="2558534" y="5464430"/>
            <a:ext cx="6764575" cy="12663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提供了两种方式：</a:t>
            </a:r>
            <a:endParaRPr lang="en-US" altLang="zh-CN" sz="1400" dirty="0">
              <a:solidFill>
                <a:schemeClr val="tx1"/>
              </a:solidFill>
            </a:endParaRPr>
          </a:p>
          <a:p>
            <a:r>
              <a:rPr lang="en-US" altLang="zh-CN" sz="1400" dirty="0">
                <a:solidFill>
                  <a:schemeClr val="tx1"/>
                </a:solidFill>
              </a:rPr>
              <a:t>1</a:t>
            </a:r>
            <a:r>
              <a:rPr lang="zh-CN" altLang="en-US" sz="1400" dirty="0">
                <a:solidFill>
                  <a:schemeClr val="tx1"/>
                </a:solidFill>
              </a:rPr>
              <a:t>，创建类实现</a:t>
            </a:r>
            <a:r>
              <a:rPr lang="en-US" altLang="zh-CN" sz="1400" dirty="0" err="1">
                <a:solidFill>
                  <a:schemeClr val="tx1"/>
                </a:solidFill>
              </a:rPr>
              <a:t>IRule</a:t>
            </a:r>
            <a:r>
              <a:rPr lang="zh-CN" altLang="en-US" sz="1400" dirty="0">
                <a:solidFill>
                  <a:schemeClr val="tx1"/>
                </a:solidFill>
              </a:rPr>
              <a:t>接口，可以指定负载均衡策略（全局）</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，在客户端的配置文件中，可以配置某一个服务调用的负载均衡策略（局部）</a:t>
            </a:r>
            <a:endParaRPr lang="en-US" altLang="zh-CN" sz="1400" dirty="0">
              <a:solidFill>
                <a:schemeClr val="tx1"/>
              </a:solidFill>
            </a:endParaRPr>
          </a:p>
        </p:txBody>
      </p:sp>
    </p:spTree>
    <p:extLst>
      <p:ext uri="{BB962C8B-B14F-4D97-AF65-F5344CB8AC3E}">
        <p14:creationId xmlns:p14="http://schemas.microsoft.com/office/powerpoint/2010/main" val="11418907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什么是服务雪崩，怎么解决这个问题？</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51142" y="1800521"/>
            <a:ext cx="6132984" cy="1319752"/>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什么是服务雪崩？</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熔断降级（解决）</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限流（预防）</a:t>
              </a:r>
              <a:endParaRPr lang="en-US" altLang="zh-CN" sz="1400" dirty="0">
                <a:solidFill>
                  <a:schemeClr val="tx1"/>
                </a:solidFill>
              </a:endParaRPr>
            </a:p>
          </p:txBody>
        </p:sp>
      </p:grpSp>
      <p:pic>
        <p:nvPicPr>
          <p:cNvPr id="2" name="图片 1">
            <a:extLst>
              <a:ext uri="{FF2B5EF4-FFF2-40B4-BE49-F238E27FC236}">
                <a16:creationId xmlns:a16="http://schemas.microsoft.com/office/drawing/2014/main" id="{63F337ED-CC20-8C1D-DFD4-DA4F65B07EF9}"/>
              </a:ext>
            </a:extLst>
          </p:cNvPr>
          <p:cNvPicPr>
            <a:picLocks noChangeAspect="1"/>
          </p:cNvPicPr>
          <p:nvPr/>
        </p:nvPicPr>
        <p:blipFill>
          <a:blip r:embed="rId4"/>
          <a:stretch>
            <a:fillRect/>
          </a:stretch>
        </p:blipFill>
        <p:spPr>
          <a:xfrm>
            <a:off x="2790332" y="3193329"/>
            <a:ext cx="5542962" cy="3176304"/>
          </a:xfrm>
          <a:prstGeom prst="rect">
            <a:avLst/>
          </a:prstGeom>
        </p:spPr>
      </p:pic>
      <p:sp>
        <p:nvSpPr>
          <p:cNvPr id="4" name="文本占位符 2">
            <a:extLst>
              <a:ext uri="{FF2B5EF4-FFF2-40B4-BE49-F238E27FC236}">
                <a16:creationId xmlns:a16="http://schemas.microsoft.com/office/drawing/2014/main" id="{ADAD3804-BA7A-4803-849D-8F4230C8FA3F}"/>
              </a:ext>
            </a:extLst>
          </p:cNvPr>
          <p:cNvSpPr>
            <a:spLocks noGrp="1"/>
          </p:cNvSpPr>
          <p:nvPr>
            <p:ph type="body" sz="quarter" idx="11"/>
          </p:nvPr>
        </p:nvSpPr>
        <p:spPr>
          <a:xfrm>
            <a:off x="4057395" y="6205632"/>
            <a:ext cx="5407116" cy="477973"/>
          </a:xfrm>
        </p:spPr>
        <p:txBody>
          <a:bodyPr/>
          <a:lstStyle/>
          <a:p>
            <a:r>
              <a:rPr lang="zh-CN" altLang="en-US" sz="1400" dirty="0">
                <a:solidFill>
                  <a:srgbClr val="C00000"/>
                </a:solidFill>
              </a:rPr>
              <a:t>雪崩：一个服务失败，导致整条链路的服务都失败的情形</a:t>
            </a:r>
            <a:endParaRPr lang="en-US" altLang="zh-CN" sz="1400" dirty="0">
              <a:solidFill>
                <a:srgbClr val="C00000"/>
              </a:solidFill>
            </a:endParaRPr>
          </a:p>
        </p:txBody>
      </p:sp>
      <p:sp>
        <p:nvSpPr>
          <p:cNvPr id="8" name="文本框 7">
            <a:extLst>
              <a:ext uri="{FF2B5EF4-FFF2-40B4-BE49-F238E27FC236}">
                <a16:creationId xmlns:a16="http://schemas.microsoft.com/office/drawing/2014/main" id="{670BF314-E16C-D9FF-EBB9-7EE54AD33B59}"/>
              </a:ext>
            </a:extLst>
          </p:cNvPr>
          <p:cNvSpPr txBox="1"/>
          <p:nvPr/>
        </p:nvSpPr>
        <p:spPr>
          <a:xfrm>
            <a:off x="4270342" y="2294582"/>
            <a:ext cx="2630078" cy="307777"/>
          </a:xfrm>
          <a:prstGeom prst="rect">
            <a:avLst/>
          </a:prstGeom>
          <a:noFill/>
        </p:spPr>
        <p:txBody>
          <a:bodyPr wrap="square">
            <a:spAutoFit/>
          </a:bodyPr>
          <a:lstStyle/>
          <a:p>
            <a:r>
              <a:rPr lang="zh-CN" altLang="en-US" sz="1400" dirty="0">
                <a:solidFill>
                  <a:srgbClr val="C00000"/>
                </a:solidFill>
                <a:ea typeface="阿里巴巴普惠体" panose="00020600040101010101" pitchFamily="18" charset="-122"/>
              </a:rPr>
              <a:t>Hystix  服务熔断降级 </a:t>
            </a:r>
          </a:p>
        </p:txBody>
      </p:sp>
    </p:spTree>
    <p:extLst>
      <p:ext uri="{BB962C8B-B14F-4D97-AF65-F5344CB8AC3E}">
        <p14:creationId xmlns:p14="http://schemas.microsoft.com/office/powerpoint/2010/main" val="31374114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20DBA-8BFE-96F6-0393-403531259533}"/>
              </a:ext>
            </a:extLst>
          </p:cNvPr>
          <p:cNvSpPr>
            <a:spLocks noGrp="1"/>
          </p:cNvSpPr>
          <p:nvPr>
            <p:ph type="title"/>
          </p:nvPr>
        </p:nvSpPr>
        <p:spPr/>
        <p:txBody>
          <a:bodyPr/>
          <a:lstStyle/>
          <a:p>
            <a:r>
              <a:rPr lang="zh-CN" altLang="en-US" dirty="0"/>
              <a:t>服务降级</a:t>
            </a:r>
          </a:p>
        </p:txBody>
      </p:sp>
      <p:sp>
        <p:nvSpPr>
          <p:cNvPr id="4" name="矩形: 圆角 3">
            <a:extLst>
              <a:ext uri="{FF2B5EF4-FFF2-40B4-BE49-F238E27FC236}">
                <a16:creationId xmlns:a16="http://schemas.microsoft.com/office/drawing/2014/main" id="{86BB9ECB-BA2C-F04F-824C-E0526D25CB72}"/>
              </a:ext>
            </a:extLst>
          </p:cNvPr>
          <p:cNvSpPr/>
          <p:nvPr/>
        </p:nvSpPr>
        <p:spPr>
          <a:xfrm>
            <a:off x="2119255" y="3951362"/>
            <a:ext cx="851046" cy="766202"/>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27F43267-4ADE-279B-7FD1-DCBE6AD701B6}"/>
              </a:ext>
            </a:extLst>
          </p:cNvPr>
          <p:cNvSpPr/>
          <p:nvPr/>
        </p:nvSpPr>
        <p:spPr>
          <a:xfrm>
            <a:off x="4682025" y="2815199"/>
            <a:ext cx="851045" cy="766201"/>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normAutofit/>
          </a:bodyP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圆角 5">
            <a:extLst>
              <a:ext uri="{FF2B5EF4-FFF2-40B4-BE49-F238E27FC236}">
                <a16:creationId xmlns:a16="http://schemas.microsoft.com/office/drawing/2014/main" id="{1C2E1397-EEDB-A3D2-6AA3-20351D0ED462}"/>
              </a:ext>
            </a:extLst>
          </p:cNvPr>
          <p:cNvSpPr/>
          <p:nvPr/>
        </p:nvSpPr>
        <p:spPr>
          <a:xfrm>
            <a:off x="4682027" y="3944372"/>
            <a:ext cx="851046" cy="761329"/>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圆角 6">
            <a:extLst>
              <a:ext uri="{FF2B5EF4-FFF2-40B4-BE49-F238E27FC236}">
                <a16:creationId xmlns:a16="http://schemas.microsoft.com/office/drawing/2014/main" id="{1445D8B3-C401-2CE5-8929-3561F0F59997}"/>
              </a:ext>
            </a:extLst>
          </p:cNvPr>
          <p:cNvSpPr/>
          <p:nvPr/>
        </p:nvSpPr>
        <p:spPr>
          <a:xfrm>
            <a:off x="4682025" y="5053842"/>
            <a:ext cx="851046" cy="761329"/>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5DAFE1F8-1770-3FFD-ABF5-8568E997CD5D}"/>
              </a:ext>
            </a:extLst>
          </p:cNvPr>
          <p:cNvCxnSpPr>
            <a:cxnSpLocks/>
          </p:cNvCxnSpPr>
          <p:nvPr/>
        </p:nvCxnSpPr>
        <p:spPr>
          <a:xfrm>
            <a:off x="1856379" y="4025854"/>
            <a:ext cx="11382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7A65AAF-D35E-81AE-8A03-3AA7665FB778}"/>
              </a:ext>
            </a:extLst>
          </p:cNvPr>
          <p:cNvCxnSpPr>
            <a:cxnSpLocks/>
          </p:cNvCxnSpPr>
          <p:nvPr/>
        </p:nvCxnSpPr>
        <p:spPr>
          <a:xfrm>
            <a:off x="2982338" y="4025854"/>
            <a:ext cx="1703412" cy="1153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C5726F2-4A21-B197-C1FD-73462C976006}"/>
              </a:ext>
            </a:extLst>
          </p:cNvPr>
          <p:cNvCxnSpPr>
            <a:cxnSpLocks/>
          </p:cNvCxnSpPr>
          <p:nvPr/>
        </p:nvCxnSpPr>
        <p:spPr>
          <a:xfrm>
            <a:off x="1856379" y="4117294"/>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DB0A891-130D-A08D-22CF-D310E7A007B9}"/>
              </a:ext>
            </a:extLst>
          </p:cNvPr>
          <p:cNvCxnSpPr>
            <a:cxnSpLocks/>
          </p:cNvCxnSpPr>
          <p:nvPr/>
        </p:nvCxnSpPr>
        <p:spPr>
          <a:xfrm>
            <a:off x="2986778" y="4116564"/>
            <a:ext cx="1703183" cy="11693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BB54699-B706-C4B3-F52F-78A49AEF2EB0}"/>
              </a:ext>
            </a:extLst>
          </p:cNvPr>
          <p:cNvCxnSpPr>
            <a:cxnSpLocks/>
          </p:cNvCxnSpPr>
          <p:nvPr/>
        </p:nvCxnSpPr>
        <p:spPr>
          <a:xfrm>
            <a:off x="1856380" y="4387297"/>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B7C99C-136F-F7C8-D676-667C532DA62C}"/>
              </a:ext>
            </a:extLst>
          </p:cNvPr>
          <p:cNvCxnSpPr>
            <a:cxnSpLocks/>
          </p:cNvCxnSpPr>
          <p:nvPr/>
        </p:nvCxnSpPr>
        <p:spPr>
          <a:xfrm>
            <a:off x="1856377" y="4497749"/>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8A7A651-DB12-54C9-3A29-866EB71E52C6}"/>
              </a:ext>
            </a:extLst>
          </p:cNvPr>
          <p:cNvCxnSpPr>
            <a:cxnSpLocks/>
          </p:cNvCxnSpPr>
          <p:nvPr/>
        </p:nvCxnSpPr>
        <p:spPr>
          <a:xfrm>
            <a:off x="1855320" y="4610009"/>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0F154CB3-575D-1098-6FEE-432A61D1D99B}"/>
              </a:ext>
            </a:extLst>
          </p:cNvPr>
          <p:cNvSpPr/>
          <p:nvPr/>
        </p:nvSpPr>
        <p:spPr>
          <a:xfrm>
            <a:off x="2993523" y="3794832"/>
            <a:ext cx="321307" cy="105409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降级</a:t>
            </a:r>
          </a:p>
        </p:txBody>
      </p:sp>
      <p:sp>
        <p:nvSpPr>
          <p:cNvPr id="19" name="文本占位符 2">
            <a:extLst>
              <a:ext uri="{FF2B5EF4-FFF2-40B4-BE49-F238E27FC236}">
                <a16:creationId xmlns:a16="http://schemas.microsoft.com/office/drawing/2014/main" id="{9A141DBB-B17A-C35B-74C7-96738FDD5067}"/>
              </a:ext>
            </a:extLst>
          </p:cNvPr>
          <p:cNvSpPr>
            <a:spLocks noGrp="1"/>
          </p:cNvSpPr>
          <p:nvPr>
            <p:ph type="body" sz="quarter" idx="11"/>
          </p:nvPr>
        </p:nvSpPr>
        <p:spPr>
          <a:xfrm>
            <a:off x="710880" y="1624204"/>
            <a:ext cx="10698800" cy="1326385"/>
          </a:xfrm>
        </p:spPr>
        <p:txBody>
          <a:bodyPr/>
          <a:lstStyle/>
          <a:p>
            <a:r>
              <a:rPr lang="zh-CN" altLang="en-US" dirty="0"/>
              <a:t>服务降级是服务自我保护的一种方式，或者保护下游服务的一种方式，用于确保服务不会受请求突增影响变得不可用，确保服务不会崩溃</a:t>
            </a:r>
            <a:endParaRPr lang="en-US" altLang="zh-CN" dirty="0"/>
          </a:p>
        </p:txBody>
      </p:sp>
      <p:grpSp>
        <p:nvGrpSpPr>
          <p:cNvPr id="30" name="组合 29">
            <a:extLst>
              <a:ext uri="{FF2B5EF4-FFF2-40B4-BE49-F238E27FC236}">
                <a16:creationId xmlns:a16="http://schemas.microsoft.com/office/drawing/2014/main" id="{5435966A-5BB5-A533-289B-3070DCD2A332}"/>
              </a:ext>
            </a:extLst>
          </p:cNvPr>
          <p:cNvGrpSpPr/>
          <p:nvPr/>
        </p:nvGrpSpPr>
        <p:grpSpPr>
          <a:xfrm>
            <a:off x="1485995" y="2778079"/>
            <a:ext cx="2271861" cy="659781"/>
            <a:chOff x="754142" y="2564090"/>
            <a:chExt cx="2271861" cy="659781"/>
          </a:xfrm>
        </p:grpSpPr>
        <p:sp>
          <p:nvSpPr>
            <p:cNvPr id="28" name="思想气泡: 云 27">
              <a:extLst>
                <a:ext uri="{FF2B5EF4-FFF2-40B4-BE49-F238E27FC236}">
                  <a16:creationId xmlns:a16="http://schemas.microsoft.com/office/drawing/2014/main" id="{FEED53E5-3BB0-2C08-6547-3DC1E099E709}"/>
                </a:ext>
              </a:extLst>
            </p:cNvPr>
            <p:cNvSpPr/>
            <p:nvPr/>
          </p:nvSpPr>
          <p:spPr bwMode="auto">
            <a:xfrm>
              <a:off x="754142" y="2564090"/>
              <a:ext cx="2271861" cy="659781"/>
            </a:xfrm>
            <a:prstGeom prst="cloudCallout">
              <a:avLst>
                <a:gd name="adj1" fmla="val 23608"/>
                <a:gd name="adj2" fmla="val 104924"/>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占位符 2">
              <a:extLst>
                <a:ext uri="{FF2B5EF4-FFF2-40B4-BE49-F238E27FC236}">
                  <a16:creationId xmlns:a16="http://schemas.microsoft.com/office/drawing/2014/main" id="{5BFCEC75-EB80-A2FC-61AE-8E410FF41D24}"/>
                </a:ext>
              </a:extLst>
            </p:cNvPr>
            <p:cNvSpPr txBox="1">
              <a:spLocks/>
            </p:cNvSpPr>
            <p:nvPr/>
          </p:nvSpPr>
          <p:spPr>
            <a:xfrm>
              <a:off x="916656" y="2700433"/>
              <a:ext cx="1911385" cy="34442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000" dirty="0">
                  <a:solidFill>
                    <a:srgbClr val="C00000"/>
                  </a:solidFill>
                </a:rPr>
                <a:t>您的网络有问题，请稍后再试</a:t>
              </a:r>
              <a:endParaRPr lang="en-US" altLang="zh-CN" sz="1000" dirty="0">
                <a:solidFill>
                  <a:srgbClr val="C00000"/>
                </a:solidFill>
              </a:endParaRPr>
            </a:p>
          </p:txBody>
        </p:sp>
      </p:grpSp>
      <p:sp>
        <p:nvSpPr>
          <p:cNvPr id="31" name="文本占位符 2">
            <a:extLst>
              <a:ext uri="{FF2B5EF4-FFF2-40B4-BE49-F238E27FC236}">
                <a16:creationId xmlns:a16="http://schemas.microsoft.com/office/drawing/2014/main" id="{E72B7F97-C40C-611D-20AC-BB86F88E99AD}"/>
              </a:ext>
            </a:extLst>
          </p:cNvPr>
          <p:cNvSpPr txBox="1">
            <a:spLocks/>
          </p:cNvSpPr>
          <p:nvPr/>
        </p:nvSpPr>
        <p:spPr>
          <a:xfrm>
            <a:off x="1128446" y="5196231"/>
            <a:ext cx="3067634" cy="5156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如果降级太多，则会触发</a:t>
            </a:r>
            <a:r>
              <a:rPr lang="zh-CN" altLang="en-US" sz="1400" dirty="0">
                <a:solidFill>
                  <a:srgbClr val="C00000"/>
                </a:solidFill>
              </a:rPr>
              <a:t>熔断机制</a:t>
            </a:r>
            <a:endParaRPr lang="en-US" altLang="zh-CN" sz="1400" dirty="0">
              <a:solidFill>
                <a:srgbClr val="C00000"/>
              </a:solidFill>
            </a:endParaRPr>
          </a:p>
        </p:txBody>
      </p:sp>
      <p:sp>
        <p:nvSpPr>
          <p:cNvPr id="32" name="Rectangle 1">
            <a:extLst>
              <a:ext uri="{FF2B5EF4-FFF2-40B4-BE49-F238E27FC236}">
                <a16:creationId xmlns:a16="http://schemas.microsoft.com/office/drawing/2014/main" id="{73C66497-2D44-B0D6-9088-27F87A414F14}"/>
              </a:ext>
            </a:extLst>
          </p:cNvPr>
          <p:cNvSpPr>
            <a:spLocks noChangeArrowheads="1"/>
          </p:cNvSpPr>
          <p:nvPr/>
        </p:nvSpPr>
        <p:spPr bwMode="auto">
          <a:xfrm>
            <a:off x="5805491" y="5596546"/>
            <a:ext cx="1706880" cy="2923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67D17"/>
                </a:solidFill>
                <a:effectLst/>
                <a:latin typeface="Arial Unicode MS"/>
                <a:ea typeface="JetBrains Mono"/>
              </a:rPr>
              <a:t>/api/v1/article/save</a:t>
            </a:r>
            <a:endParaRPr kumimoji="0" lang="en-US" altLang="zh-CN" sz="1300" b="0" i="0" u="none" strike="noStrike" cap="none" normalizeH="0" baseline="0" dirty="0">
              <a:ln>
                <a:noFill/>
              </a:ln>
              <a:solidFill>
                <a:srgbClr val="067D17"/>
              </a:solidFill>
              <a:effectLst/>
              <a:latin typeface="Arial Unicode MS"/>
              <a:ea typeface="JetBrains Mono"/>
            </a:endParaRPr>
          </a:p>
        </p:txBody>
      </p:sp>
      <p:sp>
        <p:nvSpPr>
          <p:cNvPr id="34" name="Rectangle 3">
            <a:extLst>
              <a:ext uri="{FF2B5EF4-FFF2-40B4-BE49-F238E27FC236}">
                <a16:creationId xmlns:a16="http://schemas.microsoft.com/office/drawing/2014/main" id="{B8D25699-3DBC-827D-8D2A-F54D75ABAC47}"/>
              </a:ext>
            </a:extLst>
          </p:cNvPr>
          <p:cNvSpPr>
            <a:spLocks noChangeArrowheads="1"/>
          </p:cNvSpPr>
          <p:nvPr/>
        </p:nvSpPr>
        <p:spPr bwMode="auto">
          <a:xfrm>
            <a:off x="5805491" y="5259983"/>
            <a:ext cx="1838960" cy="3031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67D17"/>
                </a:solidFill>
                <a:effectLst/>
                <a:latin typeface="Arial Unicode MS"/>
                <a:ea typeface="JetBrains Mono"/>
              </a:rPr>
              <a:t>/api/v1/article/update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6" name="图片 35">
            <a:extLst>
              <a:ext uri="{FF2B5EF4-FFF2-40B4-BE49-F238E27FC236}">
                <a16:creationId xmlns:a16="http://schemas.microsoft.com/office/drawing/2014/main" id="{6F8104F7-8DC7-2287-6A0A-74E644FE4044}"/>
              </a:ext>
            </a:extLst>
          </p:cNvPr>
          <p:cNvPicPr>
            <a:picLocks noChangeAspect="1"/>
          </p:cNvPicPr>
          <p:nvPr/>
        </p:nvPicPr>
        <p:blipFill>
          <a:blip r:embed="rId2"/>
          <a:stretch>
            <a:fillRect/>
          </a:stretch>
        </p:blipFill>
        <p:spPr>
          <a:xfrm>
            <a:off x="7439249" y="5621468"/>
            <a:ext cx="282946" cy="275597"/>
          </a:xfrm>
          <a:prstGeom prst="rect">
            <a:avLst/>
          </a:prstGeom>
        </p:spPr>
      </p:pic>
      <p:pic>
        <p:nvPicPr>
          <p:cNvPr id="38" name="图片 37">
            <a:extLst>
              <a:ext uri="{FF2B5EF4-FFF2-40B4-BE49-F238E27FC236}">
                <a16:creationId xmlns:a16="http://schemas.microsoft.com/office/drawing/2014/main" id="{66892E6D-6F6B-5EE7-91E6-712FC2C8A822}"/>
              </a:ext>
            </a:extLst>
          </p:cNvPr>
          <p:cNvPicPr>
            <a:picLocks noChangeAspect="1"/>
          </p:cNvPicPr>
          <p:nvPr/>
        </p:nvPicPr>
        <p:blipFill>
          <a:blip r:embed="rId3"/>
          <a:stretch>
            <a:fillRect/>
          </a:stretch>
        </p:blipFill>
        <p:spPr>
          <a:xfrm>
            <a:off x="7512371" y="5246223"/>
            <a:ext cx="351135" cy="297458"/>
          </a:xfrm>
          <a:prstGeom prst="rect">
            <a:avLst/>
          </a:prstGeom>
        </p:spPr>
      </p:pic>
      <p:pic>
        <p:nvPicPr>
          <p:cNvPr id="3" name="图片 2">
            <a:extLst>
              <a:ext uri="{FF2B5EF4-FFF2-40B4-BE49-F238E27FC236}">
                <a16:creationId xmlns:a16="http://schemas.microsoft.com/office/drawing/2014/main" id="{705B8BFF-3846-0310-0288-AF54D6D01F63}"/>
              </a:ext>
            </a:extLst>
          </p:cNvPr>
          <p:cNvPicPr>
            <a:picLocks noChangeAspect="1"/>
          </p:cNvPicPr>
          <p:nvPr/>
        </p:nvPicPr>
        <p:blipFill>
          <a:blip r:embed="rId4"/>
          <a:stretch>
            <a:fillRect/>
          </a:stretch>
        </p:blipFill>
        <p:spPr>
          <a:xfrm>
            <a:off x="5278905" y="2415285"/>
            <a:ext cx="6366235" cy="1390648"/>
          </a:xfrm>
          <a:prstGeom prst="rect">
            <a:avLst/>
          </a:prstGeom>
        </p:spPr>
      </p:pic>
      <p:pic>
        <p:nvPicPr>
          <p:cNvPr id="12" name="图片 11">
            <a:extLst>
              <a:ext uri="{FF2B5EF4-FFF2-40B4-BE49-F238E27FC236}">
                <a16:creationId xmlns:a16="http://schemas.microsoft.com/office/drawing/2014/main" id="{CB1CF3A6-9622-B931-B3C3-A28001911AFC}"/>
              </a:ext>
            </a:extLst>
          </p:cNvPr>
          <p:cNvPicPr>
            <a:picLocks noChangeAspect="1"/>
          </p:cNvPicPr>
          <p:nvPr/>
        </p:nvPicPr>
        <p:blipFill>
          <a:blip r:embed="rId5"/>
          <a:stretch>
            <a:fillRect/>
          </a:stretch>
        </p:blipFill>
        <p:spPr>
          <a:xfrm>
            <a:off x="5653169" y="3862036"/>
            <a:ext cx="6065815" cy="1384187"/>
          </a:xfrm>
          <a:prstGeom prst="rect">
            <a:avLst/>
          </a:prstGeom>
        </p:spPr>
      </p:pic>
      <p:cxnSp>
        <p:nvCxnSpPr>
          <p:cNvPr id="13" name="直接箭头连接符 12">
            <a:extLst>
              <a:ext uri="{FF2B5EF4-FFF2-40B4-BE49-F238E27FC236}">
                <a16:creationId xmlns:a16="http://schemas.microsoft.com/office/drawing/2014/main" id="{E763D5E9-EEA8-3C37-A16A-4B7AC93E1EA3}"/>
              </a:ext>
            </a:extLst>
          </p:cNvPr>
          <p:cNvCxnSpPr/>
          <p:nvPr/>
        </p:nvCxnSpPr>
        <p:spPr>
          <a:xfrm flipH="1">
            <a:off x="7556632" y="2523434"/>
            <a:ext cx="2828041" cy="159313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02303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randombar(horizontal)">
                                      <p:cBhvr>
                                        <p:cTn id="32" dur="500"/>
                                        <p:tgtEl>
                                          <p:spTgt spid="34"/>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additive="base">
                                        <p:cTn id="76" dur="500" fill="hold"/>
                                        <p:tgtEl>
                                          <p:spTgt spid="3"/>
                                        </p:tgtEl>
                                        <p:attrNameLst>
                                          <p:attrName>ppt_x</p:attrName>
                                        </p:attrNameLst>
                                      </p:cBhvr>
                                      <p:tavLst>
                                        <p:tav tm="0">
                                          <p:val>
                                            <p:strVal val="1+#ppt_w/2"/>
                                          </p:val>
                                        </p:tav>
                                        <p:tav tm="100000">
                                          <p:val>
                                            <p:strVal val="#ppt_x"/>
                                          </p:val>
                                        </p:tav>
                                      </p:tavLst>
                                    </p:anim>
                                    <p:anim calcmode="lin" valueType="num">
                                      <p:cBhvr additive="base">
                                        <p:cTn id="7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fill="hold"/>
                                        <p:tgtEl>
                                          <p:spTgt spid="12"/>
                                        </p:tgtEl>
                                        <p:attrNameLst>
                                          <p:attrName>ppt_x</p:attrName>
                                        </p:attrNameLst>
                                      </p:cBhvr>
                                      <p:tavLst>
                                        <p:tav tm="0">
                                          <p:val>
                                            <p:strVal val="1+#ppt_w/2"/>
                                          </p:val>
                                        </p:tav>
                                        <p:tav tm="100000">
                                          <p:val>
                                            <p:strVal val="#ppt_x"/>
                                          </p:val>
                                        </p:tav>
                                      </p:tavLst>
                                    </p:anim>
                                    <p:anim calcmode="lin" valueType="num">
                                      <p:cBhvr additive="base">
                                        <p:cTn id="8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up)">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500"/>
                                        <p:tgtEl>
                                          <p:spTgt spid="15"/>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left)">
                                      <p:cBhvr>
                                        <p:cTn id="97" dur="500"/>
                                        <p:tgtEl>
                                          <p:spTgt spid="16"/>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up)">
                                      <p:cBhvr>
                                        <p:cTn id="10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31" grpId="0"/>
      <p:bldP spid="32"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FBB18-E158-449A-9C28-193A77CFC695}"/>
              </a:ext>
            </a:extLst>
          </p:cNvPr>
          <p:cNvSpPr>
            <a:spLocks noGrp="1"/>
          </p:cNvSpPr>
          <p:nvPr>
            <p:ph type="title"/>
          </p:nvPr>
        </p:nvSpPr>
        <p:spPr/>
        <p:txBody>
          <a:bodyPr/>
          <a:lstStyle/>
          <a:p>
            <a:r>
              <a:rPr lang="zh-CN" altLang="en-US" dirty="0"/>
              <a:t>服务熔断</a:t>
            </a:r>
          </a:p>
        </p:txBody>
      </p:sp>
      <p:sp>
        <p:nvSpPr>
          <p:cNvPr id="22" name="矩形: 圆角 21">
            <a:extLst>
              <a:ext uri="{FF2B5EF4-FFF2-40B4-BE49-F238E27FC236}">
                <a16:creationId xmlns:a16="http://schemas.microsoft.com/office/drawing/2014/main" id="{A3C9964E-489B-49B8-834E-1519899F8FA3}"/>
              </a:ext>
            </a:extLst>
          </p:cNvPr>
          <p:cNvSpPr/>
          <p:nvPr/>
        </p:nvSpPr>
        <p:spPr>
          <a:xfrm>
            <a:off x="1934366" y="3026659"/>
            <a:ext cx="1351721" cy="654956"/>
          </a:xfrm>
          <a:prstGeom prst="roundRect">
            <a:avLst>
              <a:gd name="adj" fmla="val 9887"/>
            </a:avLst>
          </a:prstGeom>
          <a:gradFill flip="none" rotWithShape="1">
            <a:gsLst>
              <a:gs pos="0">
                <a:srgbClr val="00D47C"/>
              </a:gs>
              <a:gs pos="70000">
                <a:srgbClr val="00B050"/>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Closed</a:t>
            </a:r>
            <a:endParaRPr lang="zh-CN" altLang="en-US" sz="1400"/>
          </a:p>
        </p:txBody>
      </p:sp>
      <p:sp>
        <p:nvSpPr>
          <p:cNvPr id="23" name="矩形: 圆角 22">
            <a:extLst>
              <a:ext uri="{FF2B5EF4-FFF2-40B4-BE49-F238E27FC236}">
                <a16:creationId xmlns:a16="http://schemas.microsoft.com/office/drawing/2014/main" id="{CA739CD3-9D36-4D36-8875-977C9F6BDB0C}"/>
              </a:ext>
            </a:extLst>
          </p:cNvPr>
          <p:cNvSpPr/>
          <p:nvPr/>
        </p:nvSpPr>
        <p:spPr>
          <a:xfrm>
            <a:off x="5419688" y="3864933"/>
            <a:ext cx="1351721" cy="654956"/>
          </a:xfrm>
          <a:prstGeom prst="roundRect">
            <a:avLst>
              <a:gd name="adj" fmla="val 988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t>Open</a:t>
            </a:r>
            <a:endParaRPr lang="zh-CN" altLang="en-US" sz="1400"/>
          </a:p>
        </p:txBody>
      </p:sp>
      <p:sp>
        <p:nvSpPr>
          <p:cNvPr id="24" name="矩形: 圆角 23">
            <a:extLst>
              <a:ext uri="{FF2B5EF4-FFF2-40B4-BE49-F238E27FC236}">
                <a16:creationId xmlns:a16="http://schemas.microsoft.com/office/drawing/2014/main" id="{0BAF7581-5C57-46BF-8FA1-04D6045DAA46}"/>
              </a:ext>
            </a:extLst>
          </p:cNvPr>
          <p:cNvSpPr/>
          <p:nvPr/>
        </p:nvSpPr>
        <p:spPr>
          <a:xfrm>
            <a:off x="8905009" y="4703207"/>
            <a:ext cx="1351721" cy="654956"/>
          </a:xfrm>
          <a:prstGeom prst="roundRect">
            <a:avLst>
              <a:gd name="adj" fmla="val 988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a:t>Half-Open</a:t>
            </a:r>
            <a:endParaRPr lang="zh-CN" altLang="en-US" sz="1400"/>
          </a:p>
        </p:txBody>
      </p:sp>
      <p:cxnSp>
        <p:nvCxnSpPr>
          <p:cNvPr id="25" name="连接符: 肘形 24">
            <a:extLst>
              <a:ext uri="{FF2B5EF4-FFF2-40B4-BE49-F238E27FC236}">
                <a16:creationId xmlns:a16="http://schemas.microsoft.com/office/drawing/2014/main" id="{D59145B1-9E85-4D39-990C-15E584F0D426}"/>
              </a:ext>
            </a:extLst>
          </p:cNvPr>
          <p:cNvCxnSpPr>
            <a:cxnSpLocks/>
            <a:endCxn id="22" idx="1"/>
          </p:cNvCxnSpPr>
          <p:nvPr/>
        </p:nvCxnSpPr>
        <p:spPr>
          <a:xfrm rot="16200000" flipV="1">
            <a:off x="1929653" y="3358850"/>
            <a:ext cx="327478" cy="318052"/>
          </a:xfrm>
          <a:prstGeom prst="bentConnector4">
            <a:avLst>
              <a:gd name="adj1" fmla="val -159148"/>
              <a:gd name="adj2" fmla="val 20104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9BA587F-CEAF-4124-B1AD-A24B7177CFD3}"/>
              </a:ext>
            </a:extLst>
          </p:cNvPr>
          <p:cNvSpPr txBox="1"/>
          <p:nvPr/>
        </p:nvSpPr>
        <p:spPr>
          <a:xfrm>
            <a:off x="1516623" y="4170810"/>
            <a:ext cx="8354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success</a:t>
            </a:r>
            <a:endParaRPr lang="zh-CN" altLang="en-US" sz="1200" dirty="0">
              <a:solidFill>
                <a:schemeClr val="tx1">
                  <a:lumMod val="65000"/>
                  <a:lumOff val="35000"/>
                </a:schemeClr>
              </a:solidFill>
              <a:latin typeface="+mn-lt"/>
              <a:ea typeface="+mn-ea"/>
            </a:endParaRPr>
          </a:p>
        </p:txBody>
      </p:sp>
      <p:cxnSp>
        <p:nvCxnSpPr>
          <p:cNvPr id="27" name="连接符: 肘形 26">
            <a:extLst>
              <a:ext uri="{FF2B5EF4-FFF2-40B4-BE49-F238E27FC236}">
                <a16:creationId xmlns:a16="http://schemas.microsoft.com/office/drawing/2014/main" id="{2CB0AB0A-B3AB-479B-AF81-31D6BEE8FE2D}"/>
              </a:ext>
            </a:extLst>
          </p:cNvPr>
          <p:cNvCxnSpPr>
            <a:stCxn id="22" idx="3"/>
            <a:endCxn id="23" idx="0"/>
          </p:cNvCxnSpPr>
          <p:nvPr/>
        </p:nvCxnSpPr>
        <p:spPr>
          <a:xfrm>
            <a:off x="3286087" y="3354137"/>
            <a:ext cx="2809462" cy="510796"/>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5130323-DBE2-4FAD-98E1-0D9365FE0D3C}"/>
              </a:ext>
            </a:extLst>
          </p:cNvPr>
          <p:cNvSpPr txBox="1"/>
          <p:nvPr/>
        </p:nvSpPr>
        <p:spPr>
          <a:xfrm>
            <a:off x="3988452" y="3026658"/>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达到失败阈值</a:t>
            </a:r>
          </a:p>
        </p:txBody>
      </p:sp>
      <p:cxnSp>
        <p:nvCxnSpPr>
          <p:cNvPr id="29" name="连接符: 肘形 28">
            <a:extLst>
              <a:ext uri="{FF2B5EF4-FFF2-40B4-BE49-F238E27FC236}">
                <a16:creationId xmlns:a16="http://schemas.microsoft.com/office/drawing/2014/main" id="{ADD9EFBB-BE9F-48A7-8625-FC930E2BA5A1}"/>
              </a:ext>
            </a:extLst>
          </p:cNvPr>
          <p:cNvCxnSpPr>
            <a:endCxn id="23" idx="1"/>
          </p:cNvCxnSpPr>
          <p:nvPr/>
        </p:nvCxnSpPr>
        <p:spPr>
          <a:xfrm rot="16200000" flipV="1">
            <a:off x="5414992" y="4197108"/>
            <a:ext cx="353949" cy="344556"/>
          </a:xfrm>
          <a:prstGeom prst="bentConnector4">
            <a:avLst>
              <a:gd name="adj1" fmla="val -101098"/>
              <a:gd name="adj2" fmla="val 197116"/>
            </a:avLst>
          </a:prstGeom>
          <a:ln w="12700">
            <a:prstDash val="dash"/>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id="{94D72C0A-AD75-490F-860F-3432EA9B1F13}"/>
              </a:ext>
            </a:extLst>
          </p:cNvPr>
          <p:cNvSpPr txBox="1"/>
          <p:nvPr/>
        </p:nvSpPr>
        <p:spPr>
          <a:xfrm>
            <a:off x="5050707" y="4874622"/>
            <a:ext cx="800219"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快速失败</a:t>
            </a:r>
          </a:p>
        </p:txBody>
      </p:sp>
      <p:cxnSp>
        <p:nvCxnSpPr>
          <p:cNvPr id="31" name="连接符: 肘形 30">
            <a:extLst>
              <a:ext uri="{FF2B5EF4-FFF2-40B4-BE49-F238E27FC236}">
                <a16:creationId xmlns:a16="http://schemas.microsoft.com/office/drawing/2014/main" id="{4F939DF7-8B81-40A6-99A9-9562D814C53F}"/>
              </a:ext>
            </a:extLst>
          </p:cNvPr>
          <p:cNvCxnSpPr>
            <a:cxnSpLocks/>
            <a:stCxn id="23" idx="3"/>
            <a:endCxn id="24" idx="0"/>
          </p:cNvCxnSpPr>
          <p:nvPr/>
        </p:nvCxnSpPr>
        <p:spPr>
          <a:xfrm>
            <a:off x="6771409" y="4192411"/>
            <a:ext cx="2809461" cy="510796"/>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13D590F-19CA-44F7-ACCB-6C4DA9ABC0FF}"/>
              </a:ext>
            </a:extLst>
          </p:cNvPr>
          <p:cNvSpPr txBox="1"/>
          <p:nvPr/>
        </p:nvSpPr>
        <p:spPr>
          <a:xfrm>
            <a:off x="7631759" y="3857104"/>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熔断时间结束</a:t>
            </a:r>
          </a:p>
        </p:txBody>
      </p:sp>
      <p:cxnSp>
        <p:nvCxnSpPr>
          <p:cNvPr id="33" name="连接符: 肘形 32">
            <a:extLst>
              <a:ext uri="{FF2B5EF4-FFF2-40B4-BE49-F238E27FC236}">
                <a16:creationId xmlns:a16="http://schemas.microsoft.com/office/drawing/2014/main" id="{29D19600-21DD-46CC-BE08-D0874A0638CC}"/>
              </a:ext>
            </a:extLst>
          </p:cNvPr>
          <p:cNvCxnSpPr>
            <a:cxnSpLocks/>
            <a:stCxn id="24" idx="1"/>
            <a:endCxn id="23" idx="2"/>
          </p:cNvCxnSpPr>
          <p:nvPr/>
        </p:nvCxnSpPr>
        <p:spPr>
          <a:xfrm rot="10800000">
            <a:off x="6095549" y="4519889"/>
            <a:ext cx="2809460" cy="510796"/>
          </a:xfrm>
          <a:prstGeom prst="bentConnector2">
            <a:avLst/>
          </a:prstGeom>
          <a:ln w="12700">
            <a:prstDash val="dash"/>
            <a:tailEnd type="triangle"/>
          </a:ln>
        </p:spPr>
        <p:style>
          <a:lnRef idx="1">
            <a:schemeClr val="accent2"/>
          </a:lnRef>
          <a:fillRef idx="0">
            <a:schemeClr val="accent2"/>
          </a:fillRef>
          <a:effectRef idx="0">
            <a:schemeClr val="accent2"/>
          </a:effectRef>
          <a:fontRef idx="minor">
            <a:schemeClr val="tx1"/>
          </a:fontRef>
        </p:style>
      </p:cxnSp>
      <p:sp>
        <p:nvSpPr>
          <p:cNvPr id="34" name="文本框 33">
            <a:extLst>
              <a:ext uri="{FF2B5EF4-FFF2-40B4-BE49-F238E27FC236}">
                <a16:creationId xmlns:a16="http://schemas.microsoft.com/office/drawing/2014/main" id="{1C3C8E17-9191-4B72-85A6-DE09C19BABA5}"/>
              </a:ext>
            </a:extLst>
          </p:cNvPr>
          <p:cNvSpPr txBox="1"/>
          <p:nvPr/>
        </p:nvSpPr>
        <p:spPr>
          <a:xfrm>
            <a:off x="7363862" y="4748320"/>
            <a:ext cx="5565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fail</a:t>
            </a:r>
            <a:endParaRPr lang="zh-CN" altLang="en-US" sz="1200" dirty="0">
              <a:solidFill>
                <a:schemeClr val="tx1">
                  <a:lumMod val="65000"/>
                  <a:lumOff val="35000"/>
                </a:schemeClr>
              </a:solidFill>
              <a:latin typeface="+mn-lt"/>
              <a:ea typeface="+mn-ea"/>
            </a:endParaRPr>
          </a:p>
        </p:txBody>
      </p:sp>
      <p:cxnSp>
        <p:nvCxnSpPr>
          <p:cNvPr id="35" name="连接符: 肘形 34">
            <a:extLst>
              <a:ext uri="{FF2B5EF4-FFF2-40B4-BE49-F238E27FC236}">
                <a16:creationId xmlns:a16="http://schemas.microsoft.com/office/drawing/2014/main" id="{B28E36CE-1180-44BF-A47C-3960E529BC71}"/>
              </a:ext>
            </a:extLst>
          </p:cNvPr>
          <p:cNvCxnSpPr>
            <a:cxnSpLocks/>
            <a:stCxn id="24" idx="2"/>
            <a:endCxn id="22" idx="2"/>
          </p:cNvCxnSpPr>
          <p:nvPr/>
        </p:nvCxnSpPr>
        <p:spPr>
          <a:xfrm rot="5400000" flipH="1">
            <a:off x="5257275" y="1034568"/>
            <a:ext cx="1676548" cy="6970643"/>
          </a:xfrm>
          <a:prstGeom prst="bentConnector3">
            <a:avLst>
              <a:gd name="adj1" fmla="val -13635"/>
            </a:avLst>
          </a:prstGeom>
          <a:ln w="12700">
            <a:solidFill>
              <a:srgbClr val="00B05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36" name="文本框 35">
            <a:extLst>
              <a:ext uri="{FF2B5EF4-FFF2-40B4-BE49-F238E27FC236}">
                <a16:creationId xmlns:a16="http://schemas.microsoft.com/office/drawing/2014/main" id="{414239EF-B1CB-41DD-84CB-F82993C2CD9A}"/>
              </a:ext>
            </a:extLst>
          </p:cNvPr>
          <p:cNvSpPr txBox="1"/>
          <p:nvPr/>
        </p:nvSpPr>
        <p:spPr>
          <a:xfrm>
            <a:off x="7173106" y="5053242"/>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打开断路器</a:t>
            </a:r>
          </a:p>
        </p:txBody>
      </p:sp>
      <p:sp>
        <p:nvSpPr>
          <p:cNvPr id="37" name="文本框 36">
            <a:extLst>
              <a:ext uri="{FF2B5EF4-FFF2-40B4-BE49-F238E27FC236}">
                <a16:creationId xmlns:a16="http://schemas.microsoft.com/office/drawing/2014/main" id="{8097220B-03B7-4540-83DF-E03260C1D67E}"/>
              </a:ext>
            </a:extLst>
          </p:cNvPr>
          <p:cNvSpPr txBox="1"/>
          <p:nvPr/>
        </p:nvSpPr>
        <p:spPr>
          <a:xfrm>
            <a:off x="3378851" y="5329967"/>
            <a:ext cx="8354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success</a:t>
            </a:r>
            <a:endParaRPr lang="zh-CN" altLang="en-US" sz="1200" dirty="0">
              <a:solidFill>
                <a:schemeClr val="tx1">
                  <a:lumMod val="65000"/>
                  <a:lumOff val="35000"/>
                </a:schemeClr>
              </a:solidFill>
              <a:latin typeface="+mn-lt"/>
              <a:ea typeface="+mn-ea"/>
            </a:endParaRPr>
          </a:p>
        </p:txBody>
      </p:sp>
      <p:sp>
        <p:nvSpPr>
          <p:cNvPr id="38" name="文本框 37">
            <a:extLst>
              <a:ext uri="{FF2B5EF4-FFF2-40B4-BE49-F238E27FC236}">
                <a16:creationId xmlns:a16="http://schemas.microsoft.com/office/drawing/2014/main" id="{9C62F4DD-B982-4BA0-9AC0-34272F3EDEE4}"/>
              </a:ext>
            </a:extLst>
          </p:cNvPr>
          <p:cNvSpPr txBox="1"/>
          <p:nvPr/>
        </p:nvSpPr>
        <p:spPr>
          <a:xfrm>
            <a:off x="3327554" y="5578769"/>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关闭断路器</a:t>
            </a:r>
          </a:p>
        </p:txBody>
      </p:sp>
      <p:sp>
        <p:nvSpPr>
          <p:cNvPr id="39" name="文本框 38">
            <a:extLst>
              <a:ext uri="{FF2B5EF4-FFF2-40B4-BE49-F238E27FC236}">
                <a16:creationId xmlns:a16="http://schemas.microsoft.com/office/drawing/2014/main" id="{D4245693-435C-4F0B-94D4-4C26342E04A2}"/>
              </a:ext>
            </a:extLst>
          </p:cNvPr>
          <p:cNvSpPr txBox="1"/>
          <p:nvPr/>
        </p:nvSpPr>
        <p:spPr>
          <a:xfrm>
            <a:off x="10342605" y="4822409"/>
            <a:ext cx="835485" cy="461665"/>
          </a:xfrm>
          <a:prstGeom prst="rect">
            <a:avLst/>
          </a:prstGeom>
          <a:noFill/>
        </p:spPr>
        <p:txBody>
          <a:bodyPr wrap="squar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尝试放行一次请求</a:t>
            </a:r>
          </a:p>
        </p:txBody>
      </p:sp>
      <p:sp>
        <p:nvSpPr>
          <p:cNvPr id="40" name="文本占位符 2">
            <a:extLst>
              <a:ext uri="{FF2B5EF4-FFF2-40B4-BE49-F238E27FC236}">
                <a16:creationId xmlns:a16="http://schemas.microsoft.com/office/drawing/2014/main" id="{E2CB4D14-CF51-43FC-970F-1FDAD3699EFC}"/>
              </a:ext>
            </a:extLst>
          </p:cNvPr>
          <p:cNvSpPr>
            <a:spLocks noGrp="1"/>
          </p:cNvSpPr>
          <p:nvPr>
            <p:ph type="body" sz="quarter" idx="11"/>
          </p:nvPr>
        </p:nvSpPr>
        <p:spPr>
          <a:xfrm>
            <a:off x="710880" y="1624204"/>
            <a:ext cx="10698800" cy="1147276"/>
          </a:xfrm>
        </p:spPr>
        <p:txBody>
          <a:bodyPr/>
          <a:lstStyle/>
          <a:p>
            <a:r>
              <a:rPr lang="en-US" altLang="zh-CN" sz="1400" dirty="0" err="1"/>
              <a:t>Hystrix</a:t>
            </a:r>
            <a:r>
              <a:rPr lang="en-US" altLang="zh-CN" sz="1400" dirty="0"/>
              <a:t> </a:t>
            </a:r>
            <a:r>
              <a:rPr lang="zh-CN" altLang="en-US" sz="1400" dirty="0"/>
              <a:t>熔断机制，用于监控微服务调用情况，</a:t>
            </a:r>
            <a:r>
              <a:rPr lang="zh-CN" altLang="en-US" sz="1400" dirty="0">
                <a:solidFill>
                  <a:srgbClr val="252933"/>
                </a:solidFill>
                <a:latin typeface="-apple-system"/>
              </a:rPr>
              <a:t> </a:t>
            </a:r>
            <a:r>
              <a:rPr lang="zh-CN" altLang="en-US" sz="1400" dirty="0"/>
              <a:t>默认是关闭的，如果需要开启需要在引导类上添加注解：</a:t>
            </a:r>
            <a:r>
              <a:rPr lang="en-US" altLang="zh-CN" sz="1400" dirty="0">
                <a:solidFill>
                  <a:srgbClr val="C00000"/>
                </a:solidFill>
              </a:rPr>
              <a:t>@EnableCircuitBreaker</a:t>
            </a:r>
          </a:p>
          <a:p>
            <a:r>
              <a:rPr lang="zh-CN" altLang="en-US" sz="1400" b="0" i="0" dirty="0">
                <a:solidFill>
                  <a:srgbClr val="252933"/>
                </a:solidFill>
                <a:effectLst/>
                <a:latin typeface="-apple-system"/>
              </a:rPr>
              <a:t>如果检测</a:t>
            </a:r>
            <a:r>
              <a:rPr lang="zh-CN" altLang="en-US" sz="1400" b="0" i="0" dirty="0">
                <a:solidFill>
                  <a:srgbClr val="C00000"/>
                </a:solidFill>
                <a:effectLst/>
                <a:latin typeface="-apple-system"/>
              </a:rPr>
              <a:t>到 </a:t>
            </a:r>
            <a:r>
              <a:rPr lang="en-US" altLang="zh-CN" sz="1400" b="0" i="0" dirty="0">
                <a:solidFill>
                  <a:srgbClr val="C00000"/>
                </a:solidFill>
                <a:effectLst/>
                <a:latin typeface="-apple-system"/>
              </a:rPr>
              <a:t>10 </a:t>
            </a:r>
            <a:r>
              <a:rPr lang="zh-CN" altLang="en-US" sz="1400" b="0" i="0" dirty="0">
                <a:solidFill>
                  <a:srgbClr val="C00000"/>
                </a:solidFill>
                <a:effectLst/>
                <a:latin typeface="-apple-system"/>
              </a:rPr>
              <a:t>秒内请求的失败率超过 </a:t>
            </a:r>
            <a:r>
              <a:rPr lang="en-US" altLang="zh-CN" sz="1400" b="0" i="0" dirty="0">
                <a:solidFill>
                  <a:srgbClr val="C00000"/>
                </a:solidFill>
                <a:effectLst/>
                <a:latin typeface="-apple-system"/>
              </a:rPr>
              <a:t>50%</a:t>
            </a:r>
            <a:r>
              <a:rPr lang="zh-CN" altLang="en-US" sz="1400" b="0" i="0" dirty="0">
                <a:solidFill>
                  <a:srgbClr val="252933"/>
                </a:solidFill>
                <a:effectLst/>
                <a:latin typeface="-apple-system"/>
              </a:rPr>
              <a:t>，就触发熔断机制。之后</a:t>
            </a:r>
            <a:r>
              <a:rPr lang="zh-CN" altLang="en-US" sz="1400" b="0" i="0" dirty="0">
                <a:solidFill>
                  <a:srgbClr val="C00000"/>
                </a:solidFill>
                <a:effectLst/>
                <a:latin typeface="-apple-system"/>
              </a:rPr>
              <a:t>每隔 </a:t>
            </a:r>
            <a:r>
              <a:rPr lang="en-US" altLang="zh-CN" sz="1400" b="0" i="0" dirty="0">
                <a:solidFill>
                  <a:srgbClr val="C00000"/>
                </a:solidFill>
                <a:effectLst/>
                <a:latin typeface="-apple-system"/>
              </a:rPr>
              <a:t>5 </a:t>
            </a:r>
            <a:r>
              <a:rPr lang="zh-CN" altLang="en-US" sz="1400" b="0" i="0" dirty="0">
                <a:solidFill>
                  <a:srgbClr val="C00000"/>
                </a:solidFill>
                <a:effectLst/>
                <a:latin typeface="-apple-system"/>
              </a:rPr>
              <a:t>秒</a:t>
            </a:r>
            <a:r>
              <a:rPr lang="zh-CN" altLang="en-US" sz="1400" b="0" i="0" dirty="0">
                <a:solidFill>
                  <a:srgbClr val="252933"/>
                </a:solidFill>
                <a:effectLst/>
                <a:latin typeface="-apple-system"/>
              </a:rPr>
              <a:t>重新尝试请求微服务，如果微服务不能响应，继续走熔断机制。如果微服务可达，则关闭熔断机制，恢复正常请求</a:t>
            </a:r>
            <a:endParaRPr lang="en-US" altLang="zh-CN" sz="1400" dirty="0"/>
          </a:p>
        </p:txBody>
      </p:sp>
    </p:spTree>
    <p:extLst>
      <p:ext uri="{BB962C8B-B14F-4D97-AF65-F5344CB8AC3E}">
        <p14:creationId xmlns:p14="http://schemas.microsoft.com/office/powerpoint/2010/main" val="11528292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heel(1)">
                                      <p:cBhvr>
                                        <p:cTn id="26" dur="1000"/>
                                        <p:tgtEl>
                                          <p:spTgt spid="25"/>
                                        </p:tgtEl>
                                      </p:cBhvr>
                                    </p:animEffect>
                                  </p:childTnLst>
                                </p:cTn>
                              </p:par>
                              <p:par>
                                <p:cTn id="27" presetID="22" presetClass="entr" presetSubtype="2" fill="hold" grpId="0" nodeType="withEffect">
                                  <p:stCondLst>
                                    <p:cond delay="25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1000"/>
                                        <p:tgtEl>
                                          <p:spTgt spid="27"/>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heel(1)">
                                      <p:cBhvr>
                                        <p:cTn id="42" dur="1000"/>
                                        <p:tgtEl>
                                          <p:spTgt spid="29"/>
                                        </p:tgtEl>
                                      </p:cBhvr>
                                    </p:animEffect>
                                  </p:childTnLst>
                                </p:cTn>
                              </p:par>
                              <p:par>
                                <p:cTn id="43" presetID="22" presetClass="entr" presetSubtype="2" fill="hold" grpId="0" nodeType="withEffect">
                                  <p:stCondLst>
                                    <p:cond delay="250"/>
                                  </p:stCondLst>
                                  <p:childTnLst>
                                    <p:set>
                                      <p:cBhvr>
                                        <p:cTn id="44" dur="1" fill="hold">
                                          <p:stCondLst>
                                            <p:cond delay="0"/>
                                          </p:stCondLst>
                                        </p:cTn>
                                        <p:tgtEl>
                                          <p:spTgt spid="30"/>
                                        </p:tgtEl>
                                        <p:attrNameLst>
                                          <p:attrName>style.visibility</p:attrName>
                                        </p:attrNameLst>
                                      </p:cBhvr>
                                      <p:to>
                                        <p:strVal val="visible"/>
                                      </p:to>
                                    </p:set>
                                    <p:animEffect transition="in" filter="wipe(right)">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1000"/>
                                        <p:tgtEl>
                                          <p:spTgt spid="31"/>
                                        </p:tgtEl>
                                      </p:cBhvr>
                                    </p:animEffect>
                                  </p:childTnLst>
                                </p:cTn>
                              </p:par>
                              <p:par>
                                <p:cTn id="51" presetID="22" presetClass="entr" presetSubtype="8" fill="hold" grpId="0" nodeType="withEffect">
                                  <p:stCondLst>
                                    <p:cond delay="25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randombar(horizontal)">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right)">
                                      <p:cBhvr>
                                        <p:cTn id="63" dur="1000"/>
                                        <p:tgtEl>
                                          <p:spTgt spid="33"/>
                                        </p:tgtEl>
                                      </p:cBhvr>
                                    </p:animEffect>
                                  </p:childTnLst>
                                </p:cTn>
                              </p:par>
                              <p:par>
                                <p:cTn id="64" presetID="22" presetClass="entr" presetSubtype="2" fill="hold" grpId="0" nodeType="withEffect">
                                  <p:stCondLst>
                                    <p:cond delay="250"/>
                                  </p:stCondLst>
                                  <p:childTnLst>
                                    <p:set>
                                      <p:cBhvr>
                                        <p:cTn id="65" dur="1" fill="hold">
                                          <p:stCondLst>
                                            <p:cond delay="0"/>
                                          </p:stCondLst>
                                        </p:cTn>
                                        <p:tgtEl>
                                          <p:spTgt spid="34"/>
                                        </p:tgtEl>
                                        <p:attrNameLst>
                                          <p:attrName>style.visibility</p:attrName>
                                        </p:attrNameLst>
                                      </p:cBhvr>
                                      <p:to>
                                        <p:strVal val="visible"/>
                                      </p:to>
                                    </p:set>
                                    <p:animEffect transition="in" filter="wipe(right)">
                                      <p:cBhvr>
                                        <p:cTn id="66" dur="500"/>
                                        <p:tgtEl>
                                          <p:spTgt spid="34"/>
                                        </p:tgtEl>
                                      </p:cBhvr>
                                    </p:animEffect>
                                  </p:childTnLst>
                                </p:cTn>
                              </p:par>
                              <p:par>
                                <p:cTn id="67" presetID="22" presetClass="entr" presetSubtype="2" fill="hold" grpId="0" nodeType="withEffect">
                                  <p:stCondLst>
                                    <p:cond delay="250"/>
                                  </p:stCondLst>
                                  <p:childTnLst>
                                    <p:set>
                                      <p:cBhvr>
                                        <p:cTn id="68" dur="1" fill="hold">
                                          <p:stCondLst>
                                            <p:cond delay="0"/>
                                          </p:stCondLst>
                                        </p:cTn>
                                        <p:tgtEl>
                                          <p:spTgt spid="36"/>
                                        </p:tgtEl>
                                        <p:attrNameLst>
                                          <p:attrName>style.visibility</p:attrName>
                                        </p:attrNameLst>
                                      </p:cBhvr>
                                      <p:to>
                                        <p:strVal val="visible"/>
                                      </p:to>
                                    </p:set>
                                    <p:animEffect transition="in" filter="wipe(right)">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right)">
                                      <p:cBhvr>
                                        <p:cTn id="74" dur="1000"/>
                                        <p:tgtEl>
                                          <p:spTgt spid="35"/>
                                        </p:tgtEl>
                                      </p:cBhvr>
                                    </p:animEffect>
                                  </p:childTnLst>
                                </p:cTn>
                              </p:par>
                              <p:par>
                                <p:cTn id="75" presetID="22" presetClass="entr" presetSubtype="2" fill="hold" grpId="0" nodeType="withEffect">
                                  <p:stCondLst>
                                    <p:cond delay="500"/>
                                  </p:stCondLst>
                                  <p:childTnLst>
                                    <p:set>
                                      <p:cBhvr>
                                        <p:cTn id="76" dur="1" fill="hold">
                                          <p:stCondLst>
                                            <p:cond delay="0"/>
                                          </p:stCondLst>
                                        </p:cTn>
                                        <p:tgtEl>
                                          <p:spTgt spid="37"/>
                                        </p:tgtEl>
                                        <p:attrNameLst>
                                          <p:attrName>style.visibility</p:attrName>
                                        </p:attrNameLst>
                                      </p:cBhvr>
                                      <p:to>
                                        <p:strVal val="visible"/>
                                      </p:to>
                                    </p:set>
                                    <p:animEffect transition="in" filter="wipe(right)">
                                      <p:cBhvr>
                                        <p:cTn id="77" dur="500"/>
                                        <p:tgtEl>
                                          <p:spTgt spid="37"/>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38"/>
                                        </p:tgtEl>
                                        <p:attrNameLst>
                                          <p:attrName>style.visibility</p:attrName>
                                        </p:attrNameLst>
                                      </p:cBhvr>
                                      <p:to>
                                        <p:strVal val="visible"/>
                                      </p:to>
                                    </p:set>
                                    <p:animEffect transition="in" filter="wipe(right)">
                                      <p:cBhvr>
                                        <p:cTn id="8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8" grpId="0"/>
      <p:bldP spid="30" grpId="0"/>
      <p:bldP spid="32" grpId="0"/>
      <p:bldP spid="34" grpId="0"/>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什么是服务雪崩，怎么解决这个问题？</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31524" y="1870671"/>
            <a:ext cx="9116311" cy="30689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服务雪崩：一个服务失败，导致整条链路的服务都失败的情形</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服务降级：服务自我保护的一种方式，或者保护下游服务的一种方式，用于确保服务不会受请求突增影响变得不可用，确保服务不会崩溃，</a:t>
            </a:r>
            <a:r>
              <a:rPr lang="zh-CN" altLang="en-US" sz="1400" dirty="0">
                <a:solidFill>
                  <a:srgbClr val="C00000"/>
                </a:solidFill>
              </a:rPr>
              <a:t>一般在实际开发中与</a:t>
            </a:r>
            <a:r>
              <a:rPr lang="en-US" altLang="zh-CN" sz="1400" dirty="0">
                <a:solidFill>
                  <a:srgbClr val="C00000"/>
                </a:solidFill>
              </a:rPr>
              <a:t>feign</a:t>
            </a:r>
            <a:r>
              <a:rPr lang="zh-CN" altLang="en-US" sz="1400" dirty="0">
                <a:solidFill>
                  <a:srgbClr val="C00000"/>
                </a:solidFill>
              </a:rPr>
              <a:t>接口整合，编写降级逻辑</a:t>
            </a:r>
            <a:endParaRPr lang="en-US" altLang="zh-CN" sz="1400" dirty="0">
              <a:solidFill>
                <a:srgbClr val="C00000"/>
              </a:solidFill>
            </a:endParaRPr>
          </a:p>
          <a:p>
            <a:pPr marL="285750" indent="-285750">
              <a:buFont typeface="Wingdings" panose="05000000000000000000" pitchFamily="2" charset="2"/>
              <a:buChar char="l"/>
            </a:pPr>
            <a:r>
              <a:rPr lang="zh-CN" altLang="en-US" sz="1400" dirty="0">
                <a:solidFill>
                  <a:schemeClr val="tx1"/>
                </a:solidFill>
              </a:rPr>
              <a:t>服务熔断：默认关闭，需要手动打开，</a:t>
            </a:r>
            <a:r>
              <a:rPr lang="zh-CN" altLang="en-US" sz="1400" b="0" i="0" dirty="0">
                <a:solidFill>
                  <a:schemeClr val="tx1"/>
                </a:solidFill>
                <a:effectLst/>
                <a:latin typeface="-apple-system"/>
              </a:rPr>
              <a:t>如果检测</a:t>
            </a:r>
            <a:r>
              <a:rPr lang="zh-CN" altLang="en-US" sz="1400" b="0" i="0" dirty="0">
                <a:solidFill>
                  <a:srgbClr val="C00000"/>
                </a:solidFill>
                <a:effectLst/>
                <a:latin typeface="-apple-system"/>
              </a:rPr>
              <a:t>到 </a:t>
            </a:r>
            <a:r>
              <a:rPr lang="en-US" altLang="zh-CN" sz="1400" b="0" i="0" dirty="0">
                <a:solidFill>
                  <a:srgbClr val="C00000"/>
                </a:solidFill>
                <a:effectLst/>
                <a:latin typeface="-apple-system"/>
              </a:rPr>
              <a:t>10 </a:t>
            </a:r>
            <a:r>
              <a:rPr lang="zh-CN" altLang="en-US" sz="1400" b="0" i="0" dirty="0">
                <a:solidFill>
                  <a:srgbClr val="C00000"/>
                </a:solidFill>
                <a:effectLst/>
                <a:latin typeface="-apple-system"/>
              </a:rPr>
              <a:t>秒内请求的失败率超过 </a:t>
            </a:r>
            <a:r>
              <a:rPr lang="en-US" altLang="zh-CN" sz="1400" b="0" i="0" dirty="0">
                <a:solidFill>
                  <a:srgbClr val="C00000"/>
                </a:solidFill>
                <a:effectLst/>
                <a:latin typeface="-apple-system"/>
              </a:rPr>
              <a:t>50%</a:t>
            </a:r>
            <a:r>
              <a:rPr lang="zh-CN" altLang="en-US" sz="1400" b="0" i="0" dirty="0">
                <a:solidFill>
                  <a:schemeClr val="tx1"/>
                </a:solidFill>
                <a:effectLst/>
                <a:latin typeface="-apple-system"/>
              </a:rPr>
              <a:t>，就触发熔断机制。之后</a:t>
            </a:r>
            <a:r>
              <a:rPr lang="zh-CN" altLang="en-US" sz="1400" b="0" i="0" dirty="0">
                <a:solidFill>
                  <a:srgbClr val="C00000"/>
                </a:solidFill>
                <a:effectLst/>
                <a:latin typeface="-apple-system"/>
              </a:rPr>
              <a:t>每隔 </a:t>
            </a:r>
            <a:r>
              <a:rPr lang="en-US" altLang="zh-CN" sz="1400" b="0" i="0" dirty="0">
                <a:solidFill>
                  <a:srgbClr val="C00000"/>
                </a:solidFill>
                <a:effectLst/>
                <a:latin typeface="-apple-system"/>
              </a:rPr>
              <a:t>5 </a:t>
            </a:r>
            <a:r>
              <a:rPr lang="zh-CN" altLang="en-US" sz="1400" b="0" i="0" dirty="0">
                <a:solidFill>
                  <a:srgbClr val="C00000"/>
                </a:solidFill>
                <a:effectLst/>
                <a:latin typeface="-apple-system"/>
              </a:rPr>
              <a:t>秒重新尝试请求</a:t>
            </a:r>
            <a:r>
              <a:rPr lang="zh-CN" altLang="en-US" sz="1400" b="0" i="0" dirty="0">
                <a:solidFill>
                  <a:schemeClr val="tx1"/>
                </a:solidFill>
                <a:effectLst/>
                <a:latin typeface="-apple-system"/>
              </a:rPr>
              <a:t>微服务，如果微服务不能响应，继续走熔断机制。如果微服务可达，则关闭熔断机制，恢复正常请求</a:t>
            </a:r>
            <a:endParaRPr lang="en-US" altLang="zh-CN" sz="1400" dirty="0">
              <a:solidFill>
                <a:schemeClr val="tx1"/>
              </a:solidFill>
            </a:endParaRPr>
          </a:p>
          <a:p>
            <a:pPr marL="285750" indent="-285750">
              <a:buFont typeface="Wingdings" panose="05000000000000000000" pitchFamily="2" charset="2"/>
              <a:buChar char="l"/>
            </a:pPr>
            <a:endParaRPr lang="en-US" altLang="zh-CN" sz="1600" dirty="0">
              <a:solidFill>
                <a:srgbClr val="C00000"/>
              </a:solidFill>
            </a:endParaRPr>
          </a:p>
          <a:p>
            <a:endParaRPr lang="en-US" altLang="zh-CN" sz="1400" dirty="0">
              <a:solidFill>
                <a:schemeClr val="tx1"/>
              </a:solidFill>
            </a:endParaRPr>
          </a:p>
        </p:txBody>
      </p:sp>
    </p:spTree>
    <p:extLst>
      <p:ext uri="{BB962C8B-B14F-4D97-AF65-F5344CB8AC3E}">
        <p14:creationId xmlns:p14="http://schemas.microsoft.com/office/powerpoint/2010/main" val="14692511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1C1750-12E9-67EB-3D8A-572098B17EE9}"/>
              </a:ext>
            </a:extLst>
          </p:cNvPr>
          <p:cNvSpPr/>
          <p:nvPr/>
        </p:nvSpPr>
        <p:spPr bwMode="auto">
          <a:xfrm>
            <a:off x="1225485" y="1711579"/>
            <a:ext cx="1791092" cy="407163"/>
          </a:xfrm>
          <a:prstGeom prst="roundRect">
            <a:avLst/>
          </a:prstGeom>
          <a:solidFill>
            <a:schemeClr val="accent5">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Spring cloud</a:t>
            </a:r>
            <a:endParaRPr lang="zh-CN" altLang="en-US" sz="1400" dirty="0">
              <a:solidFill>
                <a:schemeClr val="tx1">
                  <a:lumMod val="85000"/>
                  <a:lumOff val="15000"/>
                </a:schemeClr>
              </a:solidFill>
              <a:ea typeface="阿里巴巴普惠体" panose="00020600040101010101" pitchFamily="18" charset="-122"/>
            </a:endParaRPr>
          </a:p>
        </p:txBody>
      </p:sp>
      <p:sp>
        <p:nvSpPr>
          <p:cNvPr id="5" name="矩形: 圆角 4">
            <a:extLst>
              <a:ext uri="{FF2B5EF4-FFF2-40B4-BE49-F238E27FC236}">
                <a16:creationId xmlns:a16="http://schemas.microsoft.com/office/drawing/2014/main" id="{8B0F416F-BEBA-97B3-938B-E052E0B6A0CB}"/>
              </a:ext>
            </a:extLst>
          </p:cNvPr>
          <p:cNvSpPr/>
          <p:nvPr/>
        </p:nvSpPr>
        <p:spPr bwMode="auto">
          <a:xfrm>
            <a:off x="1187779" y="4131407"/>
            <a:ext cx="1791092" cy="407163"/>
          </a:xfrm>
          <a:prstGeom prst="roundRect">
            <a:avLst/>
          </a:prstGeom>
          <a:solidFill>
            <a:schemeClr val="accent1">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业务相关</a:t>
            </a:r>
          </a:p>
        </p:txBody>
      </p:sp>
      <p:sp>
        <p:nvSpPr>
          <p:cNvPr id="7" name="矩形: 圆角 6">
            <a:extLst>
              <a:ext uri="{FF2B5EF4-FFF2-40B4-BE49-F238E27FC236}">
                <a16:creationId xmlns:a16="http://schemas.microsoft.com/office/drawing/2014/main" id="{B4621C86-6FAE-EF9A-A50F-D72C8EA27C14}"/>
              </a:ext>
            </a:extLst>
          </p:cNvPr>
          <p:cNvSpPr/>
          <p:nvPr/>
        </p:nvSpPr>
        <p:spPr bwMode="auto">
          <a:xfrm>
            <a:off x="3514415" y="8157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服务注册</a:t>
            </a:r>
          </a:p>
        </p:txBody>
      </p:sp>
      <p:sp>
        <p:nvSpPr>
          <p:cNvPr id="8" name="矩形: 圆角 7">
            <a:extLst>
              <a:ext uri="{FF2B5EF4-FFF2-40B4-BE49-F238E27FC236}">
                <a16:creationId xmlns:a16="http://schemas.microsoft.com/office/drawing/2014/main" id="{6D52D7B4-485F-1211-2C2C-25613A07EC7C}"/>
              </a:ext>
            </a:extLst>
          </p:cNvPr>
          <p:cNvSpPr/>
          <p:nvPr/>
        </p:nvSpPr>
        <p:spPr bwMode="auto">
          <a:xfrm>
            <a:off x="3514415" y="141814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负载均衡</a:t>
            </a:r>
          </a:p>
        </p:txBody>
      </p:sp>
      <p:sp>
        <p:nvSpPr>
          <p:cNvPr id="27" name="矩形: 圆角 26">
            <a:extLst>
              <a:ext uri="{FF2B5EF4-FFF2-40B4-BE49-F238E27FC236}">
                <a16:creationId xmlns:a16="http://schemas.microsoft.com/office/drawing/2014/main" id="{3281E891-C221-8556-0609-743F1739F7E8}"/>
              </a:ext>
            </a:extLst>
          </p:cNvPr>
          <p:cNvSpPr/>
          <p:nvPr/>
        </p:nvSpPr>
        <p:spPr bwMode="auto">
          <a:xfrm>
            <a:off x="5711750" y="79306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nacos</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eureka</a:t>
            </a:r>
            <a:endParaRPr lang="zh-CN" altLang="en-US" sz="1400" dirty="0">
              <a:solidFill>
                <a:schemeClr val="tx1">
                  <a:lumMod val="85000"/>
                  <a:lumOff val="15000"/>
                </a:schemeClr>
              </a:solidFill>
              <a:ea typeface="阿里巴巴普惠体" panose="00020600040101010101" pitchFamily="18" charset="-122"/>
            </a:endParaRPr>
          </a:p>
        </p:txBody>
      </p:sp>
      <p:sp>
        <p:nvSpPr>
          <p:cNvPr id="37" name="矩形: 圆角 36">
            <a:extLst>
              <a:ext uri="{FF2B5EF4-FFF2-40B4-BE49-F238E27FC236}">
                <a16:creationId xmlns:a16="http://schemas.microsoft.com/office/drawing/2014/main" id="{4528B26A-A18A-9F1A-C8D0-17AC5273BF25}"/>
              </a:ext>
            </a:extLst>
          </p:cNvPr>
          <p:cNvSpPr/>
          <p:nvPr/>
        </p:nvSpPr>
        <p:spPr bwMode="auto">
          <a:xfrm>
            <a:off x="3508130" y="3823009"/>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a:t>
            </a:r>
          </a:p>
        </p:txBody>
      </p:sp>
      <p:sp>
        <p:nvSpPr>
          <p:cNvPr id="40" name="矩形: 圆角 39">
            <a:extLst>
              <a:ext uri="{FF2B5EF4-FFF2-40B4-BE49-F238E27FC236}">
                <a16:creationId xmlns:a16="http://schemas.microsoft.com/office/drawing/2014/main" id="{6ECDE395-BB6A-B546-2D65-7E16F0BA5D40}"/>
              </a:ext>
            </a:extLst>
          </p:cNvPr>
          <p:cNvSpPr/>
          <p:nvPr/>
        </p:nvSpPr>
        <p:spPr bwMode="auto">
          <a:xfrm>
            <a:off x="3508130" y="441491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分布式服务接口幂等</a:t>
            </a:r>
          </a:p>
        </p:txBody>
      </p:sp>
      <p:sp>
        <p:nvSpPr>
          <p:cNvPr id="42" name="矩形: 圆角 41">
            <a:extLst>
              <a:ext uri="{FF2B5EF4-FFF2-40B4-BE49-F238E27FC236}">
                <a16:creationId xmlns:a16="http://schemas.microsoft.com/office/drawing/2014/main" id="{F7FD9614-E9C3-988F-3BF9-4F632A8E855C}"/>
              </a:ext>
            </a:extLst>
          </p:cNvPr>
          <p:cNvSpPr/>
          <p:nvPr/>
        </p:nvSpPr>
        <p:spPr bwMode="auto">
          <a:xfrm>
            <a:off x="5711750" y="1372965"/>
            <a:ext cx="1857974"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Ribbon</a:t>
            </a:r>
            <a:r>
              <a:rPr lang="zh-CN" altLang="en-US" sz="1400" dirty="0">
                <a:solidFill>
                  <a:schemeClr val="tx1">
                    <a:lumMod val="85000"/>
                    <a:lumOff val="15000"/>
                  </a:schemeClr>
                </a:solidFill>
                <a:ea typeface="阿里巴巴普惠体" panose="00020600040101010101" pitchFamily="18" charset="-122"/>
              </a:rPr>
              <a:t>负载均衡策略</a:t>
            </a:r>
          </a:p>
        </p:txBody>
      </p:sp>
      <p:sp>
        <p:nvSpPr>
          <p:cNvPr id="45" name="矩形: 圆角 44">
            <a:extLst>
              <a:ext uri="{FF2B5EF4-FFF2-40B4-BE49-F238E27FC236}">
                <a16:creationId xmlns:a16="http://schemas.microsoft.com/office/drawing/2014/main" id="{BC25BF53-24A5-5FBD-668D-B8189C768592}"/>
              </a:ext>
            </a:extLst>
          </p:cNvPr>
          <p:cNvSpPr/>
          <p:nvPr/>
        </p:nvSpPr>
        <p:spPr bwMode="auto">
          <a:xfrm>
            <a:off x="5721177" y="3281980"/>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漏桶算法</a:t>
            </a:r>
          </a:p>
        </p:txBody>
      </p:sp>
      <p:sp>
        <p:nvSpPr>
          <p:cNvPr id="47" name="矩形: 圆角 46">
            <a:extLst>
              <a:ext uri="{FF2B5EF4-FFF2-40B4-BE49-F238E27FC236}">
                <a16:creationId xmlns:a16="http://schemas.microsoft.com/office/drawing/2014/main" id="{7D209CBE-E99D-411A-A41B-5C06B14E15DE}"/>
              </a:ext>
            </a:extLst>
          </p:cNvPr>
          <p:cNvSpPr/>
          <p:nvPr/>
        </p:nvSpPr>
        <p:spPr bwMode="auto">
          <a:xfrm>
            <a:off x="5692896" y="2574968"/>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skywalking</a:t>
            </a:r>
            <a:endParaRPr lang="zh-CN" altLang="en-US" sz="1400" dirty="0">
              <a:solidFill>
                <a:schemeClr val="tx1">
                  <a:lumMod val="85000"/>
                  <a:lumOff val="15000"/>
                </a:schemeClr>
              </a:solidFill>
              <a:ea typeface="阿里巴巴普惠体" panose="00020600040101010101" pitchFamily="18" charset="-122"/>
            </a:endParaRPr>
          </a:p>
        </p:txBody>
      </p:sp>
      <p:sp>
        <p:nvSpPr>
          <p:cNvPr id="54" name="矩形: 圆角 53">
            <a:extLst>
              <a:ext uri="{FF2B5EF4-FFF2-40B4-BE49-F238E27FC236}">
                <a16:creationId xmlns:a16="http://schemas.microsoft.com/office/drawing/2014/main" id="{ADE34579-8208-9741-DB84-7BE3286FF5D6}"/>
              </a:ext>
            </a:extLst>
          </p:cNvPr>
          <p:cNvSpPr/>
          <p:nvPr/>
        </p:nvSpPr>
        <p:spPr bwMode="auto">
          <a:xfrm>
            <a:off x="3514415" y="20008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熔断、降级</a:t>
            </a:r>
          </a:p>
        </p:txBody>
      </p:sp>
      <p:sp>
        <p:nvSpPr>
          <p:cNvPr id="57" name="矩形: 圆角 56">
            <a:extLst>
              <a:ext uri="{FF2B5EF4-FFF2-40B4-BE49-F238E27FC236}">
                <a16:creationId xmlns:a16="http://schemas.microsoft.com/office/drawing/2014/main" id="{BDA6C76D-851D-517B-820C-498CE320FF02}"/>
              </a:ext>
            </a:extLst>
          </p:cNvPr>
          <p:cNvSpPr/>
          <p:nvPr/>
        </p:nvSpPr>
        <p:spPr bwMode="auto">
          <a:xfrm>
            <a:off x="5711750" y="3823008"/>
            <a:ext cx="2065363"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分布式理论</a:t>
            </a:r>
            <a:r>
              <a:rPr lang="en-US" altLang="zh-CN" sz="1400" dirty="0">
                <a:solidFill>
                  <a:schemeClr val="tx1">
                    <a:lumMod val="85000"/>
                    <a:lumOff val="15000"/>
                  </a:schemeClr>
                </a:solidFill>
                <a:ea typeface="阿里巴巴普惠体" panose="00020600040101010101" pitchFamily="18" charset="-122"/>
              </a:rPr>
              <a:t>CAP</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BASE</a:t>
            </a:r>
            <a:endParaRPr lang="zh-CN" altLang="en-US" sz="1400" dirty="0">
              <a:solidFill>
                <a:schemeClr val="tx1">
                  <a:lumMod val="85000"/>
                  <a:lumOff val="15000"/>
                </a:schemeClr>
              </a:solidFill>
              <a:ea typeface="阿里巴巴普惠体" panose="00020600040101010101" pitchFamily="18" charset="-122"/>
            </a:endParaRPr>
          </a:p>
        </p:txBody>
      </p:sp>
      <p:sp>
        <p:nvSpPr>
          <p:cNvPr id="83" name="矩形: 圆角 82">
            <a:extLst>
              <a:ext uri="{FF2B5EF4-FFF2-40B4-BE49-F238E27FC236}">
                <a16:creationId xmlns:a16="http://schemas.microsoft.com/office/drawing/2014/main" id="{8582B601-7150-70CC-268E-BB4ECCE596B9}"/>
              </a:ext>
            </a:extLst>
          </p:cNvPr>
          <p:cNvSpPr/>
          <p:nvPr/>
        </p:nvSpPr>
        <p:spPr bwMode="auto">
          <a:xfrm>
            <a:off x="3508130" y="499093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分布式任务调度</a:t>
            </a:r>
          </a:p>
        </p:txBody>
      </p:sp>
      <p:sp>
        <p:nvSpPr>
          <p:cNvPr id="19" name="矩形: 圆角 18">
            <a:extLst>
              <a:ext uri="{FF2B5EF4-FFF2-40B4-BE49-F238E27FC236}">
                <a16:creationId xmlns:a16="http://schemas.microsoft.com/office/drawing/2014/main" id="{33769CE8-A3FF-5CB1-BB18-63F8B7CE01D8}"/>
              </a:ext>
            </a:extLst>
          </p:cNvPr>
          <p:cNvSpPr/>
          <p:nvPr/>
        </p:nvSpPr>
        <p:spPr bwMode="auto">
          <a:xfrm>
            <a:off x="3514415" y="2603248"/>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监控</a:t>
            </a:r>
          </a:p>
        </p:txBody>
      </p:sp>
      <p:sp>
        <p:nvSpPr>
          <p:cNvPr id="26" name="矩形: 圆角 25">
            <a:extLst>
              <a:ext uri="{FF2B5EF4-FFF2-40B4-BE49-F238E27FC236}">
                <a16:creationId xmlns:a16="http://schemas.microsoft.com/office/drawing/2014/main" id="{97F4C997-4AB2-D036-C740-4F8E46337D4C}"/>
              </a:ext>
            </a:extLst>
          </p:cNvPr>
          <p:cNvSpPr/>
          <p:nvPr/>
        </p:nvSpPr>
        <p:spPr bwMode="auto">
          <a:xfrm>
            <a:off x="7985181" y="1382391"/>
            <a:ext cx="2044939"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自定义负载均衡</a:t>
            </a:r>
          </a:p>
        </p:txBody>
      </p:sp>
      <p:sp>
        <p:nvSpPr>
          <p:cNvPr id="28" name="矩形: 圆角 27">
            <a:extLst>
              <a:ext uri="{FF2B5EF4-FFF2-40B4-BE49-F238E27FC236}">
                <a16:creationId xmlns:a16="http://schemas.microsoft.com/office/drawing/2014/main" id="{7BD10A54-843B-05FA-6CE6-8A929E5AF022}"/>
              </a:ext>
            </a:extLst>
          </p:cNvPr>
          <p:cNvSpPr/>
          <p:nvPr/>
        </p:nvSpPr>
        <p:spPr bwMode="auto">
          <a:xfrm>
            <a:off x="7994608" y="3291407"/>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令牌桶算法</a:t>
            </a:r>
          </a:p>
        </p:txBody>
      </p:sp>
      <p:sp>
        <p:nvSpPr>
          <p:cNvPr id="29" name="矩形: 圆角 28">
            <a:extLst>
              <a:ext uri="{FF2B5EF4-FFF2-40B4-BE49-F238E27FC236}">
                <a16:creationId xmlns:a16="http://schemas.microsoft.com/office/drawing/2014/main" id="{E7B3C4AD-F8F8-CBFC-0B06-ADF0AD601134}"/>
              </a:ext>
            </a:extLst>
          </p:cNvPr>
          <p:cNvSpPr/>
          <p:nvPr/>
        </p:nvSpPr>
        <p:spPr bwMode="auto">
          <a:xfrm>
            <a:off x="5711751" y="493537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xxl</a:t>
            </a:r>
            <a:r>
              <a:rPr lang="en-US" altLang="zh-CN" sz="1400" dirty="0">
                <a:solidFill>
                  <a:schemeClr val="tx1">
                    <a:lumMod val="85000"/>
                    <a:lumOff val="15000"/>
                  </a:schemeClr>
                </a:solidFill>
                <a:ea typeface="阿里巴巴普惠体" panose="00020600040101010101" pitchFamily="18" charset="-122"/>
              </a:rPr>
              <a:t>-job</a:t>
            </a:r>
            <a:endParaRPr lang="zh-CN" altLang="en-US" sz="1400" dirty="0">
              <a:solidFill>
                <a:schemeClr val="tx1">
                  <a:lumMod val="85000"/>
                  <a:lumOff val="15000"/>
                </a:schemeClr>
              </a:solidFill>
              <a:ea typeface="阿里巴巴普惠体" panose="00020600040101010101" pitchFamily="18" charset="-122"/>
            </a:endParaRPr>
          </a:p>
        </p:txBody>
      </p:sp>
      <p:sp>
        <p:nvSpPr>
          <p:cNvPr id="32" name="矩形: 圆角 31">
            <a:extLst>
              <a:ext uri="{FF2B5EF4-FFF2-40B4-BE49-F238E27FC236}">
                <a16:creationId xmlns:a16="http://schemas.microsoft.com/office/drawing/2014/main" id="{D563EAFF-CA1E-9971-FA12-323C11349AA8}"/>
              </a:ext>
            </a:extLst>
          </p:cNvPr>
          <p:cNvSpPr/>
          <p:nvPr/>
        </p:nvSpPr>
        <p:spPr bwMode="auto">
          <a:xfrm>
            <a:off x="1158604" y="5866457"/>
            <a:ext cx="1791092" cy="407163"/>
          </a:xfrm>
          <a:prstGeom prst="roundRect">
            <a:avLst/>
          </a:prstGeom>
          <a:solidFill>
            <a:schemeClr val="accent3">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消息中间件</a:t>
            </a:r>
          </a:p>
        </p:txBody>
      </p:sp>
      <p:cxnSp>
        <p:nvCxnSpPr>
          <p:cNvPr id="36" name="连接符: 曲线 35">
            <a:extLst>
              <a:ext uri="{FF2B5EF4-FFF2-40B4-BE49-F238E27FC236}">
                <a16:creationId xmlns:a16="http://schemas.microsoft.com/office/drawing/2014/main" id="{7C27C8FF-5EB7-1C67-8592-7512BE5D4079}"/>
              </a:ext>
            </a:extLst>
          </p:cNvPr>
          <p:cNvCxnSpPr>
            <a:stCxn id="4" idx="3"/>
            <a:endCxn id="7" idx="1"/>
          </p:cNvCxnSpPr>
          <p:nvPr/>
        </p:nvCxnSpPr>
        <p:spPr>
          <a:xfrm flipV="1">
            <a:off x="3016577" y="1019306"/>
            <a:ext cx="497838" cy="8958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330DE989-658B-1FC7-1264-3ECD95A175F0}"/>
              </a:ext>
            </a:extLst>
          </p:cNvPr>
          <p:cNvCxnSpPr>
            <a:stCxn id="4" idx="3"/>
            <a:endCxn id="8" idx="1"/>
          </p:cNvCxnSpPr>
          <p:nvPr/>
        </p:nvCxnSpPr>
        <p:spPr>
          <a:xfrm flipV="1">
            <a:off x="3016577" y="1621729"/>
            <a:ext cx="497838" cy="2934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D03ED7B1-4BE2-4FBD-7075-F6DB48C901B2}"/>
              </a:ext>
            </a:extLst>
          </p:cNvPr>
          <p:cNvCxnSpPr>
            <a:stCxn id="4" idx="3"/>
            <a:endCxn id="54" idx="1"/>
          </p:cNvCxnSpPr>
          <p:nvPr/>
        </p:nvCxnSpPr>
        <p:spPr>
          <a:xfrm>
            <a:off x="3016577" y="1915161"/>
            <a:ext cx="497838" cy="289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D69CF26D-D90E-EAB3-23A8-3F5BF65E327D}"/>
              </a:ext>
            </a:extLst>
          </p:cNvPr>
          <p:cNvCxnSpPr>
            <a:stCxn id="4" idx="3"/>
            <a:endCxn id="19" idx="1"/>
          </p:cNvCxnSpPr>
          <p:nvPr/>
        </p:nvCxnSpPr>
        <p:spPr>
          <a:xfrm>
            <a:off x="3016577" y="1915161"/>
            <a:ext cx="497838" cy="891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C3BC7778-2F1C-A1BD-4AA9-B839033FFF2A}"/>
              </a:ext>
            </a:extLst>
          </p:cNvPr>
          <p:cNvSpPr/>
          <p:nvPr/>
        </p:nvSpPr>
        <p:spPr bwMode="auto">
          <a:xfrm>
            <a:off x="7985181" y="3834006"/>
            <a:ext cx="1988378"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分布式事务解决方案</a:t>
            </a:r>
          </a:p>
        </p:txBody>
      </p:sp>
      <p:sp>
        <p:nvSpPr>
          <p:cNvPr id="6" name="矩形: 圆角 5">
            <a:extLst>
              <a:ext uri="{FF2B5EF4-FFF2-40B4-BE49-F238E27FC236}">
                <a16:creationId xmlns:a16="http://schemas.microsoft.com/office/drawing/2014/main" id="{6C5E0D98-49AE-89C4-84F0-8099B29C1FB0}"/>
              </a:ext>
            </a:extLst>
          </p:cNvPr>
          <p:cNvSpPr/>
          <p:nvPr/>
        </p:nvSpPr>
        <p:spPr bwMode="auto">
          <a:xfrm>
            <a:off x="10154918" y="3835576"/>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seata</a:t>
            </a:r>
            <a:endParaRPr lang="zh-CN" altLang="en-US" sz="1400" dirty="0">
              <a:solidFill>
                <a:schemeClr val="tx1">
                  <a:lumMod val="85000"/>
                  <a:lumOff val="15000"/>
                </a:schemeClr>
              </a:solidFill>
              <a:ea typeface="阿里巴巴普惠体" panose="00020600040101010101" pitchFamily="18" charset="-122"/>
            </a:endParaRPr>
          </a:p>
        </p:txBody>
      </p:sp>
      <p:sp>
        <p:nvSpPr>
          <p:cNvPr id="71" name="矩形: 圆角 70">
            <a:extLst>
              <a:ext uri="{FF2B5EF4-FFF2-40B4-BE49-F238E27FC236}">
                <a16:creationId xmlns:a16="http://schemas.microsoft.com/office/drawing/2014/main" id="{807CC933-723E-4C58-EC4D-E4B8F9636DDB}"/>
              </a:ext>
            </a:extLst>
          </p:cNvPr>
          <p:cNvSpPr/>
          <p:nvPr/>
        </p:nvSpPr>
        <p:spPr bwMode="auto">
          <a:xfrm>
            <a:off x="3564010" y="5604076"/>
            <a:ext cx="1791092" cy="407163"/>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RabbitMQ</a:t>
            </a:r>
            <a:endParaRPr lang="zh-CN" altLang="en-US" sz="1400" dirty="0">
              <a:solidFill>
                <a:schemeClr val="tx1">
                  <a:lumMod val="85000"/>
                  <a:lumOff val="15000"/>
                </a:schemeClr>
              </a:solidFill>
              <a:ea typeface="阿里巴巴普惠体" panose="00020600040101010101" pitchFamily="18" charset="-122"/>
            </a:endParaRPr>
          </a:p>
        </p:txBody>
      </p:sp>
      <p:sp>
        <p:nvSpPr>
          <p:cNvPr id="72" name="矩形: 圆角 71">
            <a:extLst>
              <a:ext uri="{FF2B5EF4-FFF2-40B4-BE49-F238E27FC236}">
                <a16:creationId xmlns:a16="http://schemas.microsoft.com/office/drawing/2014/main" id="{1B17190C-C3CB-F40F-83CF-A62A14092FEF}"/>
              </a:ext>
            </a:extLst>
          </p:cNvPr>
          <p:cNvSpPr/>
          <p:nvPr/>
        </p:nvSpPr>
        <p:spPr bwMode="auto">
          <a:xfrm>
            <a:off x="3554583" y="6235672"/>
            <a:ext cx="1791092" cy="407163"/>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Kafka</a:t>
            </a:r>
            <a:endParaRPr lang="zh-CN" altLang="en-US" sz="1400" dirty="0">
              <a:solidFill>
                <a:schemeClr val="tx1">
                  <a:lumMod val="85000"/>
                  <a:lumOff val="15000"/>
                </a:schemeClr>
              </a:solidFill>
              <a:ea typeface="阿里巴巴普惠体" panose="00020600040101010101" pitchFamily="18" charset="-122"/>
            </a:endParaRPr>
          </a:p>
        </p:txBody>
      </p:sp>
      <p:cxnSp>
        <p:nvCxnSpPr>
          <p:cNvPr id="74" name="连接符: 曲线 73">
            <a:extLst>
              <a:ext uri="{FF2B5EF4-FFF2-40B4-BE49-F238E27FC236}">
                <a16:creationId xmlns:a16="http://schemas.microsoft.com/office/drawing/2014/main" id="{FD29BCA5-CD1A-BABB-6840-57C08180191F}"/>
              </a:ext>
            </a:extLst>
          </p:cNvPr>
          <p:cNvCxnSpPr>
            <a:stCxn id="32" idx="3"/>
            <a:endCxn id="71" idx="1"/>
          </p:cNvCxnSpPr>
          <p:nvPr/>
        </p:nvCxnSpPr>
        <p:spPr>
          <a:xfrm flipV="1">
            <a:off x="2949696" y="5807658"/>
            <a:ext cx="614314" cy="2623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连接符: 曲线 75">
            <a:extLst>
              <a:ext uri="{FF2B5EF4-FFF2-40B4-BE49-F238E27FC236}">
                <a16:creationId xmlns:a16="http://schemas.microsoft.com/office/drawing/2014/main" id="{67530CE0-A1BD-4A7C-7926-7571FB96CE2F}"/>
              </a:ext>
            </a:extLst>
          </p:cNvPr>
          <p:cNvCxnSpPr>
            <a:cxnSpLocks/>
            <a:stCxn id="32" idx="3"/>
            <a:endCxn id="72" idx="1"/>
          </p:cNvCxnSpPr>
          <p:nvPr/>
        </p:nvCxnSpPr>
        <p:spPr>
          <a:xfrm>
            <a:off x="2949696" y="6070039"/>
            <a:ext cx="604887" cy="3692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7316B130-B2F8-38F2-8C68-E2D72E5C6F5D}"/>
              </a:ext>
            </a:extLst>
          </p:cNvPr>
          <p:cNvCxnSpPr>
            <a:stCxn id="5" idx="3"/>
            <a:endCxn id="37" idx="1"/>
          </p:cNvCxnSpPr>
          <p:nvPr/>
        </p:nvCxnSpPr>
        <p:spPr>
          <a:xfrm flipV="1">
            <a:off x="2978871" y="4026591"/>
            <a:ext cx="529259" cy="3083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连接符: 曲线 80">
            <a:extLst>
              <a:ext uri="{FF2B5EF4-FFF2-40B4-BE49-F238E27FC236}">
                <a16:creationId xmlns:a16="http://schemas.microsoft.com/office/drawing/2014/main" id="{C5603786-420E-6674-0D2D-400DF9CD5155}"/>
              </a:ext>
            </a:extLst>
          </p:cNvPr>
          <p:cNvCxnSpPr>
            <a:stCxn id="5" idx="3"/>
            <a:endCxn id="83" idx="1"/>
          </p:cNvCxnSpPr>
          <p:nvPr/>
        </p:nvCxnSpPr>
        <p:spPr>
          <a:xfrm>
            <a:off x="2978871" y="4334989"/>
            <a:ext cx="529259" cy="851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占位符 6">
            <a:extLst>
              <a:ext uri="{FF2B5EF4-FFF2-40B4-BE49-F238E27FC236}">
                <a16:creationId xmlns:a16="http://schemas.microsoft.com/office/drawing/2014/main" id="{5B2752D6-F751-F008-F935-6DF62FC374F2}"/>
              </a:ext>
            </a:extLst>
          </p:cNvPr>
          <p:cNvSpPr txBox="1">
            <a:spLocks/>
          </p:cNvSpPr>
          <p:nvPr/>
        </p:nvSpPr>
        <p:spPr>
          <a:xfrm>
            <a:off x="5492851" y="5882381"/>
            <a:ext cx="1567825" cy="61268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下一个篇章</a:t>
            </a:r>
            <a:endParaRPr lang="en-US" altLang="zh-CN" sz="1400" dirty="0">
              <a:solidFill>
                <a:schemeClr val="tx1"/>
              </a:solidFill>
            </a:endParaRPr>
          </a:p>
        </p:txBody>
      </p:sp>
      <p:sp>
        <p:nvSpPr>
          <p:cNvPr id="93" name="矩形: 圆角 92">
            <a:extLst>
              <a:ext uri="{FF2B5EF4-FFF2-40B4-BE49-F238E27FC236}">
                <a16:creationId xmlns:a16="http://schemas.microsoft.com/office/drawing/2014/main" id="{CACD89A0-2F9B-8550-4436-BF555ACF4541}"/>
              </a:ext>
            </a:extLst>
          </p:cNvPr>
          <p:cNvSpPr/>
          <p:nvPr/>
        </p:nvSpPr>
        <p:spPr bwMode="auto">
          <a:xfrm>
            <a:off x="3509702" y="3261931"/>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限流</a:t>
            </a:r>
          </a:p>
        </p:txBody>
      </p:sp>
      <p:cxnSp>
        <p:nvCxnSpPr>
          <p:cNvPr id="95" name="连接符: 曲线 94">
            <a:extLst>
              <a:ext uri="{FF2B5EF4-FFF2-40B4-BE49-F238E27FC236}">
                <a16:creationId xmlns:a16="http://schemas.microsoft.com/office/drawing/2014/main" id="{2285B7FF-F15C-BE3F-0BE3-26392D17D47E}"/>
              </a:ext>
            </a:extLst>
          </p:cNvPr>
          <p:cNvCxnSpPr>
            <a:stCxn id="5" idx="3"/>
            <a:endCxn id="93" idx="1"/>
          </p:cNvCxnSpPr>
          <p:nvPr/>
        </p:nvCxnSpPr>
        <p:spPr>
          <a:xfrm flipV="1">
            <a:off x="2978871" y="3465513"/>
            <a:ext cx="530831" cy="869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连接符: 曲线 96">
            <a:extLst>
              <a:ext uri="{FF2B5EF4-FFF2-40B4-BE49-F238E27FC236}">
                <a16:creationId xmlns:a16="http://schemas.microsoft.com/office/drawing/2014/main" id="{81C3595A-4671-3CAA-E7EE-1BEF3C65C681}"/>
              </a:ext>
            </a:extLst>
          </p:cNvPr>
          <p:cNvCxnSpPr>
            <a:stCxn id="5" idx="3"/>
            <a:endCxn id="40" idx="1"/>
          </p:cNvCxnSpPr>
          <p:nvPr/>
        </p:nvCxnSpPr>
        <p:spPr>
          <a:xfrm>
            <a:off x="2978871" y="4334989"/>
            <a:ext cx="529259" cy="2755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060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22" presetClass="entr" presetSubtype="8"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par>
                                <p:cTn id="31" presetID="22" presetClass="entr" presetSubtype="8"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p:tgtEl>
                                          <p:spTgt spid="27"/>
                                        </p:tgtEl>
                                        <p:attrNameLst>
                                          <p:attrName>ppt_x</p:attrName>
                                        </p:attrNameLst>
                                      </p:cBhvr>
                                      <p:tavLst>
                                        <p:tav tm="0">
                                          <p:val>
                                            <p:strVal val="#ppt_x-#ppt_w*1.125000"/>
                                          </p:val>
                                        </p:tav>
                                        <p:tav tm="100000">
                                          <p:val>
                                            <p:strVal val="#ppt_x"/>
                                          </p:val>
                                        </p:tav>
                                      </p:tavLst>
                                    </p:anim>
                                    <p:animEffect transition="in" filter="wipe(right)">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p:tgtEl>
                                          <p:spTgt spid="42"/>
                                        </p:tgtEl>
                                        <p:attrNameLst>
                                          <p:attrName>ppt_x</p:attrName>
                                        </p:attrNameLst>
                                      </p:cBhvr>
                                      <p:tavLst>
                                        <p:tav tm="0">
                                          <p:val>
                                            <p:strVal val="#ppt_x-#ppt_w*1.125000"/>
                                          </p:val>
                                        </p:tav>
                                        <p:tav tm="100000">
                                          <p:val>
                                            <p:strVal val="#ppt_x"/>
                                          </p:val>
                                        </p:tav>
                                      </p:tavLst>
                                    </p:anim>
                                    <p:animEffect transition="in" filter="wipe(right)">
                                      <p:cBhvr>
                                        <p:cTn id="58" dur="500"/>
                                        <p:tgtEl>
                                          <p:spTgt spid="42"/>
                                        </p:tgtEl>
                                      </p:cBhvr>
                                    </p:animEffect>
                                  </p:childTnLst>
                                </p:cTn>
                              </p:par>
                            </p:childTnLst>
                          </p:cTn>
                        </p:par>
                        <p:par>
                          <p:cTn id="59" fill="hold">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p:tgtEl>
                                          <p:spTgt spid="26"/>
                                        </p:tgtEl>
                                        <p:attrNameLst>
                                          <p:attrName>ppt_x</p:attrName>
                                        </p:attrNameLst>
                                      </p:cBhvr>
                                      <p:tavLst>
                                        <p:tav tm="0">
                                          <p:val>
                                            <p:strVal val="#ppt_x-#ppt_w*1.125000"/>
                                          </p:val>
                                        </p:tav>
                                        <p:tav tm="100000">
                                          <p:val>
                                            <p:strVal val="#ppt_x"/>
                                          </p:val>
                                        </p:tav>
                                      </p:tavLst>
                                    </p:anim>
                                    <p:animEffect transition="in" filter="wipe(righ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additive="base">
                                        <p:cTn id="68" dur="500"/>
                                        <p:tgtEl>
                                          <p:spTgt spid="47"/>
                                        </p:tgtEl>
                                        <p:attrNameLst>
                                          <p:attrName>ppt_x</p:attrName>
                                        </p:attrNameLst>
                                      </p:cBhvr>
                                      <p:tavLst>
                                        <p:tav tm="0">
                                          <p:val>
                                            <p:strVal val="#ppt_x-#ppt_w*1.125000"/>
                                          </p:val>
                                        </p:tav>
                                        <p:tav tm="100000">
                                          <p:val>
                                            <p:strVal val="#ppt_x"/>
                                          </p:val>
                                        </p:tav>
                                      </p:tavLst>
                                    </p:anim>
                                    <p:animEffect transition="in" filter="wipe(right)">
                                      <p:cBhvr>
                                        <p:cTn id="69" dur="5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wipe(left)">
                                      <p:cBhvr>
                                        <p:cTn id="74" dur="500"/>
                                        <p:tgtEl>
                                          <p:spTgt spid="95"/>
                                        </p:tgtEl>
                                      </p:cBhvr>
                                    </p:animEffect>
                                  </p:childTnLst>
                                </p:cTn>
                              </p:par>
                              <p:par>
                                <p:cTn id="75" presetID="22" presetClass="entr" presetSubtype="8"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wipe(left)">
                                      <p:cBhvr>
                                        <p:cTn id="77" dur="500"/>
                                        <p:tgtEl>
                                          <p:spTgt spid="79"/>
                                        </p:tgtEl>
                                      </p:cBhvr>
                                    </p:animEffect>
                                  </p:childTnLst>
                                </p:cTn>
                              </p:par>
                              <p:par>
                                <p:cTn id="78" presetID="22" presetClass="entr" presetSubtype="8" fill="hold"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wipe(left)">
                                      <p:cBhvr>
                                        <p:cTn id="80" dur="500"/>
                                        <p:tgtEl>
                                          <p:spTgt spid="97"/>
                                        </p:tgtEl>
                                      </p:cBhvr>
                                    </p:animEffect>
                                  </p:childTnLst>
                                </p:cTn>
                              </p:par>
                              <p:par>
                                <p:cTn id="81" presetID="22" presetClass="entr" presetSubtype="8"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wipe(left)">
                                      <p:cBhvr>
                                        <p:cTn id="83" dur="500"/>
                                        <p:tgtEl>
                                          <p:spTgt spid="81"/>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left)">
                                      <p:cBhvr>
                                        <p:cTn id="87" dur="500"/>
                                        <p:tgtEl>
                                          <p:spTgt spid="9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left)">
                                      <p:cBhvr>
                                        <p:cTn id="90" dur="500"/>
                                        <p:tgtEl>
                                          <p:spTgt spid="3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left)">
                                      <p:cBhvr>
                                        <p:cTn id="93" dur="500"/>
                                        <p:tgtEl>
                                          <p:spTgt spid="4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p:tgtEl>
                                          <p:spTgt spid="45"/>
                                        </p:tgtEl>
                                        <p:attrNameLst>
                                          <p:attrName>ppt_x</p:attrName>
                                        </p:attrNameLst>
                                      </p:cBhvr>
                                      <p:tavLst>
                                        <p:tav tm="0">
                                          <p:val>
                                            <p:strVal val="#ppt_x-#ppt_w*1.125000"/>
                                          </p:val>
                                        </p:tav>
                                        <p:tav tm="100000">
                                          <p:val>
                                            <p:strVal val="#ppt_x"/>
                                          </p:val>
                                        </p:tav>
                                      </p:tavLst>
                                    </p:anim>
                                    <p:animEffect transition="in" filter="wipe(right)">
                                      <p:cBhvr>
                                        <p:cTn id="102" dur="500"/>
                                        <p:tgtEl>
                                          <p:spTgt spid="45"/>
                                        </p:tgtEl>
                                      </p:cBhvr>
                                    </p:animEffect>
                                  </p:childTnLst>
                                </p:cTn>
                              </p:par>
                            </p:childTnLst>
                          </p:cTn>
                        </p:par>
                        <p:par>
                          <p:cTn id="103" fill="hold">
                            <p:stCondLst>
                              <p:cond delay="500"/>
                            </p:stCondLst>
                            <p:childTnLst>
                              <p:par>
                                <p:cTn id="104" presetID="12" presetClass="entr" presetSubtype="8" fill="hold" grpId="0" nodeType="afterEffect">
                                  <p:stCondLst>
                                    <p:cond delay="0"/>
                                  </p:stCondLst>
                                  <p:childTnLst>
                                    <p:set>
                                      <p:cBhvr>
                                        <p:cTn id="105" dur="1" fill="hold">
                                          <p:stCondLst>
                                            <p:cond delay="0"/>
                                          </p:stCondLst>
                                        </p:cTn>
                                        <p:tgtEl>
                                          <p:spTgt spid="28"/>
                                        </p:tgtEl>
                                        <p:attrNameLst>
                                          <p:attrName>style.visibility</p:attrName>
                                        </p:attrNameLst>
                                      </p:cBhvr>
                                      <p:to>
                                        <p:strVal val="visible"/>
                                      </p:to>
                                    </p:set>
                                    <p:anim calcmode="lin" valueType="num">
                                      <p:cBhvr additive="base">
                                        <p:cTn id="106" dur="500"/>
                                        <p:tgtEl>
                                          <p:spTgt spid="28"/>
                                        </p:tgtEl>
                                        <p:attrNameLst>
                                          <p:attrName>ppt_x</p:attrName>
                                        </p:attrNameLst>
                                      </p:cBhvr>
                                      <p:tavLst>
                                        <p:tav tm="0">
                                          <p:val>
                                            <p:strVal val="#ppt_x-#ppt_w*1.125000"/>
                                          </p:val>
                                        </p:tav>
                                        <p:tav tm="100000">
                                          <p:val>
                                            <p:strVal val="#ppt_x"/>
                                          </p:val>
                                        </p:tav>
                                      </p:tavLst>
                                    </p:anim>
                                    <p:animEffect transition="in" filter="wipe(right)">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57"/>
                                        </p:tgtEl>
                                        <p:attrNameLst>
                                          <p:attrName>style.visibility</p:attrName>
                                        </p:attrNameLst>
                                      </p:cBhvr>
                                      <p:to>
                                        <p:strVal val="visible"/>
                                      </p:to>
                                    </p:set>
                                    <p:anim calcmode="lin" valueType="num">
                                      <p:cBhvr additive="base">
                                        <p:cTn id="112" dur="500"/>
                                        <p:tgtEl>
                                          <p:spTgt spid="57"/>
                                        </p:tgtEl>
                                        <p:attrNameLst>
                                          <p:attrName>ppt_x</p:attrName>
                                        </p:attrNameLst>
                                      </p:cBhvr>
                                      <p:tavLst>
                                        <p:tav tm="0">
                                          <p:val>
                                            <p:strVal val="#ppt_x-#ppt_w*1.125000"/>
                                          </p:val>
                                        </p:tav>
                                        <p:tav tm="100000">
                                          <p:val>
                                            <p:strVal val="#ppt_x"/>
                                          </p:val>
                                        </p:tav>
                                      </p:tavLst>
                                    </p:anim>
                                    <p:animEffect transition="in" filter="wipe(right)">
                                      <p:cBhvr>
                                        <p:cTn id="113" dur="500"/>
                                        <p:tgtEl>
                                          <p:spTgt spid="57"/>
                                        </p:tgtEl>
                                      </p:cBhvr>
                                    </p:animEffect>
                                  </p:childTnLst>
                                </p:cTn>
                              </p:par>
                            </p:childTnLst>
                          </p:cTn>
                        </p:par>
                        <p:par>
                          <p:cTn id="114" fill="hold">
                            <p:stCondLst>
                              <p:cond delay="500"/>
                            </p:stCondLst>
                            <p:childTnLst>
                              <p:par>
                                <p:cTn id="115" presetID="12" presetClass="entr" presetSubtype="8" fill="hold" grpId="0" nodeType="afterEffect">
                                  <p:stCondLst>
                                    <p:cond delay="0"/>
                                  </p:stCondLst>
                                  <p:childTnLst>
                                    <p:set>
                                      <p:cBhvr>
                                        <p:cTn id="116" dur="1" fill="hold">
                                          <p:stCondLst>
                                            <p:cond delay="0"/>
                                          </p:stCondLst>
                                        </p:cTn>
                                        <p:tgtEl>
                                          <p:spTgt spid="3"/>
                                        </p:tgtEl>
                                        <p:attrNameLst>
                                          <p:attrName>style.visibility</p:attrName>
                                        </p:attrNameLst>
                                      </p:cBhvr>
                                      <p:to>
                                        <p:strVal val="visible"/>
                                      </p:to>
                                    </p:set>
                                    <p:anim calcmode="lin" valueType="num">
                                      <p:cBhvr additive="base">
                                        <p:cTn id="117" dur="500"/>
                                        <p:tgtEl>
                                          <p:spTgt spid="3"/>
                                        </p:tgtEl>
                                        <p:attrNameLst>
                                          <p:attrName>ppt_x</p:attrName>
                                        </p:attrNameLst>
                                      </p:cBhvr>
                                      <p:tavLst>
                                        <p:tav tm="0">
                                          <p:val>
                                            <p:strVal val="#ppt_x-#ppt_w*1.125000"/>
                                          </p:val>
                                        </p:tav>
                                        <p:tav tm="100000">
                                          <p:val>
                                            <p:strVal val="#ppt_x"/>
                                          </p:val>
                                        </p:tav>
                                      </p:tavLst>
                                    </p:anim>
                                    <p:animEffect transition="in" filter="wipe(right)">
                                      <p:cBhvr>
                                        <p:cTn id="118" dur="500"/>
                                        <p:tgtEl>
                                          <p:spTgt spid="3"/>
                                        </p:tgtEl>
                                      </p:cBhvr>
                                    </p:animEffect>
                                  </p:childTnLst>
                                </p:cTn>
                              </p:par>
                            </p:childTnLst>
                          </p:cTn>
                        </p:par>
                        <p:par>
                          <p:cTn id="119" fill="hold">
                            <p:stCondLst>
                              <p:cond delay="1000"/>
                            </p:stCondLst>
                            <p:childTnLst>
                              <p:par>
                                <p:cTn id="120" presetID="12" presetClass="entr" presetSubtype="8" fill="hold" grpId="0" nodeType="afterEffect">
                                  <p:stCondLst>
                                    <p:cond delay="0"/>
                                  </p:stCondLst>
                                  <p:childTnLst>
                                    <p:set>
                                      <p:cBhvr>
                                        <p:cTn id="121" dur="1" fill="hold">
                                          <p:stCondLst>
                                            <p:cond delay="0"/>
                                          </p:stCondLst>
                                        </p:cTn>
                                        <p:tgtEl>
                                          <p:spTgt spid="6"/>
                                        </p:tgtEl>
                                        <p:attrNameLst>
                                          <p:attrName>style.visibility</p:attrName>
                                        </p:attrNameLst>
                                      </p:cBhvr>
                                      <p:to>
                                        <p:strVal val="visible"/>
                                      </p:to>
                                    </p:set>
                                    <p:anim calcmode="lin" valueType="num">
                                      <p:cBhvr additive="base">
                                        <p:cTn id="122" dur="500"/>
                                        <p:tgtEl>
                                          <p:spTgt spid="6"/>
                                        </p:tgtEl>
                                        <p:attrNameLst>
                                          <p:attrName>ppt_x</p:attrName>
                                        </p:attrNameLst>
                                      </p:cBhvr>
                                      <p:tavLst>
                                        <p:tav tm="0">
                                          <p:val>
                                            <p:strVal val="#ppt_x-#ppt_w*1.125000"/>
                                          </p:val>
                                        </p:tav>
                                        <p:tav tm="100000">
                                          <p:val>
                                            <p:strVal val="#ppt_x"/>
                                          </p:val>
                                        </p:tav>
                                      </p:tavLst>
                                    </p:anim>
                                    <p:animEffect transition="in" filter="wipe(right)">
                                      <p:cBhvr>
                                        <p:cTn id="123" dur="500"/>
                                        <p:tgtEl>
                                          <p:spTgt spid="6"/>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ntr" presetSubtype="8"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anim calcmode="lin" valueType="num">
                                      <p:cBhvr additive="base">
                                        <p:cTn id="128" dur="500"/>
                                        <p:tgtEl>
                                          <p:spTgt spid="29"/>
                                        </p:tgtEl>
                                        <p:attrNameLst>
                                          <p:attrName>ppt_x</p:attrName>
                                        </p:attrNameLst>
                                      </p:cBhvr>
                                      <p:tavLst>
                                        <p:tav tm="0">
                                          <p:val>
                                            <p:strVal val="#ppt_x-#ppt_w*1.125000"/>
                                          </p:val>
                                        </p:tav>
                                        <p:tav tm="100000">
                                          <p:val>
                                            <p:strVal val="#ppt_x"/>
                                          </p:val>
                                        </p:tav>
                                      </p:tavLst>
                                    </p:anim>
                                    <p:animEffect transition="in" filter="wipe(right)">
                                      <p:cBhvr>
                                        <p:cTn id="129" dur="500"/>
                                        <p:tgtEl>
                                          <p:spTgt spid="2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74"/>
                                        </p:tgtEl>
                                        <p:attrNameLst>
                                          <p:attrName>style.visibility</p:attrName>
                                        </p:attrNameLst>
                                      </p:cBhvr>
                                      <p:to>
                                        <p:strVal val="visible"/>
                                      </p:to>
                                    </p:set>
                                    <p:animEffect transition="in" filter="wipe(left)">
                                      <p:cBhvr>
                                        <p:cTn id="134" dur="500"/>
                                        <p:tgtEl>
                                          <p:spTgt spid="74"/>
                                        </p:tgtEl>
                                      </p:cBhvr>
                                    </p:animEffect>
                                  </p:childTnLst>
                                </p:cTn>
                              </p:par>
                              <p:par>
                                <p:cTn id="135" presetID="22" presetClass="entr" presetSubtype="8"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wipe(left)">
                                      <p:cBhvr>
                                        <p:cTn id="137" dur="500"/>
                                        <p:tgtEl>
                                          <p:spTgt spid="76"/>
                                        </p:tgtEl>
                                      </p:cBhvr>
                                    </p:animEffect>
                                  </p:childTnLst>
                                </p:cTn>
                              </p:par>
                            </p:childTnLst>
                          </p:cTn>
                        </p:par>
                        <p:par>
                          <p:cTn id="138" fill="hold">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wipe(left)">
                                      <p:cBhvr>
                                        <p:cTn id="141" dur="500"/>
                                        <p:tgtEl>
                                          <p:spTgt spid="71"/>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wipe(left)">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8"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additive="base">
                                        <p:cTn id="149" dur="500"/>
                                        <p:tgtEl>
                                          <p:spTgt spid="85"/>
                                        </p:tgtEl>
                                        <p:attrNameLst>
                                          <p:attrName>ppt_x</p:attrName>
                                        </p:attrNameLst>
                                      </p:cBhvr>
                                      <p:tavLst>
                                        <p:tav tm="0">
                                          <p:val>
                                            <p:strVal val="#ppt_x-#ppt_w*1.125000"/>
                                          </p:val>
                                        </p:tav>
                                        <p:tav tm="100000">
                                          <p:val>
                                            <p:strVal val="#ppt_x"/>
                                          </p:val>
                                        </p:tav>
                                      </p:tavLst>
                                    </p:anim>
                                    <p:animEffect transition="in" filter="wipe(right)">
                                      <p:cBhvr>
                                        <p:cTn id="15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27" grpId="0" animBg="1"/>
      <p:bldP spid="37" grpId="0" animBg="1"/>
      <p:bldP spid="40" grpId="0" animBg="1"/>
      <p:bldP spid="42" grpId="0" animBg="1"/>
      <p:bldP spid="45" grpId="0" animBg="1"/>
      <p:bldP spid="47" grpId="0" animBg="1"/>
      <p:bldP spid="54" grpId="0" animBg="1"/>
      <p:bldP spid="57" grpId="0" animBg="1"/>
      <p:bldP spid="83" grpId="0" animBg="1"/>
      <p:bldP spid="19" grpId="0" animBg="1"/>
      <p:bldP spid="26" grpId="0" animBg="1"/>
      <p:bldP spid="28" grpId="0" animBg="1"/>
      <p:bldP spid="29" grpId="0" animBg="1"/>
      <p:bldP spid="32" grpId="0" animBg="1"/>
      <p:bldP spid="3" grpId="0" animBg="1"/>
      <p:bldP spid="6" grpId="0" animBg="1"/>
      <p:bldP spid="71" grpId="0" animBg="1"/>
      <p:bldP spid="72" grpId="0" animBg="1"/>
      <p:bldP spid="85" grpId="0"/>
      <p:bldP spid="9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你们的微服务是怎么监控的？</a:t>
              </a:r>
            </a:p>
          </p:txBody>
        </p:sp>
      </p:grpSp>
      <p:sp>
        <p:nvSpPr>
          <p:cNvPr id="2" name="矩形: 圆角 1">
            <a:extLst>
              <a:ext uri="{FF2B5EF4-FFF2-40B4-BE49-F238E27FC236}">
                <a16:creationId xmlns:a16="http://schemas.microsoft.com/office/drawing/2014/main" id="{88230575-1512-2C69-F6D8-E9D670D0270E}"/>
              </a:ext>
            </a:extLst>
          </p:cNvPr>
          <p:cNvSpPr/>
          <p:nvPr/>
        </p:nvSpPr>
        <p:spPr bwMode="auto">
          <a:xfrm>
            <a:off x="8352148" y="1027522"/>
            <a:ext cx="2300141" cy="527901"/>
          </a:xfrm>
          <a:prstGeom prst="roundRect">
            <a:avLst/>
          </a:prstGeom>
          <a:solidFill>
            <a:schemeClr val="accent2">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为什么需要监控？</a:t>
            </a:r>
          </a:p>
        </p:txBody>
      </p:sp>
      <p:grpSp>
        <p:nvGrpSpPr>
          <p:cNvPr id="100" name="组合 99">
            <a:extLst>
              <a:ext uri="{FF2B5EF4-FFF2-40B4-BE49-F238E27FC236}">
                <a16:creationId xmlns:a16="http://schemas.microsoft.com/office/drawing/2014/main" id="{A4413AB3-A5E3-690F-9873-068015BE7D06}"/>
              </a:ext>
            </a:extLst>
          </p:cNvPr>
          <p:cNvGrpSpPr/>
          <p:nvPr/>
        </p:nvGrpSpPr>
        <p:grpSpPr>
          <a:xfrm>
            <a:off x="1197640" y="2368036"/>
            <a:ext cx="7957934" cy="3616075"/>
            <a:chOff x="923826" y="1951347"/>
            <a:chExt cx="10124388" cy="4374039"/>
          </a:xfrm>
        </p:grpSpPr>
        <p:sp>
          <p:nvSpPr>
            <p:cNvPr id="4" name="矩形: 圆角 3">
              <a:extLst>
                <a:ext uri="{FF2B5EF4-FFF2-40B4-BE49-F238E27FC236}">
                  <a16:creationId xmlns:a16="http://schemas.microsoft.com/office/drawing/2014/main" id="{555F6999-C9A3-6B55-39E4-7FB5451583D8}"/>
                </a:ext>
              </a:extLst>
            </p:cNvPr>
            <p:cNvSpPr/>
            <p:nvPr/>
          </p:nvSpPr>
          <p:spPr bwMode="auto">
            <a:xfrm>
              <a:off x="2290713" y="2007909"/>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PC</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559C0054-5296-09F2-50BC-2298E766DD5D}"/>
                </a:ext>
              </a:extLst>
            </p:cNvPr>
            <p:cNvSpPr/>
            <p:nvPr/>
          </p:nvSpPr>
          <p:spPr bwMode="auto">
            <a:xfrm>
              <a:off x="4166648" y="1989055"/>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APP</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BB6DA98D-1C64-ABB8-8DE7-B58A26CF57D4}"/>
                </a:ext>
              </a:extLst>
            </p:cNvPr>
            <p:cNvSpPr/>
            <p:nvPr/>
          </p:nvSpPr>
          <p:spPr bwMode="auto">
            <a:xfrm>
              <a:off x="6246828" y="1989056"/>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小程序</a:t>
              </a:r>
            </a:p>
          </p:txBody>
        </p:sp>
        <p:sp>
          <p:nvSpPr>
            <p:cNvPr id="8" name="矩形: 圆角 7">
              <a:extLst>
                <a:ext uri="{FF2B5EF4-FFF2-40B4-BE49-F238E27FC236}">
                  <a16:creationId xmlns:a16="http://schemas.microsoft.com/office/drawing/2014/main" id="{7A1CD9AC-E65E-8489-8348-C2D584B35B80}"/>
                </a:ext>
              </a:extLst>
            </p:cNvPr>
            <p:cNvSpPr/>
            <p:nvPr/>
          </p:nvSpPr>
          <p:spPr bwMode="auto">
            <a:xfrm>
              <a:off x="8113336" y="1951347"/>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其他</a:t>
              </a:r>
            </a:p>
          </p:txBody>
        </p:sp>
        <p:sp>
          <p:nvSpPr>
            <p:cNvPr id="13" name="矩形: 圆角 12">
              <a:extLst>
                <a:ext uri="{FF2B5EF4-FFF2-40B4-BE49-F238E27FC236}">
                  <a16:creationId xmlns:a16="http://schemas.microsoft.com/office/drawing/2014/main" id="{98BF4967-3DC2-34CD-2D74-EEBD81FB1619}"/>
                </a:ext>
              </a:extLst>
            </p:cNvPr>
            <p:cNvSpPr/>
            <p:nvPr/>
          </p:nvSpPr>
          <p:spPr bwMode="auto">
            <a:xfrm>
              <a:off x="1564849" y="2884603"/>
              <a:ext cx="8653806" cy="433633"/>
            </a:xfrm>
            <a:prstGeom prst="roundRect">
              <a:avLst/>
            </a:prstGeom>
            <a:solidFill>
              <a:schemeClr val="accent6">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Spring cloud gateway </a:t>
              </a:r>
              <a:r>
                <a:rPr lang="zh-CN" altLang="en-US" sz="1400" dirty="0">
                  <a:solidFill>
                    <a:schemeClr val="bg1"/>
                  </a:solidFill>
                  <a:latin typeface="微软雅黑" panose="020B0503020204020204" pitchFamily="34" charset="-122"/>
                  <a:ea typeface="微软雅黑" panose="020B0503020204020204" pitchFamily="34" charset="-122"/>
                </a:rPr>
                <a:t>网关</a:t>
              </a:r>
            </a:p>
          </p:txBody>
        </p:sp>
        <p:cxnSp>
          <p:nvCxnSpPr>
            <p:cNvPr id="32" name="直接箭头连接符 31">
              <a:extLst>
                <a:ext uri="{FF2B5EF4-FFF2-40B4-BE49-F238E27FC236}">
                  <a16:creationId xmlns:a16="http://schemas.microsoft.com/office/drawing/2014/main" id="{3623EE2B-9D1C-F5F2-5C12-9FE340243989}"/>
                </a:ext>
              </a:extLst>
            </p:cNvPr>
            <p:cNvCxnSpPr/>
            <p:nvPr/>
          </p:nvCxnSpPr>
          <p:spPr>
            <a:xfrm>
              <a:off x="4873658"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7FCA4ED-C5C2-CE1E-5651-49F68A346A7B}"/>
                </a:ext>
              </a:extLst>
            </p:cNvPr>
            <p:cNvCxnSpPr/>
            <p:nvPr/>
          </p:nvCxnSpPr>
          <p:spPr>
            <a:xfrm>
              <a:off x="296944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640DDF2-D4F5-4D99-8C9D-97A21A7657E2}"/>
                </a:ext>
              </a:extLst>
            </p:cNvPr>
            <p:cNvCxnSpPr/>
            <p:nvPr/>
          </p:nvCxnSpPr>
          <p:spPr>
            <a:xfrm>
              <a:off x="691927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69E70DE-E321-09CA-00F8-6CDD21EC0AAA}"/>
                </a:ext>
              </a:extLst>
            </p:cNvPr>
            <p:cNvCxnSpPr/>
            <p:nvPr/>
          </p:nvCxnSpPr>
          <p:spPr>
            <a:xfrm>
              <a:off x="877635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AC941DF-7BFD-074E-04AF-BF6F3A788DB7}"/>
                </a:ext>
              </a:extLst>
            </p:cNvPr>
            <p:cNvSpPr/>
            <p:nvPr/>
          </p:nvSpPr>
          <p:spPr bwMode="auto">
            <a:xfrm>
              <a:off x="92382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A</a:t>
              </a:r>
              <a:endParaRPr lang="zh-CN" altLang="en-US" sz="1400" dirty="0">
                <a:solidFill>
                  <a:schemeClr val="bg1"/>
                </a:solidFill>
                <a:ea typeface="阿里巴巴普惠体" panose="00020600040101010101" pitchFamily="18" charset="-122"/>
              </a:endParaRPr>
            </a:p>
          </p:txBody>
        </p:sp>
        <p:sp>
          <p:nvSpPr>
            <p:cNvPr id="38" name="矩形 37">
              <a:extLst>
                <a:ext uri="{FF2B5EF4-FFF2-40B4-BE49-F238E27FC236}">
                  <a16:creationId xmlns:a16="http://schemas.microsoft.com/office/drawing/2014/main" id="{536398F6-8898-EC26-9AC3-A921F88C59F7}"/>
                </a:ext>
              </a:extLst>
            </p:cNvPr>
            <p:cNvSpPr/>
            <p:nvPr/>
          </p:nvSpPr>
          <p:spPr bwMode="auto">
            <a:xfrm>
              <a:off x="2697951"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B</a:t>
              </a:r>
              <a:endParaRPr lang="zh-CN" altLang="en-US" sz="1400" dirty="0">
                <a:solidFill>
                  <a:schemeClr val="bg1"/>
                </a:solidFill>
                <a:ea typeface="阿里巴巴普惠体" panose="00020600040101010101" pitchFamily="18" charset="-122"/>
              </a:endParaRPr>
            </a:p>
          </p:txBody>
        </p:sp>
        <p:sp>
          <p:nvSpPr>
            <p:cNvPr id="39" name="矩形 38">
              <a:extLst>
                <a:ext uri="{FF2B5EF4-FFF2-40B4-BE49-F238E27FC236}">
                  <a16:creationId xmlns:a16="http://schemas.microsoft.com/office/drawing/2014/main" id="{4DE36768-5B49-B392-2B10-6BB94AC3EC93}"/>
                </a:ext>
              </a:extLst>
            </p:cNvPr>
            <p:cNvSpPr/>
            <p:nvPr/>
          </p:nvSpPr>
          <p:spPr bwMode="auto">
            <a:xfrm>
              <a:off x="447207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C</a:t>
              </a:r>
              <a:endParaRPr lang="zh-CN" altLang="en-US" sz="1400" dirty="0">
                <a:solidFill>
                  <a:schemeClr val="bg1"/>
                </a:solidFill>
                <a:ea typeface="阿里巴巴普惠体" panose="00020600040101010101" pitchFamily="18" charset="-122"/>
              </a:endParaRPr>
            </a:p>
          </p:txBody>
        </p:sp>
        <p:sp>
          <p:nvSpPr>
            <p:cNvPr id="40" name="矩形 39">
              <a:extLst>
                <a:ext uri="{FF2B5EF4-FFF2-40B4-BE49-F238E27FC236}">
                  <a16:creationId xmlns:a16="http://schemas.microsoft.com/office/drawing/2014/main" id="{96FE8B4C-23EE-1BD8-76C4-F2224AECC841}"/>
                </a:ext>
              </a:extLst>
            </p:cNvPr>
            <p:cNvSpPr/>
            <p:nvPr/>
          </p:nvSpPr>
          <p:spPr bwMode="auto">
            <a:xfrm>
              <a:off x="6246201"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D</a:t>
              </a:r>
              <a:endParaRPr lang="zh-CN" altLang="en-US" sz="1400" dirty="0">
                <a:solidFill>
                  <a:schemeClr val="bg1"/>
                </a:solidFill>
                <a:ea typeface="阿里巴巴普惠体" panose="00020600040101010101" pitchFamily="18" charset="-122"/>
              </a:endParaRPr>
            </a:p>
          </p:txBody>
        </p:sp>
        <p:sp>
          <p:nvSpPr>
            <p:cNvPr id="41" name="矩形 40">
              <a:extLst>
                <a:ext uri="{FF2B5EF4-FFF2-40B4-BE49-F238E27FC236}">
                  <a16:creationId xmlns:a16="http://schemas.microsoft.com/office/drawing/2014/main" id="{D5A9B754-2D81-1419-3C93-7E1707C31D25}"/>
                </a:ext>
              </a:extLst>
            </p:cNvPr>
            <p:cNvSpPr/>
            <p:nvPr/>
          </p:nvSpPr>
          <p:spPr bwMode="auto">
            <a:xfrm>
              <a:off x="802032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E</a:t>
              </a:r>
              <a:endParaRPr lang="zh-CN" altLang="en-US" sz="1400" dirty="0">
                <a:solidFill>
                  <a:schemeClr val="bg1"/>
                </a:solidFill>
                <a:ea typeface="阿里巴巴普惠体" panose="00020600040101010101" pitchFamily="18" charset="-122"/>
              </a:endParaRPr>
            </a:p>
          </p:txBody>
        </p:sp>
        <p:sp>
          <p:nvSpPr>
            <p:cNvPr id="42" name="矩形 41">
              <a:extLst>
                <a:ext uri="{FF2B5EF4-FFF2-40B4-BE49-F238E27FC236}">
                  <a16:creationId xmlns:a16="http://schemas.microsoft.com/office/drawing/2014/main" id="{F1A6F5D4-B92A-603C-9203-4F926E1B7F30}"/>
                </a:ext>
              </a:extLst>
            </p:cNvPr>
            <p:cNvSpPr/>
            <p:nvPr/>
          </p:nvSpPr>
          <p:spPr bwMode="auto">
            <a:xfrm>
              <a:off x="9794449"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F</a:t>
              </a:r>
              <a:endParaRPr lang="zh-CN" altLang="en-US" sz="1400" dirty="0">
                <a:solidFill>
                  <a:schemeClr val="bg1"/>
                </a:solidFill>
                <a:ea typeface="阿里巴巴普惠体" panose="00020600040101010101" pitchFamily="18" charset="-122"/>
              </a:endParaRPr>
            </a:p>
          </p:txBody>
        </p:sp>
        <p:sp>
          <p:nvSpPr>
            <p:cNvPr id="43" name="矩形 42">
              <a:extLst>
                <a:ext uri="{FF2B5EF4-FFF2-40B4-BE49-F238E27FC236}">
                  <a16:creationId xmlns:a16="http://schemas.microsoft.com/office/drawing/2014/main" id="{82015040-7EB9-DFC9-70F5-6E2BEAB485AF}"/>
                </a:ext>
              </a:extLst>
            </p:cNvPr>
            <p:cNvSpPr/>
            <p:nvPr/>
          </p:nvSpPr>
          <p:spPr bwMode="auto">
            <a:xfrm>
              <a:off x="115007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G</a:t>
              </a:r>
              <a:endParaRPr lang="zh-CN" altLang="en-US" sz="1400" dirty="0">
                <a:solidFill>
                  <a:schemeClr val="bg1"/>
                </a:solidFill>
                <a:ea typeface="阿里巴巴普惠体" panose="00020600040101010101" pitchFamily="18" charset="-122"/>
              </a:endParaRPr>
            </a:p>
          </p:txBody>
        </p:sp>
        <p:sp>
          <p:nvSpPr>
            <p:cNvPr id="44" name="矩形 43">
              <a:extLst>
                <a:ext uri="{FF2B5EF4-FFF2-40B4-BE49-F238E27FC236}">
                  <a16:creationId xmlns:a16="http://schemas.microsoft.com/office/drawing/2014/main" id="{5038FA7D-F21A-9613-DA58-3ED16E00CB1B}"/>
                </a:ext>
              </a:extLst>
            </p:cNvPr>
            <p:cNvSpPr/>
            <p:nvPr/>
          </p:nvSpPr>
          <p:spPr bwMode="auto">
            <a:xfrm>
              <a:off x="326766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H</a:t>
              </a:r>
              <a:endParaRPr lang="zh-CN" altLang="en-US" sz="1400" dirty="0">
                <a:solidFill>
                  <a:schemeClr val="bg1"/>
                </a:solidFill>
                <a:ea typeface="阿里巴巴普惠体" panose="00020600040101010101" pitchFamily="18" charset="-122"/>
              </a:endParaRPr>
            </a:p>
          </p:txBody>
        </p:sp>
        <p:sp>
          <p:nvSpPr>
            <p:cNvPr id="45" name="矩形 44">
              <a:extLst>
                <a:ext uri="{FF2B5EF4-FFF2-40B4-BE49-F238E27FC236}">
                  <a16:creationId xmlns:a16="http://schemas.microsoft.com/office/drawing/2014/main" id="{50EED400-F290-8576-2172-0AE0F2863035}"/>
                </a:ext>
              </a:extLst>
            </p:cNvPr>
            <p:cNvSpPr/>
            <p:nvPr/>
          </p:nvSpPr>
          <p:spPr bwMode="auto">
            <a:xfrm>
              <a:off x="750284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L</a:t>
              </a:r>
              <a:endParaRPr lang="zh-CN" altLang="en-US" sz="1400" dirty="0">
                <a:solidFill>
                  <a:schemeClr val="bg1"/>
                </a:solidFill>
                <a:ea typeface="阿里巴巴普惠体" panose="00020600040101010101" pitchFamily="18" charset="-122"/>
              </a:endParaRPr>
            </a:p>
          </p:txBody>
        </p:sp>
        <p:sp>
          <p:nvSpPr>
            <p:cNvPr id="46" name="矩形 45">
              <a:extLst>
                <a:ext uri="{FF2B5EF4-FFF2-40B4-BE49-F238E27FC236}">
                  <a16:creationId xmlns:a16="http://schemas.microsoft.com/office/drawing/2014/main" id="{75054700-D75E-4812-0066-487A7BDD9BBA}"/>
                </a:ext>
              </a:extLst>
            </p:cNvPr>
            <p:cNvSpPr/>
            <p:nvPr/>
          </p:nvSpPr>
          <p:spPr bwMode="auto">
            <a:xfrm>
              <a:off x="538525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K</a:t>
              </a:r>
              <a:endParaRPr lang="zh-CN" altLang="en-US" sz="1400" dirty="0">
                <a:solidFill>
                  <a:schemeClr val="bg1"/>
                </a:solidFill>
                <a:ea typeface="阿里巴巴普惠体" panose="00020600040101010101" pitchFamily="18" charset="-122"/>
              </a:endParaRPr>
            </a:p>
          </p:txBody>
        </p:sp>
        <p:sp>
          <p:nvSpPr>
            <p:cNvPr id="47" name="矩形 46">
              <a:extLst>
                <a:ext uri="{FF2B5EF4-FFF2-40B4-BE49-F238E27FC236}">
                  <a16:creationId xmlns:a16="http://schemas.microsoft.com/office/drawing/2014/main" id="{42F3F9D7-8911-24AA-73B3-A7553A66666C}"/>
                </a:ext>
              </a:extLst>
            </p:cNvPr>
            <p:cNvSpPr/>
            <p:nvPr/>
          </p:nvSpPr>
          <p:spPr bwMode="auto">
            <a:xfrm>
              <a:off x="6484448" y="5816339"/>
              <a:ext cx="1253765" cy="509047"/>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ea typeface="阿里巴巴普惠体" panose="00020600040101010101" pitchFamily="18" charset="-122"/>
                </a:rPr>
                <a:t>MySQL</a:t>
              </a:r>
              <a:endParaRPr lang="zh-CN" altLang="en-US" sz="1400" dirty="0">
                <a:solidFill>
                  <a:schemeClr val="bg1"/>
                </a:solidFill>
                <a:ea typeface="阿里巴巴普惠体" panose="00020600040101010101" pitchFamily="18" charset="-122"/>
              </a:endParaRPr>
            </a:p>
          </p:txBody>
        </p:sp>
        <p:sp>
          <p:nvSpPr>
            <p:cNvPr id="48" name="矩形 47">
              <a:extLst>
                <a:ext uri="{FF2B5EF4-FFF2-40B4-BE49-F238E27FC236}">
                  <a16:creationId xmlns:a16="http://schemas.microsoft.com/office/drawing/2014/main" id="{1961C422-D5AA-7185-098F-AEE128C18B8E}"/>
                </a:ext>
              </a:extLst>
            </p:cNvPr>
            <p:cNvSpPr/>
            <p:nvPr/>
          </p:nvSpPr>
          <p:spPr bwMode="auto">
            <a:xfrm>
              <a:off x="4309998" y="5816339"/>
              <a:ext cx="1253765" cy="509047"/>
            </a:xfrm>
            <a:prstGeom prst="rect">
              <a:avLst/>
            </a:prstGeom>
            <a:solidFill>
              <a:schemeClr val="accent3">
                <a:lumMod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err="1">
                  <a:solidFill>
                    <a:schemeClr val="bg1"/>
                  </a:solidFill>
                  <a:ea typeface="阿里巴巴普惠体" panose="00020600040101010101" pitchFamily="18" charset="-122"/>
                </a:rPr>
                <a:t>Mongodb</a:t>
              </a:r>
              <a:endParaRPr lang="zh-CN" altLang="en-US" sz="1400" dirty="0">
                <a:solidFill>
                  <a:schemeClr val="bg1"/>
                </a:solidFill>
                <a:ea typeface="阿里巴巴普惠体" panose="00020600040101010101" pitchFamily="18" charset="-122"/>
              </a:endParaRPr>
            </a:p>
          </p:txBody>
        </p:sp>
        <p:sp>
          <p:nvSpPr>
            <p:cNvPr id="49" name="矩形 48">
              <a:extLst>
                <a:ext uri="{FF2B5EF4-FFF2-40B4-BE49-F238E27FC236}">
                  <a16:creationId xmlns:a16="http://schemas.microsoft.com/office/drawing/2014/main" id="{3B933F82-402C-4256-5D9A-FBBC8460AB9B}"/>
                </a:ext>
              </a:extLst>
            </p:cNvPr>
            <p:cNvSpPr/>
            <p:nvPr/>
          </p:nvSpPr>
          <p:spPr bwMode="auto">
            <a:xfrm>
              <a:off x="2135548" y="5816339"/>
              <a:ext cx="1253765" cy="509047"/>
            </a:xfrm>
            <a:prstGeom prst="rect">
              <a:avLst/>
            </a:prstGeom>
            <a:solidFill>
              <a:schemeClr val="accent2">
                <a:lumMod val="75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ea typeface="阿里巴巴普惠体" panose="00020600040101010101" pitchFamily="18" charset="-122"/>
                </a:rPr>
                <a:t>Redis</a:t>
              </a:r>
              <a:endParaRPr lang="zh-CN" altLang="en-US" sz="1400" dirty="0">
                <a:solidFill>
                  <a:schemeClr val="bg1"/>
                </a:solidFill>
                <a:ea typeface="阿里巴巴普惠体" panose="00020600040101010101" pitchFamily="18" charset="-122"/>
              </a:endParaRPr>
            </a:p>
          </p:txBody>
        </p:sp>
        <p:sp>
          <p:nvSpPr>
            <p:cNvPr id="50" name="矩形 49">
              <a:extLst>
                <a:ext uri="{FF2B5EF4-FFF2-40B4-BE49-F238E27FC236}">
                  <a16:creationId xmlns:a16="http://schemas.microsoft.com/office/drawing/2014/main" id="{2FA5D292-4445-A3B3-0CDB-E70CA4D0B548}"/>
                </a:ext>
              </a:extLst>
            </p:cNvPr>
            <p:cNvSpPr/>
            <p:nvPr/>
          </p:nvSpPr>
          <p:spPr bwMode="auto">
            <a:xfrm>
              <a:off x="8658897" y="5816339"/>
              <a:ext cx="1253765" cy="509047"/>
            </a:xfrm>
            <a:prstGeom prst="rect">
              <a:avLst/>
            </a:prstGeom>
            <a:solidFill>
              <a:srgbClr val="FFC000"/>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tx1"/>
                  </a:solidFill>
                  <a:ea typeface="阿里巴巴普惠体" panose="00020600040101010101" pitchFamily="18" charset="-122"/>
                </a:rPr>
                <a:t>ES</a:t>
              </a:r>
              <a:endParaRPr lang="zh-CN" altLang="en-US" sz="1400" dirty="0">
                <a:solidFill>
                  <a:schemeClr val="tx1"/>
                </a:solidFill>
                <a:ea typeface="阿里巴巴普惠体" panose="00020600040101010101" pitchFamily="18" charset="-122"/>
              </a:endParaRPr>
            </a:p>
          </p:txBody>
        </p:sp>
        <p:sp>
          <p:nvSpPr>
            <p:cNvPr id="51" name="矩形 50">
              <a:extLst>
                <a:ext uri="{FF2B5EF4-FFF2-40B4-BE49-F238E27FC236}">
                  <a16:creationId xmlns:a16="http://schemas.microsoft.com/office/drawing/2014/main" id="{B411A3EA-0B19-30E0-6F24-7AA067F7524B}"/>
                </a:ext>
              </a:extLst>
            </p:cNvPr>
            <p:cNvSpPr/>
            <p:nvPr/>
          </p:nvSpPr>
          <p:spPr bwMode="auto">
            <a:xfrm>
              <a:off x="9620430"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T</a:t>
              </a:r>
              <a:endParaRPr lang="zh-CN" altLang="en-US" sz="1400" dirty="0">
                <a:solidFill>
                  <a:schemeClr val="bg1"/>
                </a:solidFill>
                <a:ea typeface="阿里巴巴普惠体" panose="00020600040101010101" pitchFamily="18" charset="-122"/>
              </a:endParaRPr>
            </a:p>
          </p:txBody>
        </p:sp>
        <p:cxnSp>
          <p:nvCxnSpPr>
            <p:cNvPr id="53" name="直接箭头连接符 52">
              <a:extLst>
                <a:ext uri="{FF2B5EF4-FFF2-40B4-BE49-F238E27FC236}">
                  <a16:creationId xmlns:a16="http://schemas.microsoft.com/office/drawing/2014/main" id="{D42F14E4-18E1-1B1A-55AF-90DAD1D4E522}"/>
                </a:ext>
              </a:extLst>
            </p:cNvPr>
            <p:cNvCxnSpPr>
              <a:endCxn id="36" idx="0"/>
            </p:cNvCxnSpPr>
            <p:nvPr/>
          </p:nvCxnSpPr>
          <p:spPr>
            <a:xfrm flipH="1">
              <a:off x="1550709" y="3308808"/>
              <a:ext cx="1362173" cy="339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BBC520B0-5933-B208-E411-5ED6F6E9BE1E}"/>
                </a:ext>
              </a:extLst>
            </p:cNvPr>
            <p:cNvCxnSpPr>
              <a:endCxn id="38" idx="0"/>
            </p:cNvCxnSpPr>
            <p:nvPr/>
          </p:nvCxnSpPr>
          <p:spPr>
            <a:xfrm flipH="1">
              <a:off x="3324834" y="3289955"/>
              <a:ext cx="163084"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3339D5D-1C04-A66D-F321-3F1E641A43E7}"/>
                </a:ext>
              </a:extLst>
            </p:cNvPr>
            <p:cNvCxnSpPr>
              <a:endCxn id="39" idx="0"/>
            </p:cNvCxnSpPr>
            <p:nvPr/>
          </p:nvCxnSpPr>
          <p:spPr>
            <a:xfrm>
              <a:off x="4958499" y="3299381"/>
              <a:ext cx="140460" cy="34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0BA8192-93C7-1D3E-2038-3704D4437DF1}"/>
                </a:ext>
              </a:extLst>
            </p:cNvPr>
            <p:cNvCxnSpPr>
              <a:endCxn id="40" idx="0"/>
            </p:cNvCxnSpPr>
            <p:nvPr/>
          </p:nvCxnSpPr>
          <p:spPr>
            <a:xfrm>
              <a:off x="6853287" y="3289955"/>
              <a:ext cx="1979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6E10B19-3996-9D82-FB7F-D63B5455E289}"/>
                </a:ext>
              </a:extLst>
            </p:cNvPr>
            <p:cNvCxnSpPr>
              <a:endCxn id="41" idx="0"/>
            </p:cNvCxnSpPr>
            <p:nvPr/>
          </p:nvCxnSpPr>
          <p:spPr>
            <a:xfrm>
              <a:off x="8568965" y="3346515"/>
              <a:ext cx="78244" cy="30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DC9622B6-FD36-29DC-BDC8-41037E46E5CD}"/>
                </a:ext>
              </a:extLst>
            </p:cNvPr>
            <p:cNvCxnSpPr>
              <a:endCxn id="42" idx="0"/>
            </p:cNvCxnSpPr>
            <p:nvPr/>
          </p:nvCxnSpPr>
          <p:spPr>
            <a:xfrm>
              <a:off x="9653047" y="3337089"/>
              <a:ext cx="768285" cy="31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055E649-528F-8D07-9580-1ED9A66C9FE0}"/>
                </a:ext>
              </a:extLst>
            </p:cNvPr>
            <p:cNvCxnSpPr>
              <a:stCxn id="36" idx="2"/>
              <a:endCxn id="43" idx="0"/>
            </p:cNvCxnSpPr>
            <p:nvPr/>
          </p:nvCxnSpPr>
          <p:spPr>
            <a:xfrm>
              <a:off x="1550709" y="4157221"/>
              <a:ext cx="22624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6698AE2-D63A-408D-D14B-B8C442B9F9A5}"/>
                </a:ext>
              </a:extLst>
            </p:cNvPr>
            <p:cNvCxnSpPr>
              <a:stCxn id="36" idx="2"/>
              <a:endCxn id="44" idx="0"/>
            </p:cNvCxnSpPr>
            <p:nvPr/>
          </p:nvCxnSpPr>
          <p:spPr>
            <a:xfrm>
              <a:off x="1550709" y="4157221"/>
              <a:ext cx="234383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7F6CF354-0CAE-AD61-C9FD-5827D307CD0C}"/>
                </a:ext>
              </a:extLst>
            </p:cNvPr>
            <p:cNvCxnSpPr>
              <a:stCxn id="43" idx="2"/>
              <a:endCxn id="49" idx="0"/>
            </p:cNvCxnSpPr>
            <p:nvPr/>
          </p:nvCxnSpPr>
          <p:spPr>
            <a:xfrm>
              <a:off x="1776954" y="5241304"/>
              <a:ext cx="98547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9624513-441D-A7E9-C651-1C706A8AC7F9}"/>
                </a:ext>
              </a:extLst>
            </p:cNvPr>
            <p:cNvCxnSpPr>
              <a:stCxn id="38" idx="2"/>
              <a:endCxn id="44" idx="0"/>
            </p:cNvCxnSpPr>
            <p:nvPr/>
          </p:nvCxnSpPr>
          <p:spPr>
            <a:xfrm>
              <a:off x="3324834" y="4157221"/>
              <a:ext cx="56971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5300493B-C4AE-0F14-B809-18C4747EFCAD}"/>
                </a:ext>
              </a:extLst>
            </p:cNvPr>
            <p:cNvCxnSpPr>
              <a:stCxn id="39" idx="2"/>
              <a:endCxn id="46" idx="0"/>
            </p:cNvCxnSpPr>
            <p:nvPr/>
          </p:nvCxnSpPr>
          <p:spPr>
            <a:xfrm>
              <a:off x="5098959" y="4157221"/>
              <a:ext cx="91317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2395FCBD-A503-179C-1765-09BD01ADB275}"/>
                </a:ext>
              </a:extLst>
            </p:cNvPr>
            <p:cNvCxnSpPr>
              <a:stCxn id="41" idx="2"/>
              <a:endCxn id="45" idx="0"/>
            </p:cNvCxnSpPr>
            <p:nvPr/>
          </p:nvCxnSpPr>
          <p:spPr>
            <a:xfrm flipH="1">
              <a:off x="8129724" y="4157221"/>
              <a:ext cx="51748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ABB9B4C1-4DE2-84FB-A567-D9BDAE958B59}"/>
                </a:ext>
              </a:extLst>
            </p:cNvPr>
            <p:cNvCxnSpPr>
              <a:stCxn id="42" idx="2"/>
              <a:endCxn id="51" idx="0"/>
            </p:cNvCxnSpPr>
            <p:nvPr/>
          </p:nvCxnSpPr>
          <p:spPr>
            <a:xfrm flipH="1">
              <a:off x="10247313" y="4157221"/>
              <a:ext cx="174019"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96EA5EAE-6843-2EB1-B14A-079B840B7FF0}"/>
                </a:ext>
              </a:extLst>
            </p:cNvPr>
            <p:cNvCxnSpPr>
              <a:stCxn id="40" idx="2"/>
              <a:endCxn id="45" idx="0"/>
            </p:cNvCxnSpPr>
            <p:nvPr/>
          </p:nvCxnSpPr>
          <p:spPr>
            <a:xfrm>
              <a:off x="6873084" y="4157221"/>
              <a:ext cx="125664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F42ECBC-5F6D-B3FA-6684-D7D6DBBB15D9}"/>
                </a:ext>
              </a:extLst>
            </p:cNvPr>
            <p:cNvCxnSpPr>
              <a:stCxn id="40" idx="2"/>
              <a:endCxn id="46" idx="0"/>
            </p:cNvCxnSpPr>
            <p:nvPr/>
          </p:nvCxnSpPr>
          <p:spPr>
            <a:xfrm flipH="1">
              <a:off x="6012134" y="4157221"/>
              <a:ext cx="86095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233DF7D-A776-A2B7-184C-AAD8E1C7E4D1}"/>
                </a:ext>
              </a:extLst>
            </p:cNvPr>
            <p:cNvCxnSpPr>
              <a:stCxn id="44" idx="2"/>
              <a:endCxn id="48" idx="0"/>
            </p:cNvCxnSpPr>
            <p:nvPr/>
          </p:nvCxnSpPr>
          <p:spPr>
            <a:xfrm>
              <a:off x="3894544" y="5241304"/>
              <a:ext cx="104233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289B8BB-FF5F-978C-AB82-84E40780B5DA}"/>
                </a:ext>
              </a:extLst>
            </p:cNvPr>
            <p:cNvCxnSpPr>
              <a:stCxn id="46" idx="2"/>
              <a:endCxn id="47" idx="0"/>
            </p:cNvCxnSpPr>
            <p:nvPr/>
          </p:nvCxnSpPr>
          <p:spPr>
            <a:xfrm>
              <a:off x="6012134" y="5241304"/>
              <a:ext cx="109919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BFE01434-DF3D-90AE-748F-EF60331D81EE}"/>
                </a:ext>
              </a:extLst>
            </p:cNvPr>
            <p:cNvCxnSpPr>
              <a:stCxn id="45" idx="2"/>
              <a:endCxn id="50" idx="0"/>
            </p:cNvCxnSpPr>
            <p:nvPr/>
          </p:nvCxnSpPr>
          <p:spPr>
            <a:xfrm>
              <a:off x="8129724" y="5241304"/>
              <a:ext cx="1156056"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E30E930D-F377-FCA2-0766-7B4237076BF7}"/>
                </a:ext>
              </a:extLst>
            </p:cNvPr>
            <p:cNvCxnSpPr>
              <a:stCxn id="40" idx="2"/>
              <a:endCxn id="47" idx="0"/>
            </p:cNvCxnSpPr>
            <p:nvPr/>
          </p:nvCxnSpPr>
          <p:spPr>
            <a:xfrm>
              <a:off x="6873084" y="4157221"/>
              <a:ext cx="238247" cy="165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9D18237F-2AA7-0631-A79C-94396D21D33E}"/>
                </a:ext>
              </a:extLst>
            </p:cNvPr>
            <p:cNvCxnSpPr>
              <a:stCxn id="43" idx="2"/>
              <a:endCxn id="47" idx="0"/>
            </p:cNvCxnSpPr>
            <p:nvPr/>
          </p:nvCxnSpPr>
          <p:spPr>
            <a:xfrm>
              <a:off x="1776954" y="5241304"/>
              <a:ext cx="533437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0591ED0D-2F59-71EA-58E1-6561CD4128EB}"/>
                </a:ext>
              </a:extLst>
            </p:cNvPr>
            <p:cNvCxnSpPr>
              <a:stCxn id="51" idx="2"/>
              <a:endCxn id="47" idx="0"/>
            </p:cNvCxnSpPr>
            <p:nvPr/>
          </p:nvCxnSpPr>
          <p:spPr>
            <a:xfrm flipH="1">
              <a:off x="7111331" y="5241304"/>
              <a:ext cx="3135982"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E8D71C0F-2ED8-7F4F-9A8D-5FA437D80FCC}"/>
                </a:ext>
              </a:extLst>
            </p:cNvPr>
            <p:cNvCxnSpPr>
              <a:stCxn id="44" idx="3"/>
              <a:endCxn id="46" idx="1"/>
            </p:cNvCxnSpPr>
            <p:nvPr/>
          </p:nvCxnSpPr>
          <p:spPr>
            <a:xfrm>
              <a:off x="4521426" y="4986781"/>
              <a:ext cx="863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1" name="图片 100">
            <a:extLst>
              <a:ext uri="{FF2B5EF4-FFF2-40B4-BE49-F238E27FC236}">
                <a16:creationId xmlns:a16="http://schemas.microsoft.com/office/drawing/2014/main" id="{113703C9-28AF-5DAD-A6DD-96B5648B880E}"/>
              </a:ext>
            </a:extLst>
          </p:cNvPr>
          <p:cNvPicPr>
            <a:picLocks noChangeAspect="1"/>
          </p:cNvPicPr>
          <p:nvPr/>
        </p:nvPicPr>
        <p:blipFill>
          <a:blip r:embed="rId4"/>
          <a:stretch>
            <a:fillRect/>
          </a:stretch>
        </p:blipFill>
        <p:spPr>
          <a:xfrm>
            <a:off x="-1897941" y="4980651"/>
            <a:ext cx="4293508" cy="4112167"/>
          </a:xfrm>
          <a:prstGeom prst="rect">
            <a:avLst/>
          </a:prstGeom>
        </p:spPr>
      </p:pic>
      <p:sp>
        <p:nvSpPr>
          <p:cNvPr id="102" name="文本占位符 2">
            <a:extLst>
              <a:ext uri="{FF2B5EF4-FFF2-40B4-BE49-F238E27FC236}">
                <a16:creationId xmlns:a16="http://schemas.microsoft.com/office/drawing/2014/main" id="{1A60BD42-DD1D-A0D4-7A75-48AE44501971}"/>
              </a:ext>
            </a:extLst>
          </p:cNvPr>
          <p:cNvSpPr>
            <a:spLocks noGrp="1"/>
          </p:cNvSpPr>
          <p:nvPr>
            <p:ph type="body" sz="quarter" idx="11"/>
          </p:nvPr>
        </p:nvSpPr>
        <p:spPr>
          <a:xfrm>
            <a:off x="9258245" y="2275395"/>
            <a:ext cx="1986021" cy="1709305"/>
          </a:xfrm>
        </p:spPr>
        <p:txBody>
          <a:bodyPr/>
          <a:lstStyle/>
          <a:p>
            <a:pPr marL="285750" indent="-285750">
              <a:buFont typeface="Wingdings" panose="05000000000000000000" pitchFamily="2" charset="2"/>
              <a:buChar char="l"/>
            </a:pPr>
            <a:r>
              <a:rPr lang="zh-CN" altLang="en-US" dirty="0"/>
              <a:t>问题定位</a:t>
            </a:r>
          </a:p>
          <a:p>
            <a:pPr marL="285750" indent="-285750">
              <a:buFont typeface="Wingdings" panose="05000000000000000000" pitchFamily="2" charset="2"/>
              <a:buChar char="l"/>
            </a:pPr>
            <a:r>
              <a:rPr lang="zh-CN" altLang="en-US" dirty="0"/>
              <a:t>性能分析</a:t>
            </a:r>
          </a:p>
          <a:p>
            <a:pPr marL="285750" indent="-285750">
              <a:buFont typeface="Wingdings" panose="05000000000000000000" pitchFamily="2" charset="2"/>
              <a:buChar char="l"/>
            </a:pPr>
            <a:r>
              <a:rPr lang="zh-CN" altLang="en-US" dirty="0"/>
              <a:t>服务关系</a:t>
            </a:r>
          </a:p>
          <a:p>
            <a:pPr marL="285750" indent="-285750">
              <a:buFont typeface="Wingdings" panose="05000000000000000000" pitchFamily="2" charset="2"/>
              <a:buChar char="l"/>
            </a:pPr>
            <a:r>
              <a:rPr lang="zh-CN" altLang="en-US" dirty="0"/>
              <a:t>服务告警</a:t>
            </a:r>
          </a:p>
        </p:txBody>
      </p:sp>
      <p:sp>
        <p:nvSpPr>
          <p:cNvPr id="103" name="文本占位符 2">
            <a:extLst>
              <a:ext uri="{FF2B5EF4-FFF2-40B4-BE49-F238E27FC236}">
                <a16:creationId xmlns:a16="http://schemas.microsoft.com/office/drawing/2014/main" id="{F5C7B2D2-0686-670E-E9BC-8C6E39CCA3F4}"/>
              </a:ext>
            </a:extLst>
          </p:cNvPr>
          <p:cNvSpPr txBox="1">
            <a:spLocks/>
          </p:cNvSpPr>
          <p:nvPr/>
        </p:nvSpPr>
        <p:spPr>
          <a:xfrm>
            <a:off x="9296827" y="4280594"/>
            <a:ext cx="2788334" cy="17093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t>Springboot</a:t>
            </a:r>
            <a:r>
              <a:rPr lang="en-US" altLang="zh-CN" dirty="0"/>
              <a:t>-admin</a:t>
            </a:r>
          </a:p>
          <a:p>
            <a:pPr marL="285750" indent="-285750">
              <a:buFont typeface="Wingdings" panose="05000000000000000000" pitchFamily="2" charset="2"/>
              <a:buChar char="l"/>
            </a:pPr>
            <a:r>
              <a:rPr lang="en-US" altLang="zh-CN" dirty="0" err="1"/>
              <a:t>prometheus+Grafana</a:t>
            </a:r>
            <a:endParaRPr lang="en-US" altLang="zh-CN" dirty="0"/>
          </a:p>
          <a:p>
            <a:pPr marL="285750" indent="-285750">
              <a:buFont typeface="Wingdings" panose="05000000000000000000" pitchFamily="2" charset="2"/>
              <a:buChar char="l"/>
            </a:pPr>
            <a:r>
              <a:rPr lang="en-US" altLang="zh-CN" dirty="0" err="1"/>
              <a:t>zipkin</a:t>
            </a:r>
            <a:endParaRPr lang="en-US" altLang="zh-CN" dirty="0"/>
          </a:p>
          <a:p>
            <a:pPr marL="285750" indent="-285750">
              <a:buFont typeface="Wingdings" panose="05000000000000000000" pitchFamily="2" charset="2"/>
              <a:buChar char="l"/>
            </a:pPr>
            <a:r>
              <a:rPr lang="en-US" altLang="zh-CN" dirty="0" err="1"/>
              <a:t>skywalking</a:t>
            </a:r>
            <a:endParaRPr lang="zh-CN" altLang="en-US" dirty="0"/>
          </a:p>
        </p:txBody>
      </p:sp>
      <p:sp>
        <p:nvSpPr>
          <p:cNvPr id="3" name="文本占位符 2">
            <a:extLst>
              <a:ext uri="{FF2B5EF4-FFF2-40B4-BE49-F238E27FC236}">
                <a16:creationId xmlns:a16="http://schemas.microsoft.com/office/drawing/2014/main" id="{053CDB51-CBF9-68B4-120E-E732371598B6}"/>
              </a:ext>
            </a:extLst>
          </p:cNvPr>
          <p:cNvSpPr txBox="1">
            <a:spLocks/>
          </p:cNvSpPr>
          <p:nvPr/>
        </p:nvSpPr>
        <p:spPr>
          <a:xfrm>
            <a:off x="10982227" y="5335572"/>
            <a:ext cx="1187778" cy="39592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链路追踪工具</a:t>
            </a:r>
          </a:p>
        </p:txBody>
      </p:sp>
      <p:sp>
        <p:nvSpPr>
          <p:cNvPr id="11" name="右大括号 10">
            <a:extLst>
              <a:ext uri="{FF2B5EF4-FFF2-40B4-BE49-F238E27FC236}">
                <a16:creationId xmlns:a16="http://schemas.microsoft.com/office/drawing/2014/main" id="{3FFAC899-CDEE-005F-2CB0-6D0A96B19B8A}"/>
              </a:ext>
            </a:extLst>
          </p:cNvPr>
          <p:cNvSpPr/>
          <p:nvPr/>
        </p:nvSpPr>
        <p:spPr>
          <a:xfrm>
            <a:off x="10812545" y="5297864"/>
            <a:ext cx="179110" cy="5090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356851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additive="base">
                                        <p:cTn id="24" dur="500" fill="hold"/>
                                        <p:tgtEl>
                                          <p:spTgt spid="100"/>
                                        </p:tgtEl>
                                        <p:attrNameLst>
                                          <p:attrName>ppt_x</p:attrName>
                                        </p:attrNameLst>
                                      </p:cBhvr>
                                      <p:tavLst>
                                        <p:tav tm="0">
                                          <p:val>
                                            <p:strVal val="1+#ppt_w/2"/>
                                          </p:val>
                                        </p:tav>
                                        <p:tav tm="100000">
                                          <p:val>
                                            <p:strVal val="#ppt_x"/>
                                          </p:val>
                                        </p:tav>
                                      </p:tavLst>
                                    </p:anim>
                                    <p:anim calcmode="lin" valueType="num">
                                      <p:cBhvr additive="base">
                                        <p:cTn id="25"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2">
                                            <p:txEl>
                                              <p:pRg st="0" end="0"/>
                                            </p:txEl>
                                          </p:spTgt>
                                        </p:tgtEl>
                                        <p:attrNameLst>
                                          <p:attrName>style.visibility</p:attrName>
                                        </p:attrNameLst>
                                      </p:cBhvr>
                                      <p:to>
                                        <p:strVal val="visible"/>
                                      </p:to>
                                    </p:set>
                                    <p:animEffect transition="in" filter="wipe(up)">
                                      <p:cBhvr>
                                        <p:cTn id="30" dur="500"/>
                                        <p:tgtEl>
                                          <p:spTgt spid="10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2">
                                            <p:txEl>
                                              <p:pRg st="1" end="1"/>
                                            </p:txEl>
                                          </p:spTgt>
                                        </p:tgtEl>
                                        <p:attrNameLst>
                                          <p:attrName>style.visibility</p:attrName>
                                        </p:attrNameLst>
                                      </p:cBhvr>
                                      <p:to>
                                        <p:strVal val="visible"/>
                                      </p:to>
                                    </p:set>
                                    <p:animEffect transition="in" filter="wipe(up)">
                                      <p:cBhvr>
                                        <p:cTn id="35" dur="500"/>
                                        <p:tgtEl>
                                          <p:spTgt spid="10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2">
                                            <p:txEl>
                                              <p:pRg st="2" end="2"/>
                                            </p:txEl>
                                          </p:spTgt>
                                        </p:tgtEl>
                                        <p:attrNameLst>
                                          <p:attrName>style.visibility</p:attrName>
                                        </p:attrNameLst>
                                      </p:cBhvr>
                                      <p:to>
                                        <p:strVal val="visible"/>
                                      </p:to>
                                    </p:set>
                                    <p:animEffect transition="in" filter="wipe(up)">
                                      <p:cBhvr>
                                        <p:cTn id="40" dur="500"/>
                                        <p:tgtEl>
                                          <p:spTgt spid="10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anim calcmode="lin" valueType="num">
                                      <p:cBhvr>
                                        <p:cTn id="45" dur="500" fill="hold"/>
                                        <p:tgtEl>
                                          <p:spTgt spid="101"/>
                                        </p:tgtEl>
                                        <p:attrNameLst>
                                          <p:attrName>ppt_w</p:attrName>
                                        </p:attrNameLst>
                                      </p:cBhvr>
                                      <p:tavLst>
                                        <p:tav tm="0">
                                          <p:val>
                                            <p:fltVal val="0"/>
                                          </p:val>
                                        </p:tav>
                                        <p:tav tm="100000">
                                          <p:val>
                                            <p:strVal val="#ppt_w"/>
                                          </p:val>
                                        </p:tav>
                                      </p:tavLst>
                                    </p:anim>
                                    <p:anim calcmode="lin" valueType="num">
                                      <p:cBhvr>
                                        <p:cTn id="46" dur="500" fill="hold"/>
                                        <p:tgtEl>
                                          <p:spTgt spid="101"/>
                                        </p:tgtEl>
                                        <p:attrNameLst>
                                          <p:attrName>ppt_h</p:attrName>
                                        </p:attrNameLst>
                                      </p:cBhvr>
                                      <p:tavLst>
                                        <p:tav tm="0">
                                          <p:val>
                                            <p:fltVal val="0"/>
                                          </p:val>
                                        </p:tav>
                                        <p:tav tm="100000">
                                          <p:val>
                                            <p:strVal val="#ppt_h"/>
                                          </p:val>
                                        </p:tav>
                                      </p:tavLst>
                                    </p:anim>
                                    <p:animEffect transition="in" filter="fade">
                                      <p:cBhvr>
                                        <p:cTn id="47" dur="500"/>
                                        <p:tgtEl>
                                          <p:spTgt spid="10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32" fill="hold" nodeType="clickEffect">
                                  <p:stCondLst>
                                    <p:cond delay="0"/>
                                  </p:stCondLst>
                                  <p:childTnLst>
                                    <p:anim calcmode="lin" valueType="num">
                                      <p:cBhvr>
                                        <p:cTn id="51" dur="500"/>
                                        <p:tgtEl>
                                          <p:spTgt spid="101"/>
                                        </p:tgtEl>
                                        <p:attrNameLst>
                                          <p:attrName>ppt_w</p:attrName>
                                        </p:attrNameLst>
                                      </p:cBhvr>
                                      <p:tavLst>
                                        <p:tav tm="0">
                                          <p:val>
                                            <p:strVal val="ppt_w"/>
                                          </p:val>
                                        </p:tav>
                                        <p:tav tm="100000">
                                          <p:val>
                                            <p:fltVal val="0"/>
                                          </p:val>
                                        </p:tav>
                                      </p:tavLst>
                                    </p:anim>
                                    <p:anim calcmode="lin" valueType="num">
                                      <p:cBhvr>
                                        <p:cTn id="52" dur="500"/>
                                        <p:tgtEl>
                                          <p:spTgt spid="101"/>
                                        </p:tgtEl>
                                        <p:attrNameLst>
                                          <p:attrName>ppt_h</p:attrName>
                                        </p:attrNameLst>
                                      </p:cBhvr>
                                      <p:tavLst>
                                        <p:tav tm="0">
                                          <p:val>
                                            <p:strVal val="ppt_h"/>
                                          </p:val>
                                        </p:tav>
                                        <p:tav tm="100000">
                                          <p:val>
                                            <p:fltVal val="0"/>
                                          </p:val>
                                        </p:tav>
                                      </p:tavLst>
                                    </p:anim>
                                    <p:animEffect transition="out" filter="fade">
                                      <p:cBhvr>
                                        <p:cTn id="53" dur="500"/>
                                        <p:tgtEl>
                                          <p:spTgt spid="101"/>
                                        </p:tgtEl>
                                      </p:cBhvr>
                                    </p:animEffect>
                                    <p:set>
                                      <p:cBhvr>
                                        <p:cTn id="54" dur="1" fill="hold">
                                          <p:stCondLst>
                                            <p:cond delay="499"/>
                                          </p:stCondLst>
                                        </p:cTn>
                                        <p:tgtEl>
                                          <p:spTgt spid="10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02">
                                            <p:txEl>
                                              <p:pRg st="3" end="3"/>
                                            </p:txEl>
                                          </p:spTgt>
                                        </p:tgtEl>
                                        <p:attrNameLst>
                                          <p:attrName>style.visibility</p:attrName>
                                        </p:attrNameLst>
                                      </p:cBhvr>
                                      <p:to>
                                        <p:strVal val="visible"/>
                                      </p:to>
                                    </p:set>
                                    <p:animEffect transition="in" filter="wipe(up)">
                                      <p:cBhvr>
                                        <p:cTn id="59" dur="500"/>
                                        <p:tgtEl>
                                          <p:spTgt spid="102">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wipe(up)">
                                      <p:cBhvr>
                                        <p:cTn id="64" dur="500"/>
                                        <p:tgtEl>
                                          <p:spTgt spid="10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6"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arn(inHorizontal)">
                                      <p:cBhvr>
                                        <p:cTn id="69" dur="500"/>
                                        <p:tgtEl>
                                          <p:spTgt spid="11"/>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uiExpand="1" build="p"/>
      <p:bldP spid="103"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29611-C6A6-EAB0-4863-7828AB9A5814}"/>
              </a:ext>
            </a:extLst>
          </p:cNvPr>
          <p:cNvSpPr>
            <a:spLocks noGrp="1"/>
          </p:cNvSpPr>
          <p:nvPr>
            <p:ph type="title"/>
          </p:nvPr>
        </p:nvSpPr>
        <p:spPr/>
        <p:txBody>
          <a:bodyPr/>
          <a:lstStyle/>
          <a:p>
            <a:r>
              <a:rPr lang="en-US" altLang="zh-CN" dirty="0" err="1"/>
              <a:t>skywalking</a:t>
            </a:r>
            <a:endParaRPr lang="zh-CN" altLang="en-US" dirty="0"/>
          </a:p>
        </p:txBody>
      </p:sp>
      <p:sp>
        <p:nvSpPr>
          <p:cNvPr id="3" name="文本占位符 2">
            <a:extLst>
              <a:ext uri="{FF2B5EF4-FFF2-40B4-BE49-F238E27FC236}">
                <a16:creationId xmlns:a16="http://schemas.microsoft.com/office/drawing/2014/main" id="{666F873C-2114-FB8A-FAD8-05C8D0E5A6A6}"/>
              </a:ext>
            </a:extLst>
          </p:cNvPr>
          <p:cNvSpPr>
            <a:spLocks noGrp="1"/>
          </p:cNvSpPr>
          <p:nvPr>
            <p:ph type="body" sz="quarter" idx="11"/>
          </p:nvPr>
        </p:nvSpPr>
        <p:spPr>
          <a:xfrm>
            <a:off x="838202" y="1617512"/>
            <a:ext cx="10771206" cy="805177"/>
          </a:xfrm>
        </p:spPr>
        <p:txBody>
          <a:bodyPr/>
          <a:lstStyle/>
          <a:p>
            <a:r>
              <a:rPr lang="zh-CN" altLang="en-US" dirty="0"/>
              <a:t>一个分布式系统的应用程序性能监控工具（</a:t>
            </a:r>
            <a:r>
              <a:rPr lang="en-US" altLang="zh-CN" dirty="0"/>
              <a:t> </a:t>
            </a:r>
            <a:r>
              <a:rPr lang="en-US" altLang="zh-CN" dirty="0">
                <a:solidFill>
                  <a:srgbClr val="C00000"/>
                </a:solidFill>
              </a:rPr>
              <a:t>A</a:t>
            </a:r>
            <a:r>
              <a:rPr lang="en-US" altLang="zh-CN" dirty="0"/>
              <a:t>pplication </a:t>
            </a:r>
            <a:r>
              <a:rPr lang="en-US" altLang="zh-CN" dirty="0">
                <a:solidFill>
                  <a:srgbClr val="C00000"/>
                </a:solidFill>
              </a:rPr>
              <a:t>P</a:t>
            </a:r>
            <a:r>
              <a:rPr lang="en-US" altLang="zh-CN" dirty="0"/>
              <a:t>erformance </a:t>
            </a:r>
            <a:r>
              <a:rPr lang="en-US" altLang="zh-CN" dirty="0" err="1">
                <a:solidFill>
                  <a:srgbClr val="C00000"/>
                </a:solidFill>
              </a:rPr>
              <a:t>M</a:t>
            </a:r>
            <a:r>
              <a:rPr lang="en-US" altLang="zh-CN" dirty="0" err="1"/>
              <a:t>anagment</a:t>
            </a:r>
            <a:r>
              <a:rPr lang="en-US" altLang="zh-CN" dirty="0"/>
              <a:t> </a:t>
            </a:r>
            <a:r>
              <a:rPr lang="zh-CN" altLang="en-US" dirty="0"/>
              <a:t>），提供了完善的链路追踪能力，</a:t>
            </a:r>
            <a:r>
              <a:rPr lang="en-US" altLang="zh-CN" dirty="0"/>
              <a:t> </a:t>
            </a:r>
            <a:r>
              <a:rPr lang="en-US" altLang="zh-CN" dirty="0" err="1"/>
              <a:t>apache</a:t>
            </a:r>
            <a:r>
              <a:rPr lang="zh-CN" altLang="en-US" dirty="0"/>
              <a:t>的顶级项目（前华为产品经理吴晟主导开源）</a:t>
            </a:r>
            <a:endParaRPr lang="en-US" altLang="zh-CN" dirty="0"/>
          </a:p>
          <a:p>
            <a:endParaRPr lang="zh-CN" altLang="en-US" dirty="0"/>
          </a:p>
        </p:txBody>
      </p:sp>
      <p:grpSp>
        <p:nvGrpSpPr>
          <p:cNvPr id="44" name="组合 43">
            <a:extLst>
              <a:ext uri="{FF2B5EF4-FFF2-40B4-BE49-F238E27FC236}">
                <a16:creationId xmlns:a16="http://schemas.microsoft.com/office/drawing/2014/main" id="{13979B82-58AA-6C57-BE2A-037A4A96E4D6}"/>
              </a:ext>
            </a:extLst>
          </p:cNvPr>
          <p:cNvGrpSpPr/>
          <p:nvPr/>
        </p:nvGrpSpPr>
        <p:grpSpPr>
          <a:xfrm>
            <a:off x="669302" y="2440363"/>
            <a:ext cx="10972801" cy="2800938"/>
            <a:chOff x="669302" y="2440363"/>
            <a:chExt cx="10972801" cy="2800938"/>
          </a:xfrm>
        </p:grpSpPr>
        <p:pic>
          <p:nvPicPr>
            <p:cNvPr id="5" name="图片 4" descr="图标&#10;&#10;描述已自动生成">
              <a:extLst>
                <a:ext uri="{FF2B5EF4-FFF2-40B4-BE49-F238E27FC236}">
                  <a16:creationId xmlns:a16="http://schemas.microsoft.com/office/drawing/2014/main" id="{71A8FCEB-E340-0A81-CC25-11BADF0C3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2" y="3210989"/>
              <a:ext cx="1106864" cy="1106864"/>
            </a:xfrm>
            <a:prstGeom prst="rect">
              <a:avLst/>
            </a:prstGeom>
          </p:spPr>
        </p:pic>
        <p:sp>
          <p:nvSpPr>
            <p:cNvPr id="6" name="矩形: 圆角 5">
              <a:extLst>
                <a:ext uri="{FF2B5EF4-FFF2-40B4-BE49-F238E27FC236}">
                  <a16:creationId xmlns:a16="http://schemas.microsoft.com/office/drawing/2014/main" id="{7D0DB0ED-3E4E-0724-69F2-9EF78BDF01D7}"/>
                </a:ext>
              </a:extLst>
            </p:cNvPr>
            <p:cNvSpPr/>
            <p:nvPr/>
          </p:nvSpPr>
          <p:spPr bwMode="auto">
            <a:xfrm>
              <a:off x="4185880" y="2440363"/>
              <a:ext cx="650450" cy="2648931"/>
            </a:xfrm>
            <a:prstGeom prst="roundRect">
              <a:avLst/>
            </a:prstGeom>
            <a:solidFill>
              <a:schemeClr val="accent6">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网关</a:t>
              </a:r>
            </a:p>
          </p:txBody>
        </p:sp>
        <p:sp>
          <p:nvSpPr>
            <p:cNvPr id="7" name="矩形: 圆角 6">
              <a:extLst>
                <a:ext uri="{FF2B5EF4-FFF2-40B4-BE49-F238E27FC236}">
                  <a16:creationId xmlns:a16="http://schemas.microsoft.com/office/drawing/2014/main" id="{82196F56-C766-D084-6435-EE287E9E5F16}"/>
                </a:ext>
              </a:extLst>
            </p:cNvPr>
            <p:cNvSpPr/>
            <p:nvPr/>
          </p:nvSpPr>
          <p:spPr bwMode="auto">
            <a:xfrm>
              <a:off x="5713020" y="2685460"/>
              <a:ext cx="1442301" cy="732934"/>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user-service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3E4C9C4-5134-3142-7CC2-824431D2CB50}"/>
                </a:ext>
              </a:extLst>
            </p:cNvPr>
            <p:cNvSpPr/>
            <p:nvPr/>
          </p:nvSpPr>
          <p:spPr bwMode="auto">
            <a:xfrm>
              <a:off x="7645515" y="2685460"/>
              <a:ext cx="1442301" cy="732934"/>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user-service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E608A925-D7E5-02FF-04FA-6B955C0780B4}"/>
                </a:ext>
              </a:extLst>
            </p:cNvPr>
            <p:cNvSpPr/>
            <p:nvPr/>
          </p:nvSpPr>
          <p:spPr bwMode="auto">
            <a:xfrm>
              <a:off x="5713020" y="4024065"/>
              <a:ext cx="1442301" cy="732934"/>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order-service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D9670CBE-FFA4-C80F-D943-1E8F0F955FA0}"/>
                </a:ext>
              </a:extLst>
            </p:cNvPr>
            <p:cNvSpPr/>
            <p:nvPr/>
          </p:nvSpPr>
          <p:spPr bwMode="auto">
            <a:xfrm>
              <a:off x="7645515" y="4024065"/>
              <a:ext cx="1442301" cy="732934"/>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order-service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圆柱体 13">
              <a:extLst>
                <a:ext uri="{FF2B5EF4-FFF2-40B4-BE49-F238E27FC236}">
                  <a16:creationId xmlns:a16="http://schemas.microsoft.com/office/drawing/2014/main" id="{3A74BFA7-7000-E1FD-DB73-8B8B668BC337}"/>
                </a:ext>
              </a:extLst>
            </p:cNvPr>
            <p:cNvSpPr/>
            <p:nvPr/>
          </p:nvSpPr>
          <p:spPr bwMode="auto">
            <a:xfrm>
              <a:off x="10067827" y="3384221"/>
              <a:ext cx="1414020" cy="763572"/>
            </a:xfrm>
            <a:prstGeom prst="can">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0" name="连接符: 曲线 19">
              <a:extLst>
                <a:ext uri="{FF2B5EF4-FFF2-40B4-BE49-F238E27FC236}">
                  <a16:creationId xmlns:a16="http://schemas.microsoft.com/office/drawing/2014/main" id="{4A70B231-5323-5DFE-214D-99BC9B44735F}"/>
                </a:ext>
              </a:extLst>
            </p:cNvPr>
            <p:cNvCxnSpPr>
              <a:stCxn id="8" idx="3"/>
              <a:endCxn id="14" idx="2"/>
            </p:cNvCxnSpPr>
            <p:nvPr/>
          </p:nvCxnSpPr>
          <p:spPr>
            <a:xfrm>
              <a:off x="9087816" y="3051927"/>
              <a:ext cx="980011" cy="714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CFDD725A-EA16-B54E-327A-CA56634BFC3E}"/>
                </a:ext>
              </a:extLst>
            </p:cNvPr>
            <p:cNvCxnSpPr>
              <a:stCxn id="10" idx="3"/>
              <a:endCxn id="14" idx="2"/>
            </p:cNvCxnSpPr>
            <p:nvPr/>
          </p:nvCxnSpPr>
          <p:spPr>
            <a:xfrm flipV="1">
              <a:off x="9087816" y="3766007"/>
              <a:ext cx="980011" cy="6245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占位符 2">
              <a:extLst>
                <a:ext uri="{FF2B5EF4-FFF2-40B4-BE49-F238E27FC236}">
                  <a16:creationId xmlns:a16="http://schemas.microsoft.com/office/drawing/2014/main" id="{F4631FDF-43DC-3283-38E3-9A8CA94213A5}"/>
                </a:ext>
              </a:extLst>
            </p:cNvPr>
            <p:cNvSpPr txBox="1">
              <a:spLocks/>
            </p:cNvSpPr>
            <p:nvPr/>
          </p:nvSpPr>
          <p:spPr>
            <a:xfrm>
              <a:off x="5824982" y="3455737"/>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192.168.200.100</a:t>
              </a:r>
            </a:p>
            <a:p>
              <a:endParaRPr lang="zh-CN" altLang="en-US" sz="1100" dirty="0"/>
            </a:p>
          </p:txBody>
        </p:sp>
        <p:sp>
          <p:nvSpPr>
            <p:cNvPr id="24" name="文本占位符 2">
              <a:extLst>
                <a:ext uri="{FF2B5EF4-FFF2-40B4-BE49-F238E27FC236}">
                  <a16:creationId xmlns:a16="http://schemas.microsoft.com/office/drawing/2014/main" id="{0EEEF3EC-B574-4075-5607-F37C335B910C}"/>
                </a:ext>
              </a:extLst>
            </p:cNvPr>
            <p:cNvSpPr txBox="1">
              <a:spLocks/>
            </p:cNvSpPr>
            <p:nvPr/>
          </p:nvSpPr>
          <p:spPr>
            <a:xfrm>
              <a:off x="7700916" y="3446310"/>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192.168.200.101</a:t>
              </a:r>
            </a:p>
            <a:p>
              <a:endParaRPr lang="zh-CN" altLang="en-US" sz="1100" dirty="0"/>
            </a:p>
          </p:txBody>
        </p:sp>
        <p:sp>
          <p:nvSpPr>
            <p:cNvPr id="25" name="文本占位符 2">
              <a:extLst>
                <a:ext uri="{FF2B5EF4-FFF2-40B4-BE49-F238E27FC236}">
                  <a16:creationId xmlns:a16="http://schemas.microsoft.com/office/drawing/2014/main" id="{AA889D6C-4A72-B6A0-CC79-2B9C97383B53}"/>
                </a:ext>
              </a:extLst>
            </p:cNvPr>
            <p:cNvSpPr txBox="1">
              <a:spLocks/>
            </p:cNvSpPr>
            <p:nvPr/>
          </p:nvSpPr>
          <p:spPr>
            <a:xfrm>
              <a:off x="5824982" y="4766062"/>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192.168.200.102</a:t>
              </a:r>
            </a:p>
            <a:p>
              <a:endParaRPr lang="zh-CN" altLang="en-US" sz="1100" dirty="0"/>
            </a:p>
          </p:txBody>
        </p:sp>
        <p:sp>
          <p:nvSpPr>
            <p:cNvPr id="26" name="文本占位符 2">
              <a:extLst>
                <a:ext uri="{FF2B5EF4-FFF2-40B4-BE49-F238E27FC236}">
                  <a16:creationId xmlns:a16="http://schemas.microsoft.com/office/drawing/2014/main" id="{9DD3BC9E-38D8-24D8-0D3F-97B3D9BDA86F}"/>
                </a:ext>
              </a:extLst>
            </p:cNvPr>
            <p:cNvSpPr txBox="1">
              <a:spLocks/>
            </p:cNvSpPr>
            <p:nvPr/>
          </p:nvSpPr>
          <p:spPr>
            <a:xfrm>
              <a:off x="7719769" y="4766062"/>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192.168.200.103</a:t>
              </a:r>
            </a:p>
            <a:p>
              <a:endParaRPr lang="zh-CN" altLang="en-US" sz="1100" dirty="0"/>
            </a:p>
          </p:txBody>
        </p:sp>
        <p:sp>
          <p:nvSpPr>
            <p:cNvPr id="27" name="文本占位符 2">
              <a:extLst>
                <a:ext uri="{FF2B5EF4-FFF2-40B4-BE49-F238E27FC236}">
                  <a16:creationId xmlns:a16="http://schemas.microsoft.com/office/drawing/2014/main" id="{D49C3D63-86B8-3F54-3688-4874A9F7BDDF}"/>
                </a:ext>
              </a:extLst>
            </p:cNvPr>
            <p:cNvSpPr txBox="1">
              <a:spLocks/>
            </p:cNvSpPr>
            <p:nvPr/>
          </p:nvSpPr>
          <p:spPr>
            <a:xfrm>
              <a:off x="10180165" y="4247588"/>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192.168.200.150</a:t>
              </a:r>
            </a:p>
            <a:p>
              <a:endParaRPr lang="zh-CN" altLang="en-US" sz="1100" dirty="0"/>
            </a:p>
          </p:txBody>
        </p:sp>
        <p:cxnSp>
          <p:nvCxnSpPr>
            <p:cNvPr id="29" name="连接符: 曲线 28">
              <a:extLst>
                <a:ext uri="{FF2B5EF4-FFF2-40B4-BE49-F238E27FC236}">
                  <a16:creationId xmlns:a16="http://schemas.microsoft.com/office/drawing/2014/main" id="{570BD3D5-F918-7318-F137-2B42D1B23143}"/>
                </a:ext>
              </a:extLst>
            </p:cNvPr>
            <p:cNvCxnSpPr>
              <a:stCxn id="6" idx="3"/>
              <a:endCxn id="7" idx="1"/>
            </p:cNvCxnSpPr>
            <p:nvPr/>
          </p:nvCxnSpPr>
          <p:spPr>
            <a:xfrm flipV="1">
              <a:off x="4836330" y="3051927"/>
              <a:ext cx="876690" cy="7129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连接符: 曲线 32">
              <a:extLst>
                <a:ext uri="{FF2B5EF4-FFF2-40B4-BE49-F238E27FC236}">
                  <a16:creationId xmlns:a16="http://schemas.microsoft.com/office/drawing/2014/main" id="{008309C3-FF35-A208-07A4-7CBD4A74AC04}"/>
                </a:ext>
              </a:extLst>
            </p:cNvPr>
            <p:cNvCxnSpPr>
              <a:stCxn id="6" idx="3"/>
              <a:endCxn id="9" idx="1"/>
            </p:cNvCxnSpPr>
            <p:nvPr/>
          </p:nvCxnSpPr>
          <p:spPr>
            <a:xfrm>
              <a:off x="4836330" y="3764829"/>
              <a:ext cx="876690" cy="625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DF4CB47-6AD2-239D-A93C-42DBA94F8745}"/>
                </a:ext>
              </a:extLst>
            </p:cNvPr>
            <p:cNvCxnSpPr>
              <a:stCxn id="7" idx="3"/>
              <a:endCxn id="8" idx="1"/>
            </p:cNvCxnSpPr>
            <p:nvPr/>
          </p:nvCxnSpPr>
          <p:spPr>
            <a:xfrm>
              <a:off x="7155321" y="3051927"/>
              <a:ext cx="490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59DD2E7-F8B6-AE56-E2AE-F143F9C0562F}"/>
                </a:ext>
              </a:extLst>
            </p:cNvPr>
            <p:cNvCxnSpPr>
              <a:stCxn id="9" idx="3"/>
              <a:endCxn id="10" idx="1"/>
            </p:cNvCxnSpPr>
            <p:nvPr/>
          </p:nvCxnSpPr>
          <p:spPr>
            <a:xfrm>
              <a:off x="7155321" y="4390532"/>
              <a:ext cx="490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C8F3EA5-C2AF-3EEE-C0C1-5D29A71859CE}"/>
                </a:ext>
              </a:extLst>
            </p:cNvPr>
            <p:cNvCxnSpPr>
              <a:stCxn id="5" idx="3"/>
              <a:endCxn id="6" idx="1"/>
            </p:cNvCxnSpPr>
            <p:nvPr/>
          </p:nvCxnSpPr>
          <p:spPr>
            <a:xfrm>
              <a:off x="1776166" y="3764421"/>
              <a:ext cx="2409714" cy="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占位符 2">
              <a:extLst>
                <a:ext uri="{FF2B5EF4-FFF2-40B4-BE49-F238E27FC236}">
                  <a16:creationId xmlns:a16="http://schemas.microsoft.com/office/drawing/2014/main" id="{6E50FE9D-67FF-8E47-6DA6-35FB4FFF33F4}"/>
                </a:ext>
              </a:extLst>
            </p:cNvPr>
            <p:cNvSpPr txBox="1">
              <a:spLocks/>
            </p:cNvSpPr>
            <p:nvPr/>
          </p:nvSpPr>
          <p:spPr>
            <a:xfrm>
              <a:off x="2271077" y="3408603"/>
              <a:ext cx="1461938" cy="34326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a:t>
              </a:r>
              <a:r>
                <a:rPr lang="en-US" altLang="zh-CN" sz="1100" dirty="0" err="1"/>
                <a:t>api</a:t>
              </a:r>
              <a:r>
                <a:rPr lang="en-US" altLang="zh-CN" sz="1100" dirty="0"/>
                <a:t>/user/login</a:t>
              </a:r>
            </a:p>
            <a:p>
              <a:endParaRPr lang="zh-CN" altLang="en-US" sz="1100" dirty="0"/>
            </a:p>
          </p:txBody>
        </p:sp>
      </p:grpSp>
      <p:sp>
        <p:nvSpPr>
          <p:cNvPr id="41" name="文本占位符 2">
            <a:extLst>
              <a:ext uri="{FF2B5EF4-FFF2-40B4-BE49-F238E27FC236}">
                <a16:creationId xmlns:a16="http://schemas.microsoft.com/office/drawing/2014/main" id="{CD5FA38A-BBB6-364E-5AC4-AF073F59F842}"/>
              </a:ext>
            </a:extLst>
          </p:cNvPr>
          <p:cNvSpPr txBox="1">
            <a:spLocks/>
          </p:cNvSpPr>
          <p:nvPr/>
        </p:nvSpPr>
        <p:spPr>
          <a:xfrm>
            <a:off x="885336" y="5246831"/>
            <a:ext cx="6147060" cy="1201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服务（</a:t>
            </a:r>
            <a:r>
              <a:rPr lang="en-US" altLang="zh-CN" sz="1400" dirty="0"/>
              <a:t>service</a:t>
            </a:r>
            <a:r>
              <a:rPr lang="zh-CN" altLang="en-US" sz="1400" dirty="0"/>
              <a:t>）：业务资源应用系统（微服务）</a:t>
            </a:r>
            <a:endParaRPr lang="en-US" altLang="zh-CN" sz="1400" dirty="0"/>
          </a:p>
          <a:p>
            <a:pPr marL="285750" indent="-285750">
              <a:buFont typeface="Wingdings" panose="05000000000000000000" pitchFamily="2" charset="2"/>
              <a:buChar char="l"/>
            </a:pPr>
            <a:r>
              <a:rPr lang="zh-CN" altLang="en-US" sz="1400" dirty="0"/>
              <a:t>端点（</a:t>
            </a:r>
            <a:r>
              <a:rPr lang="en-US" altLang="zh-CN" sz="1400" dirty="0"/>
              <a:t>endpoint</a:t>
            </a:r>
            <a:r>
              <a:rPr lang="zh-CN" altLang="en-US" sz="1400" dirty="0"/>
              <a:t>）：应用系统对外暴露的功能接口（接口）</a:t>
            </a:r>
          </a:p>
          <a:p>
            <a:pPr marL="285750" indent="-285750">
              <a:buFont typeface="Wingdings" panose="05000000000000000000" pitchFamily="2" charset="2"/>
              <a:buChar char="l"/>
            </a:pPr>
            <a:r>
              <a:rPr lang="zh-CN" altLang="en-US" sz="1400" dirty="0"/>
              <a:t>实例（</a:t>
            </a:r>
            <a:r>
              <a:rPr lang="en-US" altLang="zh-CN" sz="1400" dirty="0"/>
              <a:t>instance</a:t>
            </a:r>
            <a:r>
              <a:rPr lang="zh-CN" altLang="en-US" sz="1400" dirty="0"/>
              <a:t>）：物理机</a:t>
            </a:r>
          </a:p>
        </p:txBody>
      </p:sp>
      <p:sp>
        <p:nvSpPr>
          <p:cNvPr id="43" name="文本占位符 2">
            <a:extLst>
              <a:ext uri="{FF2B5EF4-FFF2-40B4-BE49-F238E27FC236}">
                <a16:creationId xmlns:a16="http://schemas.microsoft.com/office/drawing/2014/main" id="{FB7E5BBA-F343-CCE5-7F4A-352EA29C5547}"/>
              </a:ext>
            </a:extLst>
          </p:cNvPr>
          <p:cNvSpPr txBox="1">
            <a:spLocks/>
          </p:cNvSpPr>
          <p:nvPr/>
        </p:nvSpPr>
        <p:spPr>
          <a:xfrm>
            <a:off x="8068561" y="6033155"/>
            <a:ext cx="4629344" cy="49962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skywalking</a:t>
            </a:r>
            <a:r>
              <a:rPr lang="zh-CN" altLang="en-US" sz="1400" dirty="0"/>
              <a:t>的详细部署和使用请查看今天讲义</a:t>
            </a:r>
          </a:p>
        </p:txBody>
      </p:sp>
    </p:spTree>
    <p:extLst>
      <p:ext uri="{BB962C8B-B14F-4D97-AF65-F5344CB8AC3E}">
        <p14:creationId xmlns:p14="http://schemas.microsoft.com/office/powerpoint/2010/main" val="297643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你们的微服务是怎么监控的？</a:t>
              </a:r>
            </a:p>
          </p:txBody>
        </p:sp>
      </p:grpSp>
      <p:sp>
        <p:nvSpPr>
          <p:cNvPr id="103" name="文本占位符 2">
            <a:extLst>
              <a:ext uri="{FF2B5EF4-FFF2-40B4-BE49-F238E27FC236}">
                <a16:creationId xmlns:a16="http://schemas.microsoft.com/office/drawing/2014/main" id="{F5C7B2D2-0686-670E-E9BC-8C6E39CCA3F4}"/>
              </a:ext>
            </a:extLst>
          </p:cNvPr>
          <p:cNvSpPr txBox="1">
            <a:spLocks/>
          </p:cNvSpPr>
          <p:nvPr/>
        </p:nvSpPr>
        <p:spPr>
          <a:xfrm>
            <a:off x="2358699" y="1876759"/>
            <a:ext cx="9189135" cy="279893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我们项目中采用的</a:t>
            </a:r>
            <a:r>
              <a:rPr lang="en-US" altLang="zh-CN" sz="1400" dirty="0" err="1"/>
              <a:t>skywalking</a:t>
            </a:r>
            <a:r>
              <a:rPr lang="zh-CN" altLang="en-US" sz="1400" dirty="0"/>
              <a:t>进行监控的</a:t>
            </a:r>
          </a:p>
          <a:p>
            <a:r>
              <a:rPr lang="en-US" altLang="zh-CN" sz="1400" dirty="0"/>
              <a:t>1</a:t>
            </a:r>
            <a:r>
              <a:rPr lang="zh-CN" altLang="en-US" sz="1400" dirty="0"/>
              <a:t>，</a:t>
            </a:r>
            <a:r>
              <a:rPr lang="en-US" altLang="zh-CN" sz="1400" dirty="0" err="1"/>
              <a:t>skywalking</a:t>
            </a:r>
            <a:r>
              <a:rPr lang="zh-CN" altLang="en-US" sz="1400" dirty="0"/>
              <a:t>主要可以监控接口、服务、物理实例的一些状态。特别是在压测的时候可以看到众多服务中哪些服务和接口比较慢，我们可以针对性的分析和优化。</a:t>
            </a:r>
          </a:p>
          <a:p>
            <a:r>
              <a:rPr lang="en-US" altLang="zh-CN" sz="1400" dirty="0"/>
              <a:t>2</a:t>
            </a:r>
            <a:r>
              <a:rPr lang="zh-CN" altLang="en-US" sz="1400" dirty="0"/>
              <a:t>，我们还在</a:t>
            </a:r>
            <a:r>
              <a:rPr lang="en-US" altLang="zh-CN" sz="1400" dirty="0" err="1"/>
              <a:t>skywalking</a:t>
            </a:r>
            <a:r>
              <a:rPr lang="zh-CN" altLang="en-US" sz="1400" dirty="0"/>
              <a:t>设置了告警规则，特别是在项目上线以后，如果报错，我们分别设置了可以给相关负责人发短信和发邮件，第一时间知道项目的</a:t>
            </a:r>
            <a:r>
              <a:rPr lang="en-US" altLang="zh-CN" sz="1400" dirty="0"/>
              <a:t>bug</a:t>
            </a:r>
            <a:r>
              <a:rPr lang="zh-CN" altLang="en-US" sz="1400" dirty="0"/>
              <a:t>情况，第一时间修复</a:t>
            </a:r>
          </a:p>
        </p:txBody>
      </p:sp>
    </p:spTree>
    <p:extLst>
      <p:ext uri="{BB962C8B-B14F-4D97-AF65-F5344CB8AC3E}">
        <p14:creationId xmlns:p14="http://schemas.microsoft.com/office/powerpoint/2010/main" val="29019412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up)">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EB37A7E-5563-A416-97CD-508AAFC86304}"/>
              </a:ext>
            </a:extLst>
          </p:cNvPr>
          <p:cNvSpPr>
            <a:spLocks noGrp="1"/>
          </p:cNvSpPr>
          <p:nvPr>
            <p:ph type="body" sz="quarter" idx="11"/>
          </p:nvPr>
        </p:nvSpPr>
        <p:spPr>
          <a:xfrm>
            <a:off x="3579043" y="2347274"/>
            <a:ext cx="5033914" cy="1423447"/>
          </a:xfrm>
        </p:spPr>
        <p:txBody>
          <a:bodyPr/>
          <a:lstStyle/>
          <a:p>
            <a:pPr algn="ctr"/>
            <a:r>
              <a:rPr lang="zh-CN" altLang="en-US" sz="6000" b="1" dirty="0">
                <a:solidFill>
                  <a:schemeClr val="accent4">
                    <a:lumMod val="75000"/>
                  </a:schemeClr>
                </a:solidFill>
              </a:rPr>
              <a:t>业务相关</a:t>
            </a:r>
          </a:p>
        </p:txBody>
      </p:sp>
      <p:grpSp>
        <p:nvGrpSpPr>
          <p:cNvPr id="30" name="组合 29">
            <a:extLst>
              <a:ext uri="{FF2B5EF4-FFF2-40B4-BE49-F238E27FC236}">
                <a16:creationId xmlns:a16="http://schemas.microsoft.com/office/drawing/2014/main" id="{E35AF420-65E6-9D11-8648-014CD0CF65CC}"/>
              </a:ext>
            </a:extLst>
          </p:cNvPr>
          <p:cNvGrpSpPr/>
          <p:nvPr/>
        </p:nvGrpSpPr>
        <p:grpSpPr>
          <a:xfrm>
            <a:off x="1074657" y="4053783"/>
            <a:ext cx="10758231" cy="2120280"/>
            <a:chOff x="1187779" y="3261931"/>
            <a:chExt cx="10758231" cy="2120280"/>
          </a:xfrm>
        </p:grpSpPr>
        <p:sp>
          <p:nvSpPr>
            <p:cNvPr id="4" name="矩形: 圆角 3">
              <a:extLst>
                <a:ext uri="{FF2B5EF4-FFF2-40B4-BE49-F238E27FC236}">
                  <a16:creationId xmlns:a16="http://schemas.microsoft.com/office/drawing/2014/main" id="{116DCB04-F616-13D0-0CD4-475B3620D854}"/>
                </a:ext>
              </a:extLst>
            </p:cNvPr>
            <p:cNvSpPr/>
            <p:nvPr/>
          </p:nvSpPr>
          <p:spPr bwMode="auto">
            <a:xfrm>
              <a:off x="1187779" y="4131407"/>
              <a:ext cx="1791092" cy="407163"/>
            </a:xfrm>
            <a:prstGeom prst="roundRect">
              <a:avLst/>
            </a:prstGeom>
            <a:solidFill>
              <a:schemeClr val="accent1">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业务相关</a:t>
              </a:r>
            </a:p>
          </p:txBody>
        </p:sp>
        <p:sp>
          <p:nvSpPr>
            <p:cNvPr id="5" name="矩形: 圆角 4">
              <a:extLst>
                <a:ext uri="{FF2B5EF4-FFF2-40B4-BE49-F238E27FC236}">
                  <a16:creationId xmlns:a16="http://schemas.microsoft.com/office/drawing/2014/main" id="{EE122CE6-6622-C7A7-86D2-2ADDA3B9E352}"/>
                </a:ext>
              </a:extLst>
            </p:cNvPr>
            <p:cNvSpPr/>
            <p:nvPr/>
          </p:nvSpPr>
          <p:spPr bwMode="auto">
            <a:xfrm>
              <a:off x="3508130" y="3823009"/>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a:t>
              </a:r>
            </a:p>
          </p:txBody>
        </p:sp>
        <p:sp>
          <p:nvSpPr>
            <p:cNvPr id="6" name="矩形: 圆角 5">
              <a:extLst>
                <a:ext uri="{FF2B5EF4-FFF2-40B4-BE49-F238E27FC236}">
                  <a16:creationId xmlns:a16="http://schemas.microsoft.com/office/drawing/2014/main" id="{83460C83-3C4D-D183-63F8-B2B11FBBAD38}"/>
                </a:ext>
              </a:extLst>
            </p:cNvPr>
            <p:cNvSpPr/>
            <p:nvPr/>
          </p:nvSpPr>
          <p:spPr bwMode="auto">
            <a:xfrm>
              <a:off x="3508130" y="441491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分布式服务接口幂等</a:t>
              </a:r>
            </a:p>
          </p:txBody>
        </p:sp>
        <p:sp>
          <p:nvSpPr>
            <p:cNvPr id="10" name="矩形: 圆角 9">
              <a:extLst>
                <a:ext uri="{FF2B5EF4-FFF2-40B4-BE49-F238E27FC236}">
                  <a16:creationId xmlns:a16="http://schemas.microsoft.com/office/drawing/2014/main" id="{D3AA974A-29F4-A030-0E0A-A4B959B2F10D}"/>
                </a:ext>
              </a:extLst>
            </p:cNvPr>
            <p:cNvSpPr/>
            <p:nvPr/>
          </p:nvSpPr>
          <p:spPr bwMode="auto">
            <a:xfrm>
              <a:off x="5721177" y="3281980"/>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漏桶算法</a:t>
              </a:r>
            </a:p>
          </p:txBody>
        </p:sp>
        <p:sp>
          <p:nvSpPr>
            <p:cNvPr id="12" name="矩形: 圆角 11">
              <a:extLst>
                <a:ext uri="{FF2B5EF4-FFF2-40B4-BE49-F238E27FC236}">
                  <a16:creationId xmlns:a16="http://schemas.microsoft.com/office/drawing/2014/main" id="{1C5EB099-6B16-39D9-891E-676651E46D7E}"/>
                </a:ext>
              </a:extLst>
            </p:cNvPr>
            <p:cNvSpPr/>
            <p:nvPr/>
          </p:nvSpPr>
          <p:spPr bwMode="auto">
            <a:xfrm>
              <a:off x="5711750" y="3823008"/>
              <a:ext cx="2065363"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分布式理论</a:t>
              </a:r>
              <a:r>
                <a:rPr lang="en-US" altLang="zh-CN" sz="1400" dirty="0">
                  <a:solidFill>
                    <a:schemeClr val="tx1">
                      <a:lumMod val="85000"/>
                      <a:lumOff val="15000"/>
                    </a:schemeClr>
                  </a:solidFill>
                  <a:ea typeface="阿里巴巴普惠体" panose="00020600040101010101" pitchFamily="18" charset="-122"/>
                </a:rPr>
                <a:t>CAP</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BASE</a:t>
              </a:r>
              <a:endParaRPr lang="zh-CN" altLang="en-US" sz="1400" dirty="0">
                <a:solidFill>
                  <a:schemeClr val="tx1">
                    <a:lumMod val="85000"/>
                    <a:lumOff val="15000"/>
                  </a:schemeClr>
                </a:solidFill>
                <a:ea typeface="阿里巴巴普惠体" panose="00020600040101010101" pitchFamily="18" charset="-122"/>
              </a:endParaRPr>
            </a:p>
          </p:txBody>
        </p:sp>
        <p:sp>
          <p:nvSpPr>
            <p:cNvPr id="13" name="矩形: 圆角 12">
              <a:extLst>
                <a:ext uri="{FF2B5EF4-FFF2-40B4-BE49-F238E27FC236}">
                  <a16:creationId xmlns:a16="http://schemas.microsoft.com/office/drawing/2014/main" id="{B5CD1F07-2365-5AD1-2539-EFFC28C141F1}"/>
                </a:ext>
              </a:extLst>
            </p:cNvPr>
            <p:cNvSpPr/>
            <p:nvPr/>
          </p:nvSpPr>
          <p:spPr bwMode="auto">
            <a:xfrm>
              <a:off x="3508130" y="499093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分布式任务调度</a:t>
              </a:r>
            </a:p>
          </p:txBody>
        </p:sp>
        <p:sp>
          <p:nvSpPr>
            <p:cNvPr id="14" name="矩形: 圆角 13">
              <a:extLst>
                <a:ext uri="{FF2B5EF4-FFF2-40B4-BE49-F238E27FC236}">
                  <a16:creationId xmlns:a16="http://schemas.microsoft.com/office/drawing/2014/main" id="{87A7D056-493C-1DF0-8213-C572EDEB8ADE}"/>
                </a:ext>
              </a:extLst>
            </p:cNvPr>
            <p:cNvSpPr/>
            <p:nvPr/>
          </p:nvSpPr>
          <p:spPr bwMode="auto">
            <a:xfrm>
              <a:off x="7994608" y="3291407"/>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令牌桶算法</a:t>
              </a:r>
            </a:p>
          </p:txBody>
        </p:sp>
        <p:sp>
          <p:nvSpPr>
            <p:cNvPr id="15" name="矩形: 圆角 14">
              <a:extLst>
                <a:ext uri="{FF2B5EF4-FFF2-40B4-BE49-F238E27FC236}">
                  <a16:creationId xmlns:a16="http://schemas.microsoft.com/office/drawing/2014/main" id="{043ADBB4-2056-0F00-9548-4E29BCF66356}"/>
                </a:ext>
              </a:extLst>
            </p:cNvPr>
            <p:cNvSpPr/>
            <p:nvPr/>
          </p:nvSpPr>
          <p:spPr bwMode="auto">
            <a:xfrm>
              <a:off x="5711751" y="493537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xxl</a:t>
              </a:r>
              <a:r>
                <a:rPr lang="en-US" altLang="zh-CN" sz="1400" dirty="0">
                  <a:solidFill>
                    <a:schemeClr val="tx1">
                      <a:lumMod val="85000"/>
                      <a:lumOff val="15000"/>
                    </a:schemeClr>
                  </a:solidFill>
                  <a:ea typeface="阿里巴巴普惠体" panose="00020600040101010101" pitchFamily="18" charset="-122"/>
                </a:rPr>
                <a:t>-job</a:t>
              </a:r>
              <a:endParaRPr lang="zh-CN" altLang="en-US" sz="1400" dirty="0">
                <a:solidFill>
                  <a:schemeClr val="tx1">
                    <a:lumMod val="85000"/>
                    <a:lumOff val="15000"/>
                  </a:schemeClr>
                </a:solidFill>
                <a:ea typeface="阿里巴巴普惠体" panose="00020600040101010101" pitchFamily="18" charset="-122"/>
              </a:endParaRPr>
            </a:p>
          </p:txBody>
        </p:sp>
        <p:sp>
          <p:nvSpPr>
            <p:cNvPr id="16" name="矩形: 圆角 15">
              <a:extLst>
                <a:ext uri="{FF2B5EF4-FFF2-40B4-BE49-F238E27FC236}">
                  <a16:creationId xmlns:a16="http://schemas.microsoft.com/office/drawing/2014/main" id="{35891DC5-36DA-539C-58CC-8DAAAB7F30A1}"/>
                </a:ext>
              </a:extLst>
            </p:cNvPr>
            <p:cNvSpPr/>
            <p:nvPr/>
          </p:nvSpPr>
          <p:spPr bwMode="auto">
            <a:xfrm>
              <a:off x="7985181" y="3834006"/>
              <a:ext cx="1988378"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分布式事务解决方案</a:t>
              </a:r>
            </a:p>
          </p:txBody>
        </p:sp>
        <p:sp>
          <p:nvSpPr>
            <p:cNvPr id="18" name="矩形: 圆角 17">
              <a:extLst>
                <a:ext uri="{FF2B5EF4-FFF2-40B4-BE49-F238E27FC236}">
                  <a16:creationId xmlns:a16="http://schemas.microsoft.com/office/drawing/2014/main" id="{988A0E86-46DE-5A45-0E82-8A3E52EDD835}"/>
                </a:ext>
              </a:extLst>
            </p:cNvPr>
            <p:cNvSpPr/>
            <p:nvPr/>
          </p:nvSpPr>
          <p:spPr bwMode="auto">
            <a:xfrm>
              <a:off x="10154918" y="3835576"/>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seata</a:t>
              </a:r>
              <a:endParaRPr lang="zh-CN" altLang="en-US" sz="1400" dirty="0">
                <a:solidFill>
                  <a:schemeClr val="tx1">
                    <a:lumMod val="85000"/>
                    <a:lumOff val="15000"/>
                  </a:schemeClr>
                </a:solidFill>
                <a:ea typeface="阿里巴巴普惠体" panose="00020600040101010101" pitchFamily="18" charset="-122"/>
              </a:endParaRPr>
            </a:p>
          </p:txBody>
        </p:sp>
        <p:cxnSp>
          <p:nvCxnSpPr>
            <p:cNvPr id="19" name="连接符: 曲线 18">
              <a:extLst>
                <a:ext uri="{FF2B5EF4-FFF2-40B4-BE49-F238E27FC236}">
                  <a16:creationId xmlns:a16="http://schemas.microsoft.com/office/drawing/2014/main" id="{886F33C2-15AF-F12F-DD70-0AFC0F666C77}"/>
                </a:ext>
              </a:extLst>
            </p:cNvPr>
            <p:cNvCxnSpPr>
              <a:stCxn id="4" idx="3"/>
              <a:endCxn id="5" idx="1"/>
            </p:cNvCxnSpPr>
            <p:nvPr/>
          </p:nvCxnSpPr>
          <p:spPr>
            <a:xfrm flipV="1">
              <a:off x="2978871" y="4026591"/>
              <a:ext cx="529259" cy="3083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D932683B-898C-C9A2-BEDE-8C62A3C15F24}"/>
                </a:ext>
              </a:extLst>
            </p:cNvPr>
            <p:cNvCxnSpPr>
              <a:stCxn id="4" idx="3"/>
              <a:endCxn id="13" idx="1"/>
            </p:cNvCxnSpPr>
            <p:nvPr/>
          </p:nvCxnSpPr>
          <p:spPr>
            <a:xfrm>
              <a:off x="2978871" y="4334989"/>
              <a:ext cx="529259" cy="851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67E43414-47B1-F044-CD2B-5E890E992E2E}"/>
                </a:ext>
              </a:extLst>
            </p:cNvPr>
            <p:cNvSpPr/>
            <p:nvPr/>
          </p:nvSpPr>
          <p:spPr bwMode="auto">
            <a:xfrm>
              <a:off x="3509702" y="3261931"/>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限流</a:t>
              </a:r>
            </a:p>
          </p:txBody>
        </p:sp>
        <p:cxnSp>
          <p:nvCxnSpPr>
            <p:cNvPr id="22" name="连接符: 曲线 21">
              <a:extLst>
                <a:ext uri="{FF2B5EF4-FFF2-40B4-BE49-F238E27FC236}">
                  <a16:creationId xmlns:a16="http://schemas.microsoft.com/office/drawing/2014/main" id="{3BC49B99-AAB0-934A-E06C-EB0FF8C38865}"/>
                </a:ext>
              </a:extLst>
            </p:cNvPr>
            <p:cNvCxnSpPr>
              <a:stCxn id="4" idx="3"/>
              <a:endCxn id="21" idx="1"/>
            </p:cNvCxnSpPr>
            <p:nvPr/>
          </p:nvCxnSpPr>
          <p:spPr>
            <a:xfrm flipV="1">
              <a:off x="2978871" y="3465513"/>
              <a:ext cx="530831" cy="869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F1E154E1-7D65-CE30-714F-11D9D0A02F29}"/>
                </a:ext>
              </a:extLst>
            </p:cNvPr>
            <p:cNvCxnSpPr>
              <a:stCxn id="4" idx="3"/>
              <a:endCxn id="6" idx="1"/>
            </p:cNvCxnSpPr>
            <p:nvPr/>
          </p:nvCxnSpPr>
          <p:spPr>
            <a:xfrm>
              <a:off x="2978871" y="4334989"/>
              <a:ext cx="529259" cy="2755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96366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6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60000">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你们项目中有没有做过限流 </a:t>
              </a:r>
              <a:r>
                <a:rPr lang="en-US" altLang="zh-CN" sz="1400" dirty="0">
                  <a:solidFill>
                    <a:schemeClr val="tx1"/>
                  </a:solidFill>
                </a:rPr>
                <a:t>? </a:t>
              </a:r>
              <a:r>
                <a:rPr lang="zh-CN" altLang="en-US" sz="1400" dirty="0">
                  <a:solidFill>
                    <a:schemeClr val="tx1"/>
                  </a:solidFill>
                </a:rPr>
                <a:t>怎么做的 </a:t>
              </a:r>
              <a:r>
                <a:rPr lang="en-US" altLang="zh-CN" sz="1400" dirty="0">
                  <a:solidFill>
                    <a:schemeClr val="tx1"/>
                  </a:solidFill>
                </a:rPr>
                <a:t>?</a:t>
              </a:r>
              <a:endParaRPr lang="zh-CN" altLang="en-US"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22096" y="1812285"/>
            <a:ext cx="3710417" cy="114773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为什么要限流？</a:t>
            </a:r>
            <a:endParaRPr lang="en-US" altLang="zh-CN" sz="1400" dirty="0">
              <a:solidFill>
                <a:schemeClr val="tx1"/>
              </a:solidFill>
            </a:endParaRPr>
          </a:p>
          <a:p>
            <a:r>
              <a:rPr lang="en-US" altLang="zh-CN" sz="1400" dirty="0">
                <a:solidFill>
                  <a:schemeClr val="tx1"/>
                </a:solidFill>
              </a:rPr>
              <a:t>1</a:t>
            </a:r>
            <a:r>
              <a:rPr lang="zh-CN" altLang="en-US" sz="1400" dirty="0">
                <a:solidFill>
                  <a:schemeClr val="tx1"/>
                </a:solidFill>
              </a:rPr>
              <a:t>，并发的确大（突发流量）</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，防止用户恶意刷接口</a:t>
            </a:r>
          </a:p>
        </p:txBody>
      </p:sp>
      <p:sp>
        <p:nvSpPr>
          <p:cNvPr id="5" name="文本占位符 6">
            <a:extLst>
              <a:ext uri="{FF2B5EF4-FFF2-40B4-BE49-F238E27FC236}">
                <a16:creationId xmlns:a16="http://schemas.microsoft.com/office/drawing/2014/main" id="{A4985C9C-9E2D-601F-80A3-3BED6188D343}"/>
              </a:ext>
            </a:extLst>
          </p:cNvPr>
          <p:cNvSpPr txBox="1">
            <a:spLocks/>
          </p:cNvSpPr>
          <p:nvPr/>
        </p:nvSpPr>
        <p:spPr>
          <a:xfrm>
            <a:off x="2440949" y="4225549"/>
            <a:ext cx="3196280" cy="22488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限流的实现方式：</a:t>
            </a:r>
            <a:endParaRPr lang="en-US" altLang="zh-CN" sz="1400" dirty="0">
              <a:solidFill>
                <a:schemeClr val="tx1"/>
              </a:solidFill>
            </a:endParaRPr>
          </a:p>
          <a:p>
            <a:pPr marL="285750" indent="-285750">
              <a:buFont typeface="Wingdings" panose="05000000000000000000" pitchFamily="2" charset="2"/>
              <a:buChar char="l"/>
            </a:pPr>
            <a:r>
              <a:rPr lang="en-US" altLang="zh-CN" sz="1400" dirty="0">
                <a:solidFill>
                  <a:schemeClr val="tx1"/>
                </a:solidFill>
              </a:rPr>
              <a:t>Tomcat</a:t>
            </a:r>
            <a:r>
              <a:rPr lang="zh-CN" altLang="en-US" sz="1400" dirty="0">
                <a:solidFill>
                  <a:schemeClr val="tx1"/>
                </a:solidFill>
              </a:rPr>
              <a:t>：可以设置最大连接数</a:t>
            </a:r>
            <a:endParaRPr lang="en-US" altLang="zh-CN" sz="1400" dirty="0">
              <a:solidFill>
                <a:schemeClr val="tx1"/>
              </a:solidFill>
            </a:endParaRPr>
          </a:p>
          <a:p>
            <a:pPr marL="285750" indent="-285750">
              <a:buFont typeface="Wingdings" panose="05000000000000000000" pitchFamily="2" charset="2"/>
              <a:buChar char="l"/>
            </a:pPr>
            <a:r>
              <a:rPr lang="en-US" altLang="zh-CN" sz="1400" dirty="0">
                <a:solidFill>
                  <a:schemeClr val="tx1"/>
                </a:solidFill>
              </a:rPr>
              <a:t>Nginx</a:t>
            </a:r>
            <a:r>
              <a:rPr lang="zh-CN" altLang="en-US" sz="1400" dirty="0">
                <a:solidFill>
                  <a:schemeClr val="tx1"/>
                </a:solidFill>
              </a:rPr>
              <a:t>，漏桶算法</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网关，令牌桶算法</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自定义拦截器</a:t>
            </a:r>
            <a:endParaRPr lang="en-US" altLang="zh-CN" sz="1400" dirty="0">
              <a:solidFill>
                <a:schemeClr val="tx1"/>
              </a:solidFill>
            </a:endParaRPr>
          </a:p>
        </p:txBody>
      </p:sp>
      <p:sp>
        <p:nvSpPr>
          <p:cNvPr id="17" name="矩形: 圆角 16">
            <a:extLst>
              <a:ext uri="{FF2B5EF4-FFF2-40B4-BE49-F238E27FC236}">
                <a16:creationId xmlns:a16="http://schemas.microsoft.com/office/drawing/2014/main" id="{9E19EF7A-0CD9-446F-4398-B8F217F11906}"/>
              </a:ext>
            </a:extLst>
          </p:cNvPr>
          <p:cNvSpPr/>
          <p:nvPr/>
        </p:nvSpPr>
        <p:spPr bwMode="auto">
          <a:xfrm>
            <a:off x="10378739" y="2308783"/>
            <a:ext cx="1131217" cy="527901"/>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user2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2E313F57-F0CA-C286-93B7-4084733D2446}"/>
              </a:ext>
            </a:extLst>
          </p:cNvPr>
          <p:cNvSpPr/>
          <p:nvPr/>
        </p:nvSpPr>
        <p:spPr bwMode="auto">
          <a:xfrm>
            <a:off x="10378739" y="3200403"/>
            <a:ext cx="1131217" cy="527901"/>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order2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274698F4-6F2D-5C57-D1BE-215913A5B951}"/>
              </a:ext>
            </a:extLst>
          </p:cNvPr>
          <p:cNvSpPr/>
          <p:nvPr/>
        </p:nvSpPr>
        <p:spPr bwMode="auto">
          <a:xfrm>
            <a:off x="10378739" y="4073168"/>
            <a:ext cx="1131217" cy="527901"/>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item2</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F422FA79-9BD2-456C-9F3C-4B0CB17FDF29}"/>
              </a:ext>
            </a:extLst>
          </p:cNvPr>
          <p:cNvGrpSpPr/>
          <p:nvPr/>
        </p:nvGrpSpPr>
        <p:grpSpPr>
          <a:xfrm>
            <a:off x="5241302" y="2168167"/>
            <a:ext cx="4894082" cy="2601798"/>
            <a:chOff x="5241302" y="2168167"/>
            <a:chExt cx="4894082" cy="2601798"/>
          </a:xfrm>
        </p:grpSpPr>
        <p:pic>
          <p:nvPicPr>
            <p:cNvPr id="2" name="图片 1" descr="图标&#10;&#10;描述已自动生成">
              <a:extLst>
                <a:ext uri="{FF2B5EF4-FFF2-40B4-BE49-F238E27FC236}">
                  <a16:creationId xmlns:a16="http://schemas.microsoft.com/office/drawing/2014/main" id="{03DFC5E8-9DB1-397C-BF8F-536C273E7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1302" y="3110042"/>
              <a:ext cx="710937" cy="710937"/>
            </a:xfrm>
            <a:prstGeom prst="rect">
              <a:avLst/>
            </a:prstGeom>
            <a:effectLst>
              <a:outerShdw blurRad="50800" dist="38100" dir="5400000" algn="t" rotWithShape="0">
                <a:prstClr val="black">
                  <a:alpha val="40000"/>
                </a:prstClr>
              </a:outerShdw>
            </a:effectLst>
          </p:spPr>
        </p:pic>
        <p:sp>
          <p:nvSpPr>
            <p:cNvPr id="3" name="矩形 2">
              <a:extLst>
                <a:ext uri="{FF2B5EF4-FFF2-40B4-BE49-F238E27FC236}">
                  <a16:creationId xmlns:a16="http://schemas.microsoft.com/office/drawing/2014/main" id="{22A350E8-7A66-CFEC-904A-D03AD4B2A968}"/>
                </a:ext>
              </a:extLst>
            </p:cNvPr>
            <p:cNvSpPr/>
            <p:nvPr/>
          </p:nvSpPr>
          <p:spPr bwMode="auto">
            <a:xfrm>
              <a:off x="6598763" y="2607665"/>
              <a:ext cx="452488" cy="1715695"/>
            </a:xfrm>
            <a:prstGeom prst="rect">
              <a:avLst/>
            </a:prstGeom>
            <a:solidFill>
              <a:schemeClr val="accent6">
                <a:lumMod val="5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solidFill>
                  <a:latin typeface="微软雅黑" panose="020B0503020204020204" pitchFamily="34" charset="-122"/>
                  <a:ea typeface="微软雅黑" panose="020B0503020204020204" pitchFamily="34" charset="-122"/>
                </a:rPr>
                <a:t>nginx</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CCD01C1-0354-280C-6997-F0BC7710AA28}"/>
                </a:ext>
              </a:extLst>
            </p:cNvPr>
            <p:cNvSpPr/>
            <p:nvPr/>
          </p:nvSpPr>
          <p:spPr bwMode="auto">
            <a:xfrm>
              <a:off x="7758260" y="2168167"/>
              <a:ext cx="461913" cy="2601798"/>
            </a:xfrm>
            <a:prstGeom prst="rect">
              <a:avLst/>
            </a:prstGeom>
            <a:solidFill>
              <a:schemeClr val="accent6">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网关</a:t>
              </a:r>
            </a:p>
          </p:txBody>
        </p:sp>
        <p:sp>
          <p:nvSpPr>
            <p:cNvPr id="6" name="矩形: 圆角 5">
              <a:extLst>
                <a:ext uri="{FF2B5EF4-FFF2-40B4-BE49-F238E27FC236}">
                  <a16:creationId xmlns:a16="http://schemas.microsoft.com/office/drawing/2014/main" id="{A07DC7D6-63E6-39CE-31C6-CDB1BA23E466}"/>
                </a:ext>
              </a:extLst>
            </p:cNvPr>
            <p:cNvSpPr/>
            <p:nvPr/>
          </p:nvSpPr>
          <p:spPr bwMode="auto">
            <a:xfrm>
              <a:off x="9004167" y="2308783"/>
              <a:ext cx="1131217" cy="527901"/>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user1</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42A6DD65-1B26-E0AA-4D98-6F2082465879}"/>
                </a:ext>
              </a:extLst>
            </p:cNvPr>
            <p:cNvSpPr/>
            <p:nvPr/>
          </p:nvSpPr>
          <p:spPr bwMode="auto">
            <a:xfrm>
              <a:off x="9004167" y="3200403"/>
              <a:ext cx="1131217" cy="527901"/>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order1</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4CC4ADAC-ECF5-83D0-37D9-2BCA4A339D11}"/>
                </a:ext>
              </a:extLst>
            </p:cNvPr>
            <p:cNvSpPr/>
            <p:nvPr/>
          </p:nvSpPr>
          <p:spPr bwMode="auto">
            <a:xfrm>
              <a:off x="9004167" y="4073168"/>
              <a:ext cx="1131217" cy="527901"/>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item1</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92575063-CDAB-0E29-E918-BD103E261E1F}"/>
                </a:ext>
              </a:extLst>
            </p:cNvPr>
            <p:cNvCxnSpPr>
              <a:stCxn id="2" idx="3"/>
              <a:endCxn id="3" idx="1"/>
            </p:cNvCxnSpPr>
            <p:nvPr/>
          </p:nvCxnSpPr>
          <p:spPr>
            <a:xfrm>
              <a:off x="5952239" y="3465511"/>
              <a:ext cx="64652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F48091F-FA88-471A-3584-068021F6CCC7}"/>
                </a:ext>
              </a:extLst>
            </p:cNvPr>
            <p:cNvCxnSpPr>
              <a:stCxn id="3" idx="3"/>
              <a:endCxn id="4" idx="1"/>
            </p:cNvCxnSpPr>
            <p:nvPr/>
          </p:nvCxnSpPr>
          <p:spPr>
            <a:xfrm>
              <a:off x="7051251" y="3465513"/>
              <a:ext cx="707009" cy="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797AABA8-7916-CE7C-21F6-A65AE08374D2}"/>
                </a:ext>
              </a:extLst>
            </p:cNvPr>
            <p:cNvCxnSpPr>
              <a:stCxn id="4" idx="3"/>
              <a:endCxn id="6" idx="1"/>
            </p:cNvCxnSpPr>
            <p:nvPr/>
          </p:nvCxnSpPr>
          <p:spPr>
            <a:xfrm flipV="1">
              <a:off x="8220173" y="2572734"/>
              <a:ext cx="783994" cy="8963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3BA7F556-B81C-9076-0F0E-056C048F33C3}"/>
                </a:ext>
              </a:extLst>
            </p:cNvPr>
            <p:cNvCxnSpPr>
              <a:stCxn id="4" idx="3"/>
              <a:endCxn id="12" idx="1"/>
            </p:cNvCxnSpPr>
            <p:nvPr/>
          </p:nvCxnSpPr>
          <p:spPr>
            <a:xfrm>
              <a:off x="8220173" y="3469066"/>
              <a:ext cx="783994" cy="8680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69F4A63-6B6D-0E71-CE09-D3623B1BACB9}"/>
                </a:ext>
              </a:extLst>
            </p:cNvPr>
            <p:cNvCxnSpPr>
              <a:stCxn id="4" idx="3"/>
              <a:endCxn id="11" idx="1"/>
            </p:cNvCxnSpPr>
            <p:nvPr/>
          </p:nvCxnSpPr>
          <p:spPr>
            <a:xfrm flipV="1">
              <a:off x="8220173" y="3464354"/>
              <a:ext cx="783994" cy="4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C24C483C-A879-00D0-BCB1-210164137D39}"/>
              </a:ext>
            </a:extLst>
          </p:cNvPr>
          <p:cNvPicPr>
            <a:picLocks noChangeAspect="1"/>
          </p:cNvPicPr>
          <p:nvPr/>
        </p:nvPicPr>
        <p:blipFill>
          <a:blip r:embed="rId5"/>
          <a:stretch>
            <a:fillRect/>
          </a:stretch>
        </p:blipFill>
        <p:spPr>
          <a:xfrm>
            <a:off x="5627800" y="5014319"/>
            <a:ext cx="5993287" cy="1080009"/>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33" name="文本占位符 6">
            <a:extLst>
              <a:ext uri="{FF2B5EF4-FFF2-40B4-BE49-F238E27FC236}">
                <a16:creationId xmlns:a16="http://schemas.microsoft.com/office/drawing/2014/main" id="{7D91D27F-0104-7178-28E0-774E3E3DAD18}"/>
              </a:ext>
            </a:extLst>
          </p:cNvPr>
          <p:cNvSpPr txBox="1">
            <a:spLocks/>
          </p:cNvSpPr>
          <p:nvPr/>
        </p:nvSpPr>
        <p:spPr>
          <a:xfrm>
            <a:off x="9511052" y="5476973"/>
            <a:ext cx="2093343" cy="4242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C00000"/>
                </a:solidFill>
              </a:rPr>
              <a:t>可以设置最大连接数</a:t>
            </a:r>
            <a:endParaRPr lang="en-US" altLang="zh-CN" sz="1200" dirty="0">
              <a:solidFill>
                <a:srgbClr val="C00000"/>
              </a:solidFill>
            </a:endParaRPr>
          </a:p>
        </p:txBody>
      </p:sp>
    </p:spTree>
    <p:extLst>
      <p:ext uri="{BB962C8B-B14F-4D97-AF65-F5344CB8AC3E}">
        <p14:creationId xmlns:p14="http://schemas.microsoft.com/office/powerpoint/2010/main" val="13921963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p:tgtEl>
                                          <p:spTgt spid="17"/>
                                        </p:tgtEl>
                                        <p:attrNameLst>
                                          <p:attrName>ppt_x</p:attrName>
                                        </p:attrNameLst>
                                      </p:cBhvr>
                                      <p:tavLst>
                                        <p:tav tm="0">
                                          <p:val>
                                            <p:strVal val="#ppt_x-#ppt_w*1.125000"/>
                                          </p:val>
                                        </p:tav>
                                        <p:tav tm="100000">
                                          <p:val>
                                            <p:strVal val="#ppt_x"/>
                                          </p:val>
                                        </p:tav>
                                      </p:tavLst>
                                    </p:anim>
                                    <p:animEffect transition="in" filter="wipe(right)">
                                      <p:cBhvr>
                                        <p:cTn id="29" dur="500"/>
                                        <p:tgtEl>
                                          <p:spTgt spid="17"/>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p:tgtEl>
                                          <p:spTgt spid="18"/>
                                        </p:tgtEl>
                                        <p:attrNameLst>
                                          <p:attrName>ppt_x</p:attrName>
                                        </p:attrNameLst>
                                      </p:cBhvr>
                                      <p:tavLst>
                                        <p:tav tm="0">
                                          <p:val>
                                            <p:strVal val="#ppt_x-#ppt_w*1.125000"/>
                                          </p:val>
                                        </p:tav>
                                        <p:tav tm="100000">
                                          <p:val>
                                            <p:strVal val="#ppt_x"/>
                                          </p:val>
                                        </p:tav>
                                      </p:tavLst>
                                    </p:anim>
                                    <p:animEffect transition="in" filter="wipe(right)">
                                      <p:cBhvr>
                                        <p:cTn id="33" dur="500"/>
                                        <p:tgtEl>
                                          <p:spTgt spid="18"/>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p:tgtEl>
                                          <p:spTgt spid="19"/>
                                        </p:tgtEl>
                                        <p:attrNameLst>
                                          <p:attrName>ppt_x</p:attrName>
                                        </p:attrNameLst>
                                      </p:cBhvr>
                                      <p:tavLst>
                                        <p:tav tm="0">
                                          <p:val>
                                            <p:strVal val="#ppt_x-#ppt_w*1.125000"/>
                                          </p:val>
                                        </p:tav>
                                        <p:tav tm="100000">
                                          <p:val>
                                            <p:strVal val="#ppt_x"/>
                                          </p:val>
                                        </p:tav>
                                      </p:tavLst>
                                    </p:anim>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anim calcmode="lin" valueType="num">
                                      <p:cBhvr>
                                        <p:cTn id="48" dur="500" fill="hold"/>
                                        <p:tgtEl>
                                          <p:spTgt spid="32"/>
                                        </p:tgtEl>
                                        <p:attrNameLst>
                                          <p:attrName>ppt_x</p:attrName>
                                        </p:attrNameLst>
                                      </p:cBhvr>
                                      <p:tavLst>
                                        <p:tav tm="0">
                                          <p:val>
                                            <p:strVal val="#ppt_x"/>
                                          </p:val>
                                        </p:tav>
                                        <p:tav tm="100000">
                                          <p:val>
                                            <p:strVal val="#ppt_x"/>
                                          </p:val>
                                        </p:tav>
                                      </p:tavLst>
                                    </p:anim>
                                    <p:anim calcmode="lin" valueType="num">
                                      <p:cBhvr>
                                        <p:cTn id="4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p:bldP spid="17" grpId="0" animBg="1"/>
      <p:bldP spid="18" grpId="0" animBg="1"/>
      <p:bldP spid="19"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7994F-5641-C5C2-E74D-20BEBC785346}"/>
              </a:ext>
            </a:extLst>
          </p:cNvPr>
          <p:cNvSpPr>
            <a:spLocks noGrp="1"/>
          </p:cNvSpPr>
          <p:nvPr>
            <p:ph type="title"/>
          </p:nvPr>
        </p:nvSpPr>
        <p:spPr/>
        <p:txBody>
          <a:bodyPr/>
          <a:lstStyle/>
          <a:p>
            <a:r>
              <a:rPr lang="en-US" altLang="zh-CN" dirty="0"/>
              <a:t>Nginx</a:t>
            </a:r>
            <a:r>
              <a:rPr lang="zh-CN" altLang="en-US" dirty="0"/>
              <a:t>限流</a:t>
            </a:r>
          </a:p>
        </p:txBody>
      </p:sp>
      <p:sp>
        <p:nvSpPr>
          <p:cNvPr id="3" name="文本占位符 2">
            <a:extLst>
              <a:ext uri="{FF2B5EF4-FFF2-40B4-BE49-F238E27FC236}">
                <a16:creationId xmlns:a16="http://schemas.microsoft.com/office/drawing/2014/main" id="{53641239-C7CB-03AF-431F-A04705DBAFF6}"/>
              </a:ext>
            </a:extLst>
          </p:cNvPr>
          <p:cNvSpPr>
            <a:spLocks noGrp="1"/>
          </p:cNvSpPr>
          <p:nvPr>
            <p:ph type="body" sz="quarter" idx="11"/>
          </p:nvPr>
        </p:nvSpPr>
        <p:spPr>
          <a:xfrm>
            <a:off x="710880" y="1624205"/>
            <a:ext cx="4209911" cy="553388"/>
          </a:xfrm>
        </p:spPr>
        <p:txBody>
          <a:bodyPr/>
          <a:lstStyle/>
          <a:p>
            <a:r>
              <a:rPr lang="zh-CN" altLang="en-US" dirty="0"/>
              <a:t>控制速率（突发流量）</a:t>
            </a:r>
          </a:p>
        </p:txBody>
      </p:sp>
      <p:pic>
        <p:nvPicPr>
          <p:cNvPr id="5" name="图片 4">
            <a:extLst>
              <a:ext uri="{FF2B5EF4-FFF2-40B4-BE49-F238E27FC236}">
                <a16:creationId xmlns:a16="http://schemas.microsoft.com/office/drawing/2014/main" id="{F12FC0CD-BCCA-F7E1-71A6-C8BFE0912C59}"/>
              </a:ext>
            </a:extLst>
          </p:cNvPr>
          <p:cNvPicPr>
            <a:picLocks noChangeAspect="1"/>
          </p:cNvPicPr>
          <p:nvPr/>
        </p:nvPicPr>
        <p:blipFill>
          <a:blip r:embed="rId2"/>
          <a:stretch>
            <a:fillRect/>
          </a:stretch>
        </p:blipFill>
        <p:spPr>
          <a:xfrm>
            <a:off x="820132" y="2244816"/>
            <a:ext cx="5948313" cy="2418397"/>
          </a:xfrm>
          <a:prstGeom prst="rect">
            <a:avLst/>
          </a:prstGeom>
        </p:spPr>
      </p:pic>
      <p:sp>
        <p:nvSpPr>
          <p:cNvPr id="6" name="任意多边形: 形状 5">
            <a:extLst>
              <a:ext uri="{FF2B5EF4-FFF2-40B4-BE49-F238E27FC236}">
                <a16:creationId xmlns:a16="http://schemas.microsoft.com/office/drawing/2014/main" id="{9F74E447-5CCA-1A22-0C40-390AA2289ADA}"/>
              </a:ext>
            </a:extLst>
          </p:cNvPr>
          <p:cNvSpPr/>
          <p:nvPr/>
        </p:nvSpPr>
        <p:spPr>
          <a:xfrm>
            <a:off x="8609254" y="2921019"/>
            <a:ext cx="1415442" cy="1260268"/>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泪滴形 6">
            <a:extLst>
              <a:ext uri="{FF2B5EF4-FFF2-40B4-BE49-F238E27FC236}">
                <a16:creationId xmlns:a16="http://schemas.microsoft.com/office/drawing/2014/main" id="{2E5BE7A7-6068-B9FE-CFE8-F383C438373B}"/>
              </a:ext>
            </a:extLst>
          </p:cNvPr>
          <p:cNvSpPr/>
          <p:nvPr/>
        </p:nvSpPr>
        <p:spPr>
          <a:xfrm rot="18925227">
            <a:off x="9467198" y="2376355"/>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泪滴形 7">
            <a:extLst>
              <a:ext uri="{FF2B5EF4-FFF2-40B4-BE49-F238E27FC236}">
                <a16:creationId xmlns:a16="http://schemas.microsoft.com/office/drawing/2014/main" id="{8C08E0EC-1507-40D0-C8E5-2A9A5C57C6DE}"/>
              </a:ext>
            </a:extLst>
          </p:cNvPr>
          <p:cNvSpPr/>
          <p:nvPr/>
        </p:nvSpPr>
        <p:spPr>
          <a:xfrm rot="18925227">
            <a:off x="9210620" y="2814664"/>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B519D549-87AE-919A-EFDF-82C8AE2B3980}"/>
              </a:ext>
            </a:extLst>
          </p:cNvPr>
          <p:cNvSpPr/>
          <p:nvPr/>
        </p:nvSpPr>
        <p:spPr>
          <a:xfrm rot="18925227">
            <a:off x="8949661" y="2376356"/>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泪滴形 9">
            <a:extLst>
              <a:ext uri="{FF2B5EF4-FFF2-40B4-BE49-F238E27FC236}">
                <a16:creationId xmlns:a16="http://schemas.microsoft.com/office/drawing/2014/main" id="{4DE70D22-B70F-6E08-BE84-E86E9084B003}"/>
              </a:ext>
            </a:extLst>
          </p:cNvPr>
          <p:cNvSpPr/>
          <p:nvPr/>
        </p:nvSpPr>
        <p:spPr>
          <a:xfrm rot="18925227">
            <a:off x="9210621" y="445733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泪滴形 10">
            <a:extLst>
              <a:ext uri="{FF2B5EF4-FFF2-40B4-BE49-F238E27FC236}">
                <a16:creationId xmlns:a16="http://schemas.microsoft.com/office/drawing/2014/main" id="{48F8F293-786E-4C8C-E603-D0B06FB32EA6}"/>
              </a:ext>
            </a:extLst>
          </p:cNvPr>
          <p:cNvSpPr/>
          <p:nvPr/>
        </p:nvSpPr>
        <p:spPr>
          <a:xfrm rot="18925227">
            <a:off x="9216884" y="4990153"/>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泪滴形 11">
            <a:extLst>
              <a:ext uri="{FF2B5EF4-FFF2-40B4-BE49-F238E27FC236}">
                <a16:creationId xmlns:a16="http://schemas.microsoft.com/office/drawing/2014/main" id="{9CCC262F-9E15-D91C-167C-6405280F4CE3}"/>
              </a:ext>
            </a:extLst>
          </p:cNvPr>
          <p:cNvSpPr/>
          <p:nvPr/>
        </p:nvSpPr>
        <p:spPr>
          <a:xfrm rot="18925227">
            <a:off x="8333703" y="3333493"/>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泪滴形 12">
            <a:extLst>
              <a:ext uri="{FF2B5EF4-FFF2-40B4-BE49-F238E27FC236}">
                <a16:creationId xmlns:a16="http://schemas.microsoft.com/office/drawing/2014/main" id="{07274A94-A9B0-5C03-9301-2E737B8F2E0F}"/>
              </a:ext>
            </a:extLst>
          </p:cNvPr>
          <p:cNvSpPr/>
          <p:nvPr/>
        </p:nvSpPr>
        <p:spPr>
          <a:xfrm rot="18925227">
            <a:off x="8333702" y="382316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文本占位符 2">
            <a:extLst>
              <a:ext uri="{FF2B5EF4-FFF2-40B4-BE49-F238E27FC236}">
                <a16:creationId xmlns:a16="http://schemas.microsoft.com/office/drawing/2014/main" id="{0246E9CC-CDC1-9932-57AA-67A0AB6EB803}"/>
              </a:ext>
            </a:extLst>
          </p:cNvPr>
          <p:cNvSpPr txBox="1">
            <a:spLocks/>
          </p:cNvSpPr>
          <p:nvPr/>
        </p:nvSpPr>
        <p:spPr>
          <a:xfrm>
            <a:off x="10090552" y="2500897"/>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水滴代表请求的流量</a:t>
            </a:r>
          </a:p>
        </p:txBody>
      </p:sp>
      <p:sp>
        <p:nvSpPr>
          <p:cNvPr id="19" name="文本占位符 2">
            <a:extLst>
              <a:ext uri="{FF2B5EF4-FFF2-40B4-BE49-F238E27FC236}">
                <a16:creationId xmlns:a16="http://schemas.microsoft.com/office/drawing/2014/main" id="{F06D7236-B1AD-9FBB-0293-AD4B1187D918}"/>
              </a:ext>
            </a:extLst>
          </p:cNvPr>
          <p:cNvSpPr txBox="1">
            <a:spLocks/>
          </p:cNvSpPr>
          <p:nvPr/>
        </p:nvSpPr>
        <p:spPr>
          <a:xfrm>
            <a:off x="10005710" y="3429000"/>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漏桶存储请求</a:t>
            </a:r>
          </a:p>
        </p:txBody>
      </p:sp>
      <p:sp>
        <p:nvSpPr>
          <p:cNvPr id="20" name="文本占位符 2">
            <a:extLst>
              <a:ext uri="{FF2B5EF4-FFF2-40B4-BE49-F238E27FC236}">
                <a16:creationId xmlns:a16="http://schemas.microsoft.com/office/drawing/2014/main" id="{C7C7DB0C-BBF1-1FD0-CF80-748D0CF1E6D1}"/>
              </a:ext>
            </a:extLst>
          </p:cNvPr>
          <p:cNvSpPr txBox="1">
            <a:spLocks/>
          </p:cNvSpPr>
          <p:nvPr/>
        </p:nvSpPr>
        <p:spPr>
          <a:xfrm>
            <a:off x="9487235" y="4588497"/>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漏桶以固定速率漏出请求</a:t>
            </a:r>
          </a:p>
        </p:txBody>
      </p:sp>
      <p:sp>
        <p:nvSpPr>
          <p:cNvPr id="21" name="文本占位符 2">
            <a:extLst>
              <a:ext uri="{FF2B5EF4-FFF2-40B4-BE49-F238E27FC236}">
                <a16:creationId xmlns:a16="http://schemas.microsoft.com/office/drawing/2014/main" id="{0A5704AB-29AA-7332-51C4-071B3DEF464A}"/>
              </a:ext>
            </a:extLst>
          </p:cNvPr>
          <p:cNvSpPr txBox="1">
            <a:spLocks/>
          </p:cNvSpPr>
          <p:nvPr/>
        </p:nvSpPr>
        <p:spPr>
          <a:xfrm>
            <a:off x="6825006" y="3429000"/>
            <a:ext cx="1828801"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chemeClr val="tx1">
                    <a:lumMod val="75000"/>
                    <a:lumOff val="25000"/>
                  </a:schemeClr>
                </a:solidFill>
              </a:rPr>
              <a:t>多余请求等待或抛弃</a:t>
            </a:r>
          </a:p>
        </p:txBody>
      </p:sp>
      <p:sp>
        <p:nvSpPr>
          <p:cNvPr id="22" name="泪滴形 21">
            <a:extLst>
              <a:ext uri="{FF2B5EF4-FFF2-40B4-BE49-F238E27FC236}">
                <a16:creationId xmlns:a16="http://schemas.microsoft.com/office/drawing/2014/main" id="{F4C8884B-E286-DCFC-4A61-FC56C9AAF24C}"/>
              </a:ext>
            </a:extLst>
          </p:cNvPr>
          <p:cNvSpPr/>
          <p:nvPr/>
        </p:nvSpPr>
        <p:spPr>
          <a:xfrm rot="18925227">
            <a:off x="9214245" y="1831171"/>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3C9BC0B7-5FAC-224E-5C9E-12173754BC4A}"/>
              </a:ext>
            </a:extLst>
          </p:cNvPr>
          <p:cNvGrpSpPr/>
          <p:nvPr/>
        </p:nvGrpSpPr>
        <p:grpSpPr>
          <a:xfrm>
            <a:off x="795722" y="4736621"/>
            <a:ext cx="6708014" cy="1824433"/>
            <a:chOff x="795722" y="4736621"/>
            <a:chExt cx="5906735" cy="1824433"/>
          </a:xfrm>
        </p:grpSpPr>
        <p:grpSp>
          <p:nvGrpSpPr>
            <p:cNvPr id="28" name="组合 27">
              <a:extLst>
                <a:ext uri="{FF2B5EF4-FFF2-40B4-BE49-F238E27FC236}">
                  <a16:creationId xmlns:a16="http://schemas.microsoft.com/office/drawing/2014/main" id="{C8168A76-7DA9-03B0-1894-0F9439C034F8}"/>
                </a:ext>
              </a:extLst>
            </p:cNvPr>
            <p:cNvGrpSpPr/>
            <p:nvPr/>
          </p:nvGrpSpPr>
          <p:grpSpPr>
            <a:xfrm>
              <a:off x="806722" y="4736621"/>
              <a:ext cx="5131379" cy="430839"/>
              <a:chOff x="731307" y="5217388"/>
              <a:chExt cx="5131379" cy="430839"/>
            </a:xfrm>
          </p:grpSpPr>
          <p:sp>
            <p:nvSpPr>
              <p:cNvPr id="26" name="Rectangle 3">
                <a:extLst>
                  <a:ext uri="{FF2B5EF4-FFF2-40B4-BE49-F238E27FC236}">
                    <a16:creationId xmlns:a16="http://schemas.microsoft.com/office/drawing/2014/main" id="{662C77A8-5A3B-6B65-D89E-041F7890F952}"/>
                  </a:ext>
                </a:extLst>
              </p:cNvPr>
              <p:cNvSpPr>
                <a:spLocks noChangeArrowheads="1"/>
              </p:cNvSpPr>
              <p:nvPr/>
            </p:nvSpPr>
            <p:spPr bwMode="auto">
              <a:xfrm>
                <a:off x="1231768" y="5275582"/>
                <a:ext cx="4630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EF7060"/>
                    </a:solidFill>
                    <a:effectLst/>
                    <a:latin typeface="Arial" panose="020B0604020202020204" pitchFamily="34" charset="0"/>
                    <a:ea typeface="Operator Mono"/>
                  </a:rPr>
                  <a:t>limit_req_zone key zone rate</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文本占位符 2">
                <a:extLst>
                  <a:ext uri="{FF2B5EF4-FFF2-40B4-BE49-F238E27FC236}">
                    <a16:creationId xmlns:a16="http://schemas.microsoft.com/office/drawing/2014/main" id="{0E645BF3-B337-7480-BD19-B05606765CD0}"/>
                  </a:ext>
                </a:extLst>
              </p:cNvPr>
              <p:cNvSpPr txBox="1">
                <a:spLocks/>
              </p:cNvSpPr>
              <p:nvPr/>
            </p:nvSpPr>
            <p:spPr>
              <a:xfrm>
                <a:off x="731307" y="5217388"/>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语法：</a:t>
                </a:r>
              </a:p>
            </p:txBody>
          </p:sp>
        </p:grpSp>
        <p:sp>
          <p:nvSpPr>
            <p:cNvPr id="29" name="文本占位符 2">
              <a:extLst>
                <a:ext uri="{FF2B5EF4-FFF2-40B4-BE49-F238E27FC236}">
                  <a16:creationId xmlns:a16="http://schemas.microsoft.com/office/drawing/2014/main" id="{8346C047-BFBE-5E3E-BC54-99BB1EAD1B37}"/>
                </a:ext>
              </a:extLst>
            </p:cNvPr>
            <p:cNvSpPr txBox="1">
              <a:spLocks/>
            </p:cNvSpPr>
            <p:nvPr/>
          </p:nvSpPr>
          <p:spPr>
            <a:xfrm>
              <a:off x="795722" y="5027278"/>
              <a:ext cx="5906735" cy="1533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200" dirty="0"/>
                <a:t>key:</a:t>
              </a:r>
              <a:r>
                <a:rPr lang="zh-CN" altLang="en-US" sz="1200" dirty="0"/>
                <a:t>定义限流对象，</a:t>
              </a:r>
              <a:r>
                <a:rPr lang="en-US" altLang="zh-CN" sz="1200" dirty="0" err="1"/>
                <a:t>binary_remote_addr</a:t>
              </a:r>
              <a:r>
                <a:rPr lang="zh-CN" altLang="en-US" sz="1200" dirty="0"/>
                <a:t>就是一种</a:t>
              </a:r>
              <a:r>
                <a:rPr lang="en-US" altLang="zh-CN" sz="1200" dirty="0"/>
                <a:t>key</a:t>
              </a:r>
              <a:r>
                <a:rPr lang="zh-CN" altLang="en-US" sz="1200" dirty="0"/>
                <a:t>，基于客户端</a:t>
              </a:r>
              <a:r>
                <a:rPr lang="en-US" altLang="zh-CN" sz="1200" dirty="0" err="1"/>
                <a:t>ip</a:t>
              </a:r>
              <a:r>
                <a:rPr lang="zh-CN" altLang="en-US" sz="1200" dirty="0"/>
                <a:t>限流</a:t>
              </a:r>
              <a:endParaRPr lang="en-US" altLang="zh-CN" sz="1200" dirty="0"/>
            </a:p>
            <a:p>
              <a:pPr marL="171450" indent="-171450">
                <a:buFont typeface="Wingdings" panose="05000000000000000000" pitchFamily="2" charset="2"/>
                <a:buChar char="l"/>
              </a:pPr>
              <a:r>
                <a:rPr lang="en-US" altLang="zh-CN" sz="1200" dirty="0"/>
                <a:t>Zone</a:t>
              </a:r>
              <a:r>
                <a:rPr lang="zh-CN" altLang="en-US" sz="1200" dirty="0"/>
                <a:t>：定义共享存储区来存储访问信息，</a:t>
              </a:r>
              <a:r>
                <a:rPr lang="en-US" altLang="zh-CN" sz="1200" dirty="0"/>
                <a:t>10m</a:t>
              </a:r>
              <a:r>
                <a:rPr lang="zh-CN" altLang="en-US" sz="1200" dirty="0"/>
                <a:t>可以存储</a:t>
              </a:r>
              <a:r>
                <a:rPr lang="en-US" altLang="zh-CN" sz="1200" dirty="0"/>
                <a:t>16wip</a:t>
              </a:r>
              <a:r>
                <a:rPr lang="zh-CN" altLang="en-US" sz="1200" dirty="0"/>
                <a:t>地址访问信息</a:t>
              </a:r>
              <a:endParaRPr lang="en-US" altLang="zh-CN" sz="1200" dirty="0"/>
            </a:p>
            <a:p>
              <a:pPr marL="171450" indent="-171450">
                <a:buFont typeface="Wingdings" panose="05000000000000000000" pitchFamily="2" charset="2"/>
                <a:buChar char="l"/>
              </a:pPr>
              <a:r>
                <a:rPr lang="en-US" altLang="zh-CN" sz="1200" dirty="0"/>
                <a:t>Rate</a:t>
              </a:r>
              <a:r>
                <a:rPr lang="zh-CN" altLang="en-US" sz="1200" dirty="0"/>
                <a:t>：最大访问速率，</a:t>
              </a:r>
              <a:r>
                <a:rPr lang="en-US" altLang="zh-CN" sz="1200" dirty="0"/>
                <a:t>rate=10r/s  </a:t>
              </a:r>
              <a:r>
                <a:rPr lang="zh-CN" altLang="en-US" sz="1200" dirty="0"/>
                <a:t>表示每秒最多请求</a:t>
              </a:r>
              <a:r>
                <a:rPr lang="en-US" altLang="zh-CN" sz="1200" dirty="0"/>
                <a:t>10</a:t>
              </a:r>
              <a:r>
                <a:rPr lang="zh-CN" altLang="en-US" sz="1200" dirty="0"/>
                <a:t>个请求</a:t>
              </a:r>
              <a:endParaRPr lang="en-US" altLang="zh-CN" sz="1200" dirty="0"/>
            </a:p>
            <a:p>
              <a:pPr marL="171450" indent="-171450">
                <a:buFont typeface="Wingdings" panose="05000000000000000000" pitchFamily="2" charset="2"/>
                <a:buChar char="l"/>
              </a:pPr>
              <a:r>
                <a:rPr lang="en-US" altLang="zh-CN" sz="1200" dirty="0"/>
                <a:t>burst=20</a:t>
              </a:r>
              <a:r>
                <a:rPr lang="zh-CN" altLang="en-US" sz="1200" dirty="0"/>
                <a:t>：相当于桶的大小</a:t>
              </a:r>
              <a:endParaRPr lang="en-US" altLang="zh-CN" sz="1200" dirty="0"/>
            </a:p>
            <a:p>
              <a:pPr marL="171450" indent="-171450">
                <a:buFont typeface="Wingdings" panose="05000000000000000000" pitchFamily="2" charset="2"/>
                <a:buChar char="l"/>
              </a:pPr>
              <a:r>
                <a:rPr lang="en-US" altLang="zh-CN" sz="1200" dirty="0" err="1"/>
                <a:t>Nodelay</a:t>
              </a:r>
              <a:r>
                <a:rPr lang="zh-CN" altLang="en-US" sz="1200" dirty="0"/>
                <a:t>：快速处理</a:t>
              </a:r>
            </a:p>
          </p:txBody>
        </p:sp>
      </p:grpSp>
    </p:spTree>
    <p:extLst>
      <p:ext uri="{BB962C8B-B14F-4D97-AF65-F5344CB8AC3E}">
        <p14:creationId xmlns:p14="http://schemas.microsoft.com/office/powerpoint/2010/main" val="157411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0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170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3200"/>
                            </p:stCondLst>
                            <p:childTnLst>
                              <p:par>
                                <p:cTn id="37" presetID="47"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5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4700"/>
                            </p:stCondLst>
                            <p:childTnLst>
                              <p:par>
                                <p:cTn id="48" presetID="47"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righ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up)">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8" grpId="0"/>
      <p:bldP spid="19" grpId="0"/>
      <p:bldP spid="20" grpId="0"/>
      <p:bldP spid="21" grpId="0"/>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3641239-C7CB-03AF-431F-A04705DBAFF6}"/>
              </a:ext>
            </a:extLst>
          </p:cNvPr>
          <p:cNvSpPr>
            <a:spLocks noGrp="1"/>
          </p:cNvSpPr>
          <p:nvPr>
            <p:ph type="body" sz="quarter" idx="11"/>
          </p:nvPr>
        </p:nvSpPr>
        <p:spPr>
          <a:xfrm>
            <a:off x="735290" y="5656083"/>
            <a:ext cx="9483365" cy="1027522"/>
          </a:xfrm>
        </p:spPr>
        <p:txBody>
          <a:bodyPr/>
          <a:lstStyle/>
          <a:p>
            <a:pPr marL="171450" indent="-171450">
              <a:buFont typeface="Wingdings" panose="05000000000000000000" pitchFamily="2" charset="2"/>
              <a:buChar char="l"/>
            </a:pPr>
            <a:r>
              <a:rPr lang="en-US" altLang="zh-CN" sz="1200" dirty="0" err="1"/>
              <a:t>limit_conn</a:t>
            </a:r>
            <a:r>
              <a:rPr lang="en-US" altLang="zh-CN" sz="1200" dirty="0"/>
              <a:t> </a:t>
            </a:r>
            <a:r>
              <a:rPr lang="en-US" altLang="zh-CN" sz="1200" dirty="0" err="1"/>
              <a:t>perip</a:t>
            </a:r>
            <a:r>
              <a:rPr lang="en-US" altLang="zh-CN" sz="1200" dirty="0"/>
              <a:t> 20</a:t>
            </a:r>
            <a:r>
              <a:rPr lang="zh-CN" altLang="en-US" sz="1200" dirty="0"/>
              <a:t>：对应的</a:t>
            </a:r>
            <a:r>
              <a:rPr lang="en-US" altLang="zh-CN" sz="1200" dirty="0"/>
              <a:t>key</a:t>
            </a:r>
            <a:r>
              <a:rPr lang="zh-CN" altLang="en-US" sz="1200" dirty="0"/>
              <a:t>是 </a:t>
            </a:r>
            <a:r>
              <a:rPr lang="en-US" altLang="zh-CN" sz="1200" dirty="0"/>
              <a:t>$</a:t>
            </a:r>
            <a:r>
              <a:rPr lang="en-US" altLang="zh-CN" sz="1200" dirty="0" err="1"/>
              <a:t>binary_remote_addr</a:t>
            </a:r>
            <a:r>
              <a:rPr lang="zh-CN" altLang="en-US" sz="1200" dirty="0"/>
              <a:t>，表示限制单个</a:t>
            </a:r>
            <a:r>
              <a:rPr lang="en-US" altLang="zh-CN" sz="1200" dirty="0"/>
              <a:t>IP</a:t>
            </a:r>
            <a:r>
              <a:rPr lang="zh-CN" altLang="en-US" sz="1200" dirty="0"/>
              <a:t>同时最多能持有</a:t>
            </a:r>
            <a:r>
              <a:rPr lang="en-US" altLang="zh-CN" sz="1200" dirty="0"/>
              <a:t>20</a:t>
            </a:r>
            <a:r>
              <a:rPr lang="zh-CN" altLang="en-US" sz="1200" dirty="0"/>
              <a:t>个连接。</a:t>
            </a:r>
          </a:p>
          <a:p>
            <a:pPr marL="171450" indent="-171450">
              <a:buFont typeface="Wingdings" panose="05000000000000000000" pitchFamily="2" charset="2"/>
              <a:buChar char="l"/>
            </a:pPr>
            <a:r>
              <a:rPr lang="en-US" altLang="zh-CN" sz="1200" dirty="0" err="1"/>
              <a:t>limit_conn</a:t>
            </a:r>
            <a:r>
              <a:rPr lang="en-US" altLang="zh-CN" sz="1200" dirty="0"/>
              <a:t> </a:t>
            </a:r>
            <a:r>
              <a:rPr lang="en-US" altLang="zh-CN" sz="1200" dirty="0" err="1"/>
              <a:t>perserver</a:t>
            </a:r>
            <a:r>
              <a:rPr lang="en-US" altLang="zh-CN" sz="1200" dirty="0"/>
              <a:t> 100</a:t>
            </a:r>
            <a:r>
              <a:rPr lang="zh-CN" altLang="en-US" sz="1200" dirty="0"/>
              <a:t>：对应的</a:t>
            </a:r>
            <a:r>
              <a:rPr lang="en-US" altLang="zh-CN" sz="1200" dirty="0"/>
              <a:t>key</a:t>
            </a:r>
            <a:r>
              <a:rPr lang="zh-CN" altLang="en-US" sz="1200" dirty="0"/>
              <a:t>是 </a:t>
            </a:r>
            <a:r>
              <a:rPr lang="en-US" altLang="zh-CN" sz="1200" dirty="0"/>
              <a:t>$</a:t>
            </a:r>
            <a:r>
              <a:rPr lang="en-US" altLang="zh-CN" sz="1200" dirty="0" err="1"/>
              <a:t>server_name</a:t>
            </a:r>
            <a:r>
              <a:rPr lang="zh-CN" altLang="en-US" sz="1200" dirty="0"/>
              <a:t>，表示虚拟主机</a:t>
            </a:r>
            <a:r>
              <a:rPr lang="en-US" altLang="zh-CN" sz="1200" dirty="0"/>
              <a:t>(server) </a:t>
            </a:r>
            <a:r>
              <a:rPr lang="zh-CN" altLang="en-US" sz="1200" dirty="0"/>
              <a:t>同时能处理并发连接的总数。</a:t>
            </a:r>
          </a:p>
        </p:txBody>
      </p:sp>
      <p:sp>
        <p:nvSpPr>
          <p:cNvPr id="8" name="标题 1">
            <a:extLst>
              <a:ext uri="{FF2B5EF4-FFF2-40B4-BE49-F238E27FC236}">
                <a16:creationId xmlns:a16="http://schemas.microsoft.com/office/drawing/2014/main" id="{C18F6275-A6C3-40AD-3166-75F517AF7FAB}"/>
              </a:ext>
            </a:extLst>
          </p:cNvPr>
          <p:cNvSpPr>
            <a:spLocks noGrp="1"/>
          </p:cNvSpPr>
          <p:nvPr>
            <p:ph type="title"/>
          </p:nvPr>
        </p:nvSpPr>
        <p:spPr>
          <a:xfrm>
            <a:off x="710880" y="1002232"/>
            <a:ext cx="10698800" cy="517190"/>
          </a:xfrm>
        </p:spPr>
        <p:txBody>
          <a:bodyPr/>
          <a:lstStyle/>
          <a:p>
            <a:r>
              <a:rPr lang="en-US" altLang="zh-CN" dirty="0"/>
              <a:t>Nginx</a:t>
            </a:r>
            <a:r>
              <a:rPr lang="zh-CN" altLang="en-US" dirty="0"/>
              <a:t>限流</a:t>
            </a:r>
          </a:p>
        </p:txBody>
      </p:sp>
      <p:sp>
        <p:nvSpPr>
          <p:cNvPr id="9" name="文本占位符 2">
            <a:extLst>
              <a:ext uri="{FF2B5EF4-FFF2-40B4-BE49-F238E27FC236}">
                <a16:creationId xmlns:a16="http://schemas.microsoft.com/office/drawing/2014/main" id="{5BC10C60-16FA-B8A6-6499-DE7A516DB0C5}"/>
              </a:ext>
            </a:extLst>
          </p:cNvPr>
          <p:cNvSpPr txBox="1">
            <a:spLocks/>
          </p:cNvSpPr>
          <p:nvPr/>
        </p:nvSpPr>
        <p:spPr>
          <a:xfrm>
            <a:off x="710880" y="1624205"/>
            <a:ext cx="4209911" cy="55338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控制并发连接数</a:t>
            </a:r>
          </a:p>
        </p:txBody>
      </p:sp>
      <p:pic>
        <p:nvPicPr>
          <p:cNvPr id="11" name="图片 10">
            <a:extLst>
              <a:ext uri="{FF2B5EF4-FFF2-40B4-BE49-F238E27FC236}">
                <a16:creationId xmlns:a16="http://schemas.microsoft.com/office/drawing/2014/main" id="{56139B7D-9E6A-9D9A-0644-687E4F69275D}"/>
              </a:ext>
            </a:extLst>
          </p:cNvPr>
          <p:cNvPicPr>
            <a:picLocks noChangeAspect="1"/>
          </p:cNvPicPr>
          <p:nvPr/>
        </p:nvPicPr>
        <p:blipFill>
          <a:blip r:embed="rId2"/>
          <a:stretch>
            <a:fillRect/>
          </a:stretch>
        </p:blipFill>
        <p:spPr>
          <a:xfrm>
            <a:off x="820131" y="2116345"/>
            <a:ext cx="5544286" cy="3371624"/>
          </a:xfrm>
          <a:prstGeom prst="rect">
            <a:avLst/>
          </a:prstGeom>
        </p:spPr>
      </p:pic>
    </p:spTree>
    <p:extLst>
      <p:ext uri="{BB962C8B-B14F-4D97-AF65-F5344CB8AC3E}">
        <p14:creationId xmlns:p14="http://schemas.microsoft.com/office/powerpoint/2010/main" val="1662837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7F356-995C-394D-C816-69BFE63F5437}"/>
              </a:ext>
            </a:extLst>
          </p:cNvPr>
          <p:cNvSpPr>
            <a:spLocks noGrp="1"/>
          </p:cNvSpPr>
          <p:nvPr>
            <p:ph type="title"/>
          </p:nvPr>
        </p:nvSpPr>
        <p:spPr/>
        <p:txBody>
          <a:bodyPr/>
          <a:lstStyle/>
          <a:p>
            <a:r>
              <a:rPr lang="zh-CN" altLang="en-US" dirty="0"/>
              <a:t>网关限流</a:t>
            </a:r>
          </a:p>
        </p:txBody>
      </p:sp>
      <p:sp>
        <p:nvSpPr>
          <p:cNvPr id="3" name="文本占位符 2">
            <a:extLst>
              <a:ext uri="{FF2B5EF4-FFF2-40B4-BE49-F238E27FC236}">
                <a16:creationId xmlns:a16="http://schemas.microsoft.com/office/drawing/2014/main" id="{BFB3950C-BC77-4B7E-5B19-4E8E510D587E}"/>
              </a:ext>
            </a:extLst>
          </p:cNvPr>
          <p:cNvSpPr>
            <a:spLocks noGrp="1"/>
          </p:cNvSpPr>
          <p:nvPr>
            <p:ph type="body" sz="quarter" idx="11"/>
          </p:nvPr>
        </p:nvSpPr>
        <p:spPr>
          <a:xfrm>
            <a:off x="744716" y="5159256"/>
            <a:ext cx="10039548" cy="1175558"/>
          </a:xfrm>
        </p:spPr>
        <p:txBody>
          <a:bodyPr/>
          <a:lstStyle/>
          <a:p>
            <a:pPr marL="171450" indent="-171450">
              <a:buFont typeface="Wingdings" panose="05000000000000000000" pitchFamily="2" charset="2"/>
              <a:buChar char="l"/>
            </a:pPr>
            <a:r>
              <a:rPr lang="en-US" altLang="zh-CN" sz="1200" dirty="0"/>
              <a:t>key-resolver </a:t>
            </a:r>
            <a:r>
              <a:rPr lang="zh-CN" altLang="en-US" sz="1200" dirty="0"/>
              <a:t>：定义限流对象（</a:t>
            </a:r>
            <a:r>
              <a:rPr lang="en-US" altLang="zh-CN" sz="1200" dirty="0"/>
              <a:t> </a:t>
            </a:r>
            <a:r>
              <a:rPr lang="en-US" altLang="zh-CN" sz="1200" dirty="0" err="1"/>
              <a:t>ip</a:t>
            </a:r>
            <a:r>
              <a:rPr lang="en-US" altLang="zh-CN" sz="1200" dirty="0"/>
              <a:t> </a:t>
            </a:r>
            <a:r>
              <a:rPr lang="zh-CN" altLang="en-US" sz="1200" dirty="0"/>
              <a:t>、路径、参数），需代码实现，使用</a:t>
            </a:r>
            <a:r>
              <a:rPr lang="en-US" altLang="zh-CN" sz="1200" dirty="0" err="1"/>
              <a:t>spel</a:t>
            </a:r>
            <a:r>
              <a:rPr lang="zh-CN" altLang="en-US" sz="1200" dirty="0"/>
              <a:t>表达式获取</a:t>
            </a:r>
            <a:endParaRPr lang="en-US" altLang="zh-CN" sz="1200" dirty="0"/>
          </a:p>
          <a:p>
            <a:pPr marL="171450" indent="-171450">
              <a:buFont typeface="Wingdings" panose="05000000000000000000" pitchFamily="2" charset="2"/>
              <a:buChar char="l"/>
            </a:pPr>
            <a:r>
              <a:rPr lang="en-US" altLang="zh-CN" sz="1200" dirty="0" err="1"/>
              <a:t>replenishRate</a:t>
            </a:r>
            <a:r>
              <a:rPr lang="en-US" altLang="zh-CN" sz="1200" dirty="0"/>
              <a:t> </a:t>
            </a:r>
            <a:r>
              <a:rPr lang="zh-CN" altLang="en-US" sz="1200" dirty="0"/>
              <a:t>：令牌桶每秒填充平均速率。</a:t>
            </a:r>
            <a:endParaRPr lang="en-US" altLang="zh-CN" sz="1200" dirty="0"/>
          </a:p>
          <a:p>
            <a:pPr marL="171450" indent="-171450">
              <a:buFont typeface="Wingdings" panose="05000000000000000000" pitchFamily="2" charset="2"/>
              <a:buChar char="l"/>
            </a:pPr>
            <a:r>
              <a:rPr lang="en-US" altLang="zh-CN" sz="1200" dirty="0" err="1"/>
              <a:t>urstCapacity</a:t>
            </a:r>
            <a:r>
              <a:rPr lang="en-US" altLang="zh-CN" sz="1200" dirty="0"/>
              <a:t> </a:t>
            </a:r>
            <a:r>
              <a:rPr lang="zh-CN" altLang="en-US" sz="1200" dirty="0"/>
              <a:t>：令牌桶总容量。</a:t>
            </a:r>
          </a:p>
        </p:txBody>
      </p:sp>
      <p:pic>
        <p:nvPicPr>
          <p:cNvPr id="5" name="图片 4">
            <a:extLst>
              <a:ext uri="{FF2B5EF4-FFF2-40B4-BE49-F238E27FC236}">
                <a16:creationId xmlns:a16="http://schemas.microsoft.com/office/drawing/2014/main" id="{21CE5E69-62EE-4717-D4A1-359834FA8285}"/>
              </a:ext>
            </a:extLst>
          </p:cNvPr>
          <p:cNvPicPr>
            <a:picLocks noChangeAspect="1"/>
          </p:cNvPicPr>
          <p:nvPr/>
        </p:nvPicPr>
        <p:blipFill>
          <a:blip r:embed="rId2"/>
          <a:stretch>
            <a:fillRect/>
          </a:stretch>
        </p:blipFill>
        <p:spPr>
          <a:xfrm>
            <a:off x="763570" y="1924017"/>
            <a:ext cx="3850457" cy="3009965"/>
          </a:xfrm>
          <a:prstGeom prst="rect">
            <a:avLst/>
          </a:prstGeom>
        </p:spPr>
      </p:pic>
      <p:sp>
        <p:nvSpPr>
          <p:cNvPr id="7" name="任意多边形: 形状 6">
            <a:extLst>
              <a:ext uri="{FF2B5EF4-FFF2-40B4-BE49-F238E27FC236}">
                <a16:creationId xmlns:a16="http://schemas.microsoft.com/office/drawing/2014/main" id="{85D00EC0-0182-88E2-67D6-BCDDBE8B15A1}"/>
              </a:ext>
            </a:extLst>
          </p:cNvPr>
          <p:cNvSpPr/>
          <p:nvPr/>
        </p:nvSpPr>
        <p:spPr>
          <a:xfrm>
            <a:off x="8569362" y="2617360"/>
            <a:ext cx="1212423" cy="1112495"/>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400"/>
              <a:t>令牌桶</a:t>
            </a:r>
          </a:p>
        </p:txBody>
      </p:sp>
      <p:sp>
        <p:nvSpPr>
          <p:cNvPr id="8" name="泪滴形 7">
            <a:extLst>
              <a:ext uri="{FF2B5EF4-FFF2-40B4-BE49-F238E27FC236}">
                <a16:creationId xmlns:a16="http://schemas.microsoft.com/office/drawing/2014/main" id="{31D08226-6BFC-039A-4DB2-D5F4B735BAAF}"/>
              </a:ext>
            </a:extLst>
          </p:cNvPr>
          <p:cNvSpPr/>
          <p:nvPr/>
        </p:nvSpPr>
        <p:spPr>
          <a:xfrm rot="18925227">
            <a:off x="9325796" y="2187818"/>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23C9B258-DADF-A093-F3E6-CF0E5DB13491}"/>
              </a:ext>
            </a:extLst>
          </p:cNvPr>
          <p:cNvSpPr/>
          <p:nvPr/>
        </p:nvSpPr>
        <p:spPr>
          <a:xfrm rot="18925227">
            <a:off x="9069218" y="2626127"/>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泪滴形 9">
            <a:extLst>
              <a:ext uri="{FF2B5EF4-FFF2-40B4-BE49-F238E27FC236}">
                <a16:creationId xmlns:a16="http://schemas.microsoft.com/office/drawing/2014/main" id="{47DB9289-A60C-C7A0-ADB4-7FE626942172}"/>
              </a:ext>
            </a:extLst>
          </p:cNvPr>
          <p:cNvSpPr/>
          <p:nvPr/>
        </p:nvSpPr>
        <p:spPr>
          <a:xfrm rot="18925227">
            <a:off x="8808259" y="218781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泪滴形 10">
            <a:extLst>
              <a:ext uri="{FF2B5EF4-FFF2-40B4-BE49-F238E27FC236}">
                <a16:creationId xmlns:a16="http://schemas.microsoft.com/office/drawing/2014/main" id="{4DEE4F70-178C-D0DE-9FB5-26F0FA98B01F}"/>
              </a:ext>
            </a:extLst>
          </p:cNvPr>
          <p:cNvSpPr/>
          <p:nvPr/>
        </p:nvSpPr>
        <p:spPr>
          <a:xfrm rot="18925227">
            <a:off x="9069219" y="4268802"/>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956907D8-B761-1D7C-2D49-DF5C835C2250}"/>
              </a:ext>
            </a:extLst>
          </p:cNvPr>
          <p:cNvCxnSpPr>
            <a:cxnSpLocks/>
          </p:cNvCxnSpPr>
          <p:nvPr/>
        </p:nvCxnSpPr>
        <p:spPr>
          <a:xfrm>
            <a:off x="5401559" y="4644925"/>
            <a:ext cx="55712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矩形: 圆角 16">
            <a:extLst>
              <a:ext uri="{FF2B5EF4-FFF2-40B4-BE49-F238E27FC236}">
                <a16:creationId xmlns:a16="http://schemas.microsoft.com/office/drawing/2014/main" id="{4BDE4BEB-DF86-96C1-5526-BAB904C3FA5B}"/>
              </a:ext>
            </a:extLst>
          </p:cNvPr>
          <p:cNvSpPr/>
          <p:nvPr/>
        </p:nvSpPr>
        <p:spPr>
          <a:xfrm>
            <a:off x="5582776" y="4072678"/>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71783820-A0C2-7EC6-2CC9-4D214ECFF5F5}"/>
              </a:ext>
            </a:extLst>
          </p:cNvPr>
          <p:cNvSpPr/>
          <p:nvPr/>
        </p:nvSpPr>
        <p:spPr>
          <a:xfrm>
            <a:off x="6510741" y="408204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B70938E4-858D-6B93-F739-52F0B31252B7}"/>
              </a:ext>
            </a:extLst>
          </p:cNvPr>
          <p:cNvSpPr/>
          <p:nvPr/>
        </p:nvSpPr>
        <p:spPr>
          <a:xfrm>
            <a:off x="7636603" y="406998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ACB60AC-9C28-E22B-CF0E-BBD66E416BBE}"/>
              </a:ext>
            </a:extLst>
          </p:cNvPr>
          <p:cNvSpPr/>
          <p:nvPr/>
        </p:nvSpPr>
        <p:spPr>
          <a:xfrm>
            <a:off x="8764207" y="4069987"/>
            <a:ext cx="764088" cy="503199"/>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E9F1D53F-2E8F-61FA-B4B0-53956B199881}"/>
              </a:ext>
            </a:extLst>
          </p:cNvPr>
          <p:cNvSpPr/>
          <p:nvPr/>
        </p:nvSpPr>
        <p:spPr>
          <a:xfrm>
            <a:off x="8764207" y="4847717"/>
            <a:ext cx="764088" cy="50319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文本占位符 2">
            <a:extLst>
              <a:ext uri="{FF2B5EF4-FFF2-40B4-BE49-F238E27FC236}">
                <a16:creationId xmlns:a16="http://schemas.microsoft.com/office/drawing/2014/main" id="{1309EF2E-3C27-7D15-C5D0-D6440B54F556}"/>
              </a:ext>
            </a:extLst>
          </p:cNvPr>
          <p:cNvSpPr txBox="1">
            <a:spLocks/>
          </p:cNvSpPr>
          <p:nvPr/>
        </p:nvSpPr>
        <p:spPr>
          <a:xfrm>
            <a:off x="9638065" y="1577070"/>
            <a:ext cx="2305695"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固定速率生成令牌，存入令牌桶，桶满后暂停生成</a:t>
            </a:r>
          </a:p>
        </p:txBody>
      </p:sp>
      <p:sp>
        <p:nvSpPr>
          <p:cNvPr id="31" name="文本占位符 2">
            <a:extLst>
              <a:ext uri="{FF2B5EF4-FFF2-40B4-BE49-F238E27FC236}">
                <a16:creationId xmlns:a16="http://schemas.microsoft.com/office/drawing/2014/main" id="{75878C81-8615-EA49-3091-F4338D765A07}"/>
              </a:ext>
            </a:extLst>
          </p:cNvPr>
          <p:cNvSpPr txBox="1">
            <a:spLocks/>
          </p:cNvSpPr>
          <p:nvPr/>
        </p:nvSpPr>
        <p:spPr>
          <a:xfrm>
            <a:off x="9873735" y="3429000"/>
            <a:ext cx="1692953"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申请到令牌的请求才会被服务处理</a:t>
            </a:r>
          </a:p>
        </p:txBody>
      </p:sp>
      <p:sp>
        <p:nvSpPr>
          <p:cNvPr id="32" name="文本占位符 2">
            <a:extLst>
              <a:ext uri="{FF2B5EF4-FFF2-40B4-BE49-F238E27FC236}">
                <a16:creationId xmlns:a16="http://schemas.microsoft.com/office/drawing/2014/main" id="{16BD2332-4218-4F14-5423-02AAA3B8017C}"/>
              </a:ext>
            </a:extLst>
          </p:cNvPr>
          <p:cNvSpPr txBox="1">
            <a:spLocks/>
          </p:cNvSpPr>
          <p:nvPr/>
        </p:nvSpPr>
        <p:spPr>
          <a:xfrm>
            <a:off x="9638065" y="4819891"/>
            <a:ext cx="1692953"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没有令牌的请求，会被阻塞或丢弃</a:t>
            </a:r>
          </a:p>
        </p:txBody>
      </p:sp>
      <p:sp>
        <p:nvSpPr>
          <p:cNvPr id="33" name="文本占位符 2">
            <a:extLst>
              <a:ext uri="{FF2B5EF4-FFF2-40B4-BE49-F238E27FC236}">
                <a16:creationId xmlns:a16="http://schemas.microsoft.com/office/drawing/2014/main" id="{AADF5228-0F25-FC51-4CE4-AADC59743C1A}"/>
              </a:ext>
            </a:extLst>
          </p:cNvPr>
          <p:cNvSpPr txBox="1">
            <a:spLocks/>
          </p:cNvSpPr>
          <p:nvPr/>
        </p:nvSpPr>
        <p:spPr>
          <a:xfrm>
            <a:off x="6555501" y="3654049"/>
            <a:ext cx="2211427"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请求需要到令牌桶申请令牌</a:t>
            </a:r>
          </a:p>
        </p:txBody>
      </p:sp>
      <p:sp>
        <p:nvSpPr>
          <p:cNvPr id="34" name="文本占位符 2">
            <a:extLst>
              <a:ext uri="{FF2B5EF4-FFF2-40B4-BE49-F238E27FC236}">
                <a16:creationId xmlns:a16="http://schemas.microsoft.com/office/drawing/2014/main" id="{4D34A4E0-C816-8881-6F73-3016F35E49B4}"/>
              </a:ext>
            </a:extLst>
          </p:cNvPr>
          <p:cNvSpPr txBox="1">
            <a:spLocks/>
          </p:cNvSpPr>
          <p:nvPr/>
        </p:nvSpPr>
        <p:spPr>
          <a:xfrm>
            <a:off x="744716" y="1511082"/>
            <a:ext cx="10039548" cy="4402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t>yml</a:t>
            </a:r>
            <a:r>
              <a:rPr lang="zh-CN" altLang="en-US" sz="1200" dirty="0"/>
              <a:t>配置文件中，微服务路由设置添加局部过滤器</a:t>
            </a:r>
            <a:r>
              <a:rPr lang="en-US" altLang="zh-CN" sz="1200" dirty="0" err="1">
                <a:solidFill>
                  <a:srgbClr val="C00000"/>
                </a:solidFill>
              </a:rPr>
              <a:t>RequestRateLimiter</a:t>
            </a:r>
            <a:endParaRPr lang="zh-CN" altLang="en-US" sz="1200" dirty="0">
              <a:solidFill>
                <a:srgbClr val="C00000"/>
              </a:solidFill>
            </a:endParaRPr>
          </a:p>
        </p:txBody>
      </p:sp>
    </p:spTree>
    <p:extLst>
      <p:ext uri="{BB962C8B-B14F-4D97-AF65-F5344CB8AC3E}">
        <p14:creationId xmlns:p14="http://schemas.microsoft.com/office/powerpoint/2010/main" val="589447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0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randombar(horizontal)">
                                      <p:cBhvr>
                                        <p:cTn id="40" dur="500"/>
                                        <p:tgtEl>
                                          <p:spTgt spid="3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0-#ppt_w/2"/>
                                          </p:val>
                                        </p:tav>
                                        <p:tav tm="100000">
                                          <p:val>
                                            <p:strVal val="#ppt_x"/>
                                          </p:val>
                                        </p:tav>
                                      </p:tavLst>
                                    </p:anim>
                                    <p:anim calcmode="lin" valueType="num">
                                      <p:cBhvr additive="base">
                                        <p:cTn id="49" dur="50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20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0-#ppt_w/2"/>
                                          </p:val>
                                        </p:tav>
                                        <p:tav tm="100000">
                                          <p:val>
                                            <p:strVal val="#ppt_x"/>
                                          </p:val>
                                        </p:tav>
                                      </p:tavLst>
                                    </p:anim>
                                    <p:anim calcmode="lin" valueType="num">
                                      <p:cBhvr additive="base">
                                        <p:cTn id="53" dur="500" fill="hold"/>
                                        <p:tgtEl>
                                          <p:spTgt spid="19"/>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40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0-#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70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0-#ppt_w/2"/>
                                          </p:val>
                                        </p:tav>
                                        <p:tav tm="100000">
                                          <p:val>
                                            <p:strVal val="#ppt_x"/>
                                          </p:val>
                                        </p:tav>
                                      </p:tavLst>
                                    </p:anim>
                                    <p:anim calcmode="lin" valueType="num">
                                      <p:cBhvr additive="base">
                                        <p:cTn id="6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randombar(horizontal)">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2.08333E-7 -2.59259E-6 L 0.09948 -2.59259E-6 " pathEditMode="relative" rAng="0" ptsTypes="AA">
                                      <p:cBhvr>
                                        <p:cTn id="77" dur="2000" fill="hold"/>
                                        <p:tgtEl>
                                          <p:spTgt spid="20"/>
                                        </p:tgtEl>
                                        <p:attrNameLst>
                                          <p:attrName>ppt_x</p:attrName>
                                          <p:attrName>ppt_y</p:attrName>
                                        </p:attrNameLst>
                                      </p:cBhvr>
                                      <p:rCtr x="4974" y="0"/>
                                    </p:animMotion>
                                  </p:childTnLst>
                                </p:cTn>
                              </p:par>
                              <p:par>
                                <p:cTn id="78" presetID="42" presetClass="path" presetSubtype="0" accel="50000" decel="50000" fill="hold" grpId="1" nodeType="withEffect">
                                  <p:stCondLst>
                                    <p:cond delay="0"/>
                                  </p:stCondLst>
                                  <p:childTnLst>
                                    <p:animMotion origin="layout" path="M -4.16667E-6 -2.96296E-6 L 0.09948 -2.96296E-6 " pathEditMode="relative" rAng="0" ptsTypes="AA">
                                      <p:cBhvr>
                                        <p:cTn id="79" dur="2000" fill="hold"/>
                                        <p:tgtEl>
                                          <p:spTgt spid="11"/>
                                        </p:tgtEl>
                                        <p:attrNameLst>
                                          <p:attrName>ppt_x</p:attrName>
                                          <p:attrName>ppt_y</p:attrName>
                                        </p:attrNameLst>
                                      </p:cBhvr>
                                      <p:rCtr x="4974" y="0"/>
                                    </p:animMotion>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randombar(horizontal)">
                                      <p:cBhvr>
                                        <p:cTn id="84" dur="500"/>
                                        <p:tgtEl>
                                          <p:spTgt spid="32"/>
                                        </p:tgtEl>
                                      </p:cBhvr>
                                    </p:animEffect>
                                  </p:childTnLst>
                                </p:cTn>
                              </p:par>
                            </p:childTnLst>
                          </p:cTn>
                        </p:par>
                        <p:par>
                          <p:cTn id="85" fill="hold">
                            <p:stCondLst>
                              <p:cond delay="500"/>
                            </p:stCondLst>
                            <p:childTnLst>
                              <p:par>
                                <p:cTn id="86" presetID="47" presetClass="entr" presetSubtype="0"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wipe(up)">
                                      <p:cBhvr>
                                        <p:cTn id="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P spid="11" grpId="0" animBg="1"/>
      <p:bldP spid="11" grpId="1" animBg="1"/>
      <p:bldP spid="17" grpId="0" animBg="1"/>
      <p:bldP spid="18" grpId="0" animBg="1"/>
      <p:bldP spid="19" grpId="0" animBg="1"/>
      <p:bldP spid="20" grpId="0" animBg="1"/>
      <p:bldP spid="20" grpId="1" animBg="1"/>
      <p:bldP spid="22" grpId="0" animBg="1"/>
      <p:bldP spid="29" grpId="0"/>
      <p:bldP spid="31" grpId="0"/>
      <p:bldP spid="3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你们项目中有没有做过限流 </a:t>
              </a:r>
              <a:r>
                <a:rPr lang="en-US" altLang="zh-CN" sz="1400" dirty="0">
                  <a:solidFill>
                    <a:schemeClr val="tx1"/>
                  </a:solidFill>
                </a:rPr>
                <a:t>? </a:t>
              </a:r>
              <a:r>
                <a:rPr lang="zh-CN" altLang="en-US" sz="1400" dirty="0">
                  <a:solidFill>
                    <a:schemeClr val="tx1"/>
                  </a:solidFill>
                </a:rPr>
                <a:t>怎么做的 </a:t>
              </a:r>
              <a:r>
                <a:rPr lang="en-US" altLang="zh-CN" sz="1400" dirty="0">
                  <a:solidFill>
                    <a:schemeClr val="tx1"/>
                  </a:solidFill>
                </a:rPr>
                <a:t>?</a:t>
              </a:r>
              <a:endParaRPr lang="zh-CN" altLang="en-US" sz="1400" dirty="0">
                <a:solidFill>
                  <a:schemeClr val="tx1"/>
                </a:solidFill>
              </a:endParaRPr>
            </a:p>
          </p:txBody>
        </p:sp>
      </p:grpSp>
      <p:sp>
        <p:nvSpPr>
          <p:cNvPr id="2" name="文本占位符 6">
            <a:extLst>
              <a:ext uri="{FF2B5EF4-FFF2-40B4-BE49-F238E27FC236}">
                <a16:creationId xmlns:a16="http://schemas.microsoft.com/office/drawing/2014/main" id="{F90C77DA-83E2-69BB-1893-0F0821709C49}"/>
              </a:ext>
            </a:extLst>
          </p:cNvPr>
          <p:cNvSpPr txBox="1">
            <a:spLocks/>
          </p:cNvSpPr>
          <p:nvPr/>
        </p:nvSpPr>
        <p:spPr>
          <a:xfrm>
            <a:off x="2256817" y="1915980"/>
            <a:ext cx="9396919" cy="37212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1</a:t>
            </a:r>
            <a:r>
              <a:rPr lang="zh-CN" altLang="en-US" sz="1400" dirty="0">
                <a:solidFill>
                  <a:schemeClr val="tx1"/>
                </a:solidFill>
              </a:rPr>
              <a:t>，先来介绍业务，什么情况下去做限流，需要说明</a:t>
            </a:r>
            <a:r>
              <a:rPr lang="en-US" altLang="zh-CN" sz="1400" dirty="0">
                <a:solidFill>
                  <a:schemeClr val="tx1"/>
                </a:solidFill>
              </a:rPr>
              <a:t>QPS</a:t>
            </a:r>
            <a:r>
              <a:rPr lang="zh-CN" altLang="en-US" sz="1400" dirty="0">
                <a:solidFill>
                  <a:schemeClr val="tx1"/>
                </a:solidFill>
              </a:rPr>
              <a:t>具体多少</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我们当时有一个活动，到了假期就会抢购优惠券，</a:t>
            </a:r>
            <a:r>
              <a:rPr lang="en-US" altLang="zh-CN" sz="1400" dirty="0">
                <a:solidFill>
                  <a:schemeClr val="tx1"/>
                </a:solidFill>
              </a:rPr>
              <a:t>QPS</a:t>
            </a:r>
            <a:r>
              <a:rPr lang="zh-CN" altLang="en-US" sz="1400" dirty="0">
                <a:solidFill>
                  <a:schemeClr val="tx1"/>
                </a:solidFill>
              </a:rPr>
              <a:t>最高可以达到</a:t>
            </a:r>
            <a:r>
              <a:rPr lang="en-US" altLang="zh-CN" sz="1400" dirty="0">
                <a:solidFill>
                  <a:schemeClr val="tx1"/>
                </a:solidFill>
              </a:rPr>
              <a:t>2000</a:t>
            </a:r>
            <a:r>
              <a:rPr lang="zh-CN" altLang="en-US" sz="1400" dirty="0">
                <a:solidFill>
                  <a:schemeClr val="tx1"/>
                </a:solidFill>
              </a:rPr>
              <a:t>，平时</a:t>
            </a:r>
            <a:r>
              <a:rPr lang="en-US" altLang="zh-CN" sz="1400" dirty="0">
                <a:solidFill>
                  <a:schemeClr val="tx1"/>
                </a:solidFill>
              </a:rPr>
              <a:t>10-50</a:t>
            </a:r>
            <a:r>
              <a:rPr lang="zh-CN" altLang="en-US" sz="1400" dirty="0">
                <a:solidFill>
                  <a:schemeClr val="tx1"/>
                </a:solidFill>
              </a:rPr>
              <a:t>之间，为了应对突发流量，需要做限流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常规限流，为了防止恶意攻击，保护系统正常运行，我们当时系统能够承受最大的</a:t>
            </a:r>
            <a:r>
              <a:rPr lang="en-US" altLang="zh-CN" sz="1400" dirty="0">
                <a:solidFill>
                  <a:schemeClr val="tx1"/>
                </a:solidFill>
              </a:rPr>
              <a:t>QPS</a:t>
            </a:r>
            <a:r>
              <a:rPr lang="zh-CN" altLang="en-US" sz="1400" dirty="0">
                <a:solidFill>
                  <a:schemeClr val="tx1"/>
                </a:solidFill>
              </a:rPr>
              <a:t>是多少（压测结果）</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a:t>
            </a:r>
            <a:r>
              <a:rPr lang="en-US" altLang="zh-CN" sz="1400" dirty="0">
                <a:solidFill>
                  <a:schemeClr val="tx1"/>
                </a:solidFill>
              </a:rPr>
              <a:t>nginx</a:t>
            </a:r>
            <a:r>
              <a:rPr lang="zh-CN" altLang="en-US" sz="1400" dirty="0">
                <a:solidFill>
                  <a:schemeClr val="tx1"/>
                </a:solidFill>
              </a:rPr>
              <a:t>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t>控制速率（突发流量），使用的漏桶算法来实现过滤，让请求以固定的速率处理请求，可以应对突发流量</a:t>
            </a:r>
          </a:p>
          <a:p>
            <a:pPr marL="285750" indent="-285750">
              <a:buFont typeface="Wingdings" panose="05000000000000000000" pitchFamily="2" charset="2"/>
              <a:buChar char="l"/>
            </a:pPr>
            <a:r>
              <a:rPr lang="zh-CN" altLang="en-US" sz="1400" dirty="0">
                <a:solidFill>
                  <a:schemeClr val="tx1"/>
                </a:solidFill>
              </a:rPr>
              <a:t>控制并发数，限制单个</a:t>
            </a:r>
            <a:r>
              <a:rPr lang="en-US" altLang="zh-CN" sz="1400" dirty="0" err="1">
                <a:solidFill>
                  <a:schemeClr val="tx1"/>
                </a:solidFill>
              </a:rPr>
              <a:t>ip</a:t>
            </a:r>
            <a:r>
              <a:rPr lang="zh-CN" altLang="en-US" sz="1400" dirty="0">
                <a:solidFill>
                  <a:schemeClr val="tx1"/>
                </a:solidFill>
              </a:rPr>
              <a:t>的链接数和并发链接的总数</a:t>
            </a:r>
            <a:endParaRPr lang="en-US" altLang="zh-CN" sz="1400" dirty="0">
              <a:solidFill>
                <a:schemeClr val="tx1"/>
              </a:solidFill>
            </a:endParaRPr>
          </a:p>
          <a:p>
            <a:r>
              <a:rPr lang="en-US" altLang="zh-CN" sz="1400" dirty="0">
                <a:solidFill>
                  <a:schemeClr val="tx1"/>
                </a:solidFill>
              </a:rPr>
              <a:t>3</a:t>
            </a:r>
            <a:r>
              <a:rPr lang="zh-CN" altLang="en-US" sz="1400" dirty="0">
                <a:solidFill>
                  <a:schemeClr val="tx1"/>
                </a:solidFill>
              </a:rPr>
              <a:t>，网关限流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t>在</a:t>
            </a:r>
            <a:r>
              <a:rPr lang="en-US" altLang="zh-CN" sz="1400" dirty="0"/>
              <a:t>spring cloud gateway</a:t>
            </a:r>
            <a:r>
              <a:rPr lang="zh-CN" altLang="en-US" sz="1400" dirty="0"/>
              <a:t>中支持局部过滤器</a:t>
            </a:r>
            <a:r>
              <a:rPr lang="en-US" altLang="zh-CN" sz="1400" dirty="0" err="1"/>
              <a:t>RequestRateLimiter</a:t>
            </a:r>
            <a:r>
              <a:rPr lang="zh-CN" altLang="en-US" sz="1400" dirty="0"/>
              <a:t>来做限流，使用的是令牌桶算法</a:t>
            </a:r>
            <a:endParaRPr lang="en-US" altLang="zh-CN" sz="1400" dirty="0"/>
          </a:p>
          <a:p>
            <a:pPr marL="285750" indent="-285750">
              <a:buFont typeface="Wingdings" panose="05000000000000000000" pitchFamily="2" charset="2"/>
              <a:buChar char="l"/>
            </a:pPr>
            <a:r>
              <a:rPr lang="zh-CN" altLang="en-US" sz="1400" dirty="0"/>
              <a:t>可以根据</a:t>
            </a:r>
            <a:r>
              <a:rPr lang="en-US" altLang="zh-CN" sz="1400" dirty="0" err="1"/>
              <a:t>ip</a:t>
            </a:r>
            <a:r>
              <a:rPr lang="zh-CN" altLang="en-US" sz="1400" dirty="0"/>
              <a:t>或路径进行限流，可以设置每秒填充平均速率，和令牌桶总容量</a:t>
            </a:r>
            <a:endParaRPr lang="en-US" altLang="zh-CN" sz="1400" dirty="0"/>
          </a:p>
          <a:p>
            <a:pPr marL="285750" indent="-285750">
              <a:buFont typeface="Wingdings" panose="05000000000000000000" pitchFamily="2" charset="2"/>
              <a:buChar char="l"/>
            </a:pPr>
            <a:endParaRPr lang="en-US" altLang="zh-CN" sz="1400" dirty="0">
              <a:solidFill>
                <a:schemeClr val="tx1"/>
              </a:solidFill>
            </a:endParaRPr>
          </a:p>
          <a:p>
            <a:endParaRPr lang="en-US" altLang="zh-CN" sz="1400" dirty="0">
              <a:solidFill>
                <a:schemeClr val="tx1"/>
              </a:solidFill>
            </a:endParaRPr>
          </a:p>
          <a:p>
            <a:endParaRPr lang="en-US" altLang="zh-CN" sz="1400" dirty="0"/>
          </a:p>
        </p:txBody>
      </p:sp>
      <p:pic>
        <p:nvPicPr>
          <p:cNvPr id="3" name="图形 2" descr="穿高领毛衣戴眼镜的男人">
            <a:extLst>
              <a:ext uri="{FF2B5EF4-FFF2-40B4-BE49-F238E27FC236}">
                <a16:creationId xmlns:a16="http://schemas.microsoft.com/office/drawing/2014/main" id="{C5AE076F-ABD8-7845-1619-B7B4C65910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03" y="5411329"/>
            <a:ext cx="867323" cy="1167060"/>
          </a:xfrm>
          <a:prstGeom prst="rect">
            <a:avLst/>
          </a:prstGeom>
        </p:spPr>
      </p:pic>
      <p:grpSp>
        <p:nvGrpSpPr>
          <p:cNvPr id="4" name="组合 3">
            <a:extLst>
              <a:ext uri="{FF2B5EF4-FFF2-40B4-BE49-F238E27FC236}">
                <a16:creationId xmlns:a16="http://schemas.microsoft.com/office/drawing/2014/main" id="{1452E036-EEBB-E680-AE26-EF94EF69F63A}"/>
              </a:ext>
            </a:extLst>
          </p:cNvPr>
          <p:cNvGrpSpPr/>
          <p:nvPr/>
        </p:nvGrpSpPr>
        <p:grpSpPr>
          <a:xfrm>
            <a:off x="1417522" y="5765209"/>
            <a:ext cx="7746903" cy="563680"/>
            <a:chOff x="1228809" y="1021955"/>
            <a:chExt cx="8094298" cy="563680"/>
          </a:xfrm>
        </p:grpSpPr>
        <p:sp>
          <p:nvSpPr>
            <p:cNvPr id="5" name="任意多边形: 形状 4">
              <a:extLst>
                <a:ext uri="{FF2B5EF4-FFF2-40B4-BE49-F238E27FC236}">
                  <a16:creationId xmlns:a16="http://schemas.microsoft.com/office/drawing/2014/main" id="{A2F9F451-55A4-BAC4-94D6-7D4793E3A323}"/>
                </a:ext>
              </a:extLst>
            </p:cNvPr>
            <p:cNvSpPr/>
            <p:nvPr/>
          </p:nvSpPr>
          <p:spPr bwMode="auto">
            <a:xfrm>
              <a:off x="1228809" y="1021955"/>
              <a:ext cx="7045989" cy="56368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948523 w 5464670"/>
                <a:gd name="connsiteY0" fmla="*/ 0 h 617911"/>
                <a:gd name="connsiteX1" fmla="*/ 5361683 w 5464670"/>
                <a:gd name="connsiteY1" fmla="*/ 0 h 617911"/>
                <a:gd name="connsiteX2" fmla="*/ 5464670 w 5464670"/>
                <a:gd name="connsiteY2" fmla="*/ 102987 h 617911"/>
                <a:gd name="connsiteX3" fmla="*/ 5464670 w 5464670"/>
                <a:gd name="connsiteY3" fmla="*/ 514924 h 617911"/>
                <a:gd name="connsiteX4" fmla="*/ 5361683 w 5464670"/>
                <a:gd name="connsiteY4" fmla="*/ 617911 h 617911"/>
                <a:gd name="connsiteX5" fmla="*/ 1020942 w 5464670"/>
                <a:gd name="connsiteY5" fmla="*/ 617911 h 617911"/>
                <a:gd name="connsiteX6" fmla="*/ 0 w 5464670"/>
                <a:gd name="connsiteY6" fmla="*/ 518387 h 617911"/>
                <a:gd name="connsiteX7" fmla="*/ 845536 w 5464670"/>
                <a:gd name="connsiteY7" fmla="*/ 498849 h 617911"/>
                <a:gd name="connsiteX8" fmla="*/ 845536 w 5464670"/>
                <a:gd name="connsiteY8" fmla="*/ 102987 h 617911"/>
                <a:gd name="connsiteX9" fmla="*/ 948523 w 5464670"/>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4670" h="617911">
                  <a:moveTo>
                    <a:pt x="948523" y="0"/>
                  </a:moveTo>
                  <a:lnTo>
                    <a:pt x="5361683" y="0"/>
                  </a:lnTo>
                  <a:cubicBezTo>
                    <a:pt x="5418561" y="0"/>
                    <a:pt x="5464670" y="46109"/>
                    <a:pt x="5464670" y="102987"/>
                  </a:cubicBezTo>
                  <a:lnTo>
                    <a:pt x="5464670" y="514924"/>
                  </a:lnTo>
                  <a:cubicBezTo>
                    <a:pt x="5464670" y="571802"/>
                    <a:pt x="5418561" y="617911"/>
                    <a:pt x="5361683" y="617911"/>
                  </a:cubicBezTo>
                  <a:lnTo>
                    <a:pt x="1020942" y="617911"/>
                  </a:lnTo>
                  <a:lnTo>
                    <a:pt x="0" y="518387"/>
                  </a:lnTo>
                  <a:lnTo>
                    <a:pt x="845536" y="498849"/>
                  </a:lnTo>
                  <a:lnTo>
                    <a:pt x="845536" y="102987"/>
                  </a:lnTo>
                  <a:cubicBezTo>
                    <a:pt x="845536" y="46109"/>
                    <a:pt x="891645" y="0"/>
                    <a:pt x="948523"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5043C3F4-83BA-2B94-089C-82420267C51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限流常见的算法有哪些呢？</a:t>
              </a:r>
            </a:p>
          </p:txBody>
        </p:sp>
      </p:grpSp>
    </p:spTree>
    <p:extLst>
      <p:ext uri="{BB962C8B-B14F-4D97-AF65-F5344CB8AC3E}">
        <p14:creationId xmlns:p14="http://schemas.microsoft.com/office/powerpoint/2010/main" val="1991546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wipe(left)">
                                      <p:cBhvr>
                                        <p:cTn id="41" dur="500"/>
                                        <p:tgtEl>
                                          <p:spTgt spid="2">
                                            <p:txEl>
                                              <p:pRg st="7" end="7"/>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wipe(left)">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解释一下</a:t>
              </a:r>
              <a:r>
                <a:rPr lang="en-US" altLang="zh-CN" sz="1400" dirty="0">
                  <a:solidFill>
                    <a:schemeClr val="tx1"/>
                  </a:solidFill>
                </a:rPr>
                <a:t>CAP</a:t>
              </a:r>
              <a:r>
                <a:rPr lang="zh-CN" altLang="en-US" sz="1400" dirty="0">
                  <a:solidFill>
                    <a:schemeClr val="tx1"/>
                  </a:solidFill>
                </a:rPr>
                <a:t>和</a:t>
              </a:r>
              <a:r>
                <a:rPr lang="en-US" altLang="zh-CN" sz="1400" dirty="0">
                  <a:solidFill>
                    <a:schemeClr val="tx1"/>
                  </a:solidFill>
                </a:rPr>
                <a:t>BASE</a:t>
              </a:r>
              <a:endParaRPr lang="zh-CN" altLang="en-US" sz="1400" dirty="0">
                <a:solidFill>
                  <a:schemeClr val="tx1"/>
                </a:solidFill>
              </a:endParaRP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51141" y="2030496"/>
            <a:ext cx="6132984" cy="1502199"/>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分布式事务方案的指导</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分布式系统设计方向</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根据业务指导使用正确的技术选择</a:t>
              </a:r>
              <a:endParaRPr lang="en-US" altLang="zh-CN" sz="1400" dirty="0">
                <a:solidFill>
                  <a:schemeClr val="tx1"/>
                </a:solidFill>
              </a:endParaRPr>
            </a:p>
          </p:txBody>
        </p:sp>
      </p:grpSp>
      <p:sp>
        <p:nvSpPr>
          <p:cNvPr id="5" name="文本占位符 6">
            <a:extLst>
              <a:ext uri="{FF2B5EF4-FFF2-40B4-BE49-F238E27FC236}">
                <a16:creationId xmlns:a16="http://schemas.microsoft.com/office/drawing/2014/main" id="{B557B2CE-7FCE-6CA5-2C35-F21EED2A69FC}"/>
              </a:ext>
            </a:extLst>
          </p:cNvPr>
          <p:cNvSpPr txBox="1">
            <a:spLocks/>
          </p:cNvSpPr>
          <p:nvPr/>
        </p:nvSpPr>
        <p:spPr>
          <a:xfrm>
            <a:off x="2451110" y="3759825"/>
            <a:ext cx="5898539" cy="8779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400" dirty="0">
                <a:solidFill>
                  <a:schemeClr val="tx1"/>
                </a:solidFill>
              </a:rPr>
              <a:t>CAP</a:t>
            </a:r>
            <a:r>
              <a:rPr lang="zh-CN" altLang="en-US" sz="1400" dirty="0">
                <a:solidFill>
                  <a:schemeClr val="tx1"/>
                </a:solidFill>
              </a:rPr>
              <a:t>定理</a:t>
            </a:r>
            <a:endParaRPr lang="en-US" altLang="zh-CN" sz="1400" dirty="0">
              <a:solidFill>
                <a:schemeClr val="tx1"/>
              </a:solidFill>
            </a:endParaRPr>
          </a:p>
          <a:p>
            <a:pPr marL="171450" indent="-171450">
              <a:buFont typeface="Wingdings" panose="05000000000000000000" pitchFamily="2" charset="2"/>
              <a:buChar char="l"/>
            </a:pPr>
            <a:r>
              <a:rPr lang="en-US" altLang="zh-CN" sz="1400" dirty="0">
                <a:solidFill>
                  <a:schemeClr val="tx1"/>
                </a:solidFill>
              </a:rPr>
              <a:t>BASE</a:t>
            </a:r>
            <a:r>
              <a:rPr lang="zh-CN" altLang="en-US" sz="1400" dirty="0">
                <a:solidFill>
                  <a:schemeClr val="tx1"/>
                </a:solidFill>
              </a:rPr>
              <a:t>理论</a:t>
            </a:r>
            <a:endParaRPr lang="en-US" altLang="zh-CN" sz="1400" dirty="0">
              <a:solidFill>
                <a:schemeClr val="tx1"/>
              </a:solidFill>
            </a:endParaRPr>
          </a:p>
        </p:txBody>
      </p:sp>
    </p:spTree>
    <p:extLst>
      <p:ext uri="{BB962C8B-B14F-4D97-AF65-F5344CB8AC3E}">
        <p14:creationId xmlns:p14="http://schemas.microsoft.com/office/powerpoint/2010/main" val="35232974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EB37A7E-5563-A416-97CD-508AAFC86304}"/>
              </a:ext>
            </a:extLst>
          </p:cNvPr>
          <p:cNvSpPr>
            <a:spLocks noGrp="1"/>
          </p:cNvSpPr>
          <p:nvPr>
            <p:ph type="body" sz="quarter" idx="11"/>
          </p:nvPr>
        </p:nvSpPr>
        <p:spPr>
          <a:xfrm>
            <a:off x="2853179" y="2149312"/>
            <a:ext cx="6253114" cy="1423447"/>
          </a:xfrm>
        </p:spPr>
        <p:txBody>
          <a:bodyPr/>
          <a:lstStyle/>
          <a:p>
            <a:pPr algn="ctr"/>
            <a:r>
              <a:rPr lang="en-US" altLang="zh-CN" sz="6000" b="1" dirty="0">
                <a:solidFill>
                  <a:schemeClr val="accent4">
                    <a:lumMod val="75000"/>
                  </a:schemeClr>
                </a:solidFill>
              </a:rPr>
              <a:t>Spring Cloud</a:t>
            </a:r>
            <a:endParaRPr lang="zh-CN" altLang="en-US" sz="6000" b="1" dirty="0">
              <a:solidFill>
                <a:schemeClr val="accent4">
                  <a:lumMod val="75000"/>
                </a:schemeClr>
              </a:solidFill>
            </a:endParaRPr>
          </a:p>
        </p:txBody>
      </p:sp>
      <p:grpSp>
        <p:nvGrpSpPr>
          <p:cNvPr id="52" name="组合 51">
            <a:extLst>
              <a:ext uri="{FF2B5EF4-FFF2-40B4-BE49-F238E27FC236}">
                <a16:creationId xmlns:a16="http://schemas.microsoft.com/office/drawing/2014/main" id="{A59F5772-FEE1-5138-EA67-3545741B4BFA}"/>
              </a:ext>
            </a:extLst>
          </p:cNvPr>
          <p:cNvGrpSpPr/>
          <p:nvPr/>
        </p:nvGrpSpPr>
        <p:grpSpPr>
          <a:xfrm>
            <a:off x="1960776" y="3771931"/>
            <a:ext cx="8804635" cy="2217350"/>
            <a:chOff x="1225485" y="793061"/>
            <a:chExt cx="8804635" cy="2217350"/>
          </a:xfrm>
        </p:grpSpPr>
        <p:sp>
          <p:nvSpPr>
            <p:cNvPr id="39" name="矩形: 圆角 38">
              <a:extLst>
                <a:ext uri="{FF2B5EF4-FFF2-40B4-BE49-F238E27FC236}">
                  <a16:creationId xmlns:a16="http://schemas.microsoft.com/office/drawing/2014/main" id="{1034FEDD-2E4B-ACA9-D8A0-3546F2C7452B}"/>
                </a:ext>
              </a:extLst>
            </p:cNvPr>
            <p:cNvSpPr/>
            <p:nvPr/>
          </p:nvSpPr>
          <p:spPr bwMode="auto">
            <a:xfrm>
              <a:off x="1225485" y="1711579"/>
              <a:ext cx="1791092" cy="407163"/>
            </a:xfrm>
            <a:prstGeom prst="roundRect">
              <a:avLst/>
            </a:prstGeom>
            <a:solidFill>
              <a:schemeClr val="accent5">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Spring cloud</a:t>
              </a:r>
              <a:endParaRPr lang="zh-CN" altLang="en-US" sz="1400" dirty="0">
                <a:solidFill>
                  <a:schemeClr val="tx1">
                    <a:lumMod val="85000"/>
                    <a:lumOff val="15000"/>
                  </a:schemeClr>
                </a:solidFill>
                <a:ea typeface="阿里巴巴普惠体" panose="00020600040101010101" pitchFamily="18" charset="-122"/>
              </a:endParaRPr>
            </a:p>
          </p:txBody>
        </p:sp>
        <p:sp>
          <p:nvSpPr>
            <p:cNvPr id="40" name="矩形: 圆角 39">
              <a:extLst>
                <a:ext uri="{FF2B5EF4-FFF2-40B4-BE49-F238E27FC236}">
                  <a16:creationId xmlns:a16="http://schemas.microsoft.com/office/drawing/2014/main" id="{73B37E33-597D-76D9-E484-5EE03A8CDBC8}"/>
                </a:ext>
              </a:extLst>
            </p:cNvPr>
            <p:cNvSpPr/>
            <p:nvPr/>
          </p:nvSpPr>
          <p:spPr bwMode="auto">
            <a:xfrm>
              <a:off x="3514415" y="8157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服务注册</a:t>
              </a:r>
            </a:p>
          </p:txBody>
        </p:sp>
        <p:sp>
          <p:nvSpPr>
            <p:cNvPr id="41" name="矩形: 圆角 40">
              <a:extLst>
                <a:ext uri="{FF2B5EF4-FFF2-40B4-BE49-F238E27FC236}">
                  <a16:creationId xmlns:a16="http://schemas.microsoft.com/office/drawing/2014/main" id="{6678C7DB-454F-8073-1D0D-6CAC0BECEB01}"/>
                </a:ext>
              </a:extLst>
            </p:cNvPr>
            <p:cNvSpPr/>
            <p:nvPr/>
          </p:nvSpPr>
          <p:spPr bwMode="auto">
            <a:xfrm>
              <a:off x="3514415" y="141814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负载均衡</a:t>
              </a:r>
            </a:p>
          </p:txBody>
        </p:sp>
        <p:sp>
          <p:nvSpPr>
            <p:cNvPr id="42" name="矩形: 圆角 41">
              <a:extLst>
                <a:ext uri="{FF2B5EF4-FFF2-40B4-BE49-F238E27FC236}">
                  <a16:creationId xmlns:a16="http://schemas.microsoft.com/office/drawing/2014/main" id="{C70DC6C0-E64B-C1C4-3C1A-371FFBC5EE13}"/>
                </a:ext>
              </a:extLst>
            </p:cNvPr>
            <p:cNvSpPr/>
            <p:nvPr/>
          </p:nvSpPr>
          <p:spPr bwMode="auto">
            <a:xfrm>
              <a:off x="5711750" y="79306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nacos</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eureka</a:t>
              </a:r>
              <a:endParaRPr lang="zh-CN" altLang="en-US" sz="1400" dirty="0">
                <a:solidFill>
                  <a:schemeClr val="tx1">
                    <a:lumMod val="85000"/>
                    <a:lumOff val="15000"/>
                  </a:schemeClr>
                </a:solidFill>
                <a:ea typeface="阿里巴巴普惠体" panose="00020600040101010101" pitchFamily="18" charset="-122"/>
              </a:endParaRPr>
            </a:p>
          </p:txBody>
        </p:sp>
        <p:sp>
          <p:nvSpPr>
            <p:cNvPr id="43" name="矩形: 圆角 42">
              <a:extLst>
                <a:ext uri="{FF2B5EF4-FFF2-40B4-BE49-F238E27FC236}">
                  <a16:creationId xmlns:a16="http://schemas.microsoft.com/office/drawing/2014/main" id="{35B915DA-3339-C95F-CDA0-702C7B19DA01}"/>
                </a:ext>
              </a:extLst>
            </p:cNvPr>
            <p:cNvSpPr/>
            <p:nvPr/>
          </p:nvSpPr>
          <p:spPr bwMode="auto">
            <a:xfrm>
              <a:off x="5711750" y="1372965"/>
              <a:ext cx="1857974"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Ribbon</a:t>
              </a:r>
              <a:r>
                <a:rPr lang="zh-CN" altLang="en-US" sz="1400" dirty="0">
                  <a:solidFill>
                    <a:schemeClr val="tx1">
                      <a:lumMod val="85000"/>
                      <a:lumOff val="15000"/>
                    </a:schemeClr>
                  </a:solidFill>
                  <a:ea typeface="阿里巴巴普惠体" panose="00020600040101010101" pitchFamily="18" charset="-122"/>
                </a:rPr>
                <a:t>负载均衡策略</a:t>
              </a:r>
            </a:p>
          </p:txBody>
        </p:sp>
        <p:sp>
          <p:nvSpPr>
            <p:cNvPr id="44" name="矩形: 圆角 43">
              <a:extLst>
                <a:ext uri="{FF2B5EF4-FFF2-40B4-BE49-F238E27FC236}">
                  <a16:creationId xmlns:a16="http://schemas.microsoft.com/office/drawing/2014/main" id="{400A69B3-EDCC-EC79-FD0C-991B1322D5D7}"/>
                </a:ext>
              </a:extLst>
            </p:cNvPr>
            <p:cNvSpPr/>
            <p:nvPr/>
          </p:nvSpPr>
          <p:spPr bwMode="auto">
            <a:xfrm>
              <a:off x="5692896" y="2574968"/>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skywalking</a:t>
              </a:r>
              <a:endParaRPr lang="zh-CN" altLang="en-US" sz="1400" dirty="0">
                <a:solidFill>
                  <a:schemeClr val="tx1">
                    <a:lumMod val="85000"/>
                    <a:lumOff val="15000"/>
                  </a:schemeClr>
                </a:solidFill>
                <a:ea typeface="阿里巴巴普惠体" panose="00020600040101010101" pitchFamily="18" charset="-122"/>
              </a:endParaRPr>
            </a:p>
          </p:txBody>
        </p:sp>
        <p:sp>
          <p:nvSpPr>
            <p:cNvPr id="45" name="矩形: 圆角 44">
              <a:extLst>
                <a:ext uri="{FF2B5EF4-FFF2-40B4-BE49-F238E27FC236}">
                  <a16:creationId xmlns:a16="http://schemas.microsoft.com/office/drawing/2014/main" id="{04DDE23B-C941-956E-F341-9C8D6555FAB0}"/>
                </a:ext>
              </a:extLst>
            </p:cNvPr>
            <p:cNvSpPr/>
            <p:nvPr/>
          </p:nvSpPr>
          <p:spPr bwMode="auto">
            <a:xfrm>
              <a:off x="3514415" y="20008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熔断、降级</a:t>
              </a:r>
            </a:p>
          </p:txBody>
        </p:sp>
        <p:sp>
          <p:nvSpPr>
            <p:cNvPr id="46" name="矩形: 圆角 45">
              <a:extLst>
                <a:ext uri="{FF2B5EF4-FFF2-40B4-BE49-F238E27FC236}">
                  <a16:creationId xmlns:a16="http://schemas.microsoft.com/office/drawing/2014/main" id="{BAAE0083-4244-8172-C2CA-20084A25CDF9}"/>
                </a:ext>
              </a:extLst>
            </p:cNvPr>
            <p:cNvSpPr/>
            <p:nvPr/>
          </p:nvSpPr>
          <p:spPr bwMode="auto">
            <a:xfrm>
              <a:off x="3514415" y="2603248"/>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监控</a:t>
              </a:r>
            </a:p>
          </p:txBody>
        </p:sp>
        <p:sp>
          <p:nvSpPr>
            <p:cNvPr id="47" name="矩形: 圆角 46">
              <a:extLst>
                <a:ext uri="{FF2B5EF4-FFF2-40B4-BE49-F238E27FC236}">
                  <a16:creationId xmlns:a16="http://schemas.microsoft.com/office/drawing/2014/main" id="{6D41B8FF-E698-42A2-2FC7-C9B75EC55DA8}"/>
                </a:ext>
              </a:extLst>
            </p:cNvPr>
            <p:cNvSpPr/>
            <p:nvPr/>
          </p:nvSpPr>
          <p:spPr bwMode="auto">
            <a:xfrm>
              <a:off x="7985181" y="1382391"/>
              <a:ext cx="2044939"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自定义负载均衡</a:t>
              </a:r>
            </a:p>
          </p:txBody>
        </p:sp>
        <p:cxnSp>
          <p:nvCxnSpPr>
            <p:cNvPr id="48" name="连接符: 曲线 47">
              <a:extLst>
                <a:ext uri="{FF2B5EF4-FFF2-40B4-BE49-F238E27FC236}">
                  <a16:creationId xmlns:a16="http://schemas.microsoft.com/office/drawing/2014/main" id="{4DC0B3DF-E0B7-2D23-53A6-C63321EFA2B9}"/>
                </a:ext>
              </a:extLst>
            </p:cNvPr>
            <p:cNvCxnSpPr>
              <a:stCxn id="39" idx="3"/>
              <a:endCxn id="40" idx="1"/>
            </p:cNvCxnSpPr>
            <p:nvPr/>
          </p:nvCxnSpPr>
          <p:spPr>
            <a:xfrm flipV="1">
              <a:off x="3016577" y="1019306"/>
              <a:ext cx="497838" cy="8958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曲线 48">
              <a:extLst>
                <a:ext uri="{FF2B5EF4-FFF2-40B4-BE49-F238E27FC236}">
                  <a16:creationId xmlns:a16="http://schemas.microsoft.com/office/drawing/2014/main" id="{407780BA-F06D-1C59-5AF9-C6DE1FCBBFC1}"/>
                </a:ext>
              </a:extLst>
            </p:cNvPr>
            <p:cNvCxnSpPr>
              <a:stCxn id="39" idx="3"/>
              <a:endCxn id="41" idx="1"/>
            </p:cNvCxnSpPr>
            <p:nvPr/>
          </p:nvCxnSpPr>
          <p:spPr>
            <a:xfrm flipV="1">
              <a:off x="3016577" y="1621729"/>
              <a:ext cx="497838" cy="2934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BBEA868C-275E-BE6E-6CCF-87F02CABA4FF}"/>
                </a:ext>
              </a:extLst>
            </p:cNvPr>
            <p:cNvCxnSpPr>
              <a:stCxn id="39" idx="3"/>
              <a:endCxn id="45" idx="1"/>
            </p:cNvCxnSpPr>
            <p:nvPr/>
          </p:nvCxnSpPr>
          <p:spPr>
            <a:xfrm>
              <a:off x="3016577" y="1915161"/>
              <a:ext cx="497838" cy="289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曲线 50">
              <a:extLst>
                <a:ext uri="{FF2B5EF4-FFF2-40B4-BE49-F238E27FC236}">
                  <a16:creationId xmlns:a16="http://schemas.microsoft.com/office/drawing/2014/main" id="{86215B14-1E9D-10A5-CC85-60DCBFB8C212}"/>
                </a:ext>
              </a:extLst>
            </p:cNvPr>
            <p:cNvCxnSpPr>
              <a:stCxn id="39" idx="3"/>
              <a:endCxn id="46" idx="1"/>
            </p:cNvCxnSpPr>
            <p:nvPr/>
          </p:nvCxnSpPr>
          <p:spPr>
            <a:xfrm>
              <a:off x="3016577" y="1915161"/>
              <a:ext cx="497838" cy="891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984749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6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60000">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384C477E-151D-4BB7-9EA5-72E2D47DCD88}"/>
              </a:ext>
            </a:extLst>
          </p:cNvPr>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CA</a:t>
            </a:r>
            <a:endParaRPr lang="zh-CN" altLang="en-US" sz="1400" b="1">
              <a:solidFill>
                <a:schemeClr val="tx1"/>
              </a:solidFill>
            </a:endParaRPr>
          </a:p>
        </p:txBody>
      </p:sp>
      <p:sp>
        <p:nvSpPr>
          <p:cNvPr id="18" name="任意多边形: 形状 17">
            <a:extLst>
              <a:ext uri="{FF2B5EF4-FFF2-40B4-BE49-F238E27FC236}">
                <a16:creationId xmlns:a16="http://schemas.microsoft.com/office/drawing/2014/main" id="{8F7F8CF7-60A1-4297-8AA8-A87864AD0E86}"/>
              </a:ext>
            </a:extLst>
          </p:cNvPr>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rPr>
              <a:t>AP</a:t>
            </a:r>
            <a:endParaRPr lang="zh-CN" altLang="en-US" sz="1400" b="1">
              <a:solidFill>
                <a:schemeClr val="tx1"/>
              </a:solidFill>
            </a:endParaRPr>
          </a:p>
        </p:txBody>
      </p:sp>
      <p:sp>
        <p:nvSpPr>
          <p:cNvPr id="21" name="任意多边形: 形状 20">
            <a:extLst>
              <a:ext uri="{FF2B5EF4-FFF2-40B4-BE49-F238E27FC236}">
                <a16:creationId xmlns:a16="http://schemas.microsoft.com/office/drawing/2014/main" id="{1FCC33AD-671E-47C2-8934-A8E1CE39E350}"/>
              </a:ext>
            </a:extLst>
          </p:cNvPr>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CP</a:t>
            </a:r>
            <a:endParaRPr lang="zh-CN" altLang="en-US" sz="1400" b="1">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dirty="0"/>
              <a:t>CAP</a:t>
            </a:r>
            <a:r>
              <a:rPr lang="zh-CN" altLang="en-US" dirty="0"/>
              <a:t>定理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dirty="0"/>
              <a:t>1998</a:t>
            </a:r>
            <a:r>
              <a:rPr lang="zh-CN" altLang="en-US" dirty="0"/>
              <a:t>年，加州大学的计算机科学家 </a:t>
            </a:r>
            <a:r>
              <a:rPr lang="en-US" altLang="zh-CN" dirty="0"/>
              <a:t>Eric Brewer </a:t>
            </a:r>
            <a:r>
              <a:rPr lang="zh-CN" altLang="en-US" dirty="0"/>
              <a:t>提出，分布式系统有三个指标：</a:t>
            </a:r>
            <a:endParaRPr lang="en-US" altLang="zh-CN" dirty="0"/>
          </a:p>
          <a:p>
            <a:pPr marL="285750" indent="-285750">
              <a:buFont typeface="Arial" panose="020B0604020202020204" pitchFamily="34" charset="0"/>
              <a:buChar char="•"/>
            </a:pPr>
            <a:r>
              <a:rPr lang="en-US" altLang="zh-CN" dirty="0"/>
              <a:t>Consistency</a:t>
            </a:r>
            <a:r>
              <a:rPr lang="zh-CN" altLang="en-US" dirty="0"/>
              <a:t>（一致性）</a:t>
            </a:r>
          </a:p>
          <a:p>
            <a:pPr marL="285750" indent="-285750">
              <a:buFont typeface="Arial" panose="020B0604020202020204" pitchFamily="34" charset="0"/>
              <a:buChar char="•"/>
            </a:pPr>
            <a:r>
              <a:rPr lang="en-US" altLang="zh-CN" dirty="0"/>
              <a:t>Availability</a:t>
            </a:r>
            <a:r>
              <a:rPr lang="zh-CN" altLang="en-US" dirty="0"/>
              <a:t>（可用性）</a:t>
            </a:r>
          </a:p>
          <a:p>
            <a:pPr marL="285750" indent="-285750">
              <a:buFont typeface="Arial" panose="020B0604020202020204" pitchFamily="34" charset="0"/>
              <a:buChar char="•"/>
            </a:pPr>
            <a:r>
              <a:rPr lang="en-US" altLang="zh-CN" dirty="0"/>
              <a:t>Partition tolerance </a:t>
            </a:r>
            <a:r>
              <a:rPr lang="zh-CN" altLang="en-US" dirty="0"/>
              <a:t>（分区容错性）</a:t>
            </a:r>
            <a:endParaRPr lang="en-US" altLang="zh-CN" dirty="0"/>
          </a:p>
          <a:p>
            <a:r>
              <a:rPr lang="en-US" altLang="zh-CN" dirty="0"/>
              <a:t>Eric Brewer </a:t>
            </a:r>
            <a:r>
              <a:rPr lang="zh-CN" altLang="en-US" dirty="0"/>
              <a:t>说，分布式系统无法同时满足这三个指标。</a:t>
            </a:r>
            <a:endParaRPr lang="en-US" altLang="zh-CN" dirty="0"/>
          </a:p>
          <a:p>
            <a:r>
              <a:rPr lang="zh-CN" altLang="en-US" dirty="0"/>
              <a:t>这个结论就叫做 </a:t>
            </a:r>
            <a:r>
              <a:rPr lang="en-US" altLang="zh-CN" dirty="0"/>
              <a:t>CAP </a:t>
            </a:r>
            <a:r>
              <a:rPr lang="zh-CN" altLang="en-US" dirty="0"/>
              <a:t>定理。</a:t>
            </a:r>
          </a:p>
        </p:txBody>
      </p:sp>
      <p:sp>
        <p:nvSpPr>
          <p:cNvPr id="8" name="椭圆 7">
            <a:extLst>
              <a:ext uri="{FF2B5EF4-FFF2-40B4-BE49-F238E27FC236}">
                <a16:creationId xmlns:a16="http://schemas.microsoft.com/office/drawing/2014/main" id="{7B665ED9-EF71-4D6C-BAE4-46DB696BBD54}"/>
              </a:ext>
            </a:extLst>
          </p:cNvPr>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Consitency</a:t>
            </a:r>
            <a:endParaRPr lang="zh-CN" altLang="en-US" sz="1400" b="1">
              <a:solidFill>
                <a:schemeClr val="tx1"/>
              </a:solidFill>
            </a:endParaRPr>
          </a:p>
        </p:txBody>
      </p:sp>
      <p:sp>
        <p:nvSpPr>
          <p:cNvPr id="11" name="椭圆 10">
            <a:extLst>
              <a:ext uri="{FF2B5EF4-FFF2-40B4-BE49-F238E27FC236}">
                <a16:creationId xmlns:a16="http://schemas.microsoft.com/office/drawing/2014/main" id="{5F61374F-9995-40D8-8639-119EEBD5AC26}"/>
              </a:ext>
            </a:extLst>
          </p:cNvPr>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rPr>
              <a:t>Availability</a:t>
            </a:r>
            <a:endParaRPr lang="zh-CN" altLang="en-US" sz="1400" b="1">
              <a:solidFill>
                <a:schemeClr val="tx1"/>
              </a:solidFill>
            </a:endParaRPr>
          </a:p>
        </p:txBody>
      </p:sp>
      <p:sp>
        <p:nvSpPr>
          <p:cNvPr id="12" name="椭圆 11">
            <a:extLst>
              <a:ext uri="{FF2B5EF4-FFF2-40B4-BE49-F238E27FC236}">
                <a16:creationId xmlns:a16="http://schemas.microsoft.com/office/drawing/2014/main" id="{2E62E206-8413-4F8A-8709-61AFC3983C9B}"/>
              </a:ext>
            </a:extLst>
          </p:cNvPr>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Partition</a:t>
            </a:r>
          </a:p>
          <a:p>
            <a:pPr algn="ctr"/>
            <a:r>
              <a:rPr lang="en-US" altLang="zh-CN" sz="1400" b="1">
                <a:solidFill>
                  <a:schemeClr val="tx1"/>
                </a:solidFill>
              </a:rPr>
              <a:t>Tolerance</a:t>
            </a:r>
            <a:endParaRPr lang="zh-CN" altLang="en-US" sz="1400" b="1">
              <a:solidFill>
                <a:schemeClr val="tx1"/>
              </a:solidFill>
            </a:endParaRPr>
          </a:p>
        </p:txBody>
      </p:sp>
    </p:spTree>
    <p:extLst>
      <p:ext uri="{BB962C8B-B14F-4D97-AF65-F5344CB8AC3E}">
        <p14:creationId xmlns:p14="http://schemas.microsoft.com/office/powerpoint/2010/main" val="291023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Consistency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dirty="0"/>
              <a:t>Consistency</a:t>
            </a:r>
            <a:r>
              <a:rPr lang="zh-CN" altLang="en-US" dirty="0"/>
              <a:t>（一致性）：用户访问分布式系统中的任意节点，得到的数据必须一致</a:t>
            </a:r>
          </a:p>
        </p:txBody>
      </p:sp>
      <p:sp>
        <p:nvSpPr>
          <p:cNvPr id="4" name="矩形: 圆角 3">
            <a:extLst>
              <a:ext uri="{FF2B5EF4-FFF2-40B4-BE49-F238E27FC236}">
                <a16:creationId xmlns:a16="http://schemas.microsoft.com/office/drawing/2014/main" id="{47A67736-8023-47C6-84AB-0740004132D1}"/>
              </a:ext>
            </a:extLst>
          </p:cNvPr>
          <p:cNvSpPr/>
          <p:nvPr/>
        </p:nvSpPr>
        <p:spPr>
          <a:xfrm>
            <a:off x="3352800"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13" name="矩形: 圆角 12">
            <a:extLst>
              <a:ext uri="{FF2B5EF4-FFF2-40B4-BE49-F238E27FC236}">
                <a16:creationId xmlns:a16="http://schemas.microsoft.com/office/drawing/2014/main" id="{3386AC52-9A4E-4628-AD51-129040685AA6}"/>
              </a:ext>
            </a:extLst>
          </p:cNvPr>
          <p:cNvSpPr/>
          <p:nvPr/>
        </p:nvSpPr>
        <p:spPr>
          <a:xfrm>
            <a:off x="7559042"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sp>
        <p:nvSpPr>
          <p:cNvPr id="16" name="文本框 15">
            <a:extLst>
              <a:ext uri="{FF2B5EF4-FFF2-40B4-BE49-F238E27FC236}">
                <a16:creationId xmlns:a16="http://schemas.microsoft.com/office/drawing/2014/main" id="{7B49A896-BA24-4EC8-A921-6A29EC145069}"/>
              </a:ext>
            </a:extLst>
          </p:cNvPr>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60C0B998-8132-40A7-B483-40E7A7C2CCB5}"/>
              </a:ext>
            </a:extLst>
          </p:cNvPr>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85145190-6500-4AF7-947B-7DB2C78FA357}"/>
              </a:ext>
            </a:extLst>
          </p:cNvPr>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cxnSp>
        <p:nvCxnSpPr>
          <p:cNvPr id="28" name="直接箭头连接符 27">
            <a:extLst>
              <a:ext uri="{FF2B5EF4-FFF2-40B4-BE49-F238E27FC236}">
                <a16:creationId xmlns:a16="http://schemas.microsoft.com/office/drawing/2014/main" id="{296671E0-EA40-438E-AA0E-D7E0F0AF6806}"/>
              </a:ext>
            </a:extLst>
          </p:cNvPr>
          <p:cNvCxnSpPr>
            <a:cxnSpLocks/>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5611290" y="3518865"/>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spTree>
    <p:custDataLst>
      <p:tags r:id="rId1"/>
    </p:custDataLst>
    <p:extLst>
      <p:ext uri="{BB962C8B-B14F-4D97-AF65-F5344CB8AC3E}">
        <p14:creationId xmlns:p14="http://schemas.microsoft.com/office/powerpoint/2010/main" val="330521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FB841AC2-0F2C-4862-8D18-8EDB84099066}"/>
              </a:ext>
            </a:extLst>
          </p:cNvPr>
          <p:cNvCxnSpPr>
            <a:cxnSpLocks/>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Availability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dirty="0"/>
              <a:t>Availability </a:t>
            </a:r>
            <a:r>
              <a:rPr lang="zh-CN" altLang="en-US" dirty="0"/>
              <a:t>（可用性）：用户访问集群中的任意健康节点，必须能得到响应，而不是超时或拒绝</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29845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grpSp>
        <p:nvGrpSpPr>
          <p:cNvPr id="24" name="组合 23">
            <a:extLst>
              <a:ext uri="{FF2B5EF4-FFF2-40B4-BE49-F238E27FC236}">
                <a16:creationId xmlns:a16="http://schemas.microsoft.com/office/drawing/2014/main" id="{FEBDE33A-CF4F-46C8-ACFF-3FE747757237}"/>
              </a:ext>
            </a:extLst>
          </p:cNvPr>
          <p:cNvGrpSpPr/>
          <p:nvPr/>
        </p:nvGrpSpPr>
        <p:grpSpPr>
          <a:xfrm>
            <a:off x="5444880" y="2984528"/>
            <a:ext cx="1280160" cy="883920"/>
            <a:chOff x="5444880" y="2951536"/>
            <a:chExt cx="1280160" cy="883920"/>
          </a:xfrm>
        </p:grpSpPr>
        <p:sp>
          <p:nvSpPr>
            <p:cNvPr id="13" name="矩形: 圆角 12">
              <a:extLst>
                <a:ext uri="{FF2B5EF4-FFF2-40B4-BE49-F238E27FC236}">
                  <a16:creationId xmlns:a16="http://schemas.microsoft.com/office/drawing/2014/main" id="{3386AC52-9A4E-4628-AD51-129040685AA6}"/>
                </a:ext>
              </a:extLst>
            </p:cNvPr>
            <p:cNvSpPr/>
            <p:nvPr/>
          </p:nvSpPr>
          <p:spPr>
            <a:xfrm>
              <a:off x="5444880"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350128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ea typeface="阿里巴巴普惠体" panose="00020600040101010101" pitchFamily="18" charset="-122"/>
              </a:rPr>
              <a:t>数据同步</a:t>
            </a: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29845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350128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ea typeface="阿里巴巴普惠体" panose="00020600040101010101" pitchFamily="18" charset="-122"/>
              </a:rPr>
              <a:t>数据同步</a:t>
            </a:r>
          </a:p>
        </p:txBody>
      </p:sp>
      <p:sp>
        <p:nvSpPr>
          <p:cNvPr id="54" name="矩形 53">
            <a:extLst>
              <a:ext uri="{FF2B5EF4-FFF2-40B4-BE49-F238E27FC236}">
                <a16:creationId xmlns:a16="http://schemas.microsoft.com/office/drawing/2014/main" id="{D615A1C9-F466-491F-907A-98936007AE03}"/>
              </a:ext>
            </a:extLst>
          </p:cNvPr>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E8286BC-42E0-48B3-9947-094D9D1259AA}"/>
              </a:ext>
            </a:extLst>
          </p:cNvPr>
          <p:cNvSpPr txBox="1"/>
          <p:nvPr/>
        </p:nvSpPr>
        <p:spPr>
          <a:xfrm>
            <a:off x="9279505" y="3839062"/>
            <a:ext cx="889987"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bg1"/>
                </a:solidFill>
                <a:ea typeface="阿里巴巴普惠体" panose="00020600040101010101" pitchFamily="18" charset="-122"/>
              </a:rPr>
              <a:t>阻塞或拒绝</a:t>
            </a:r>
          </a:p>
        </p:txBody>
      </p:sp>
    </p:spTree>
    <p:custDataLst>
      <p:tags r:id="rId1"/>
    </p:custDataLst>
    <p:extLst>
      <p:ext uri="{BB962C8B-B14F-4D97-AF65-F5344CB8AC3E}">
        <p14:creationId xmlns:p14="http://schemas.microsoft.com/office/powerpoint/2010/main" val="3633656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0BC6CCA0-8879-4530-B01F-D2E37AE20DA2}"/>
              </a:ext>
            </a:extLst>
          </p:cNvPr>
          <p:cNvSpPr/>
          <p:nvPr/>
        </p:nvSpPr>
        <p:spPr>
          <a:xfrm>
            <a:off x="8512034" y="262866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90D1918-2186-41A5-9C34-FDCBAD8F7CC3}"/>
              </a:ext>
            </a:extLst>
          </p:cNvPr>
          <p:cNvSpPr/>
          <p:nvPr/>
        </p:nvSpPr>
        <p:spPr>
          <a:xfrm>
            <a:off x="1285240" y="260604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-Partition tolerance</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dirty="0"/>
              <a:t>Partition</a:t>
            </a:r>
            <a:r>
              <a:rPr lang="zh-CN" altLang="en-US" dirty="0"/>
              <a:t>（分区）：因为网络故障或其它原因导致分布式系统中的部分节点与其它节点失去连接，形成独立分区。</a:t>
            </a:r>
            <a:endParaRPr lang="en-US" altLang="zh-CN" dirty="0"/>
          </a:p>
          <a:p>
            <a:r>
              <a:rPr lang="en-US" altLang="zh-CN" dirty="0"/>
              <a:t>Tolerance</a:t>
            </a:r>
            <a:r>
              <a:rPr lang="zh-CN" altLang="en-US" dirty="0"/>
              <a:t>（容错）：在集群出现分区时，整个系统也要持续对外提供服务</a:t>
            </a:r>
            <a:endParaRPr lang="en-US" altLang="zh-CN" dirty="0"/>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942116" y="296928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sp>
        <p:nvSpPr>
          <p:cNvPr id="13" name="矩形: 圆角 12">
            <a:extLst>
              <a:ext uri="{FF2B5EF4-FFF2-40B4-BE49-F238E27FC236}">
                <a16:creationId xmlns:a16="http://schemas.microsoft.com/office/drawing/2014/main" id="{3386AC52-9A4E-4628-AD51-129040685AA6}"/>
              </a:ext>
            </a:extLst>
          </p:cNvPr>
          <p:cNvSpPr/>
          <p:nvPr/>
        </p:nvSpPr>
        <p:spPr>
          <a:xfrm>
            <a:off x="5526160" y="2969288"/>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98003" y="316443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729185" y="4761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82196" y="3853208"/>
            <a:ext cx="3595084"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166240" y="3853208"/>
            <a:ext cx="11040"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806320" y="341124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90409" y="348604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114402" y="296928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177280" y="3853208"/>
            <a:ext cx="3577202"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222276" y="341124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515367" y="348604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cxnSp>
        <p:nvCxnSpPr>
          <p:cNvPr id="40" name="直接连接符 39">
            <a:extLst>
              <a:ext uri="{FF2B5EF4-FFF2-40B4-BE49-F238E27FC236}">
                <a16:creationId xmlns:a16="http://schemas.microsoft.com/office/drawing/2014/main" id="{831842CD-184F-4BBC-92CE-FCA28C0C2161}"/>
              </a:ext>
            </a:extLst>
          </p:cNvPr>
          <p:cNvCxnSpPr>
            <a:cxnSpLocks/>
          </p:cNvCxnSpPr>
          <p:nvPr/>
        </p:nvCxnSpPr>
        <p:spPr>
          <a:xfrm flipV="1">
            <a:off x="785671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4B35EDC-2C2B-4FE3-A804-D1CF27C1DC03}"/>
              </a:ext>
            </a:extLst>
          </p:cNvPr>
          <p:cNvCxnSpPr>
            <a:cxnSpLocks/>
          </p:cNvCxnSpPr>
          <p:nvPr/>
        </p:nvCxnSpPr>
        <p:spPr>
          <a:xfrm flipV="1">
            <a:off x="796339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a:extLst>
              <a:ext uri="{FF2B5EF4-FFF2-40B4-BE49-F238E27FC236}">
                <a16:creationId xmlns:a16="http://schemas.microsoft.com/office/drawing/2014/main" id="{A915740F-0A9E-4404-8F6C-3792005701FC}"/>
              </a:ext>
            </a:extLst>
          </p:cNvPr>
          <p:cNvCxnSpPr>
            <a:cxnSpLocks/>
          </p:cNvCxnSpPr>
          <p:nvPr/>
        </p:nvCxnSpPr>
        <p:spPr>
          <a:xfrm flipV="1">
            <a:off x="807007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6" name="文本框 25">
            <a:extLst>
              <a:ext uri="{FF2B5EF4-FFF2-40B4-BE49-F238E27FC236}">
                <a16:creationId xmlns:a16="http://schemas.microsoft.com/office/drawing/2014/main" id="{7AB46C89-3C9F-411E-829C-83E80E728AEF}"/>
              </a:ext>
            </a:extLst>
          </p:cNvPr>
          <p:cNvSpPr txBox="1"/>
          <p:nvPr/>
        </p:nvSpPr>
        <p:spPr>
          <a:xfrm>
            <a:off x="5698001" y="316136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0B22E631-636E-461E-AE5B-BDEB2A3F152F}"/>
              </a:ext>
            </a:extLst>
          </p:cNvPr>
          <p:cNvSpPr txBox="1"/>
          <p:nvPr/>
        </p:nvSpPr>
        <p:spPr>
          <a:xfrm>
            <a:off x="5709042" y="316136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30" name="broken-link_158798">
            <a:extLst>
              <a:ext uri="{FF2B5EF4-FFF2-40B4-BE49-F238E27FC236}">
                <a16:creationId xmlns:a16="http://schemas.microsoft.com/office/drawing/2014/main" id="{F019FC5E-CA77-42B5-8A1C-A86098168773}"/>
              </a:ext>
            </a:extLst>
          </p:cNvPr>
          <p:cNvSpPr/>
          <p:nvPr/>
        </p:nvSpPr>
        <p:spPr>
          <a:xfrm>
            <a:off x="7717958" y="3255788"/>
            <a:ext cx="452727" cy="310920"/>
          </a:xfrm>
          <a:custGeom>
            <a:avLst/>
            <a:gdLst>
              <a:gd name="connsiteX0" fmla="*/ 322632 w 608209"/>
              <a:gd name="connsiteY0" fmla="*/ 435694 h 551808"/>
              <a:gd name="connsiteX1" fmla="*/ 329781 w 608209"/>
              <a:gd name="connsiteY1" fmla="*/ 438476 h 551808"/>
              <a:gd name="connsiteX2" fmla="*/ 320775 w 608209"/>
              <a:gd name="connsiteY2" fmla="*/ 494947 h 551808"/>
              <a:gd name="connsiteX3" fmla="*/ 325324 w 608209"/>
              <a:gd name="connsiteY3" fmla="*/ 526104 h 551808"/>
              <a:gd name="connsiteX4" fmla="*/ 321146 w 608209"/>
              <a:gd name="connsiteY4" fmla="*/ 545485 h 551808"/>
              <a:gd name="connsiteX5" fmla="*/ 302206 w 608209"/>
              <a:gd name="connsiteY5" fmla="*/ 551790 h 551808"/>
              <a:gd name="connsiteX6" fmla="*/ 283824 w 608209"/>
              <a:gd name="connsiteY6" fmla="*/ 545670 h 551808"/>
              <a:gd name="connsiteX7" fmla="*/ 281502 w 608209"/>
              <a:gd name="connsiteY7" fmla="*/ 508671 h 551808"/>
              <a:gd name="connsiteX8" fmla="*/ 282895 w 608209"/>
              <a:gd name="connsiteY8" fmla="*/ 502829 h 551808"/>
              <a:gd name="connsiteX9" fmla="*/ 287816 w 608209"/>
              <a:gd name="connsiteY9" fmla="*/ 455723 h 551808"/>
              <a:gd name="connsiteX10" fmla="*/ 307591 w 608209"/>
              <a:gd name="connsiteY10" fmla="*/ 437548 h 551808"/>
              <a:gd name="connsiteX11" fmla="*/ 322632 w 608209"/>
              <a:gd name="connsiteY11" fmla="*/ 435694 h 551808"/>
              <a:gd name="connsiteX12" fmla="*/ 204417 w 608209"/>
              <a:gd name="connsiteY12" fmla="*/ 423288 h 551808"/>
              <a:gd name="connsiteX13" fmla="*/ 219607 w 608209"/>
              <a:gd name="connsiteY13" fmla="*/ 429198 h 551808"/>
              <a:gd name="connsiteX14" fmla="*/ 230376 w 608209"/>
              <a:gd name="connsiteY14" fmla="*/ 439766 h 551808"/>
              <a:gd name="connsiteX15" fmla="*/ 232975 w 608209"/>
              <a:gd name="connsiteY15" fmla="*/ 446996 h 551808"/>
              <a:gd name="connsiteX16" fmla="*/ 185816 w 608209"/>
              <a:gd name="connsiteY16" fmla="*/ 473507 h 551808"/>
              <a:gd name="connsiteX17" fmla="*/ 165764 w 608209"/>
              <a:gd name="connsiteY17" fmla="*/ 495569 h 551808"/>
              <a:gd name="connsiteX18" fmla="*/ 148961 w 608209"/>
              <a:gd name="connsiteY18" fmla="*/ 503819 h 551808"/>
              <a:gd name="connsiteX19" fmla="*/ 132622 w 608209"/>
              <a:gd name="connsiteY19" fmla="*/ 492695 h 551808"/>
              <a:gd name="connsiteX20" fmla="*/ 125567 w 608209"/>
              <a:gd name="connsiteY20" fmla="*/ 474805 h 551808"/>
              <a:gd name="connsiteX21" fmla="*/ 151189 w 608209"/>
              <a:gd name="connsiteY21" fmla="*/ 450889 h 551808"/>
              <a:gd name="connsiteX22" fmla="*/ 156295 w 608209"/>
              <a:gd name="connsiteY22" fmla="*/ 448479 h 551808"/>
              <a:gd name="connsiteX23" fmla="*/ 193892 w 608209"/>
              <a:gd name="connsiteY23" fmla="*/ 424470 h 551808"/>
              <a:gd name="connsiteX24" fmla="*/ 204417 w 608209"/>
              <a:gd name="connsiteY24" fmla="*/ 423288 h 551808"/>
              <a:gd name="connsiteX25" fmla="*/ 408062 w 608209"/>
              <a:gd name="connsiteY25" fmla="*/ 408199 h 551808"/>
              <a:gd name="connsiteX26" fmla="*/ 443794 w 608209"/>
              <a:gd name="connsiteY26" fmla="*/ 448701 h 551808"/>
              <a:gd name="connsiteX27" fmla="*/ 469502 w 608209"/>
              <a:gd name="connsiteY27" fmla="*/ 463716 h 551808"/>
              <a:gd name="connsiteX28" fmla="*/ 481382 w 608209"/>
              <a:gd name="connsiteY28" fmla="*/ 478267 h 551808"/>
              <a:gd name="connsiteX29" fmla="*/ 474143 w 608209"/>
              <a:gd name="connsiteY29" fmla="*/ 496803 h 551808"/>
              <a:gd name="connsiteX30" fmla="*/ 457994 w 608209"/>
              <a:gd name="connsiteY30" fmla="*/ 507461 h 551808"/>
              <a:gd name="connsiteX31" fmla="*/ 429316 w 608209"/>
              <a:gd name="connsiteY31" fmla="*/ 487442 h 551808"/>
              <a:gd name="connsiteX32" fmla="*/ 425882 w 608209"/>
              <a:gd name="connsiteY32" fmla="*/ 482993 h 551808"/>
              <a:gd name="connsiteX33" fmla="*/ 394420 w 608209"/>
              <a:gd name="connsiteY33" fmla="*/ 451203 h 551808"/>
              <a:gd name="connsiteX34" fmla="*/ 393584 w 608209"/>
              <a:gd name="connsiteY34" fmla="*/ 424974 h 551808"/>
              <a:gd name="connsiteX35" fmla="*/ 401566 w 608209"/>
              <a:gd name="connsiteY35" fmla="*/ 412277 h 551808"/>
              <a:gd name="connsiteX36" fmla="*/ 408062 w 608209"/>
              <a:gd name="connsiteY36" fmla="*/ 408199 h 551808"/>
              <a:gd name="connsiteX37" fmla="*/ 125162 w 608209"/>
              <a:gd name="connsiteY37" fmla="*/ 160359 h 551808"/>
              <a:gd name="connsiteX38" fmla="*/ 149021 w 608209"/>
              <a:gd name="connsiteY38" fmla="*/ 160544 h 551808"/>
              <a:gd name="connsiteX39" fmla="*/ 160904 w 608209"/>
              <a:gd name="connsiteY39" fmla="*/ 160915 h 551808"/>
              <a:gd name="connsiteX40" fmla="*/ 173529 w 608209"/>
              <a:gd name="connsiteY40" fmla="*/ 161564 h 551808"/>
              <a:gd name="connsiteX41" fmla="*/ 176500 w 608209"/>
              <a:gd name="connsiteY41" fmla="*/ 161842 h 551808"/>
              <a:gd name="connsiteX42" fmla="*/ 177985 w 608209"/>
              <a:gd name="connsiteY42" fmla="*/ 161935 h 551808"/>
              <a:gd name="connsiteX43" fmla="*/ 180028 w 608209"/>
              <a:gd name="connsiteY43" fmla="*/ 162213 h 551808"/>
              <a:gd name="connsiteX44" fmla="*/ 187826 w 608209"/>
              <a:gd name="connsiteY44" fmla="*/ 163511 h 551808"/>
              <a:gd name="connsiteX45" fmla="*/ 202030 w 608209"/>
              <a:gd name="connsiteY45" fmla="*/ 167868 h 551808"/>
              <a:gd name="connsiteX46" fmla="*/ 227002 w 608209"/>
              <a:gd name="connsiteY46" fmla="*/ 182700 h 551808"/>
              <a:gd name="connsiteX47" fmla="*/ 240742 w 608209"/>
              <a:gd name="connsiteY47" fmla="*/ 204857 h 551808"/>
              <a:gd name="connsiteX48" fmla="*/ 235450 w 608209"/>
              <a:gd name="connsiteY48" fmla="*/ 220060 h 551808"/>
              <a:gd name="connsiteX49" fmla="*/ 220689 w 608209"/>
              <a:gd name="connsiteY49" fmla="*/ 220987 h 551808"/>
              <a:gd name="connsiteX50" fmla="*/ 205093 w 608209"/>
              <a:gd name="connsiteY50" fmla="*/ 213015 h 551808"/>
              <a:gd name="connsiteX51" fmla="*/ 175015 w 608209"/>
              <a:gd name="connsiteY51" fmla="*/ 204857 h 551808"/>
              <a:gd name="connsiteX52" fmla="*/ 153106 w 608209"/>
              <a:gd name="connsiteY52" fmla="*/ 205413 h 551808"/>
              <a:gd name="connsiteX53" fmla="*/ 130361 w 608209"/>
              <a:gd name="connsiteY53" fmla="*/ 205784 h 551808"/>
              <a:gd name="connsiteX54" fmla="*/ 107617 w 608209"/>
              <a:gd name="connsiteY54" fmla="*/ 205784 h 551808"/>
              <a:gd name="connsiteX55" fmla="*/ 96198 w 608209"/>
              <a:gd name="connsiteY55" fmla="*/ 205691 h 551808"/>
              <a:gd name="connsiteX56" fmla="*/ 88493 w 608209"/>
              <a:gd name="connsiteY56" fmla="*/ 206155 h 551808"/>
              <a:gd name="connsiteX57" fmla="*/ 73639 w 608209"/>
              <a:gd name="connsiteY57" fmla="*/ 210141 h 551808"/>
              <a:gd name="connsiteX58" fmla="*/ 60456 w 608209"/>
              <a:gd name="connsiteY58" fmla="*/ 218299 h 551808"/>
              <a:gd name="connsiteX59" fmla="*/ 47552 w 608209"/>
              <a:gd name="connsiteY59" fmla="*/ 233595 h 551808"/>
              <a:gd name="connsiteX60" fmla="*/ 45974 w 608209"/>
              <a:gd name="connsiteY60" fmla="*/ 238416 h 551808"/>
              <a:gd name="connsiteX61" fmla="*/ 44674 w 608209"/>
              <a:gd name="connsiteY61" fmla="*/ 243422 h 551808"/>
              <a:gd name="connsiteX62" fmla="*/ 44210 w 608209"/>
              <a:gd name="connsiteY62" fmla="*/ 245832 h 551808"/>
              <a:gd name="connsiteX63" fmla="*/ 44117 w 608209"/>
              <a:gd name="connsiteY63" fmla="*/ 247871 h 551808"/>
              <a:gd name="connsiteX64" fmla="*/ 43839 w 608209"/>
              <a:gd name="connsiteY64" fmla="*/ 249818 h 551808"/>
              <a:gd name="connsiteX65" fmla="*/ 43746 w 608209"/>
              <a:gd name="connsiteY65" fmla="*/ 253248 h 551808"/>
              <a:gd name="connsiteX66" fmla="*/ 43560 w 608209"/>
              <a:gd name="connsiteY66" fmla="*/ 256864 h 551808"/>
              <a:gd name="connsiteX67" fmla="*/ 43560 w 608209"/>
              <a:gd name="connsiteY67" fmla="*/ 257142 h 551808"/>
              <a:gd name="connsiteX68" fmla="*/ 43560 w 608209"/>
              <a:gd name="connsiteY68" fmla="*/ 257605 h 551808"/>
              <a:gd name="connsiteX69" fmla="*/ 43560 w 608209"/>
              <a:gd name="connsiteY69" fmla="*/ 259459 h 551808"/>
              <a:gd name="connsiteX70" fmla="*/ 43746 w 608209"/>
              <a:gd name="connsiteY70" fmla="*/ 266783 h 551808"/>
              <a:gd name="connsiteX71" fmla="*/ 43839 w 608209"/>
              <a:gd name="connsiteY71" fmla="*/ 281245 h 551808"/>
              <a:gd name="connsiteX72" fmla="*/ 43839 w 608209"/>
              <a:gd name="connsiteY72" fmla="*/ 295429 h 551808"/>
              <a:gd name="connsiteX73" fmla="*/ 43932 w 608209"/>
              <a:gd name="connsiteY73" fmla="*/ 300527 h 551808"/>
              <a:gd name="connsiteX74" fmla="*/ 44582 w 608209"/>
              <a:gd name="connsiteY74" fmla="*/ 305441 h 551808"/>
              <a:gd name="connsiteX75" fmla="*/ 51637 w 608209"/>
              <a:gd name="connsiteY75" fmla="*/ 324259 h 551808"/>
              <a:gd name="connsiteX76" fmla="*/ 83665 w 608209"/>
              <a:gd name="connsiteY76" fmla="*/ 349197 h 551808"/>
              <a:gd name="connsiteX77" fmla="*/ 88121 w 608209"/>
              <a:gd name="connsiteY77" fmla="*/ 350402 h 551808"/>
              <a:gd name="connsiteX78" fmla="*/ 94434 w 608209"/>
              <a:gd name="connsiteY78" fmla="*/ 351329 h 551808"/>
              <a:gd name="connsiteX79" fmla="*/ 96291 w 608209"/>
              <a:gd name="connsiteY79" fmla="*/ 351422 h 551808"/>
              <a:gd name="connsiteX80" fmla="*/ 97219 w 608209"/>
              <a:gd name="connsiteY80" fmla="*/ 351514 h 551808"/>
              <a:gd name="connsiteX81" fmla="*/ 100747 w 608209"/>
              <a:gd name="connsiteY81" fmla="*/ 351700 h 551808"/>
              <a:gd name="connsiteX82" fmla="*/ 107988 w 608209"/>
              <a:gd name="connsiteY82" fmla="*/ 352071 h 551808"/>
              <a:gd name="connsiteX83" fmla="*/ 136767 w 608209"/>
              <a:gd name="connsiteY83" fmla="*/ 353369 h 551808"/>
              <a:gd name="connsiteX84" fmla="*/ 160532 w 608209"/>
              <a:gd name="connsiteY84" fmla="*/ 355408 h 551808"/>
              <a:gd name="connsiteX85" fmla="*/ 172230 w 608209"/>
              <a:gd name="connsiteY85" fmla="*/ 356984 h 551808"/>
              <a:gd name="connsiteX86" fmla="*/ 181884 w 608209"/>
              <a:gd name="connsiteY86" fmla="*/ 358375 h 551808"/>
              <a:gd name="connsiteX87" fmla="*/ 223289 w 608209"/>
              <a:gd name="connsiteY87" fmla="*/ 354296 h 551808"/>
              <a:gd name="connsiteX88" fmla="*/ 241020 w 608209"/>
              <a:gd name="connsiteY88" fmla="*/ 358004 h 551808"/>
              <a:gd name="connsiteX89" fmla="*/ 241299 w 608209"/>
              <a:gd name="connsiteY89" fmla="*/ 361341 h 551808"/>
              <a:gd name="connsiteX90" fmla="*/ 239813 w 608209"/>
              <a:gd name="connsiteY90" fmla="*/ 366162 h 551808"/>
              <a:gd name="connsiteX91" fmla="*/ 234243 w 608209"/>
              <a:gd name="connsiteY91" fmla="*/ 374134 h 551808"/>
              <a:gd name="connsiteX92" fmla="*/ 192468 w 608209"/>
              <a:gd name="connsiteY92" fmla="*/ 392860 h 551808"/>
              <a:gd name="connsiteX93" fmla="*/ 181142 w 608209"/>
              <a:gd name="connsiteY93" fmla="*/ 394436 h 551808"/>
              <a:gd name="connsiteX94" fmla="*/ 175386 w 608209"/>
              <a:gd name="connsiteY94" fmla="*/ 394807 h 551808"/>
              <a:gd name="connsiteX95" fmla="*/ 170187 w 608209"/>
              <a:gd name="connsiteY95" fmla="*/ 394900 h 551808"/>
              <a:gd name="connsiteX96" fmla="*/ 152734 w 608209"/>
              <a:gd name="connsiteY96" fmla="*/ 394900 h 551808"/>
              <a:gd name="connsiteX97" fmla="*/ 117828 w 608209"/>
              <a:gd name="connsiteY97" fmla="*/ 395178 h 551808"/>
              <a:gd name="connsiteX98" fmla="*/ 100375 w 608209"/>
              <a:gd name="connsiteY98" fmla="*/ 395271 h 551808"/>
              <a:gd name="connsiteX99" fmla="*/ 94805 w 608209"/>
              <a:gd name="connsiteY99" fmla="*/ 395271 h 551808"/>
              <a:gd name="connsiteX100" fmla="*/ 90535 w 608209"/>
              <a:gd name="connsiteY100" fmla="*/ 395085 h 551808"/>
              <a:gd name="connsiteX101" fmla="*/ 88307 w 608209"/>
              <a:gd name="connsiteY101" fmla="*/ 394900 h 551808"/>
              <a:gd name="connsiteX102" fmla="*/ 87193 w 608209"/>
              <a:gd name="connsiteY102" fmla="*/ 394900 h 551808"/>
              <a:gd name="connsiteX103" fmla="*/ 85522 w 608209"/>
              <a:gd name="connsiteY103" fmla="*/ 394715 h 551808"/>
              <a:gd name="connsiteX104" fmla="*/ 79209 w 608209"/>
              <a:gd name="connsiteY104" fmla="*/ 393695 h 551808"/>
              <a:gd name="connsiteX105" fmla="*/ 8654 w 608209"/>
              <a:gd name="connsiteY105" fmla="*/ 340390 h 551808"/>
              <a:gd name="connsiteX106" fmla="*/ 114 w 608209"/>
              <a:gd name="connsiteY106" fmla="*/ 297190 h 551808"/>
              <a:gd name="connsiteX107" fmla="*/ 485 w 608209"/>
              <a:gd name="connsiteY107" fmla="*/ 292369 h 551808"/>
              <a:gd name="connsiteX108" fmla="*/ 1042 w 608209"/>
              <a:gd name="connsiteY108" fmla="*/ 288012 h 551808"/>
              <a:gd name="connsiteX109" fmla="*/ 1970 w 608209"/>
              <a:gd name="connsiteY109" fmla="*/ 279391 h 551808"/>
              <a:gd name="connsiteX110" fmla="*/ 4384 w 608209"/>
              <a:gd name="connsiteY110" fmla="*/ 262148 h 551808"/>
              <a:gd name="connsiteX111" fmla="*/ 4198 w 608209"/>
              <a:gd name="connsiteY111" fmla="*/ 257327 h 551808"/>
              <a:gd name="connsiteX112" fmla="*/ 4384 w 608209"/>
              <a:gd name="connsiteY112" fmla="*/ 251765 h 551808"/>
              <a:gd name="connsiteX113" fmla="*/ 5312 w 608209"/>
              <a:gd name="connsiteY113" fmla="*/ 240270 h 551808"/>
              <a:gd name="connsiteX114" fmla="*/ 7819 w 608209"/>
              <a:gd name="connsiteY114" fmla="*/ 228682 h 551808"/>
              <a:gd name="connsiteX115" fmla="*/ 11811 w 608209"/>
              <a:gd name="connsiteY115" fmla="*/ 217650 h 551808"/>
              <a:gd name="connsiteX116" fmla="*/ 23694 w 608209"/>
              <a:gd name="connsiteY116" fmla="*/ 197440 h 551808"/>
              <a:gd name="connsiteX117" fmla="*/ 40497 w 608209"/>
              <a:gd name="connsiteY117" fmla="*/ 180754 h 551808"/>
              <a:gd name="connsiteX118" fmla="*/ 84315 w 608209"/>
              <a:gd name="connsiteY118" fmla="*/ 162213 h 551808"/>
              <a:gd name="connsiteX119" fmla="*/ 96291 w 608209"/>
              <a:gd name="connsiteY119" fmla="*/ 161193 h 551808"/>
              <a:gd name="connsiteX120" fmla="*/ 105853 w 608209"/>
              <a:gd name="connsiteY120" fmla="*/ 160915 h 551808"/>
              <a:gd name="connsiteX121" fmla="*/ 511649 w 608209"/>
              <a:gd name="connsiteY121" fmla="*/ 156690 h 551808"/>
              <a:gd name="connsiteX122" fmla="*/ 515084 w 608209"/>
              <a:gd name="connsiteY122" fmla="*/ 156690 h 551808"/>
              <a:gd name="connsiteX123" fmla="*/ 517312 w 608209"/>
              <a:gd name="connsiteY123" fmla="*/ 156782 h 551808"/>
              <a:gd name="connsiteX124" fmla="*/ 521676 w 608209"/>
              <a:gd name="connsiteY124" fmla="*/ 157061 h 551808"/>
              <a:gd name="connsiteX125" fmla="*/ 524369 w 608209"/>
              <a:gd name="connsiteY125" fmla="*/ 157246 h 551808"/>
              <a:gd name="connsiteX126" fmla="*/ 527618 w 608209"/>
              <a:gd name="connsiteY126" fmla="*/ 157802 h 551808"/>
              <a:gd name="connsiteX127" fmla="*/ 533932 w 608209"/>
              <a:gd name="connsiteY127" fmla="*/ 158729 h 551808"/>
              <a:gd name="connsiteX128" fmla="*/ 555565 w 608209"/>
              <a:gd name="connsiteY128" fmla="*/ 166330 h 551808"/>
              <a:gd name="connsiteX129" fmla="*/ 590382 w 608209"/>
              <a:gd name="connsiteY129" fmla="*/ 194971 h 551808"/>
              <a:gd name="connsiteX130" fmla="*/ 607281 w 608209"/>
              <a:gd name="connsiteY130" fmla="*/ 235755 h 551808"/>
              <a:gd name="connsiteX131" fmla="*/ 608209 w 608209"/>
              <a:gd name="connsiteY131" fmla="*/ 246599 h 551808"/>
              <a:gd name="connsiteX132" fmla="*/ 607838 w 608209"/>
              <a:gd name="connsiteY132" fmla="*/ 256981 h 551808"/>
              <a:gd name="connsiteX133" fmla="*/ 605424 w 608209"/>
              <a:gd name="connsiteY133" fmla="*/ 274221 h 551808"/>
              <a:gd name="connsiteX134" fmla="*/ 606074 w 608209"/>
              <a:gd name="connsiteY134" fmla="*/ 293315 h 551808"/>
              <a:gd name="connsiteX135" fmla="*/ 606074 w 608209"/>
              <a:gd name="connsiteY135" fmla="*/ 294613 h 551808"/>
              <a:gd name="connsiteX136" fmla="*/ 606074 w 608209"/>
              <a:gd name="connsiteY136" fmla="*/ 296560 h 551808"/>
              <a:gd name="connsiteX137" fmla="*/ 606074 w 608209"/>
              <a:gd name="connsiteY137" fmla="*/ 298877 h 551808"/>
              <a:gd name="connsiteX138" fmla="*/ 605981 w 608209"/>
              <a:gd name="connsiteY138" fmla="*/ 303882 h 551808"/>
              <a:gd name="connsiteX139" fmla="*/ 604217 w 608209"/>
              <a:gd name="connsiteY139" fmla="*/ 316210 h 551808"/>
              <a:gd name="connsiteX140" fmla="*/ 583326 w 608209"/>
              <a:gd name="connsiteY140" fmla="*/ 358199 h 551808"/>
              <a:gd name="connsiteX141" fmla="*/ 544052 w 608209"/>
              <a:gd name="connsiteY141" fmla="*/ 385079 h 551808"/>
              <a:gd name="connsiteX142" fmla="*/ 532446 w 608209"/>
              <a:gd name="connsiteY142" fmla="*/ 388416 h 551808"/>
              <a:gd name="connsiteX143" fmla="*/ 520376 w 608209"/>
              <a:gd name="connsiteY143" fmla="*/ 390084 h 551808"/>
              <a:gd name="connsiteX144" fmla="*/ 514341 w 608209"/>
              <a:gd name="connsiteY144" fmla="*/ 390455 h 551808"/>
              <a:gd name="connsiteX145" fmla="*/ 509420 w 608209"/>
              <a:gd name="connsiteY145" fmla="*/ 390640 h 551808"/>
              <a:gd name="connsiteX146" fmla="*/ 499857 w 608209"/>
              <a:gd name="connsiteY146" fmla="*/ 390733 h 551808"/>
              <a:gd name="connsiteX147" fmla="*/ 452041 w 608209"/>
              <a:gd name="connsiteY147" fmla="*/ 389528 h 551808"/>
              <a:gd name="connsiteX148" fmla="*/ 440157 w 608209"/>
              <a:gd name="connsiteY148" fmla="*/ 388879 h 551808"/>
              <a:gd name="connsiteX149" fmla="*/ 436721 w 608209"/>
              <a:gd name="connsiteY149" fmla="*/ 388601 h 551808"/>
              <a:gd name="connsiteX150" fmla="*/ 433750 w 608209"/>
              <a:gd name="connsiteY150" fmla="*/ 388416 h 551808"/>
              <a:gd name="connsiteX151" fmla="*/ 426044 w 608209"/>
              <a:gd name="connsiteY151" fmla="*/ 387396 h 551808"/>
              <a:gd name="connsiteX152" fmla="*/ 398561 w 608209"/>
              <a:gd name="connsiteY152" fmla="*/ 377756 h 551808"/>
              <a:gd name="connsiteX153" fmla="*/ 380735 w 608209"/>
              <a:gd name="connsiteY153" fmla="*/ 358755 h 551808"/>
              <a:gd name="connsiteX154" fmla="*/ 382963 w 608209"/>
              <a:gd name="connsiteY154" fmla="*/ 342812 h 551808"/>
              <a:gd name="connsiteX155" fmla="*/ 397262 w 608209"/>
              <a:gd name="connsiteY155" fmla="*/ 338919 h 551808"/>
              <a:gd name="connsiteX156" fmla="*/ 414067 w 608209"/>
              <a:gd name="connsiteY156" fmla="*/ 343739 h 551808"/>
              <a:gd name="connsiteX157" fmla="*/ 429944 w 608209"/>
              <a:gd name="connsiteY157" fmla="*/ 346983 h 551808"/>
              <a:gd name="connsiteX158" fmla="*/ 433472 w 608209"/>
              <a:gd name="connsiteY158" fmla="*/ 347076 h 551808"/>
              <a:gd name="connsiteX159" fmla="*/ 434215 w 608209"/>
              <a:gd name="connsiteY159" fmla="*/ 347076 h 551808"/>
              <a:gd name="connsiteX160" fmla="*/ 435607 w 608209"/>
              <a:gd name="connsiteY160" fmla="*/ 347076 h 551808"/>
              <a:gd name="connsiteX161" fmla="*/ 438486 w 608209"/>
              <a:gd name="connsiteY161" fmla="*/ 346983 h 551808"/>
              <a:gd name="connsiteX162" fmla="*/ 438578 w 608209"/>
              <a:gd name="connsiteY162" fmla="*/ 346983 h 551808"/>
              <a:gd name="connsiteX163" fmla="*/ 439228 w 608209"/>
              <a:gd name="connsiteY163" fmla="*/ 346983 h 551808"/>
              <a:gd name="connsiteX164" fmla="*/ 440528 w 608209"/>
              <a:gd name="connsiteY164" fmla="*/ 346890 h 551808"/>
              <a:gd name="connsiteX165" fmla="*/ 443406 w 608209"/>
              <a:gd name="connsiteY165" fmla="*/ 346705 h 551808"/>
              <a:gd name="connsiteX166" fmla="*/ 449070 w 608209"/>
              <a:gd name="connsiteY166" fmla="*/ 346520 h 551808"/>
              <a:gd name="connsiteX167" fmla="*/ 494565 w 608209"/>
              <a:gd name="connsiteY167" fmla="*/ 345407 h 551808"/>
              <a:gd name="connsiteX168" fmla="*/ 505892 w 608209"/>
              <a:gd name="connsiteY168" fmla="*/ 345407 h 551808"/>
              <a:gd name="connsiteX169" fmla="*/ 516105 w 608209"/>
              <a:gd name="connsiteY169" fmla="*/ 345222 h 551808"/>
              <a:gd name="connsiteX170" fmla="*/ 531054 w 608209"/>
              <a:gd name="connsiteY170" fmla="*/ 342534 h 551808"/>
              <a:gd name="connsiteX171" fmla="*/ 544795 w 608209"/>
              <a:gd name="connsiteY171" fmla="*/ 335582 h 551808"/>
              <a:gd name="connsiteX172" fmla="*/ 556215 w 608209"/>
              <a:gd name="connsiteY172" fmla="*/ 325016 h 551808"/>
              <a:gd name="connsiteX173" fmla="*/ 565685 w 608209"/>
              <a:gd name="connsiteY173" fmla="*/ 307404 h 551808"/>
              <a:gd name="connsiteX174" fmla="*/ 566057 w 608209"/>
              <a:gd name="connsiteY174" fmla="*/ 304994 h 551808"/>
              <a:gd name="connsiteX175" fmla="*/ 566242 w 608209"/>
              <a:gd name="connsiteY175" fmla="*/ 302955 h 551808"/>
              <a:gd name="connsiteX176" fmla="*/ 566428 w 608209"/>
              <a:gd name="connsiteY176" fmla="*/ 301009 h 551808"/>
              <a:gd name="connsiteX177" fmla="*/ 566428 w 608209"/>
              <a:gd name="connsiteY177" fmla="*/ 297394 h 551808"/>
              <a:gd name="connsiteX178" fmla="*/ 566428 w 608209"/>
              <a:gd name="connsiteY178" fmla="*/ 294613 h 551808"/>
              <a:gd name="connsiteX179" fmla="*/ 566428 w 608209"/>
              <a:gd name="connsiteY179" fmla="*/ 294057 h 551808"/>
              <a:gd name="connsiteX180" fmla="*/ 566428 w 608209"/>
              <a:gd name="connsiteY180" fmla="*/ 293872 h 551808"/>
              <a:gd name="connsiteX181" fmla="*/ 566428 w 608209"/>
              <a:gd name="connsiteY181" fmla="*/ 293594 h 551808"/>
              <a:gd name="connsiteX182" fmla="*/ 566428 w 608209"/>
              <a:gd name="connsiteY182" fmla="*/ 293501 h 551808"/>
              <a:gd name="connsiteX183" fmla="*/ 566428 w 608209"/>
              <a:gd name="connsiteY183" fmla="*/ 293223 h 551808"/>
              <a:gd name="connsiteX184" fmla="*/ 566428 w 608209"/>
              <a:gd name="connsiteY184" fmla="*/ 291369 h 551808"/>
              <a:gd name="connsiteX185" fmla="*/ 566242 w 608209"/>
              <a:gd name="connsiteY185" fmla="*/ 284046 h 551808"/>
              <a:gd name="connsiteX186" fmla="*/ 565871 w 608209"/>
              <a:gd name="connsiteY186" fmla="*/ 255683 h 551808"/>
              <a:gd name="connsiteX187" fmla="*/ 551480 w 608209"/>
              <a:gd name="connsiteY187" fmla="*/ 219070 h 551808"/>
              <a:gd name="connsiteX188" fmla="*/ 535232 w 608209"/>
              <a:gd name="connsiteY188" fmla="*/ 206743 h 551808"/>
              <a:gd name="connsiteX189" fmla="*/ 530589 w 608209"/>
              <a:gd name="connsiteY189" fmla="*/ 204611 h 551808"/>
              <a:gd name="connsiteX190" fmla="*/ 525576 w 608209"/>
              <a:gd name="connsiteY190" fmla="*/ 202850 h 551808"/>
              <a:gd name="connsiteX191" fmla="*/ 521305 w 608209"/>
              <a:gd name="connsiteY191" fmla="*/ 201737 h 551808"/>
              <a:gd name="connsiteX192" fmla="*/ 520190 w 608209"/>
              <a:gd name="connsiteY192" fmla="*/ 201552 h 551808"/>
              <a:gd name="connsiteX193" fmla="*/ 518334 w 608209"/>
              <a:gd name="connsiteY193" fmla="*/ 201367 h 551808"/>
              <a:gd name="connsiteX194" fmla="*/ 514713 w 608209"/>
              <a:gd name="connsiteY194" fmla="*/ 200996 h 551808"/>
              <a:gd name="connsiteX195" fmla="*/ 512856 w 608209"/>
              <a:gd name="connsiteY195" fmla="*/ 200903 h 551808"/>
              <a:gd name="connsiteX196" fmla="*/ 512577 w 608209"/>
              <a:gd name="connsiteY196" fmla="*/ 200903 h 551808"/>
              <a:gd name="connsiteX197" fmla="*/ 512113 w 608209"/>
              <a:gd name="connsiteY197" fmla="*/ 200903 h 551808"/>
              <a:gd name="connsiteX198" fmla="*/ 508492 w 608209"/>
              <a:gd name="connsiteY198" fmla="*/ 200810 h 551808"/>
              <a:gd name="connsiteX199" fmla="*/ 501343 w 608209"/>
              <a:gd name="connsiteY199" fmla="*/ 200440 h 551808"/>
              <a:gd name="connsiteX200" fmla="*/ 486859 w 608209"/>
              <a:gd name="connsiteY200" fmla="*/ 199698 h 551808"/>
              <a:gd name="connsiteX201" fmla="*/ 457983 w 608209"/>
              <a:gd name="connsiteY201" fmla="*/ 198308 h 551808"/>
              <a:gd name="connsiteX202" fmla="*/ 446006 w 608209"/>
              <a:gd name="connsiteY202" fmla="*/ 197566 h 551808"/>
              <a:gd name="connsiteX203" fmla="*/ 434864 w 608209"/>
              <a:gd name="connsiteY203" fmla="*/ 196454 h 551808"/>
              <a:gd name="connsiteX204" fmla="*/ 415552 w 608209"/>
              <a:gd name="connsiteY204" fmla="*/ 196547 h 551808"/>
              <a:gd name="connsiteX205" fmla="*/ 375721 w 608209"/>
              <a:gd name="connsiteY205" fmla="*/ 208782 h 551808"/>
              <a:gd name="connsiteX206" fmla="*/ 369779 w 608209"/>
              <a:gd name="connsiteY206" fmla="*/ 211655 h 551808"/>
              <a:gd name="connsiteX207" fmla="*/ 364672 w 608209"/>
              <a:gd name="connsiteY207" fmla="*/ 212860 h 551808"/>
              <a:gd name="connsiteX208" fmla="*/ 357616 w 608209"/>
              <a:gd name="connsiteY208" fmla="*/ 208596 h 551808"/>
              <a:gd name="connsiteX209" fmla="*/ 356781 w 608209"/>
              <a:gd name="connsiteY209" fmla="*/ 205352 h 551808"/>
              <a:gd name="connsiteX210" fmla="*/ 357152 w 608209"/>
              <a:gd name="connsiteY210" fmla="*/ 200625 h 551808"/>
              <a:gd name="connsiteX211" fmla="*/ 361237 w 608209"/>
              <a:gd name="connsiteY211" fmla="*/ 191541 h 551808"/>
              <a:gd name="connsiteX212" fmla="*/ 398376 w 608209"/>
              <a:gd name="connsiteY212" fmla="*/ 165032 h 551808"/>
              <a:gd name="connsiteX213" fmla="*/ 420380 w 608209"/>
              <a:gd name="connsiteY213" fmla="*/ 158636 h 551808"/>
              <a:gd name="connsiteX214" fmla="*/ 431801 w 608209"/>
              <a:gd name="connsiteY214" fmla="*/ 157246 h 551808"/>
              <a:gd name="connsiteX215" fmla="*/ 437464 w 608209"/>
              <a:gd name="connsiteY215" fmla="*/ 157061 h 551808"/>
              <a:gd name="connsiteX216" fmla="*/ 441921 w 608209"/>
              <a:gd name="connsiteY216" fmla="*/ 157061 h 551808"/>
              <a:gd name="connsiteX217" fmla="*/ 511649 w 608209"/>
              <a:gd name="connsiteY217" fmla="*/ 156690 h 551808"/>
              <a:gd name="connsiteX218" fmla="*/ 460527 w 608209"/>
              <a:gd name="connsiteY218" fmla="*/ 48047 h 551808"/>
              <a:gd name="connsiteX219" fmla="*/ 477144 w 608209"/>
              <a:gd name="connsiteY219" fmla="*/ 58985 h 551808"/>
              <a:gd name="connsiteX220" fmla="*/ 484200 w 608209"/>
              <a:gd name="connsiteY220" fmla="*/ 76968 h 551808"/>
              <a:gd name="connsiteX221" fmla="*/ 458577 w 608209"/>
              <a:gd name="connsiteY221" fmla="*/ 100791 h 551808"/>
              <a:gd name="connsiteX222" fmla="*/ 453471 w 608209"/>
              <a:gd name="connsiteY222" fmla="*/ 103294 h 551808"/>
              <a:gd name="connsiteX223" fmla="*/ 415872 w 608209"/>
              <a:gd name="connsiteY223" fmla="*/ 127209 h 551808"/>
              <a:gd name="connsiteX224" fmla="*/ 390064 w 608209"/>
              <a:gd name="connsiteY224" fmla="*/ 122574 h 551808"/>
              <a:gd name="connsiteX225" fmla="*/ 379109 w 608209"/>
              <a:gd name="connsiteY225" fmla="*/ 112007 h 551808"/>
              <a:gd name="connsiteX226" fmla="*/ 376510 w 608209"/>
              <a:gd name="connsiteY226" fmla="*/ 104869 h 551808"/>
              <a:gd name="connsiteX227" fmla="*/ 423671 w 608209"/>
              <a:gd name="connsiteY227" fmla="*/ 78266 h 551808"/>
              <a:gd name="connsiteX228" fmla="*/ 443723 w 608209"/>
              <a:gd name="connsiteY228" fmla="*/ 56296 h 551808"/>
              <a:gd name="connsiteX229" fmla="*/ 460527 w 608209"/>
              <a:gd name="connsiteY229" fmla="*/ 48047 h 551808"/>
              <a:gd name="connsiteX230" fmla="*/ 151792 w 608209"/>
              <a:gd name="connsiteY230" fmla="*/ 44310 h 551808"/>
              <a:gd name="connsiteX231" fmla="*/ 180490 w 608209"/>
              <a:gd name="connsiteY231" fmla="*/ 64330 h 551808"/>
              <a:gd name="connsiteX232" fmla="*/ 183927 w 608209"/>
              <a:gd name="connsiteY232" fmla="*/ 68779 h 551808"/>
              <a:gd name="connsiteX233" fmla="*/ 215133 w 608209"/>
              <a:gd name="connsiteY233" fmla="*/ 100756 h 551808"/>
              <a:gd name="connsiteX234" fmla="*/ 216062 w 608209"/>
              <a:gd name="connsiteY234" fmla="*/ 126986 h 551808"/>
              <a:gd name="connsiteX235" fmla="*/ 207981 w 608209"/>
              <a:gd name="connsiteY235" fmla="*/ 139684 h 551808"/>
              <a:gd name="connsiteX236" fmla="*/ 201573 w 608209"/>
              <a:gd name="connsiteY236" fmla="*/ 143762 h 551808"/>
              <a:gd name="connsiteX237" fmla="*/ 165723 w 608209"/>
              <a:gd name="connsiteY237" fmla="*/ 103258 h 551808"/>
              <a:gd name="connsiteX238" fmla="*/ 139997 w 608209"/>
              <a:gd name="connsiteY238" fmla="*/ 88243 h 551808"/>
              <a:gd name="connsiteX239" fmla="*/ 128388 w 608209"/>
              <a:gd name="connsiteY239" fmla="*/ 73414 h 551808"/>
              <a:gd name="connsiteX240" fmla="*/ 135632 w 608209"/>
              <a:gd name="connsiteY240" fmla="*/ 54876 h 551808"/>
              <a:gd name="connsiteX241" fmla="*/ 151792 w 608209"/>
              <a:gd name="connsiteY241" fmla="*/ 44310 h 551808"/>
              <a:gd name="connsiteX242" fmla="*/ 307491 w 608209"/>
              <a:gd name="connsiteY242" fmla="*/ 8 h 551808"/>
              <a:gd name="connsiteX243" fmla="*/ 325781 w 608209"/>
              <a:gd name="connsiteY243" fmla="*/ 6221 h 551808"/>
              <a:gd name="connsiteX244" fmla="*/ 328195 w 608209"/>
              <a:gd name="connsiteY244" fmla="*/ 43220 h 551808"/>
              <a:gd name="connsiteX245" fmla="*/ 326802 w 608209"/>
              <a:gd name="connsiteY245" fmla="*/ 48969 h 551808"/>
              <a:gd name="connsiteX246" fmla="*/ 321881 w 608209"/>
              <a:gd name="connsiteY246" fmla="*/ 96075 h 551808"/>
              <a:gd name="connsiteX247" fmla="*/ 302013 w 608209"/>
              <a:gd name="connsiteY247" fmla="*/ 114250 h 551808"/>
              <a:gd name="connsiteX248" fmla="*/ 287065 w 608209"/>
              <a:gd name="connsiteY248" fmla="*/ 116104 h 551808"/>
              <a:gd name="connsiteX249" fmla="*/ 279916 w 608209"/>
              <a:gd name="connsiteY249" fmla="*/ 113415 h 551808"/>
              <a:gd name="connsiteX250" fmla="*/ 288922 w 608209"/>
              <a:gd name="connsiteY250" fmla="*/ 56944 h 551808"/>
              <a:gd name="connsiteX251" fmla="*/ 284373 w 608209"/>
              <a:gd name="connsiteY251" fmla="*/ 25787 h 551808"/>
              <a:gd name="connsiteX252" fmla="*/ 288551 w 608209"/>
              <a:gd name="connsiteY252" fmla="*/ 6314 h 551808"/>
              <a:gd name="connsiteX253" fmla="*/ 307491 w 608209"/>
              <a:gd name="connsiteY253" fmla="*/ 8 h 55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608209" h="551808">
                <a:moveTo>
                  <a:pt x="322632" y="435694"/>
                </a:moveTo>
                <a:cubicBezTo>
                  <a:pt x="325603" y="436065"/>
                  <a:pt x="329874" y="437456"/>
                  <a:pt x="329781" y="438476"/>
                </a:cubicBezTo>
                <a:cubicBezTo>
                  <a:pt x="326810" y="457207"/>
                  <a:pt x="334980" y="476309"/>
                  <a:pt x="320775" y="494947"/>
                </a:cubicBezTo>
                <a:cubicBezTo>
                  <a:pt x="322353" y="505333"/>
                  <a:pt x="324860" y="515719"/>
                  <a:pt x="325324" y="526104"/>
                </a:cubicBezTo>
                <a:cubicBezTo>
                  <a:pt x="325603" y="532503"/>
                  <a:pt x="323189" y="539086"/>
                  <a:pt x="321146" y="545485"/>
                </a:cubicBezTo>
                <a:cubicBezTo>
                  <a:pt x="320032" y="549101"/>
                  <a:pt x="312419" y="551605"/>
                  <a:pt x="302206" y="551790"/>
                </a:cubicBezTo>
                <a:cubicBezTo>
                  <a:pt x="291065" y="552068"/>
                  <a:pt x="285309" y="549101"/>
                  <a:pt x="283824" y="545670"/>
                </a:cubicBezTo>
                <a:cubicBezTo>
                  <a:pt x="278810" y="533430"/>
                  <a:pt x="279367" y="521004"/>
                  <a:pt x="281502" y="508671"/>
                </a:cubicBezTo>
                <a:cubicBezTo>
                  <a:pt x="281874" y="506724"/>
                  <a:pt x="282338" y="504869"/>
                  <a:pt x="282895" y="502829"/>
                </a:cubicBezTo>
                <a:cubicBezTo>
                  <a:pt x="278810" y="487065"/>
                  <a:pt x="284195" y="471487"/>
                  <a:pt x="287816" y="455723"/>
                </a:cubicBezTo>
                <a:cubicBezTo>
                  <a:pt x="289301" y="449232"/>
                  <a:pt x="294872" y="442927"/>
                  <a:pt x="307591" y="437548"/>
                </a:cubicBezTo>
                <a:cubicBezTo>
                  <a:pt x="311491" y="435972"/>
                  <a:pt x="316504" y="434859"/>
                  <a:pt x="322632" y="435694"/>
                </a:cubicBezTo>
                <a:close/>
                <a:moveTo>
                  <a:pt x="204417" y="423288"/>
                </a:moveTo>
                <a:cubicBezTo>
                  <a:pt x="208653" y="423937"/>
                  <a:pt x="213666" y="425768"/>
                  <a:pt x="219607" y="429198"/>
                </a:cubicBezTo>
                <a:cubicBezTo>
                  <a:pt x="223228" y="431237"/>
                  <a:pt x="227220" y="434574"/>
                  <a:pt x="230376" y="439766"/>
                </a:cubicBezTo>
                <a:cubicBezTo>
                  <a:pt x="232047" y="442361"/>
                  <a:pt x="233718" y="446625"/>
                  <a:pt x="232975" y="446996"/>
                </a:cubicBezTo>
                <a:cubicBezTo>
                  <a:pt x="217286" y="455895"/>
                  <a:pt x="208467" y="473507"/>
                  <a:pt x="185816" y="473507"/>
                </a:cubicBezTo>
                <a:cubicBezTo>
                  <a:pt x="179132" y="480923"/>
                  <a:pt x="173098" y="488987"/>
                  <a:pt x="165764" y="495569"/>
                </a:cubicBezTo>
                <a:cubicBezTo>
                  <a:pt x="161308" y="499648"/>
                  <a:pt x="154995" y="501687"/>
                  <a:pt x="148961" y="503819"/>
                </a:cubicBezTo>
                <a:cubicBezTo>
                  <a:pt x="145619" y="504931"/>
                  <a:pt x="139028" y="500575"/>
                  <a:pt x="132622" y="492695"/>
                </a:cubicBezTo>
                <a:cubicBezTo>
                  <a:pt x="125289" y="484075"/>
                  <a:pt x="123989" y="477957"/>
                  <a:pt x="125567" y="474805"/>
                </a:cubicBezTo>
                <a:cubicBezTo>
                  <a:pt x="131416" y="463496"/>
                  <a:pt x="140792" y="456636"/>
                  <a:pt x="151189" y="450889"/>
                </a:cubicBezTo>
                <a:cubicBezTo>
                  <a:pt x="152767" y="449962"/>
                  <a:pt x="154531" y="449221"/>
                  <a:pt x="156295" y="448479"/>
                </a:cubicBezTo>
                <a:cubicBezTo>
                  <a:pt x="165300" y="435965"/>
                  <a:pt x="180153" y="431052"/>
                  <a:pt x="193892" y="424470"/>
                </a:cubicBezTo>
                <a:cubicBezTo>
                  <a:pt x="196724" y="423173"/>
                  <a:pt x="200182" y="422640"/>
                  <a:pt x="204417" y="423288"/>
                </a:cubicBezTo>
                <a:close/>
                <a:moveTo>
                  <a:pt x="408062" y="408199"/>
                </a:moveTo>
                <a:cubicBezTo>
                  <a:pt x="419942" y="421637"/>
                  <a:pt x="439061" y="426735"/>
                  <a:pt x="443794" y="448701"/>
                </a:cubicBezTo>
                <a:cubicBezTo>
                  <a:pt x="452425" y="453706"/>
                  <a:pt x="461613" y="457877"/>
                  <a:pt x="469502" y="463716"/>
                </a:cubicBezTo>
                <a:cubicBezTo>
                  <a:pt x="474514" y="467237"/>
                  <a:pt x="477855" y="472984"/>
                  <a:pt x="481382" y="478267"/>
                </a:cubicBezTo>
                <a:cubicBezTo>
                  <a:pt x="483238" y="481325"/>
                  <a:pt x="480454" y="488740"/>
                  <a:pt x="474143" y="496803"/>
                </a:cubicBezTo>
                <a:cubicBezTo>
                  <a:pt x="467182" y="505700"/>
                  <a:pt x="461521" y="508388"/>
                  <a:pt x="457994" y="507461"/>
                </a:cubicBezTo>
                <a:cubicBezTo>
                  <a:pt x="445743" y="504125"/>
                  <a:pt x="437112" y="496340"/>
                  <a:pt x="429316" y="487442"/>
                </a:cubicBezTo>
                <a:cubicBezTo>
                  <a:pt x="428109" y="486052"/>
                  <a:pt x="426996" y="484476"/>
                  <a:pt x="425882" y="482993"/>
                </a:cubicBezTo>
                <a:cubicBezTo>
                  <a:pt x="411775" y="476784"/>
                  <a:pt x="403700" y="463159"/>
                  <a:pt x="394420" y="451203"/>
                </a:cubicBezTo>
                <a:cubicBezTo>
                  <a:pt x="390614" y="446106"/>
                  <a:pt x="389315" y="437950"/>
                  <a:pt x="393584" y="424974"/>
                </a:cubicBezTo>
                <a:cubicBezTo>
                  <a:pt x="394791" y="421081"/>
                  <a:pt x="397297" y="416447"/>
                  <a:pt x="401566" y="412277"/>
                </a:cubicBezTo>
                <a:cubicBezTo>
                  <a:pt x="403793" y="410145"/>
                  <a:pt x="407506" y="407550"/>
                  <a:pt x="408062" y="408199"/>
                </a:cubicBezTo>
                <a:close/>
                <a:moveTo>
                  <a:pt x="125162" y="160359"/>
                </a:moveTo>
                <a:cubicBezTo>
                  <a:pt x="133053" y="160359"/>
                  <a:pt x="141130" y="160359"/>
                  <a:pt x="149021" y="160544"/>
                </a:cubicBezTo>
                <a:lnTo>
                  <a:pt x="160904" y="160915"/>
                </a:lnTo>
                <a:lnTo>
                  <a:pt x="173529" y="161564"/>
                </a:lnTo>
                <a:lnTo>
                  <a:pt x="176500" y="161842"/>
                </a:lnTo>
                <a:lnTo>
                  <a:pt x="177985" y="161935"/>
                </a:lnTo>
                <a:lnTo>
                  <a:pt x="180028" y="162213"/>
                </a:lnTo>
                <a:cubicBezTo>
                  <a:pt x="182720" y="162584"/>
                  <a:pt x="185412" y="162954"/>
                  <a:pt x="187826" y="163511"/>
                </a:cubicBezTo>
                <a:cubicBezTo>
                  <a:pt x="192746" y="164530"/>
                  <a:pt x="197481" y="166106"/>
                  <a:pt x="202030" y="167868"/>
                </a:cubicBezTo>
                <a:cubicBezTo>
                  <a:pt x="211220" y="171483"/>
                  <a:pt x="219575" y="176675"/>
                  <a:pt x="227002" y="182700"/>
                </a:cubicBezTo>
                <a:cubicBezTo>
                  <a:pt x="235357" y="189653"/>
                  <a:pt x="239813" y="197997"/>
                  <a:pt x="240742" y="204857"/>
                </a:cubicBezTo>
                <a:cubicBezTo>
                  <a:pt x="241763" y="211717"/>
                  <a:pt x="239535" y="217094"/>
                  <a:pt x="235450" y="220060"/>
                </a:cubicBezTo>
                <a:cubicBezTo>
                  <a:pt x="230716" y="223397"/>
                  <a:pt x="225795" y="222749"/>
                  <a:pt x="220689" y="220987"/>
                </a:cubicBezTo>
                <a:cubicBezTo>
                  <a:pt x="215676" y="219319"/>
                  <a:pt x="210570" y="216074"/>
                  <a:pt x="205093" y="213015"/>
                </a:cubicBezTo>
                <a:cubicBezTo>
                  <a:pt x="195717" y="207452"/>
                  <a:pt x="184670" y="204579"/>
                  <a:pt x="175015" y="204857"/>
                </a:cubicBezTo>
                <a:lnTo>
                  <a:pt x="153106" y="205413"/>
                </a:lnTo>
                <a:lnTo>
                  <a:pt x="130361" y="205784"/>
                </a:lnTo>
                <a:lnTo>
                  <a:pt x="107617" y="205784"/>
                </a:lnTo>
                <a:lnTo>
                  <a:pt x="96198" y="205691"/>
                </a:lnTo>
                <a:cubicBezTo>
                  <a:pt x="93598" y="205969"/>
                  <a:pt x="90999" y="205691"/>
                  <a:pt x="88493" y="206155"/>
                </a:cubicBezTo>
                <a:cubicBezTo>
                  <a:pt x="83294" y="206711"/>
                  <a:pt x="78374" y="208009"/>
                  <a:pt x="73639" y="210141"/>
                </a:cubicBezTo>
                <a:cubicBezTo>
                  <a:pt x="68997" y="212088"/>
                  <a:pt x="64355" y="214869"/>
                  <a:pt x="60456" y="218299"/>
                </a:cubicBezTo>
                <a:cubicBezTo>
                  <a:pt x="55350" y="222656"/>
                  <a:pt x="50894" y="227662"/>
                  <a:pt x="47552" y="233595"/>
                </a:cubicBezTo>
                <a:cubicBezTo>
                  <a:pt x="46902" y="235078"/>
                  <a:pt x="46438" y="236840"/>
                  <a:pt x="45974" y="238416"/>
                </a:cubicBezTo>
                <a:cubicBezTo>
                  <a:pt x="45324" y="240084"/>
                  <a:pt x="44953" y="241660"/>
                  <a:pt x="44674" y="243422"/>
                </a:cubicBezTo>
                <a:lnTo>
                  <a:pt x="44210" y="245832"/>
                </a:lnTo>
                <a:lnTo>
                  <a:pt x="44117" y="247871"/>
                </a:lnTo>
                <a:lnTo>
                  <a:pt x="43839" y="249818"/>
                </a:lnTo>
                <a:cubicBezTo>
                  <a:pt x="43746" y="250652"/>
                  <a:pt x="43746" y="252136"/>
                  <a:pt x="43746" y="253248"/>
                </a:cubicBezTo>
                <a:lnTo>
                  <a:pt x="43560" y="256864"/>
                </a:lnTo>
                <a:lnTo>
                  <a:pt x="43560" y="257142"/>
                </a:lnTo>
                <a:lnTo>
                  <a:pt x="43560" y="257605"/>
                </a:lnTo>
                <a:lnTo>
                  <a:pt x="43560" y="259459"/>
                </a:lnTo>
                <a:lnTo>
                  <a:pt x="43746" y="266783"/>
                </a:lnTo>
                <a:lnTo>
                  <a:pt x="43839" y="281245"/>
                </a:lnTo>
                <a:lnTo>
                  <a:pt x="43839" y="295429"/>
                </a:lnTo>
                <a:lnTo>
                  <a:pt x="43932" y="300527"/>
                </a:lnTo>
                <a:cubicBezTo>
                  <a:pt x="44210" y="302103"/>
                  <a:pt x="44489" y="303865"/>
                  <a:pt x="44582" y="305441"/>
                </a:cubicBezTo>
                <a:cubicBezTo>
                  <a:pt x="45788" y="312023"/>
                  <a:pt x="48202" y="318419"/>
                  <a:pt x="51637" y="324259"/>
                </a:cubicBezTo>
                <a:cubicBezTo>
                  <a:pt x="58600" y="335847"/>
                  <a:pt x="70111" y="345211"/>
                  <a:pt x="83665" y="349197"/>
                </a:cubicBezTo>
                <a:cubicBezTo>
                  <a:pt x="85429" y="349938"/>
                  <a:pt x="86636" y="349938"/>
                  <a:pt x="88121" y="350402"/>
                </a:cubicBezTo>
                <a:cubicBezTo>
                  <a:pt x="89142" y="350958"/>
                  <a:pt x="92206" y="351051"/>
                  <a:pt x="94434" y="351329"/>
                </a:cubicBezTo>
                <a:lnTo>
                  <a:pt x="96291" y="351422"/>
                </a:lnTo>
                <a:lnTo>
                  <a:pt x="97219" y="351514"/>
                </a:lnTo>
                <a:lnTo>
                  <a:pt x="100747" y="351700"/>
                </a:lnTo>
                <a:lnTo>
                  <a:pt x="107988" y="352071"/>
                </a:lnTo>
                <a:lnTo>
                  <a:pt x="136767" y="353369"/>
                </a:lnTo>
                <a:cubicBezTo>
                  <a:pt x="144750" y="353739"/>
                  <a:pt x="152734" y="354388"/>
                  <a:pt x="160532" y="355408"/>
                </a:cubicBezTo>
                <a:cubicBezTo>
                  <a:pt x="164432" y="355872"/>
                  <a:pt x="168331" y="356335"/>
                  <a:pt x="172230" y="356984"/>
                </a:cubicBezTo>
                <a:cubicBezTo>
                  <a:pt x="175293" y="357448"/>
                  <a:pt x="178542" y="358096"/>
                  <a:pt x="181884" y="358375"/>
                </a:cubicBezTo>
                <a:cubicBezTo>
                  <a:pt x="194974" y="359580"/>
                  <a:pt x="208992" y="358189"/>
                  <a:pt x="223289" y="354296"/>
                </a:cubicBezTo>
                <a:cubicBezTo>
                  <a:pt x="232201" y="351514"/>
                  <a:pt x="239256" y="350773"/>
                  <a:pt x="241020" y="358004"/>
                </a:cubicBezTo>
                <a:cubicBezTo>
                  <a:pt x="241299" y="358838"/>
                  <a:pt x="241299" y="360043"/>
                  <a:pt x="241299" y="361341"/>
                </a:cubicBezTo>
                <a:cubicBezTo>
                  <a:pt x="241113" y="362639"/>
                  <a:pt x="240556" y="364400"/>
                  <a:pt x="239813" y="366162"/>
                </a:cubicBezTo>
                <a:cubicBezTo>
                  <a:pt x="238328" y="369592"/>
                  <a:pt x="236471" y="372558"/>
                  <a:pt x="234243" y="374134"/>
                </a:cubicBezTo>
                <a:cubicBezTo>
                  <a:pt x="221989" y="383312"/>
                  <a:pt x="207600" y="389894"/>
                  <a:pt x="192468" y="392860"/>
                </a:cubicBezTo>
                <a:cubicBezTo>
                  <a:pt x="188754" y="393602"/>
                  <a:pt x="184948" y="394066"/>
                  <a:pt x="181142" y="394436"/>
                </a:cubicBezTo>
                <a:cubicBezTo>
                  <a:pt x="179285" y="394715"/>
                  <a:pt x="177243" y="394807"/>
                  <a:pt x="175386" y="394807"/>
                </a:cubicBezTo>
                <a:lnTo>
                  <a:pt x="170187" y="394900"/>
                </a:lnTo>
                <a:lnTo>
                  <a:pt x="152734" y="394900"/>
                </a:lnTo>
                <a:lnTo>
                  <a:pt x="117828" y="395178"/>
                </a:lnTo>
                <a:lnTo>
                  <a:pt x="100375" y="395271"/>
                </a:lnTo>
                <a:lnTo>
                  <a:pt x="94805" y="395271"/>
                </a:lnTo>
                <a:lnTo>
                  <a:pt x="90535" y="395085"/>
                </a:lnTo>
                <a:lnTo>
                  <a:pt x="88307" y="394900"/>
                </a:lnTo>
                <a:lnTo>
                  <a:pt x="87193" y="394900"/>
                </a:lnTo>
                <a:lnTo>
                  <a:pt x="85522" y="394715"/>
                </a:lnTo>
                <a:lnTo>
                  <a:pt x="79209" y="393695"/>
                </a:lnTo>
                <a:cubicBezTo>
                  <a:pt x="48017" y="388596"/>
                  <a:pt x="21559" y="367738"/>
                  <a:pt x="8654" y="340390"/>
                </a:cubicBezTo>
                <a:cubicBezTo>
                  <a:pt x="2249" y="326855"/>
                  <a:pt x="-629" y="311744"/>
                  <a:pt x="114" y="297190"/>
                </a:cubicBezTo>
                <a:cubicBezTo>
                  <a:pt x="114" y="295150"/>
                  <a:pt x="392" y="293667"/>
                  <a:pt x="485" y="292369"/>
                </a:cubicBezTo>
                <a:lnTo>
                  <a:pt x="1042" y="288012"/>
                </a:lnTo>
                <a:lnTo>
                  <a:pt x="1970" y="279391"/>
                </a:lnTo>
                <a:cubicBezTo>
                  <a:pt x="2620" y="273643"/>
                  <a:pt x="3456" y="267895"/>
                  <a:pt x="4384" y="262148"/>
                </a:cubicBezTo>
                <a:lnTo>
                  <a:pt x="4198" y="257327"/>
                </a:lnTo>
                <a:lnTo>
                  <a:pt x="4384" y="251765"/>
                </a:lnTo>
                <a:cubicBezTo>
                  <a:pt x="4198" y="249077"/>
                  <a:pt x="4848" y="244534"/>
                  <a:pt x="5312" y="240270"/>
                </a:cubicBezTo>
                <a:cubicBezTo>
                  <a:pt x="5962" y="236098"/>
                  <a:pt x="6798" y="232482"/>
                  <a:pt x="7819" y="228682"/>
                </a:cubicBezTo>
                <a:cubicBezTo>
                  <a:pt x="9026" y="224973"/>
                  <a:pt x="10047" y="221265"/>
                  <a:pt x="11811" y="217650"/>
                </a:cubicBezTo>
                <a:cubicBezTo>
                  <a:pt x="14782" y="210419"/>
                  <a:pt x="19052" y="203837"/>
                  <a:pt x="23694" y="197440"/>
                </a:cubicBezTo>
                <a:cubicBezTo>
                  <a:pt x="28614" y="191322"/>
                  <a:pt x="34091" y="185389"/>
                  <a:pt x="40497" y="180754"/>
                </a:cubicBezTo>
                <a:cubicBezTo>
                  <a:pt x="53030" y="170834"/>
                  <a:pt x="68347" y="164530"/>
                  <a:pt x="84315" y="162213"/>
                </a:cubicBezTo>
                <a:cubicBezTo>
                  <a:pt x="88307" y="161564"/>
                  <a:pt x="92392" y="161471"/>
                  <a:pt x="96291" y="161193"/>
                </a:cubicBezTo>
                <a:lnTo>
                  <a:pt x="105853" y="160915"/>
                </a:lnTo>
                <a:close/>
                <a:moveTo>
                  <a:pt x="511649" y="156690"/>
                </a:moveTo>
                <a:lnTo>
                  <a:pt x="515084" y="156690"/>
                </a:lnTo>
                <a:lnTo>
                  <a:pt x="517312" y="156782"/>
                </a:lnTo>
                <a:lnTo>
                  <a:pt x="521676" y="157061"/>
                </a:lnTo>
                <a:cubicBezTo>
                  <a:pt x="522233" y="157061"/>
                  <a:pt x="523254" y="157153"/>
                  <a:pt x="524369" y="157246"/>
                </a:cubicBezTo>
                <a:lnTo>
                  <a:pt x="527618" y="157802"/>
                </a:lnTo>
                <a:lnTo>
                  <a:pt x="533932" y="158729"/>
                </a:lnTo>
                <a:cubicBezTo>
                  <a:pt x="541359" y="160490"/>
                  <a:pt x="548787" y="162807"/>
                  <a:pt x="555565" y="166330"/>
                </a:cubicBezTo>
                <a:cubicBezTo>
                  <a:pt x="569306" y="173003"/>
                  <a:pt x="581469" y="182828"/>
                  <a:pt x="590382" y="194971"/>
                </a:cubicBezTo>
                <a:cubicBezTo>
                  <a:pt x="599296" y="207113"/>
                  <a:pt x="605238" y="221295"/>
                  <a:pt x="607281" y="235755"/>
                </a:cubicBezTo>
                <a:cubicBezTo>
                  <a:pt x="607930" y="239370"/>
                  <a:pt x="607930" y="243077"/>
                  <a:pt x="608209" y="246599"/>
                </a:cubicBezTo>
                <a:cubicBezTo>
                  <a:pt x="608209" y="250214"/>
                  <a:pt x="607930" y="253922"/>
                  <a:pt x="607838" y="256981"/>
                </a:cubicBezTo>
                <a:cubicBezTo>
                  <a:pt x="607188" y="262728"/>
                  <a:pt x="606352" y="268474"/>
                  <a:pt x="605424" y="274221"/>
                </a:cubicBezTo>
                <a:lnTo>
                  <a:pt x="606074" y="293315"/>
                </a:lnTo>
                <a:lnTo>
                  <a:pt x="606074" y="294613"/>
                </a:lnTo>
                <a:lnTo>
                  <a:pt x="606074" y="296560"/>
                </a:lnTo>
                <a:lnTo>
                  <a:pt x="606074" y="298877"/>
                </a:lnTo>
                <a:cubicBezTo>
                  <a:pt x="606074" y="300545"/>
                  <a:pt x="606074" y="301843"/>
                  <a:pt x="605981" y="303882"/>
                </a:cubicBezTo>
                <a:cubicBezTo>
                  <a:pt x="605424" y="307961"/>
                  <a:pt x="605238" y="312595"/>
                  <a:pt x="604217" y="316210"/>
                </a:cubicBezTo>
                <a:cubicBezTo>
                  <a:pt x="600967" y="331689"/>
                  <a:pt x="593818" y="346242"/>
                  <a:pt x="583326" y="358199"/>
                </a:cubicBezTo>
                <a:cubicBezTo>
                  <a:pt x="573020" y="370341"/>
                  <a:pt x="559279" y="379610"/>
                  <a:pt x="544052" y="385079"/>
                </a:cubicBezTo>
                <a:cubicBezTo>
                  <a:pt x="540338" y="386377"/>
                  <a:pt x="536346" y="387396"/>
                  <a:pt x="532446" y="388416"/>
                </a:cubicBezTo>
                <a:cubicBezTo>
                  <a:pt x="528454" y="388972"/>
                  <a:pt x="524461" y="389992"/>
                  <a:pt x="520376" y="390084"/>
                </a:cubicBezTo>
                <a:lnTo>
                  <a:pt x="514341" y="390455"/>
                </a:lnTo>
                <a:lnTo>
                  <a:pt x="509420" y="390640"/>
                </a:lnTo>
                <a:lnTo>
                  <a:pt x="499857" y="390733"/>
                </a:lnTo>
                <a:cubicBezTo>
                  <a:pt x="483887" y="390826"/>
                  <a:pt x="468011" y="390362"/>
                  <a:pt x="452041" y="389528"/>
                </a:cubicBezTo>
                <a:lnTo>
                  <a:pt x="440157" y="388879"/>
                </a:lnTo>
                <a:lnTo>
                  <a:pt x="436721" y="388601"/>
                </a:lnTo>
                <a:lnTo>
                  <a:pt x="433750" y="388416"/>
                </a:lnTo>
                <a:cubicBezTo>
                  <a:pt x="431522" y="388138"/>
                  <a:pt x="428272" y="387860"/>
                  <a:pt x="426044" y="387396"/>
                </a:cubicBezTo>
                <a:cubicBezTo>
                  <a:pt x="416388" y="385635"/>
                  <a:pt x="407103" y="382298"/>
                  <a:pt x="398561" y="377756"/>
                </a:cubicBezTo>
                <a:cubicBezTo>
                  <a:pt x="389091" y="372566"/>
                  <a:pt x="383149" y="365243"/>
                  <a:pt x="380735" y="358755"/>
                </a:cubicBezTo>
                <a:cubicBezTo>
                  <a:pt x="378414" y="352174"/>
                  <a:pt x="379528" y="346520"/>
                  <a:pt x="382963" y="342812"/>
                </a:cubicBezTo>
                <a:cubicBezTo>
                  <a:pt x="386863" y="338734"/>
                  <a:pt x="392062" y="338178"/>
                  <a:pt x="397262" y="338919"/>
                </a:cubicBezTo>
                <a:cubicBezTo>
                  <a:pt x="402554" y="339661"/>
                  <a:pt x="408125" y="341793"/>
                  <a:pt x="414067" y="343739"/>
                </a:cubicBezTo>
                <a:cubicBezTo>
                  <a:pt x="419266" y="345593"/>
                  <a:pt x="424559" y="346612"/>
                  <a:pt x="429944" y="346983"/>
                </a:cubicBezTo>
                <a:cubicBezTo>
                  <a:pt x="431243" y="347076"/>
                  <a:pt x="432543" y="347076"/>
                  <a:pt x="433472" y="347076"/>
                </a:cubicBezTo>
                <a:lnTo>
                  <a:pt x="434215" y="347076"/>
                </a:lnTo>
                <a:lnTo>
                  <a:pt x="435607" y="347076"/>
                </a:lnTo>
                <a:lnTo>
                  <a:pt x="438486" y="346983"/>
                </a:lnTo>
                <a:lnTo>
                  <a:pt x="438578" y="346983"/>
                </a:lnTo>
                <a:lnTo>
                  <a:pt x="439228" y="346983"/>
                </a:lnTo>
                <a:lnTo>
                  <a:pt x="440528" y="346890"/>
                </a:lnTo>
                <a:lnTo>
                  <a:pt x="443406" y="346705"/>
                </a:lnTo>
                <a:lnTo>
                  <a:pt x="449070" y="346520"/>
                </a:lnTo>
                <a:cubicBezTo>
                  <a:pt x="464204" y="345871"/>
                  <a:pt x="479338" y="345500"/>
                  <a:pt x="494565" y="345407"/>
                </a:cubicBezTo>
                <a:lnTo>
                  <a:pt x="505892" y="345407"/>
                </a:lnTo>
                <a:cubicBezTo>
                  <a:pt x="509513" y="345407"/>
                  <a:pt x="514063" y="345500"/>
                  <a:pt x="516105" y="345222"/>
                </a:cubicBezTo>
                <a:cubicBezTo>
                  <a:pt x="521119" y="345129"/>
                  <a:pt x="526226" y="344110"/>
                  <a:pt x="531054" y="342534"/>
                </a:cubicBezTo>
                <a:cubicBezTo>
                  <a:pt x="535882" y="340958"/>
                  <a:pt x="540617" y="338734"/>
                  <a:pt x="544795" y="335582"/>
                </a:cubicBezTo>
                <a:cubicBezTo>
                  <a:pt x="548973" y="332616"/>
                  <a:pt x="552965" y="329187"/>
                  <a:pt x="556215" y="325016"/>
                </a:cubicBezTo>
                <a:cubicBezTo>
                  <a:pt x="560300" y="319825"/>
                  <a:pt x="563643" y="313893"/>
                  <a:pt x="565685" y="307404"/>
                </a:cubicBezTo>
                <a:cubicBezTo>
                  <a:pt x="565871" y="306570"/>
                  <a:pt x="566057" y="305736"/>
                  <a:pt x="566057" y="304994"/>
                </a:cubicBezTo>
                <a:lnTo>
                  <a:pt x="566242" y="302955"/>
                </a:lnTo>
                <a:lnTo>
                  <a:pt x="566428" y="301009"/>
                </a:lnTo>
                <a:lnTo>
                  <a:pt x="566428" y="297394"/>
                </a:lnTo>
                <a:lnTo>
                  <a:pt x="566428" y="294613"/>
                </a:lnTo>
                <a:lnTo>
                  <a:pt x="566428" y="294057"/>
                </a:lnTo>
                <a:lnTo>
                  <a:pt x="566428" y="293872"/>
                </a:lnTo>
                <a:lnTo>
                  <a:pt x="566428" y="293594"/>
                </a:lnTo>
                <a:lnTo>
                  <a:pt x="566428" y="293501"/>
                </a:lnTo>
                <a:lnTo>
                  <a:pt x="566428" y="293223"/>
                </a:lnTo>
                <a:lnTo>
                  <a:pt x="566428" y="291369"/>
                </a:lnTo>
                <a:lnTo>
                  <a:pt x="566242" y="284046"/>
                </a:lnTo>
                <a:lnTo>
                  <a:pt x="565871" y="255683"/>
                </a:lnTo>
                <a:cubicBezTo>
                  <a:pt x="565685" y="242336"/>
                  <a:pt x="560672" y="229174"/>
                  <a:pt x="551480" y="219070"/>
                </a:cubicBezTo>
                <a:cubicBezTo>
                  <a:pt x="547023" y="214158"/>
                  <a:pt x="541452" y="209801"/>
                  <a:pt x="535232" y="206743"/>
                </a:cubicBezTo>
                <a:cubicBezTo>
                  <a:pt x="533746" y="206001"/>
                  <a:pt x="532168" y="205352"/>
                  <a:pt x="530589" y="204611"/>
                </a:cubicBezTo>
                <a:cubicBezTo>
                  <a:pt x="528918" y="203869"/>
                  <a:pt x="527247" y="203498"/>
                  <a:pt x="525576" y="202850"/>
                </a:cubicBezTo>
                <a:cubicBezTo>
                  <a:pt x="523997" y="202386"/>
                  <a:pt x="522790" y="202293"/>
                  <a:pt x="521305" y="201737"/>
                </a:cubicBezTo>
                <a:cubicBezTo>
                  <a:pt x="520933" y="201737"/>
                  <a:pt x="520748" y="201552"/>
                  <a:pt x="520190" y="201552"/>
                </a:cubicBezTo>
                <a:lnTo>
                  <a:pt x="518334" y="201367"/>
                </a:lnTo>
                <a:lnTo>
                  <a:pt x="514713" y="200996"/>
                </a:lnTo>
                <a:lnTo>
                  <a:pt x="512856" y="200903"/>
                </a:lnTo>
                <a:lnTo>
                  <a:pt x="512577" y="200903"/>
                </a:lnTo>
                <a:lnTo>
                  <a:pt x="512113" y="200903"/>
                </a:lnTo>
                <a:lnTo>
                  <a:pt x="508492" y="200810"/>
                </a:lnTo>
                <a:lnTo>
                  <a:pt x="501343" y="200440"/>
                </a:lnTo>
                <a:lnTo>
                  <a:pt x="486859" y="199698"/>
                </a:lnTo>
                <a:lnTo>
                  <a:pt x="457983" y="198308"/>
                </a:lnTo>
                <a:cubicBezTo>
                  <a:pt x="453898" y="198215"/>
                  <a:pt x="449998" y="197937"/>
                  <a:pt x="446006" y="197566"/>
                </a:cubicBezTo>
                <a:lnTo>
                  <a:pt x="434864" y="196454"/>
                </a:lnTo>
                <a:cubicBezTo>
                  <a:pt x="428551" y="195805"/>
                  <a:pt x="422145" y="195805"/>
                  <a:pt x="415552" y="196547"/>
                </a:cubicBezTo>
                <a:cubicBezTo>
                  <a:pt x="402461" y="198030"/>
                  <a:pt x="388905" y="202108"/>
                  <a:pt x="375721" y="208782"/>
                </a:cubicBezTo>
                <a:cubicBezTo>
                  <a:pt x="373679" y="209801"/>
                  <a:pt x="371729" y="210914"/>
                  <a:pt x="369779" y="211655"/>
                </a:cubicBezTo>
                <a:cubicBezTo>
                  <a:pt x="367922" y="212397"/>
                  <a:pt x="366251" y="212767"/>
                  <a:pt x="364672" y="212860"/>
                </a:cubicBezTo>
                <a:cubicBezTo>
                  <a:pt x="361609" y="213138"/>
                  <a:pt x="359102" y="211933"/>
                  <a:pt x="357616" y="208596"/>
                </a:cubicBezTo>
                <a:cubicBezTo>
                  <a:pt x="357245" y="207669"/>
                  <a:pt x="356966" y="206557"/>
                  <a:pt x="356781" y="205352"/>
                </a:cubicBezTo>
                <a:cubicBezTo>
                  <a:pt x="356502" y="204240"/>
                  <a:pt x="356595" y="202479"/>
                  <a:pt x="357152" y="200625"/>
                </a:cubicBezTo>
                <a:cubicBezTo>
                  <a:pt x="357988" y="196917"/>
                  <a:pt x="359473" y="193581"/>
                  <a:pt x="361237" y="191541"/>
                </a:cubicBezTo>
                <a:cubicBezTo>
                  <a:pt x="371450" y="180140"/>
                  <a:pt x="384263" y="170964"/>
                  <a:pt x="398376" y="165032"/>
                </a:cubicBezTo>
                <a:cubicBezTo>
                  <a:pt x="405432" y="162066"/>
                  <a:pt x="412860" y="160027"/>
                  <a:pt x="420380" y="158636"/>
                </a:cubicBezTo>
                <a:cubicBezTo>
                  <a:pt x="424094" y="157895"/>
                  <a:pt x="427901" y="157524"/>
                  <a:pt x="431801" y="157246"/>
                </a:cubicBezTo>
                <a:lnTo>
                  <a:pt x="437464" y="157061"/>
                </a:lnTo>
                <a:lnTo>
                  <a:pt x="441921" y="157061"/>
                </a:lnTo>
                <a:cubicBezTo>
                  <a:pt x="465040" y="156875"/>
                  <a:pt x="488344" y="156782"/>
                  <a:pt x="511649" y="156690"/>
                </a:cubicBezTo>
                <a:close/>
                <a:moveTo>
                  <a:pt x="460527" y="48047"/>
                </a:moveTo>
                <a:cubicBezTo>
                  <a:pt x="463961" y="46749"/>
                  <a:pt x="470553" y="51198"/>
                  <a:pt x="477144" y="58985"/>
                </a:cubicBezTo>
                <a:cubicBezTo>
                  <a:pt x="484385" y="67698"/>
                  <a:pt x="485778" y="73723"/>
                  <a:pt x="484200" y="76968"/>
                </a:cubicBezTo>
                <a:cubicBezTo>
                  <a:pt x="478351" y="88184"/>
                  <a:pt x="468975" y="95136"/>
                  <a:pt x="458577" y="100791"/>
                </a:cubicBezTo>
                <a:cubicBezTo>
                  <a:pt x="456906" y="101810"/>
                  <a:pt x="455235" y="102552"/>
                  <a:pt x="453471" y="103294"/>
                </a:cubicBezTo>
                <a:cubicBezTo>
                  <a:pt x="444466" y="115715"/>
                  <a:pt x="429612" y="120721"/>
                  <a:pt x="415872" y="127209"/>
                </a:cubicBezTo>
                <a:cubicBezTo>
                  <a:pt x="410116" y="129805"/>
                  <a:pt x="401947" y="129341"/>
                  <a:pt x="390064" y="122574"/>
                </a:cubicBezTo>
                <a:cubicBezTo>
                  <a:pt x="386536" y="120442"/>
                  <a:pt x="382451" y="117105"/>
                  <a:pt x="379109" y="112007"/>
                </a:cubicBezTo>
                <a:cubicBezTo>
                  <a:pt x="377438" y="109412"/>
                  <a:pt x="375767" y="105240"/>
                  <a:pt x="376510" y="104869"/>
                </a:cubicBezTo>
                <a:cubicBezTo>
                  <a:pt x="392199" y="95971"/>
                  <a:pt x="401018" y="78266"/>
                  <a:pt x="423671" y="78266"/>
                </a:cubicBezTo>
                <a:cubicBezTo>
                  <a:pt x="430355" y="70850"/>
                  <a:pt x="436389" y="62878"/>
                  <a:pt x="443723" y="56296"/>
                </a:cubicBezTo>
                <a:cubicBezTo>
                  <a:pt x="448179" y="52218"/>
                  <a:pt x="454492" y="50086"/>
                  <a:pt x="460527" y="48047"/>
                </a:cubicBezTo>
                <a:close/>
                <a:moveTo>
                  <a:pt x="151792" y="44310"/>
                </a:moveTo>
                <a:cubicBezTo>
                  <a:pt x="164052" y="47647"/>
                  <a:pt x="172689" y="55433"/>
                  <a:pt x="180490" y="64330"/>
                </a:cubicBezTo>
                <a:cubicBezTo>
                  <a:pt x="181698" y="65628"/>
                  <a:pt x="182812" y="67296"/>
                  <a:pt x="183927" y="68779"/>
                </a:cubicBezTo>
                <a:cubicBezTo>
                  <a:pt x="198044" y="74897"/>
                  <a:pt x="206124" y="88521"/>
                  <a:pt x="215133" y="100756"/>
                </a:cubicBezTo>
                <a:cubicBezTo>
                  <a:pt x="219034" y="105854"/>
                  <a:pt x="220241" y="114010"/>
                  <a:pt x="216062" y="126986"/>
                </a:cubicBezTo>
                <a:cubicBezTo>
                  <a:pt x="214761" y="130879"/>
                  <a:pt x="212347" y="135513"/>
                  <a:pt x="207981" y="139684"/>
                </a:cubicBezTo>
                <a:cubicBezTo>
                  <a:pt x="205752" y="141816"/>
                  <a:pt x="202037" y="144411"/>
                  <a:pt x="201573" y="143762"/>
                </a:cubicBezTo>
                <a:cubicBezTo>
                  <a:pt x="189685" y="130323"/>
                  <a:pt x="170460" y="125225"/>
                  <a:pt x="165723" y="103258"/>
                </a:cubicBezTo>
                <a:cubicBezTo>
                  <a:pt x="157086" y="98253"/>
                  <a:pt x="147891" y="94082"/>
                  <a:pt x="139997" y="88243"/>
                </a:cubicBezTo>
                <a:cubicBezTo>
                  <a:pt x="135075" y="84536"/>
                  <a:pt x="131731" y="78882"/>
                  <a:pt x="128388" y="73414"/>
                </a:cubicBezTo>
                <a:cubicBezTo>
                  <a:pt x="126530" y="70355"/>
                  <a:pt x="129316" y="62940"/>
                  <a:pt x="135632" y="54876"/>
                </a:cubicBezTo>
                <a:cubicBezTo>
                  <a:pt x="142597" y="45979"/>
                  <a:pt x="148263" y="43291"/>
                  <a:pt x="151792" y="44310"/>
                </a:cubicBezTo>
                <a:close/>
                <a:moveTo>
                  <a:pt x="307491" y="8"/>
                </a:moveTo>
                <a:cubicBezTo>
                  <a:pt x="318632" y="-177"/>
                  <a:pt x="324295" y="2790"/>
                  <a:pt x="325781" y="6221"/>
                </a:cubicBezTo>
                <a:cubicBezTo>
                  <a:pt x="330887" y="18461"/>
                  <a:pt x="330237" y="30794"/>
                  <a:pt x="328195" y="43220"/>
                </a:cubicBezTo>
                <a:cubicBezTo>
                  <a:pt x="327823" y="45167"/>
                  <a:pt x="327266" y="47022"/>
                  <a:pt x="326802" y="48969"/>
                </a:cubicBezTo>
                <a:cubicBezTo>
                  <a:pt x="330887" y="64826"/>
                  <a:pt x="325409" y="80404"/>
                  <a:pt x="321881" y="96075"/>
                </a:cubicBezTo>
                <a:cubicBezTo>
                  <a:pt x="320396" y="102659"/>
                  <a:pt x="314825" y="108964"/>
                  <a:pt x="302013" y="114250"/>
                </a:cubicBezTo>
                <a:cubicBezTo>
                  <a:pt x="298206" y="115919"/>
                  <a:pt x="293100" y="117032"/>
                  <a:pt x="287065" y="116104"/>
                </a:cubicBezTo>
                <a:cubicBezTo>
                  <a:pt x="284001" y="115734"/>
                  <a:pt x="279638" y="114435"/>
                  <a:pt x="279916" y="113415"/>
                </a:cubicBezTo>
                <a:cubicBezTo>
                  <a:pt x="282887" y="94591"/>
                  <a:pt x="274717" y="75582"/>
                  <a:pt x="288922" y="56944"/>
                </a:cubicBezTo>
                <a:cubicBezTo>
                  <a:pt x="287344" y="46558"/>
                  <a:pt x="284837" y="36172"/>
                  <a:pt x="284373" y="25787"/>
                </a:cubicBezTo>
                <a:cubicBezTo>
                  <a:pt x="284094" y="19296"/>
                  <a:pt x="286415" y="12805"/>
                  <a:pt x="288551" y="6314"/>
                </a:cubicBezTo>
                <a:cubicBezTo>
                  <a:pt x="289665" y="2790"/>
                  <a:pt x="297185" y="286"/>
                  <a:pt x="307491" y="8"/>
                </a:cubicBezTo>
                <a:close/>
              </a:path>
            </a:pathLst>
          </a:cu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占位符 2">
            <a:extLst>
              <a:ext uri="{FF2B5EF4-FFF2-40B4-BE49-F238E27FC236}">
                <a16:creationId xmlns:a16="http://schemas.microsoft.com/office/drawing/2014/main" id="{BB48E3C9-1018-D22F-C4AC-02E01C8C92F4}"/>
              </a:ext>
            </a:extLst>
          </p:cNvPr>
          <p:cNvSpPr txBox="1">
            <a:spLocks/>
          </p:cNvSpPr>
          <p:nvPr/>
        </p:nvSpPr>
        <p:spPr>
          <a:xfrm>
            <a:off x="783113" y="5048125"/>
            <a:ext cx="10698800" cy="173875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结论：</a:t>
            </a:r>
            <a:endParaRPr lang="en-US" altLang="zh-CN" dirty="0"/>
          </a:p>
          <a:p>
            <a:pPr marL="285750" indent="-285750">
              <a:buFont typeface="Wingdings" panose="05000000000000000000" pitchFamily="2" charset="2"/>
              <a:buChar char="l"/>
            </a:pPr>
            <a:r>
              <a:rPr lang="zh-CN" altLang="en-US" dirty="0"/>
              <a:t>分布式系统节点之间肯定是需要网络连接的，</a:t>
            </a:r>
            <a:r>
              <a:rPr lang="zh-CN" altLang="en-US" dirty="0">
                <a:solidFill>
                  <a:srgbClr val="C00000"/>
                </a:solidFill>
              </a:rPr>
              <a:t>分区（</a:t>
            </a:r>
            <a:r>
              <a:rPr lang="en-US" altLang="zh-CN" dirty="0">
                <a:solidFill>
                  <a:srgbClr val="C00000"/>
                </a:solidFill>
              </a:rPr>
              <a:t>P</a:t>
            </a:r>
            <a:r>
              <a:rPr lang="zh-CN" altLang="en-US" dirty="0">
                <a:solidFill>
                  <a:srgbClr val="C00000"/>
                </a:solidFill>
              </a:rPr>
              <a:t>）是必然存在的</a:t>
            </a:r>
            <a:endParaRPr lang="en-US" altLang="zh-CN" dirty="0">
              <a:solidFill>
                <a:srgbClr val="C00000"/>
              </a:solidFill>
            </a:endParaRPr>
          </a:p>
          <a:p>
            <a:pPr marL="285750" indent="-285750">
              <a:buFont typeface="Wingdings" panose="05000000000000000000" pitchFamily="2" charset="2"/>
              <a:buChar char="l"/>
            </a:pPr>
            <a:r>
              <a:rPr lang="zh-CN" altLang="en-US" dirty="0"/>
              <a:t>如果保证访问的高可用性（</a:t>
            </a:r>
            <a:r>
              <a:rPr lang="en-US" altLang="zh-CN" dirty="0"/>
              <a:t>A</a:t>
            </a:r>
            <a:r>
              <a:rPr lang="zh-CN" altLang="en-US" dirty="0"/>
              <a:t>）</a:t>
            </a:r>
            <a:r>
              <a:rPr lang="en-US" altLang="zh-CN" dirty="0"/>
              <a:t>,</a:t>
            </a:r>
            <a:r>
              <a:rPr lang="zh-CN" altLang="en-US" dirty="0"/>
              <a:t>可以持续对外提供服务，但不能保证数据的强一致性</a:t>
            </a:r>
            <a:r>
              <a:rPr lang="en-US" altLang="zh-CN" dirty="0"/>
              <a:t>--&gt;  </a:t>
            </a:r>
            <a:r>
              <a:rPr lang="en-US" altLang="zh-CN" dirty="0">
                <a:solidFill>
                  <a:srgbClr val="C00000"/>
                </a:solidFill>
              </a:rPr>
              <a:t>AP</a:t>
            </a:r>
          </a:p>
          <a:p>
            <a:pPr marL="285750" indent="-285750">
              <a:buFont typeface="Wingdings" panose="05000000000000000000" pitchFamily="2" charset="2"/>
              <a:buChar char="l"/>
            </a:pPr>
            <a:r>
              <a:rPr lang="zh-CN" altLang="en-US" dirty="0"/>
              <a:t>如果保证访问的数据强一致性（</a:t>
            </a:r>
            <a:r>
              <a:rPr lang="en-US" altLang="zh-CN" dirty="0"/>
              <a:t>C</a:t>
            </a:r>
            <a:r>
              <a:rPr lang="zh-CN" altLang="en-US" dirty="0"/>
              <a:t>）</a:t>
            </a:r>
            <a:r>
              <a:rPr lang="en-US" altLang="zh-CN" dirty="0"/>
              <a:t>,</a:t>
            </a:r>
            <a:r>
              <a:rPr lang="zh-CN" altLang="en-US" dirty="0"/>
              <a:t>就要放弃高可用性   </a:t>
            </a:r>
            <a:r>
              <a:rPr lang="en-US" altLang="zh-CN" dirty="0"/>
              <a:t>-</a:t>
            </a:r>
            <a:r>
              <a:rPr lang="en-US" altLang="zh-CN" dirty="0">
                <a:sym typeface="Wingdings" panose="05000000000000000000" pitchFamily="2" charset="2"/>
              </a:rPr>
              <a:t>-&gt; </a:t>
            </a:r>
            <a:r>
              <a:rPr lang="en-US" altLang="zh-CN" dirty="0">
                <a:solidFill>
                  <a:srgbClr val="C00000"/>
                </a:solidFill>
                <a:sym typeface="Wingdings" panose="05000000000000000000" pitchFamily="2" charset="2"/>
              </a:rPr>
              <a:t>CP</a:t>
            </a:r>
            <a:endParaRPr lang="en-US" altLang="zh-CN" dirty="0">
              <a:solidFill>
                <a:srgbClr val="C00000"/>
              </a:solidFill>
            </a:endParaRPr>
          </a:p>
        </p:txBody>
      </p:sp>
    </p:spTree>
    <p:custDataLst>
      <p:tags r:id="rId1"/>
    </p:custDataLst>
    <p:extLst>
      <p:ext uri="{BB962C8B-B14F-4D97-AF65-F5344CB8AC3E}">
        <p14:creationId xmlns:p14="http://schemas.microsoft.com/office/powerpoint/2010/main" val="414948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3050"/>
                            </p:stCondLst>
                            <p:childTnLst>
                              <p:par>
                                <p:cTn id="15" presetID="16" presetClass="entr" presetSubtype="37"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2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0" nodeType="clickEffect">
                                  <p:stCondLst>
                                    <p:cond delay="0"/>
                                  </p:stCondLst>
                                  <p:childTnLst>
                                    <p:animEffect transition="out" filter="barn(inVertical)">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out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6.25E-7 -3.33333E-6 L -0.29492 0.00301 " pathEditMode="relative" rAng="0" ptsTypes="AA">
                                      <p:cBhvr>
                                        <p:cTn id="40" dur="1000" fill="hold"/>
                                        <p:tgtEl>
                                          <p:spTgt spid="27"/>
                                        </p:tgtEl>
                                        <p:attrNameLst>
                                          <p:attrName>ppt_x</p:attrName>
                                          <p:attrName>ppt_y</p:attrName>
                                        </p:attrNameLst>
                                      </p:cBhvr>
                                      <p:rCtr x="-14753" y="139"/>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5" dur="5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Effect transition="in" filter="wipe(left)">
                                      <p:cBhvr>
                                        <p:cTn id="50" dur="500"/>
                                        <p:tgtEl>
                                          <p:spTgt spid="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Effect transition="in" filter="wipe(left)">
                                      <p:cBhvr>
                                        <p:cTn id="55" dur="500"/>
                                        <p:tgtEl>
                                          <p:spTgt spid="8">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animEffect transition="in" filter="wipe(left)">
                                      <p:cBhvr>
                                        <p:cTn id="60" dur="500"/>
                                        <p:tgtEl>
                                          <p:spTgt spid="8">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
                                            <p:txEl>
                                              <p:pRg st="3" end="3"/>
                                            </p:txEl>
                                          </p:spTgt>
                                        </p:tgtEl>
                                        <p:attrNameLst>
                                          <p:attrName>style.visibility</p:attrName>
                                        </p:attrNameLst>
                                      </p:cBhvr>
                                      <p:to>
                                        <p:strVal val="visible"/>
                                      </p:to>
                                    </p:set>
                                    <p:animEffect transition="in" filter="wipe(left)">
                                      <p:cBhvr>
                                        <p:cTn id="6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BASE</a:t>
            </a:r>
            <a:r>
              <a:rPr lang="zh-CN" altLang="en-US"/>
              <a:t>理论</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5"/>
          </a:xfrm>
        </p:spPr>
        <p:txBody>
          <a:bodyPr/>
          <a:lstStyle/>
          <a:p>
            <a:r>
              <a:rPr lang="en-US" altLang="zh-CN" dirty="0"/>
              <a:t>BASE</a:t>
            </a:r>
            <a:r>
              <a:rPr lang="zh-CN" altLang="en-US" dirty="0"/>
              <a:t>理论是对</a:t>
            </a:r>
            <a:r>
              <a:rPr lang="en-US" altLang="zh-CN" dirty="0"/>
              <a:t>CAP</a:t>
            </a:r>
            <a:r>
              <a:rPr lang="zh-CN" altLang="en-US" dirty="0"/>
              <a:t>的一种解决思路，包含三个思想：</a:t>
            </a:r>
            <a:endParaRPr lang="en-US" altLang="zh-CN" dirty="0"/>
          </a:p>
          <a:p>
            <a:pPr marL="285750" indent="-285750">
              <a:buFont typeface="Arial" panose="020B0604020202020204" pitchFamily="34" charset="0"/>
              <a:buChar char="•"/>
            </a:pPr>
            <a:r>
              <a:rPr lang="en-US" altLang="zh-CN" b="1" dirty="0">
                <a:solidFill>
                  <a:srgbClr val="C00000"/>
                </a:solidFill>
              </a:rPr>
              <a:t>B</a:t>
            </a:r>
            <a:r>
              <a:rPr lang="en-US" altLang="zh-CN" b="1" dirty="0"/>
              <a:t>asically </a:t>
            </a:r>
            <a:r>
              <a:rPr lang="en-US" altLang="zh-CN" b="1" dirty="0">
                <a:solidFill>
                  <a:srgbClr val="C00000"/>
                </a:solidFill>
              </a:rPr>
              <a:t>A</a:t>
            </a:r>
            <a:r>
              <a:rPr lang="en-US" altLang="zh-CN" b="1" dirty="0"/>
              <a:t>vailable </a:t>
            </a:r>
            <a:r>
              <a:rPr lang="zh-CN" altLang="en-US" b="1" dirty="0"/>
              <a:t>（基本可用）</a:t>
            </a:r>
            <a:r>
              <a:rPr lang="zh-CN" altLang="en-US" dirty="0"/>
              <a:t>：分布式系统在出现故障时，允许损失部分可用性，即保证核心可用。</a:t>
            </a:r>
            <a:endParaRPr lang="en-US" altLang="zh-CN" dirty="0"/>
          </a:p>
          <a:p>
            <a:pPr marL="285750" indent="-285750">
              <a:buFont typeface="Arial" panose="020B0604020202020204" pitchFamily="34" charset="0"/>
              <a:buChar char="•"/>
            </a:pPr>
            <a:r>
              <a:rPr lang="en-US" altLang="zh-CN" b="1" dirty="0">
                <a:solidFill>
                  <a:srgbClr val="C00000"/>
                </a:solidFill>
              </a:rPr>
              <a:t>S</a:t>
            </a:r>
            <a:r>
              <a:rPr lang="en-US" altLang="zh-CN" b="1" dirty="0"/>
              <a:t>oft State</a:t>
            </a:r>
            <a:r>
              <a:rPr lang="zh-CN" altLang="en-US" b="1" dirty="0"/>
              <a:t>（软状态）：</a:t>
            </a:r>
            <a:r>
              <a:rPr lang="zh-CN" altLang="en-US" dirty="0"/>
              <a:t>在一定时间内，允许出现中间状态，比如临时的不一致状态。</a:t>
            </a:r>
            <a:endParaRPr lang="en-US" altLang="zh-CN" dirty="0"/>
          </a:p>
          <a:p>
            <a:pPr marL="285750" indent="-285750">
              <a:buFont typeface="Arial" panose="020B0604020202020204" pitchFamily="34" charset="0"/>
              <a:buChar char="•"/>
            </a:pPr>
            <a:r>
              <a:rPr lang="en-US" altLang="zh-CN" b="1" dirty="0">
                <a:solidFill>
                  <a:srgbClr val="C00000"/>
                </a:solidFill>
              </a:rPr>
              <a:t>E</a:t>
            </a:r>
            <a:r>
              <a:rPr lang="en-US" altLang="zh-CN" b="1" dirty="0"/>
              <a:t>ventually Consistent</a:t>
            </a:r>
            <a:r>
              <a:rPr lang="zh-CN" altLang="en-US" b="1" dirty="0"/>
              <a:t>（最终一致性）</a:t>
            </a:r>
            <a:r>
              <a:rPr lang="zh-CN" altLang="en-US" dirty="0"/>
              <a:t>：虽然无法保证强一致性，但是在软状态结束后，最终达到数据一致。</a:t>
            </a:r>
            <a:endParaRPr lang="en-US" altLang="zh-CN" dirty="0"/>
          </a:p>
        </p:txBody>
      </p:sp>
      <p:grpSp>
        <p:nvGrpSpPr>
          <p:cNvPr id="28" name="组合 27">
            <a:extLst>
              <a:ext uri="{FF2B5EF4-FFF2-40B4-BE49-F238E27FC236}">
                <a16:creationId xmlns:a16="http://schemas.microsoft.com/office/drawing/2014/main" id="{8EFD449A-F34B-CC73-E129-8A42BD545D6F}"/>
              </a:ext>
            </a:extLst>
          </p:cNvPr>
          <p:cNvGrpSpPr/>
          <p:nvPr/>
        </p:nvGrpSpPr>
        <p:grpSpPr>
          <a:xfrm>
            <a:off x="2639536" y="3701375"/>
            <a:ext cx="7093942" cy="2877399"/>
            <a:chOff x="2639536" y="3701375"/>
            <a:chExt cx="7093942" cy="2877399"/>
          </a:xfrm>
        </p:grpSpPr>
        <p:sp>
          <p:nvSpPr>
            <p:cNvPr id="5" name="矩形: 圆角 4">
              <a:extLst>
                <a:ext uri="{FF2B5EF4-FFF2-40B4-BE49-F238E27FC236}">
                  <a16:creationId xmlns:a16="http://schemas.microsoft.com/office/drawing/2014/main" id="{FC958DDC-9A4E-B7BD-F6CF-3FDECEF4ED82}"/>
                </a:ext>
              </a:extLst>
            </p:cNvPr>
            <p:cNvSpPr/>
            <p:nvPr/>
          </p:nvSpPr>
          <p:spPr>
            <a:xfrm>
              <a:off x="4007284" y="3824329"/>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订单服务</a:t>
              </a:r>
            </a:p>
          </p:txBody>
        </p:sp>
        <p:sp>
          <p:nvSpPr>
            <p:cNvPr id="6" name="矩形: 圆角 5">
              <a:extLst>
                <a:ext uri="{FF2B5EF4-FFF2-40B4-BE49-F238E27FC236}">
                  <a16:creationId xmlns:a16="http://schemas.microsoft.com/office/drawing/2014/main" id="{21DC4D4B-B4F6-750D-A4C3-077CC294D5AD}"/>
                </a:ext>
              </a:extLst>
            </p:cNvPr>
            <p:cNvSpPr/>
            <p:nvPr/>
          </p:nvSpPr>
          <p:spPr>
            <a:xfrm>
              <a:off x="5333526" y="4804277"/>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账户服务</a:t>
              </a:r>
            </a:p>
          </p:txBody>
        </p:sp>
        <p:sp>
          <p:nvSpPr>
            <p:cNvPr id="7" name="矩形: 圆角 6">
              <a:extLst>
                <a:ext uri="{FF2B5EF4-FFF2-40B4-BE49-F238E27FC236}">
                  <a16:creationId xmlns:a16="http://schemas.microsoft.com/office/drawing/2014/main" id="{F3105F33-4221-9D5F-40C6-0C04C4DB71E0}"/>
                </a:ext>
              </a:extLst>
            </p:cNvPr>
            <p:cNvSpPr/>
            <p:nvPr/>
          </p:nvSpPr>
          <p:spPr>
            <a:xfrm>
              <a:off x="5275985" y="5836053"/>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库存服务</a:t>
              </a:r>
            </a:p>
          </p:txBody>
        </p:sp>
        <p:pic>
          <p:nvPicPr>
            <p:cNvPr id="8" name="图片 7">
              <a:extLst>
                <a:ext uri="{FF2B5EF4-FFF2-40B4-BE49-F238E27FC236}">
                  <a16:creationId xmlns:a16="http://schemas.microsoft.com/office/drawing/2014/main" id="{89EDD924-1326-D9B9-83BF-0C3440CE4DCB}"/>
                </a:ext>
              </a:extLst>
            </p:cNvPr>
            <p:cNvPicPr>
              <a:picLocks noChangeAspect="1"/>
            </p:cNvPicPr>
            <p:nvPr/>
          </p:nvPicPr>
          <p:blipFill>
            <a:blip r:embed="rId3"/>
            <a:stretch>
              <a:fillRect/>
            </a:stretch>
          </p:blipFill>
          <p:spPr>
            <a:xfrm>
              <a:off x="2639536" y="3701375"/>
              <a:ext cx="445796" cy="723104"/>
            </a:xfrm>
            <a:prstGeom prst="rect">
              <a:avLst/>
            </a:prstGeom>
          </p:spPr>
        </p:pic>
        <p:cxnSp>
          <p:nvCxnSpPr>
            <p:cNvPr id="9" name="直接箭头连接符 8">
              <a:extLst>
                <a:ext uri="{FF2B5EF4-FFF2-40B4-BE49-F238E27FC236}">
                  <a16:creationId xmlns:a16="http://schemas.microsoft.com/office/drawing/2014/main" id="{5E98BE3D-1A2F-A163-FD62-2AE0C1EE5E67}"/>
                </a:ext>
              </a:extLst>
            </p:cNvPr>
            <p:cNvCxnSpPr>
              <a:stCxn id="8" idx="3"/>
              <a:endCxn id="5" idx="1"/>
            </p:cNvCxnSpPr>
            <p:nvPr/>
          </p:nvCxnSpPr>
          <p:spPr>
            <a:xfrm>
              <a:off x="3085332" y="4062927"/>
              <a:ext cx="9219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连接符: 肘形 9">
              <a:extLst>
                <a:ext uri="{FF2B5EF4-FFF2-40B4-BE49-F238E27FC236}">
                  <a16:creationId xmlns:a16="http://schemas.microsoft.com/office/drawing/2014/main" id="{45B1D5E5-2F14-E5E9-E0D1-894B5D98454B}"/>
                </a:ext>
              </a:extLst>
            </p:cNvPr>
            <p:cNvCxnSpPr>
              <a:cxnSpLocks/>
              <a:stCxn id="5" idx="2"/>
              <a:endCxn id="6" idx="1"/>
            </p:cNvCxnSpPr>
            <p:nvPr/>
          </p:nvCxnSpPr>
          <p:spPr>
            <a:xfrm rot="16200000" flipH="1">
              <a:off x="4513985" y="4223334"/>
              <a:ext cx="741350" cy="897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连接符: 肘形 10">
              <a:extLst>
                <a:ext uri="{FF2B5EF4-FFF2-40B4-BE49-F238E27FC236}">
                  <a16:creationId xmlns:a16="http://schemas.microsoft.com/office/drawing/2014/main" id="{360E96C2-0302-40DE-967C-4A5FE9ACB1D0}"/>
                </a:ext>
              </a:extLst>
            </p:cNvPr>
            <p:cNvCxnSpPr>
              <a:cxnSpLocks/>
              <a:stCxn id="5" idx="2"/>
              <a:endCxn id="7" idx="1"/>
            </p:cNvCxnSpPr>
            <p:nvPr/>
          </p:nvCxnSpPr>
          <p:spPr>
            <a:xfrm rot="16200000" flipH="1">
              <a:off x="3969327" y="4767993"/>
              <a:ext cx="1773126" cy="84019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2" name="文本框 11">
              <a:extLst>
                <a:ext uri="{FF2B5EF4-FFF2-40B4-BE49-F238E27FC236}">
                  <a16:creationId xmlns:a16="http://schemas.microsoft.com/office/drawing/2014/main" id="{723B24A8-5B6D-E263-C474-D70558721F99}"/>
                </a:ext>
              </a:extLst>
            </p:cNvPr>
            <p:cNvSpPr txBox="1"/>
            <p:nvPr/>
          </p:nvSpPr>
          <p:spPr>
            <a:xfrm>
              <a:off x="4403248" y="4313131"/>
              <a:ext cx="1053969" cy="276999"/>
            </a:xfrm>
            <a:prstGeom prst="rect">
              <a:avLst/>
            </a:prstGeom>
            <a:noFill/>
          </p:spPr>
          <p:txBody>
            <a:bodyPr wrap="square" rtlCol="0">
              <a:spAutoFit/>
            </a:bodyPr>
            <a:lstStyle/>
            <a:p>
              <a:pPr fontAlgn="auto">
                <a:spcBef>
                  <a:spcPts val="0"/>
                </a:spcBef>
                <a:spcAft>
                  <a:spcPts val="0"/>
                </a:spcAft>
              </a:pPr>
              <a:r>
                <a:rPr lang="zh-CN" altLang="en-US" sz="12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下单成功</a:t>
              </a:r>
            </a:p>
          </p:txBody>
        </p:sp>
        <p:sp>
          <p:nvSpPr>
            <p:cNvPr id="13" name="文本框 12">
              <a:extLst>
                <a:ext uri="{FF2B5EF4-FFF2-40B4-BE49-F238E27FC236}">
                  <a16:creationId xmlns:a16="http://schemas.microsoft.com/office/drawing/2014/main" id="{9F0C9C32-DB14-6D1C-1AFE-EA7E001F2393}"/>
                </a:ext>
              </a:extLst>
            </p:cNvPr>
            <p:cNvSpPr txBox="1"/>
            <p:nvPr/>
          </p:nvSpPr>
          <p:spPr>
            <a:xfrm>
              <a:off x="5282696" y="5332602"/>
              <a:ext cx="1400206" cy="276999"/>
            </a:xfrm>
            <a:prstGeom prst="rect">
              <a:avLst/>
            </a:prstGeom>
            <a:noFill/>
          </p:spPr>
          <p:txBody>
            <a:bodyPr wrap="square" rtlCol="0">
              <a:spAutoFit/>
            </a:bodyPr>
            <a:lstStyle/>
            <a:p>
              <a:pPr fontAlgn="auto">
                <a:spcBef>
                  <a:spcPts val="0"/>
                </a:spcBef>
                <a:spcAft>
                  <a:spcPts val="0"/>
                </a:spcAft>
              </a:pPr>
              <a:r>
                <a:rPr lang="zh-CN" altLang="en-US" sz="12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扣款成功</a:t>
              </a:r>
            </a:p>
          </p:txBody>
        </p:sp>
        <p:sp>
          <p:nvSpPr>
            <p:cNvPr id="14" name="文本框 13">
              <a:extLst>
                <a:ext uri="{FF2B5EF4-FFF2-40B4-BE49-F238E27FC236}">
                  <a16:creationId xmlns:a16="http://schemas.microsoft.com/office/drawing/2014/main" id="{94BA0457-6BD7-9778-463E-AF57FA7CC6A3}"/>
                </a:ext>
              </a:extLst>
            </p:cNvPr>
            <p:cNvSpPr txBox="1"/>
            <p:nvPr/>
          </p:nvSpPr>
          <p:spPr>
            <a:xfrm>
              <a:off x="5234714" y="6301775"/>
              <a:ext cx="1234180"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2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库存不足</a:t>
              </a:r>
            </a:p>
          </p:txBody>
        </p:sp>
        <p:sp>
          <p:nvSpPr>
            <p:cNvPr id="15" name="矩形: 圆角 14">
              <a:extLst>
                <a:ext uri="{FF2B5EF4-FFF2-40B4-BE49-F238E27FC236}">
                  <a16:creationId xmlns:a16="http://schemas.microsoft.com/office/drawing/2014/main" id="{F4963EAB-8852-239B-F358-90EEB2F8DC70}"/>
                </a:ext>
              </a:extLst>
            </p:cNvPr>
            <p:cNvSpPr/>
            <p:nvPr/>
          </p:nvSpPr>
          <p:spPr>
            <a:xfrm>
              <a:off x="9049900" y="3811156"/>
              <a:ext cx="683578" cy="2462488"/>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事务协调者</a:t>
              </a:r>
            </a:p>
          </p:txBody>
        </p:sp>
        <p:cxnSp>
          <p:nvCxnSpPr>
            <p:cNvPr id="16" name="连接符: 肘形 15">
              <a:extLst>
                <a:ext uri="{FF2B5EF4-FFF2-40B4-BE49-F238E27FC236}">
                  <a16:creationId xmlns:a16="http://schemas.microsoft.com/office/drawing/2014/main" id="{590D6910-36DB-D77A-F075-53A6902D3413}"/>
                </a:ext>
              </a:extLst>
            </p:cNvPr>
            <p:cNvCxnSpPr>
              <a:cxnSpLocks/>
              <a:endCxn id="5" idx="3"/>
            </p:cNvCxnSpPr>
            <p:nvPr/>
          </p:nvCxnSpPr>
          <p:spPr>
            <a:xfrm rot="10800000" flipV="1">
              <a:off x="4864307" y="4060863"/>
              <a:ext cx="4163605" cy="2063"/>
            </a:xfrm>
            <a:prstGeom prst="bentConnector3">
              <a:avLst>
                <a:gd name="adj1" fmla="val 50000"/>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17" name="连接符: 肘形 16">
              <a:extLst>
                <a:ext uri="{FF2B5EF4-FFF2-40B4-BE49-F238E27FC236}">
                  <a16:creationId xmlns:a16="http://schemas.microsoft.com/office/drawing/2014/main" id="{557AE6EF-6A68-CC4B-DC2C-AEAEB7358075}"/>
                </a:ext>
              </a:extLst>
            </p:cNvPr>
            <p:cNvCxnSpPr>
              <a:cxnSpLocks/>
              <a:endCxn id="7" idx="3"/>
            </p:cNvCxnSpPr>
            <p:nvPr/>
          </p:nvCxnSpPr>
          <p:spPr>
            <a:xfrm rot="10800000">
              <a:off x="6133008" y="6074652"/>
              <a:ext cx="2903989" cy="1"/>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18" name="连接符: 肘形 17">
              <a:extLst>
                <a:ext uri="{FF2B5EF4-FFF2-40B4-BE49-F238E27FC236}">
                  <a16:creationId xmlns:a16="http://schemas.microsoft.com/office/drawing/2014/main" id="{3F2B3243-DABC-F0ED-82FD-BA96F0070A5D}"/>
                </a:ext>
              </a:extLst>
            </p:cNvPr>
            <p:cNvCxnSpPr>
              <a:cxnSpLocks/>
              <a:stCxn id="15" idx="1"/>
              <a:endCxn id="6" idx="3"/>
            </p:cNvCxnSpPr>
            <p:nvPr/>
          </p:nvCxnSpPr>
          <p:spPr>
            <a:xfrm rot="10800000" flipV="1">
              <a:off x="6190548" y="5042399"/>
              <a:ext cx="2859352" cy="475"/>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1810591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解释一下</a:t>
              </a:r>
              <a:r>
                <a:rPr lang="en-US" altLang="zh-CN" sz="1400" dirty="0">
                  <a:solidFill>
                    <a:schemeClr val="tx1"/>
                  </a:solidFill>
                </a:rPr>
                <a:t>CAP</a:t>
              </a:r>
              <a:r>
                <a:rPr lang="zh-CN" altLang="en-US" sz="1400" dirty="0">
                  <a:solidFill>
                    <a:schemeClr val="tx1"/>
                  </a:solidFill>
                </a:rPr>
                <a:t>和</a:t>
              </a:r>
              <a:r>
                <a:rPr lang="en-US" altLang="zh-CN" sz="1400" dirty="0">
                  <a:solidFill>
                    <a:schemeClr val="tx1"/>
                  </a:solidFill>
                </a:rPr>
                <a:t>BASE</a:t>
              </a:r>
              <a:endParaRPr lang="zh-CN" altLang="en-US" sz="1400" dirty="0">
                <a:solidFill>
                  <a:schemeClr val="tx1"/>
                </a:solidFill>
              </a:endParaRPr>
            </a:p>
          </p:txBody>
        </p:sp>
      </p:grpSp>
      <p:sp>
        <p:nvSpPr>
          <p:cNvPr id="5" name="文本占位符 6">
            <a:extLst>
              <a:ext uri="{FF2B5EF4-FFF2-40B4-BE49-F238E27FC236}">
                <a16:creationId xmlns:a16="http://schemas.microsoft.com/office/drawing/2014/main" id="{B557B2CE-7FCE-6CA5-2C35-F21EED2A69FC}"/>
              </a:ext>
            </a:extLst>
          </p:cNvPr>
          <p:cNvSpPr txBox="1">
            <a:spLocks/>
          </p:cNvSpPr>
          <p:nvPr/>
        </p:nvSpPr>
        <p:spPr>
          <a:xfrm>
            <a:off x="2384389" y="2016075"/>
            <a:ext cx="8908921" cy="38662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CAP </a:t>
            </a:r>
            <a:r>
              <a:rPr lang="zh-CN" altLang="en-US" sz="1400" dirty="0"/>
              <a:t>定理</a:t>
            </a:r>
            <a:r>
              <a:rPr lang="en-US" altLang="zh-CN" sz="1400" dirty="0"/>
              <a:t>(</a:t>
            </a:r>
            <a:r>
              <a:rPr lang="zh-CN" altLang="en-US" sz="1400" dirty="0"/>
              <a:t>一致性、可用性、分区容错性</a:t>
            </a:r>
            <a:r>
              <a:rPr lang="en-US" altLang="zh-CN" sz="1400" dirty="0"/>
              <a:t>)</a:t>
            </a:r>
          </a:p>
          <a:p>
            <a:pPr marL="342900" indent="-342900">
              <a:buFont typeface="+mj-lt"/>
              <a:buAutoNum type="arabicPeriod"/>
            </a:pPr>
            <a:r>
              <a:rPr lang="zh-CN" altLang="en-US" sz="1400" dirty="0"/>
              <a:t>分布式系统节点通过网络连接，一定会出现分区问题（</a:t>
            </a:r>
            <a:r>
              <a:rPr lang="en-US" altLang="zh-CN" sz="1400" dirty="0"/>
              <a:t>P</a:t>
            </a:r>
            <a:r>
              <a:rPr lang="zh-CN" altLang="en-US" sz="1400" dirty="0"/>
              <a:t>）</a:t>
            </a:r>
            <a:endParaRPr lang="en-US" altLang="zh-CN" sz="1400" dirty="0"/>
          </a:p>
          <a:p>
            <a:pPr marL="342900" indent="-342900">
              <a:buFont typeface="+mj-lt"/>
              <a:buAutoNum type="arabicPeriod"/>
            </a:pPr>
            <a:r>
              <a:rPr lang="zh-CN" altLang="en-US" sz="1400" dirty="0"/>
              <a:t>当分区出现时，系统的一致性（</a:t>
            </a:r>
            <a:r>
              <a:rPr lang="en-US" altLang="zh-CN" sz="1400" dirty="0"/>
              <a:t>C</a:t>
            </a:r>
            <a:r>
              <a:rPr lang="zh-CN" altLang="en-US" sz="1400" dirty="0"/>
              <a:t>）和可用性（</a:t>
            </a:r>
            <a:r>
              <a:rPr lang="en-US" altLang="zh-CN" sz="1400" dirty="0"/>
              <a:t>A</a:t>
            </a:r>
            <a:r>
              <a:rPr lang="zh-CN" altLang="en-US" sz="1400" dirty="0"/>
              <a:t>）就无法同时满足</a:t>
            </a:r>
            <a:endParaRPr lang="en-US" altLang="zh-CN" sz="1400" dirty="0"/>
          </a:p>
          <a:p>
            <a:pPr marL="285750" indent="-285750">
              <a:buFont typeface="Wingdings" panose="05000000000000000000" pitchFamily="2" charset="2"/>
              <a:buChar char="l"/>
            </a:pPr>
            <a:r>
              <a:rPr lang="en-US" altLang="zh-CN" sz="1400" dirty="0"/>
              <a:t>BASE</a:t>
            </a:r>
            <a:r>
              <a:rPr lang="zh-CN" altLang="en-US" sz="1400" dirty="0"/>
              <a:t>理论</a:t>
            </a:r>
            <a:endParaRPr lang="en-US" altLang="zh-CN" sz="1400" dirty="0"/>
          </a:p>
          <a:p>
            <a:pPr marL="342900" indent="-342900">
              <a:buFont typeface="+mj-lt"/>
              <a:buAutoNum type="arabicPeriod"/>
            </a:pPr>
            <a:r>
              <a:rPr lang="zh-CN" altLang="en-US" sz="1400" dirty="0"/>
              <a:t>基本可用</a:t>
            </a:r>
            <a:endParaRPr lang="en-US" altLang="zh-CN" sz="1400" dirty="0"/>
          </a:p>
          <a:p>
            <a:pPr marL="342900" indent="-342900">
              <a:buFont typeface="+mj-lt"/>
              <a:buAutoNum type="arabicPeriod"/>
            </a:pPr>
            <a:r>
              <a:rPr lang="zh-CN" altLang="en-US" sz="1400" dirty="0"/>
              <a:t>软状态</a:t>
            </a:r>
            <a:endParaRPr lang="en-US" altLang="zh-CN" sz="1400" dirty="0"/>
          </a:p>
          <a:p>
            <a:pPr marL="342900" indent="-342900">
              <a:buFont typeface="+mj-lt"/>
              <a:buAutoNum type="arabicPeriod"/>
            </a:pPr>
            <a:r>
              <a:rPr lang="zh-CN" altLang="en-US" sz="1400" dirty="0"/>
              <a:t>最终一致</a:t>
            </a:r>
            <a:endParaRPr lang="en-US" altLang="zh-CN" sz="1400" dirty="0"/>
          </a:p>
          <a:p>
            <a:pPr marL="285750" indent="-285750">
              <a:buFont typeface="Wingdings" panose="05000000000000000000" pitchFamily="2" charset="2"/>
              <a:buChar char="l"/>
            </a:pPr>
            <a:r>
              <a:rPr lang="zh-CN" altLang="en-US" sz="1400" dirty="0"/>
              <a:t>解决分布式事务的思想和模型：</a:t>
            </a:r>
            <a:endParaRPr lang="en-US" altLang="zh-CN" sz="1400" dirty="0"/>
          </a:p>
          <a:p>
            <a:pPr marL="342900" indent="-342900">
              <a:buFont typeface="+mj-lt"/>
              <a:buAutoNum type="arabicPeriod"/>
            </a:pPr>
            <a:r>
              <a:rPr lang="zh-CN" altLang="en-US" sz="1400" dirty="0"/>
              <a:t>最终一致思想：各分支事务分别执行并提交，如果有不一致的情况，再想办法恢复数据（</a:t>
            </a:r>
            <a:r>
              <a:rPr lang="en-US" altLang="zh-CN" sz="1400" dirty="0"/>
              <a:t>AP</a:t>
            </a:r>
            <a:r>
              <a:rPr lang="zh-CN" altLang="en-US" sz="1400" dirty="0"/>
              <a:t>）</a:t>
            </a:r>
            <a:endParaRPr lang="en-US" altLang="zh-CN" sz="1400" dirty="0"/>
          </a:p>
          <a:p>
            <a:pPr marL="342900" indent="-342900">
              <a:buFont typeface="+mj-lt"/>
              <a:buAutoNum type="arabicPeriod"/>
            </a:pPr>
            <a:r>
              <a:rPr lang="zh-CN" altLang="en-US" sz="1400" dirty="0"/>
              <a:t>强一致思想：各分支事务执行完业务不要提交，等待彼此结果。而后统一提交或回滚（</a:t>
            </a:r>
            <a:r>
              <a:rPr lang="en-US" altLang="zh-CN" sz="1400" dirty="0"/>
              <a:t>CP</a:t>
            </a:r>
            <a:r>
              <a:rPr lang="zh-CN" altLang="en-US" sz="1400" dirty="0"/>
              <a:t>）</a:t>
            </a:r>
          </a:p>
          <a:p>
            <a:pPr marL="342900" indent="-342900">
              <a:buFont typeface="+mj-lt"/>
              <a:buAutoNum type="arabicPeriod"/>
            </a:pPr>
            <a:endParaRPr lang="en-US" altLang="zh-CN" sz="1400" dirty="0"/>
          </a:p>
          <a:p>
            <a:pPr marL="342900" indent="-342900">
              <a:buFont typeface="+mj-lt"/>
              <a:buAutoNum type="arabicPeriod"/>
            </a:pPr>
            <a:endParaRPr lang="en-US" altLang="zh-CN" sz="1400" dirty="0"/>
          </a:p>
        </p:txBody>
      </p:sp>
    </p:spTree>
    <p:extLst>
      <p:ext uri="{BB962C8B-B14F-4D97-AF65-F5344CB8AC3E}">
        <p14:creationId xmlns:p14="http://schemas.microsoft.com/office/powerpoint/2010/main" val="10011090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left)">
                                      <p:cBhvr>
                                        <p:cTn id="35" dur="500"/>
                                        <p:tgtEl>
                                          <p:spTgt spid="5">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wipe(left)">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wipe(left)">
                                      <p:cBhvr>
                                        <p:cTn id="43" dur="500"/>
                                        <p:tgtEl>
                                          <p:spTgt spid="5">
                                            <p:txEl>
                                              <p:pRg st="7" end="7"/>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wipe(left)">
                                      <p:cBhvr>
                                        <p:cTn id="46" dur="500"/>
                                        <p:tgtEl>
                                          <p:spTgt spid="5">
                                            <p:txEl>
                                              <p:pRg st="8" end="8"/>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wipe(left)">
                                      <p:cBhvr>
                                        <p:cTn id="4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1003101"/>
            <a:ext cx="8227669"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你们采用哪种分布式事务解决方案？</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502075" y="2005254"/>
            <a:ext cx="6132984" cy="1329478"/>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简历上写的是微服务项目</a:t>
              </a:r>
              <a:endParaRPr lang="en-US" altLang="zh-CN" sz="1400" dirty="0">
                <a:solidFill>
                  <a:schemeClr val="tx1"/>
                </a:solidFill>
              </a:endParaRPr>
            </a:p>
            <a:p>
              <a:pPr marL="171450" indent="-171450">
                <a:buFont typeface="Wingdings" panose="05000000000000000000" pitchFamily="2" charset="2"/>
                <a:buChar char="l"/>
              </a:pPr>
              <a:r>
                <a:rPr lang="en-US" altLang="zh-CN" sz="1400" dirty="0" err="1">
                  <a:solidFill>
                    <a:schemeClr val="tx1"/>
                  </a:solidFill>
                </a:rPr>
                <a:t>Seata</a:t>
              </a:r>
              <a:r>
                <a:rPr lang="zh-CN" altLang="en-US" sz="1400" dirty="0">
                  <a:solidFill>
                    <a:schemeClr val="tx1"/>
                  </a:solidFill>
                </a:rPr>
                <a:t>框架</a:t>
              </a:r>
              <a:r>
                <a:rPr lang="en-US" altLang="zh-CN" sz="1400" dirty="0">
                  <a:solidFill>
                    <a:schemeClr val="tx1"/>
                  </a:solidFill>
                </a:rPr>
                <a:t>(XA</a:t>
              </a:r>
              <a:r>
                <a:rPr lang="zh-CN" altLang="en-US" sz="1400" dirty="0">
                  <a:solidFill>
                    <a:schemeClr val="tx1"/>
                  </a:solidFill>
                </a:rPr>
                <a:t>、</a:t>
              </a:r>
              <a:r>
                <a:rPr lang="en-US" altLang="zh-CN" sz="1400" dirty="0">
                  <a:solidFill>
                    <a:schemeClr val="tx1"/>
                  </a:solidFill>
                </a:rPr>
                <a:t>AT</a:t>
              </a:r>
              <a:r>
                <a:rPr lang="zh-CN" altLang="en-US" sz="1400" dirty="0">
                  <a:solidFill>
                    <a:schemeClr val="tx1"/>
                  </a:solidFill>
                </a:rPr>
                <a:t>、</a:t>
              </a:r>
              <a:r>
                <a:rPr lang="en-US" altLang="zh-CN" sz="1400" dirty="0">
                  <a:solidFill>
                    <a:schemeClr val="tx1"/>
                  </a:solidFill>
                </a:rPr>
                <a:t>TCC)</a:t>
              </a:r>
            </a:p>
            <a:p>
              <a:pPr marL="171450" indent="-171450">
                <a:buFont typeface="Wingdings" panose="05000000000000000000" pitchFamily="2" charset="2"/>
                <a:buChar char="l"/>
              </a:pPr>
              <a:r>
                <a:rPr lang="en-US" altLang="zh-CN" sz="1400" dirty="0">
                  <a:solidFill>
                    <a:schemeClr val="tx1"/>
                  </a:solidFill>
                </a:rPr>
                <a:t>MQ</a:t>
              </a:r>
            </a:p>
            <a:p>
              <a:pPr marL="171450" indent="-171450">
                <a:buFont typeface="Wingdings" panose="05000000000000000000" pitchFamily="2" charset="2"/>
                <a:buChar char="l"/>
              </a:pPr>
              <a:endParaRPr lang="en-US" altLang="zh-CN" sz="1400" dirty="0">
                <a:solidFill>
                  <a:schemeClr val="tx1"/>
                </a:solidFill>
              </a:endParaRPr>
            </a:p>
          </p:txBody>
        </p:sp>
      </p:grpSp>
    </p:spTree>
    <p:extLst>
      <p:ext uri="{BB962C8B-B14F-4D97-AF65-F5344CB8AC3E}">
        <p14:creationId xmlns:p14="http://schemas.microsoft.com/office/powerpoint/2010/main" val="1990339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dirty="0" err="1"/>
              <a:t>Seata</a:t>
            </a:r>
            <a:r>
              <a:rPr lang="zh-CN" altLang="en-US" dirty="0"/>
              <a:t>事务管理中有三个重要的角色：</a:t>
            </a:r>
            <a:endParaRPr lang="en-US" altLang="zh-CN" dirty="0"/>
          </a:p>
          <a:p>
            <a:pPr marL="285750" indent="-285750">
              <a:buFont typeface="Arial" panose="020B0604020202020204" pitchFamily="34" charset="0"/>
              <a:buChar char="•"/>
            </a:pPr>
            <a:r>
              <a:rPr lang="en-US" altLang="zh-CN" b="1" dirty="0"/>
              <a:t>TC (Transaction Coordinator) - </a:t>
            </a:r>
            <a:r>
              <a:rPr lang="zh-CN" altLang="en-US" b="1" dirty="0"/>
              <a:t>事务协调者：</a:t>
            </a:r>
            <a:r>
              <a:rPr lang="zh-CN" altLang="en-US" dirty="0"/>
              <a:t>维护全局和分支事务的状态，协调全局事务提交或回滚。</a:t>
            </a:r>
          </a:p>
          <a:p>
            <a:pPr marL="285750" indent="-285750">
              <a:buFont typeface="Arial" panose="020B0604020202020204" pitchFamily="34" charset="0"/>
              <a:buChar char="•"/>
            </a:pPr>
            <a:r>
              <a:rPr lang="en-US" altLang="zh-CN" b="1" dirty="0"/>
              <a:t>TM (Transaction Manager) - </a:t>
            </a:r>
            <a:r>
              <a:rPr lang="zh-CN" altLang="en-US" b="1" dirty="0"/>
              <a:t>事务管理器：</a:t>
            </a:r>
            <a:r>
              <a:rPr lang="zh-CN" altLang="en-US" dirty="0"/>
              <a:t>定义全局事务的范围、开始全局事务、提交或回滚全局事务。</a:t>
            </a:r>
          </a:p>
          <a:p>
            <a:pPr marL="285750" indent="-285750">
              <a:buFont typeface="Arial" panose="020B0604020202020204" pitchFamily="34" charset="0"/>
              <a:buChar char="•"/>
            </a:pPr>
            <a:r>
              <a:rPr lang="en-US" altLang="zh-CN" b="1" dirty="0"/>
              <a:t>RM (Resource Manager) - </a:t>
            </a:r>
            <a:r>
              <a:rPr lang="zh-CN" altLang="en-US" b="1" dirty="0"/>
              <a:t>资源管理器：</a:t>
            </a:r>
            <a:r>
              <a:rPr lang="zh-CN" altLang="en-US" dirty="0"/>
              <a:t>管理分支事务处理的资源，与</a:t>
            </a:r>
            <a:r>
              <a:rPr lang="en-US" altLang="zh-CN" dirty="0"/>
              <a:t>TC</a:t>
            </a:r>
            <a:r>
              <a:rPr lang="zh-CN" altLang="en-US" dirty="0"/>
              <a:t>交谈以注册分支事务和报告分支事务的状态，并驱动分支事务提交或回滚。</a:t>
            </a:r>
          </a:p>
        </p:txBody>
      </p:sp>
      <p:cxnSp>
        <p:nvCxnSpPr>
          <p:cNvPr id="15" name="连接符: 肘形 14">
            <a:extLst>
              <a:ext uri="{FF2B5EF4-FFF2-40B4-BE49-F238E27FC236}">
                <a16:creationId xmlns:a16="http://schemas.microsoft.com/office/drawing/2014/main" id="{A225234D-90FD-4020-960F-367639E249AA}"/>
              </a:ext>
            </a:extLst>
          </p:cNvPr>
          <p:cNvCxnSpPr>
            <a:stCxn id="4" idx="0"/>
            <a:endCxn id="13" idx="0"/>
          </p:cNvCxnSpPr>
          <p:nvPr/>
        </p:nvCxnSpPr>
        <p:spPr>
          <a:xfrm rot="5400000" flipH="1" flipV="1">
            <a:off x="5817607" y="699881"/>
            <a:ext cx="5233" cy="6550286"/>
          </a:xfrm>
          <a:prstGeom prst="bentConnector3">
            <a:avLst>
              <a:gd name="adj1" fmla="val 44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6D243A38-4E76-4AF4-AC4D-41946C7B5953}"/>
              </a:ext>
            </a:extLst>
          </p:cNvPr>
          <p:cNvCxnSpPr>
            <a:cxnSpLocks/>
            <a:stCxn id="4" idx="2"/>
            <a:endCxn id="13" idx="2"/>
          </p:cNvCxnSpPr>
          <p:nvPr/>
        </p:nvCxnSpPr>
        <p:spPr>
          <a:xfrm rot="5400000" flipH="1" flipV="1">
            <a:off x="5817606" y="3168761"/>
            <a:ext cx="5233" cy="6550286"/>
          </a:xfrm>
          <a:prstGeom prst="bentConnector3">
            <a:avLst>
              <a:gd name="adj1" fmla="val -43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350AB26-C826-4DEB-A0F7-C2755A1C09EA}"/>
              </a:ext>
            </a:extLst>
          </p:cNvPr>
          <p:cNvCxnSpPr>
            <a:cxnSpLocks/>
            <a:stCxn id="9" idx="3"/>
          </p:cNvCxnSpPr>
          <p:nvPr/>
        </p:nvCxnSpPr>
        <p:spPr>
          <a:xfrm>
            <a:off x="5760832" y="4624258"/>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DA6FF43-9086-44BB-9398-3735CBAC5799}"/>
              </a:ext>
            </a:extLst>
          </p:cNvPr>
          <p:cNvCxnSpPr>
            <a:cxnSpLocks/>
            <a:stCxn id="12" idx="3"/>
          </p:cNvCxnSpPr>
          <p:nvPr/>
        </p:nvCxnSpPr>
        <p:spPr>
          <a:xfrm>
            <a:off x="5760832" y="5801050"/>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7DC3C9-C12F-41E1-B917-423615B27F33}"/>
              </a:ext>
            </a:extLst>
          </p:cNvPr>
          <p:cNvSpPr txBox="1"/>
          <p:nvPr/>
        </p:nvSpPr>
        <p:spPr>
          <a:xfrm>
            <a:off x="7584620" y="3486750"/>
            <a:ext cx="1031051"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37" name="文本框 36">
            <a:extLst>
              <a:ext uri="{FF2B5EF4-FFF2-40B4-BE49-F238E27FC236}">
                <a16:creationId xmlns:a16="http://schemas.microsoft.com/office/drawing/2014/main" id="{461A1C31-5061-4969-8E2B-1F1A084DB329}"/>
              </a:ext>
            </a:extLst>
          </p:cNvPr>
          <p:cNvSpPr txBox="1"/>
          <p:nvPr/>
        </p:nvSpPr>
        <p:spPr>
          <a:xfrm>
            <a:off x="7385046" y="6441287"/>
            <a:ext cx="1382110" cy="253916"/>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提交、回滚全局事务</a:t>
            </a:r>
          </a:p>
        </p:txBody>
      </p:sp>
      <p:sp>
        <p:nvSpPr>
          <p:cNvPr id="38" name="文本框 37">
            <a:extLst>
              <a:ext uri="{FF2B5EF4-FFF2-40B4-BE49-F238E27FC236}">
                <a16:creationId xmlns:a16="http://schemas.microsoft.com/office/drawing/2014/main" id="{246186FF-53DC-470D-807D-87FC7A7A9E2A}"/>
              </a:ext>
            </a:extLst>
          </p:cNvPr>
          <p:cNvSpPr txBox="1"/>
          <p:nvPr/>
        </p:nvSpPr>
        <p:spPr>
          <a:xfrm>
            <a:off x="6656306" y="5033856"/>
            <a:ext cx="1515158" cy="253916"/>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分支事务的注册、报告</a:t>
            </a:r>
          </a:p>
        </p:txBody>
      </p:sp>
      <p:grpSp>
        <p:nvGrpSpPr>
          <p:cNvPr id="42" name="组合 41">
            <a:extLst>
              <a:ext uri="{FF2B5EF4-FFF2-40B4-BE49-F238E27FC236}">
                <a16:creationId xmlns:a16="http://schemas.microsoft.com/office/drawing/2014/main" id="{DFF159E6-0096-4265-B988-FE1BD1EE644B}"/>
              </a:ext>
            </a:extLst>
          </p:cNvPr>
          <p:cNvGrpSpPr/>
          <p:nvPr/>
        </p:nvGrpSpPr>
        <p:grpSpPr>
          <a:xfrm>
            <a:off x="2209800" y="3972407"/>
            <a:ext cx="7220846" cy="2474113"/>
            <a:chOff x="2209800" y="3972407"/>
            <a:chExt cx="7220846" cy="2474113"/>
          </a:xfrm>
        </p:grpSpPr>
        <p:grpSp>
          <p:nvGrpSpPr>
            <p:cNvPr id="35" name="组合 34">
              <a:extLst>
                <a:ext uri="{FF2B5EF4-FFF2-40B4-BE49-F238E27FC236}">
                  <a16:creationId xmlns:a16="http://schemas.microsoft.com/office/drawing/2014/main" id="{E473D59B-ABA8-4996-8475-3D87734EF363}"/>
                </a:ext>
              </a:extLst>
            </p:cNvPr>
            <p:cNvGrpSpPr/>
            <p:nvPr/>
          </p:nvGrpSpPr>
          <p:grpSpPr>
            <a:xfrm>
              <a:off x="2209800" y="3972407"/>
              <a:ext cx="7220846" cy="2474113"/>
              <a:chOff x="2209800" y="3972407"/>
              <a:chExt cx="7220846" cy="2474113"/>
            </a:xfrm>
          </p:grpSpPr>
          <p:sp>
            <p:nvSpPr>
              <p:cNvPr id="6" name="矩形 5">
                <a:extLst>
                  <a:ext uri="{FF2B5EF4-FFF2-40B4-BE49-F238E27FC236}">
                    <a16:creationId xmlns:a16="http://schemas.microsoft.com/office/drawing/2014/main" id="{387BF221-F35C-47CB-954C-0389AFD32628}"/>
                  </a:ext>
                </a:extLst>
              </p:cNvPr>
              <p:cNvSpPr/>
              <p:nvPr/>
            </p:nvSpPr>
            <p:spPr>
              <a:xfrm>
                <a:off x="2697480" y="3977640"/>
                <a:ext cx="3398520" cy="2468880"/>
              </a:xfrm>
              <a:prstGeom prst="rect">
                <a:avLst/>
              </a:prstGeom>
              <a:noFill/>
              <a:ln w="28575">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39C9E66-53D4-46AD-A5C7-165D2CFC64E1}"/>
                  </a:ext>
                </a:extLst>
              </p:cNvPr>
              <p:cNvSpPr/>
              <p:nvPr/>
            </p:nvSpPr>
            <p:spPr>
              <a:xfrm>
                <a:off x="2209800" y="3977640"/>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sp>
            <p:nvSpPr>
              <p:cNvPr id="7" name="矩形: 圆角 6">
                <a:extLst>
                  <a:ext uri="{FF2B5EF4-FFF2-40B4-BE49-F238E27FC236}">
                    <a16:creationId xmlns:a16="http://schemas.microsoft.com/office/drawing/2014/main" id="{BED50361-B404-4305-B624-982ADCC224A4}"/>
                  </a:ext>
                </a:extLst>
              </p:cNvPr>
              <p:cNvSpPr/>
              <p:nvPr/>
            </p:nvSpPr>
            <p:spPr>
              <a:xfrm>
                <a:off x="3905026" y="428882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微服务</a:t>
                </a:r>
              </a:p>
            </p:txBody>
          </p:sp>
          <p:sp>
            <p:nvSpPr>
              <p:cNvPr id="8" name="矩形 7">
                <a:extLst>
                  <a:ext uri="{FF2B5EF4-FFF2-40B4-BE49-F238E27FC236}">
                    <a16:creationId xmlns:a16="http://schemas.microsoft.com/office/drawing/2014/main" id="{1582E007-7BC8-4A91-821C-F2562112092C}"/>
                  </a:ext>
                </a:extLst>
              </p:cNvPr>
              <p:cNvSpPr/>
              <p:nvPr/>
            </p:nvSpPr>
            <p:spPr>
              <a:xfrm>
                <a:off x="3484132" y="4094084"/>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992B446-C9E9-436F-A71F-5902202DADC8}"/>
                  </a:ext>
                </a:extLst>
              </p:cNvPr>
              <p:cNvSpPr/>
              <p:nvPr/>
            </p:nvSpPr>
            <p:spPr>
              <a:xfrm>
                <a:off x="5300718" y="4094084"/>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0" name="矩形: 圆角 9">
                <a:extLst>
                  <a:ext uri="{FF2B5EF4-FFF2-40B4-BE49-F238E27FC236}">
                    <a16:creationId xmlns:a16="http://schemas.microsoft.com/office/drawing/2014/main" id="{D9EC6F44-EADD-4D52-8133-5536911253D9}"/>
                  </a:ext>
                </a:extLst>
              </p:cNvPr>
              <p:cNvSpPr/>
              <p:nvPr/>
            </p:nvSpPr>
            <p:spPr>
              <a:xfrm>
                <a:off x="3905026" y="546561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微服务</a:t>
                </a:r>
              </a:p>
            </p:txBody>
          </p:sp>
          <p:sp>
            <p:nvSpPr>
              <p:cNvPr id="11" name="矩形 10">
                <a:extLst>
                  <a:ext uri="{FF2B5EF4-FFF2-40B4-BE49-F238E27FC236}">
                    <a16:creationId xmlns:a16="http://schemas.microsoft.com/office/drawing/2014/main" id="{98332C76-1686-4F8B-8E27-59A3E98BD0EE}"/>
                  </a:ext>
                </a:extLst>
              </p:cNvPr>
              <p:cNvSpPr/>
              <p:nvPr/>
            </p:nvSpPr>
            <p:spPr>
              <a:xfrm>
                <a:off x="3484132" y="5270876"/>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7EDF2ED-327B-4F6C-B61C-3586F056A297}"/>
                  </a:ext>
                </a:extLst>
              </p:cNvPr>
              <p:cNvSpPr/>
              <p:nvPr/>
            </p:nvSpPr>
            <p:spPr>
              <a:xfrm>
                <a:off x="5300718" y="5270876"/>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3" name="矩形 12">
                <a:extLst>
                  <a:ext uri="{FF2B5EF4-FFF2-40B4-BE49-F238E27FC236}">
                    <a16:creationId xmlns:a16="http://schemas.microsoft.com/office/drawing/2014/main" id="{4D9FFE36-6CEA-4021-882F-88B9099C3DB6}"/>
                  </a:ext>
                </a:extLst>
              </p:cNvPr>
              <p:cNvSpPr/>
              <p:nvPr/>
            </p:nvSpPr>
            <p:spPr>
              <a:xfrm>
                <a:off x="8760086" y="3972407"/>
                <a:ext cx="670560" cy="2468880"/>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grpSp>
        <p:sp>
          <p:nvSpPr>
            <p:cNvPr id="39" name="文本框 38">
              <a:extLst>
                <a:ext uri="{FF2B5EF4-FFF2-40B4-BE49-F238E27FC236}">
                  <a16:creationId xmlns:a16="http://schemas.microsoft.com/office/drawing/2014/main" id="{0FE37371-EDAF-456E-819D-5AAF7AEE597E}"/>
                </a:ext>
              </a:extLst>
            </p:cNvPr>
            <p:cNvSpPr txBox="1"/>
            <p:nvPr/>
          </p:nvSpPr>
          <p:spPr>
            <a:xfrm>
              <a:off x="2880360" y="4791348"/>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全</a:t>
              </a:r>
              <a:endParaRPr lang="en-US" altLang="zh-CN" dirty="0"/>
            </a:p>
            <a:p>
              <a:r>
                <a:rPr lang="zh-CN" altLang="en-US" dirty="0"/>
                <a:t>局</a:t>
              </a:r>
              <a:endParaRPr lang="en-US" altLang="zh-CN" dirty="0"/>
            </a:p>
            <a:p>
              <a:r>
                <a:rPr lang="zh-CN" altLang="en-US" dirty="0"/>
                <a:t>事</a:t>
              </a:r>
              <a:endParaRPr lang="en-US" altLang="zh-CN" dirty="0"/>
            </a:p>
            <a:p>
              <a:r>
                <a:rPr lang="zh-CN" altLang="en-US" dirty="0"/>
                <a:t>务</a:t>
              </a:r>
            </a:p>
          </p:txBody>
        </p:sp>
        <p:sp>
          <p:nvSpPr>
            <p:cNvPr id="40" name="文本框 39">
              <a:extLst>
                <a:ext uri="{FF2B5EF4-FFF2-40B4-BE49-F238E27FC236}">
                  <a16:creationId xmlns:a16="http://schemas.microsoft.com/office/drawing/2014/main" id="{2661EE0D-9DC4-4380-86DC-D10E87C00C4A}"/>
                </a:ext>
              </a:extLst>
            </p:cNvPr>
            <p:cNvSpPr txBox="1"/>
            <p:nvPr/>
          </p:nvSpPr>
          <p:spPr>
            <a:xfrm>
              <a:off x="3491371" y="4202378"/>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a:t>
              </a:r>
              <a:endParaRPr lang="en-US" altLang="zh-CN" dirty="0"/>
            </a:p>
            <a:p>
              <a:r>
                <a:rPr lang="zh-CN" altLang="en-US" dirty="0"/>
                <a:t>支</a:t>
              </a:r>
              <a:endParaRPr lang="en-US" altLang="zh-CN" dirty="0"/>
            </a:p>
            <a:p>
              <a:r>
                <a:rPr lang="zh-CN" altLang="en-US" dirty="0"/>
                <a:t>事</a:t>
              </a:r>
              <a:endParaRPr lang="en-US" altLang="zh-CN" dirty="0"/>
            </a:p>
            <a:p>
              <a:r>
                <a:rPr lang="zh-CN" altLang="en-US" dirty="0"/>
                <a:t>务</a:t>
              </a:r>
            </a:p>
          </p:txBody>
        </p:sp>
        <p:sp>
          <p:nvSpPr>
            <p:cNvPr id="41" name="文本框 40">
              <a:extLst>
                <a:ext uri="{FF2B5EF4-FFF2-40B4-BE49-F238E27FC236}">
                  <a16:creationId xmlns:a16="http://schemas.microsoft.com/office/drawing/2014/main" id="{E694B308-A883-46AB-99B1-15AF4179EB46}"/>
                </a:ext>
              </a:extLst>
            </p:cNvPr>
            <p:cNvSpPr txBox="1"/>
            <p:nvPr/>
          </p:nvSpPr>
          <p:spPr>
            <a:xfrm>
              <a:off x="3491371" y="5379169"/>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a:t>
              </a:r>
              <a:endParaRPr lang="en-US" altLang="zh-CN" dirty="0"/>
            </a:p>
            <a:p>
              <a:r>
                <a:rPr lang="zh-CN" altLang="en-US" dirty="0"/>
                <a:t>支</a:t>
              </a:r>
              <a:endParaRPr lang="en-US" altLang="zh-CN" dirty="0"/>
            </a:p>
            <a:p>
              <a:r>
                <a:rPr lang="zh-CN" altLang="en-US" dirty="0"/>
                <a:t>事</a:t>
              </a:r>
              <a:endParaRPr lang="en-US" altLang="zh-CN" dirty="0"/>
            </a:p>
            <a:p>
              <a:r>
                <a:rPr lang="zh-CN" altLang="en-US" dirty="0"/>
                <a:t>务</a:t>
              </a:r>
            </a:p>
          </p:txBody>
        </p:sp>
      </p:grpSp>
    </p:spTree>
    <p:extLst>
      <p:ext uri="{BB962C8B-B14F-4D97-AF65-F5344CB8AC3E}">
        <p14:creationId xmlns:p14="http://schemas.microsoft.com/office/powerpoint/2010/main" val="5790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6" presetClass="entr" presetSubtype="37"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500"/>
                                        <p:tgtEl>
                                          <p:spTgt spid="30"/>
                                        </p:tgtEl>
                                      </p:cBhvr>
                                    </p:animEffect>
                                  </p:childTnLst>
                                </p:cTn>
                              </p:par>
                              <p:par>
                                <p:cTn id="18" presetID="16" presetClass="entr" presetSubtype="37"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的</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dirty="0">
                <a:solidFill>
                  <a:srgbClr val="24292E"/>
                </a:solidFill>
                <a:latin typeface="-apple-system"/>
              </a:rPr>
              <a:t>RM</a:t>
            </a:r>
            <a:r>
              <a:rPr lang="zh-CN" altLang="en-US" dirty="0">
                <a:solidFill>
                  <a:srgbClr val="24292E"/>
                </a:solidFill>
                <a:latin typeface="-apple-system"/>
              </a:rPr>
              <a:t>一阶段的工作：</a:t>
            </a:r>
            <a:endParaRPr lang="en-US" altLang="zh-CN" dirty="0">
              <a:solidFill>
                <a:srgbClr val="24292E"/>
              </a:solidFill>
              <a:latin typeface="-apple-system"/>
            </a:endParaRPr>
          </a:p>
          <a:p>
            <a:pPr marL="342900" indent="-342900">
              <a:buFont typeface="+mj-ea"/>
              <a:buAutoNum type="circleNumDbPlain"/>
            </a:pPr>
            <a:r>
              <a:rPr lang="zh-CN" altLang="en-US" sz="1400" dirty="0">
                <a:solidFill>
                  <a:srgbClr val="24292E"/>
                </a:solidFill>
                <a:latin typeface="-apple-system"/>
              </a:rPr>
              <a:t>注册分支事务到</a:t>
            </a:r>
            <a:r>
              <a:rPr lang="en-US" altLang="zh-CN" sz="1400" dirty="0">
                <a:solidFill>
                  <a:srgbClr val="24292E"/>
                </a:solidFill>
                <a:latin typeface="-apple-system"/>
              </a:rPr>
              <a:t>TC</a:t>
            </a:r>
          </a:p>
          <a:p>
            <a:pPr marL="342900" indent="-342900">
              <a:buFont typeface="+mj-ea"/>
              <a:buAutoNum type="circleNumDbPlain"/>
            </a:pPr>
            <a:r>
              <a:rPr lang="zh-CN" altLang="en-US" sz="1400" dirty="0">
                <a:solidFill>
                  <a:srgbClr val="24292E"/>
                </a:solidFill>
                <a:latin typeface="-apple-system"/>
              </a:rPr>
              <a:t>执行分支业务</a:t>
            </a:r>
            <a:r>
              <a:rPr lang="en-US" altLang="zh-CN" sz="1400" dirty="0" err="1">
                <a:solidFill>
                  <a:srgbClr val="24292E"/>
                </a:solidFill>
                <a:latin typeface="-apple-system"/>
              </a:rPr>
              <a:t>sql</a:t>
            </a:r>
            <a:r>
              <a:rPr lang="zh-CN" altLang="en-US" sz="1400" dirty="0">
                <a:solidFill>
                  <a:srgbClr val="24292E"/>
                </a:solidFill>
                <a:latin typeface="-apple-system"/>
              </a:rPr>
              <a:t>但不提交</a:t>
            </a:r>
            <a:endParaRPr lang="en-US" altLang="zh-CN" sz="1400" dirty="0">
              <a:solidFill>
                <a:srgbClr val="24292E"/>
              </a:solidFill>
              <a:latin typeface="-apple-system"/>
            </a:endParaRPr>
          </a:p>
          <a:p>
            <a:pPr marL="342900" indent="-342900">
              <a:buFont typeface="+mj-ea"/>
              <a:buAutoNum type="circleNumDbPlain"/>
            </a:pPr>
            <a:r>
              <a:rPr lang="zh-CN" altLang="en-US" sz="1400" dirty="0">
                <a:solidFill>
                  <a:srgbClr val="24292E"/>
                </a:solidFill>
                <a:latin typeface="-apple-system"/>
              </a:rPr>
              <a:t>报告执行状态到</a:t>
            </a:r>
            <a:r>
              <a:rPr lang="en-US" altLang="zh-CN" sz="1400" dirty="0">
                <a:solidFill>
                  <a:srgbClr val="24292E"/>
                </a:solidFill>
                <a:latin typeface="-apple-system"/>
              </a:rPr>
              <a:t>TC</a:t>
            </a:r>
          </a:p>
          <a:p>
            <a:r>
              <a:rPr lang="en-US" altLang="zh-CN" dirty="0">
                <a:solidFill>
                  <a:srgbClr val="24292E"/>
                </a:solidFill>
                <a:latin typeface="-apple-system"/>
              </a:rPr>
              <a:t>TC</a:t>
            </a:r>
            <a:r>
              <a:rPr lang="zh-CN" altLang="en-US" dirty="0">
                <a:solidFill>
                  <a:srgbClr val="24292E"/>
                </a:solidFill>
                <a:latin typeface="-apple-system"/>
              </a:rPr>
              <a:t>二阶段的工作：</a:t>
            </a:r>
            <a:endParaRPr lang="en-US" altLang="zh-CN" dirty="0">
              <a:solidFill>
                <a:srgbClr val="24292E"/>
              </a:solidFill>
              <a:latin typeface="-apple-system"/>
            </a:endParaRPr>
          </a:p>
          <a:p>
            <a:pPr marL="342900" indent="-342900">
              <a:buFont typeface="Arial" panose="020B0604020202020204" pitchFamily="34" charset="0"/>
              <a:buChar char="•"/>
            </a:pPr>
            <a:r>
              <a:rPr lang="en-US" altLang="zh-CN" sz="1400" dirty="0">
                <a:solidFill>
                  <a:srgbClr val="24292E"/>
                </a:solidFill>
                <a:latin typeface="-apple-system"/>
              </a:rPr>
              <a:t>TC</a:t>
            </a:r>
            <a:r>
              <a:rPr lang="zh-CN" altLang="en-US" sz="1400" dirty="0">
                <a:solidFill>
                  <a:srgbClr val="24292E"/>
                </a:solidFill>
                <a:latin typeface="-apple-system"/>
              </a:rPr>
              <a:t>检测各分支事务执行状态</a:t>
            </a:r>
            <a:endParaRPr lang="en-US" altLang="zh-CN" sz="1400" dirty="0">
              <a:solidFill>
                <a:srgbClr val="24292E"/>
              </a:solidFill>
              <a:latin typeface="-apple-system"/>
            </a:endParaRPr>
          </a:p>
          <a:p>
            <a:pPr marL="0" lvl="1" indent="-342900" eaLnBrk="1" fontAlgn="auto" hangingPunct="1">
              <a:spcBef>
                <a:spcPts val="0"/>
              </a:spcBef>
              <a:spcAft>
                <a:spcPts val="0"/>
              </a:spcAft>
              <a:buFont typeface="+mj-lt"/>
              <a:buAutoNum type="alphaLcPeriod"/>
            </a:pP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如果都成功，通知所有</a:t>
            </a:r>
            <a:r>
              <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RM</a:t>
            </a: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提交事务</a:t>
            </a:r>
            <a:endPar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342900" eaLnBrk="1" fontAlgn="auto" hangingPunct="1">
              <a:spcBef>
                <a:spcPts val="0"/>
              </a:spcBef>
              <a:spcAft>
                <a:spcPts val="0"/>
              </a:spcAft>
              <a:buFont typeface="+mj-lt"/>
              <a:buAutoNum type="alphaLcPeriod"/>
            </a:pP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如果有失败，通知所有</a:t>
            </a:r>
            <a:r>
              <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RM</a:t>
            </a: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回滚事务</a:t>
            </a:r>
            <a:endPar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24292E"/>
                </a:solidFill>
                <a:latin typeface="-apple-system"/>
              </a:rPr>
              <a:t>RM</a:t>
            </a:r>
            <a:r>
              <a:rPr lang="zh-CN" altLang="en-US" dirty="0">
                <a:solidFill>
                  <a:srgbClr val="24292E"/>
                </a:solidFill>
                <a:latin typeface="-apple-system"/>
              </a:rPr>
              <a:t>二阶段的工作：</a:t>
            </a:r>
            <a:endParaRPr lang="en-US" altLang="zh-CN" dirty="0">
              <a:solidFill>
                <a:srgbClr val="24292E"/>
              </a:solidFill>
              <a:latin typeface="-apple-system"/>
            </a:endParaRPr>
          </a:p>
          <a:p>
            <a:pPr marL="342900" indent="-342900">
              <a:buFont typeface="Arial" panose="020B0604020202020204" pitchFamily="34" charset="0"/>
              <a:buChar char="•"/>
            </a:pPr>
            <a:r>
              <a:rPr lang="zh-CN" altLang="en-US" sz="1400" dirty="0">
                <a:solidFill>
                  <a:srgbClr val="24292E"/>
                </a:solidFill>
                <a:latin typeface="-apple-system"/>
              </a:rPr>
              <a:t>接收</a:t>
            </a:r>
            <a:r>
              <a:rPr lang="en-US" altLang="zh-CN" sz="1400" dirty="0">
                <a:solidFill>
                  <a:srgbClr val="24292E"/>
                </a:solidFill>
                <a:latin typeface="-apple-system"/>
              </a:rPr>
              <a:t>TC</a:t>
            </a:r>
            <a:r>
              <a:rPr lang="zh-CN" altLang="en-US" sz="1400" dirty="0">
                <a:solidFill>
                  <a:srgbClr val="24292E"/>
                </a:solidFill>
                <a:latin typeface="-apple-system"/>
              </a:rPr>
              <a:t>指令，提交或回滚事务</a:t>
            </a:r>
            <a:endParaRPr lang="zh-CN" altLang="en-US" sz="1000" b="0" dirty="0">
              <a:latin typeface="+mn-ea"/>
              <a:ea typeface="+mn-ea"/>
            </a:endParaRPr>
          </a:p>
        </p:txBody>
      </p:sp>
      <p:grpSp>
        <p:nvGrpSpPr>
          <p:cNvPr id="33" name="组合 32">
            <a:extLst>
              <a:ext uri="{FF2B5EF4-FFF2-40B4-BE49-F238E27FC236}">
                <a16:creationId xmlns:a16="http://schemas.microsoft.com/office/drawing/2014/main" id="{66BA4A8D-18BD-4918-A2F3-3304A1CF1725}"/>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1D9ECA66-753A-4C11-A4A5-57FD73E95B2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BCDD18B-0B66-4CD2-BC27-C88440D89E9F}"/>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32" name="组合 31">
            <a:extLst>
              <a:ext uri="{FF2B5EF4-FFF2-40B4-BE49-F238E27FC236}">
                <a16:creationId xmlns:a16="http://schemas.microsoft.com/office/drawing/2014/main" id="{4606A7F6-EDC9-4047-9ABB-167A2A1929A5}"/>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49608BF6-711E-49F2-A01A-D04348E12193}"/>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dirty="0">
                  <a:solidFill>
                    <a:srgbClr val="24292E"/>
                  </a:solidFill>
                  <a:latin typeface="-apple-system"/>
                  <a:ea typeface="阿里巴巴普惠体" panose="00020600040101010101" pitchFamily="18" charset="-122"/>
                </a:rPr>
                <a:t>微服务</a:t>
              </a:r>
            </a:p>
          </p:txBody>
        </p:sp>
        <p:sp>
          <p:nvSpPr>
            <p:cNvPr id="9" name="矩形 8">
              <a:extLst>
                <a:ext uri="{FF2B5EF4-FFF2-40B4-BE49-F238E27FC236}">
                  <a16:creationId xmlns:a16="http://schemas.microsoft.com/office/drawing/2014/main" id="{14D54105-4B65-4AED-A956-BFCB18E7B1C4}"/>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RM</a:t>
              </a:r>
              <a:endParaRPr lang="zh-CN" altLang="en-US" dirty="0"/>
            </a:p>
          </p:txBody>
        </p:sp>
      </p:grpSp>
      <p:grpSp>
        <p:nvGrpSpPr>
          <p:cNvPr id="31" name="组合 30">
            <a:extLst>
              <a:ext uri="{FF2B5EF4-FFF2-40B4-BE49-F238E27FC236}">
                <a16:creationId xmlns:a16="http://schemas.microsoft.com/office/drawing/2014/main" id="{D6C5D376-F183-46FA-81B3-2C449EAEF04E}"/>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C6DEFD57-3E6F-47AA-890A-2000C87B86C2}"/>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dirty="0">
                  <a:solidFill>
                    <a:srgbClr val="24292E"/>
                  </a:solidFill>
                  <a:latin typeface="-apple-system"/>
                  <a:ea typeface="阿里巴巴普惠体" panose="00020600040101010101" pitchFamily="18" charset="-122"/>
                </a:rPr>
                <a:t>微服务</a:t>
              </a:r>
            </a:p>
          </p:txBody>
        </p:sp>
        <p:sp>
          <p:nvSpPr>
            <p:cNvPr id="12" name="矩形 11">
              <a:extLst>
                <a:ext uri="{FF2B5EF4-FFF2-40B4-BE49-F238E27FC236}">
                  <a16:creationId xmlns:a16="http://schemas.microsoft.com/office/drawing/2014/main" id="{A6F3DC17-FDE6-4FC8-9943-2E9E7CFD79BA}"/>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AAC6BEB5-F4D3-4659-AEE3-FF57A396A76C}"/>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FD2EF979-F98E-4EED-8EE6-FA18EE1E2A1C}"/>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15CE17D-F448-437A-ACBD-FB23F69D1BF3}"/>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85FF5EB-3202-4434-860C-897F209906FB}"/>
              </a:ext>
            </a:extLst>
          </p:cNvPr>
          <p:cNvSpPr txBox="1"/>
          <p:nvPr/>
        </p:nvSpPr>
        <p:spPr>
          <a:xfrm>
            <a:off x="6663140" y="2190903"/>
            <a:ext cx="1265090" cy="261610"/>
          </a:xfrm>
          <a:prstGeom prst="rect">
            <a:avLst/>
          </a:prstGeom>
          <a:noFill/>
        </p:spPr>
        <p:txBody>
          <a:bodyPr wrap="non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1.1.</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19" name="文本框 18">
            <a:extLst>
              <a:ext uri="{FF2B5EF4-FFF2-40B4-BE49-F238E27FC236}">
                <a16:creationId xmlns:a16="http://schemas.microsoft.com/office/drawing/2014/main" id="{FE90D111-0A7A-47FD-8FDA-4165CB333ED0}"/>
              </a:ext>
            </a:extLst>
          </p:cNvPr>
          <p:cNvSpPr txBox="1"/>
          <p:nvPr/>
        </p:nvSpPr>
        <p:spPr>
          <a:xfrm>
            <a:off x="6651855" y="6083261"/>
            <a:ext cx="2253482" cy="261610"/>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2.1.</a:t>
            </a:r>
            <a:r>
              <a:rPr lang="zh-CN" altLang="en-US" dirty="0"/>
              <a:t>提交、回滚全局事务</a:t>
            </a:r>
          </a:p>
        </p:txBody>
      </p:sp>
      <p:cxnSp>
        <p:nvCxnSpPr>
          <p:cNvPr id="40" name="直接箭头连接符 39">
            <a:extLst>
              <a:ext uri="{FF2B5EF4-FFF2-40B4-BE49-F238E27FC236}">
                <a16:creationId xmlns:a16="http://schemas.microsoft.com/office/drawing/2014/main" id="{E20A6337-9EA1-4048-BBD4-1DF0E7E29E38}"/>
              </a:ext>
            </a:extLst>
          </p:cNvPr>
          <p:cNvCxnSpPr>
            <a:cxnSpLocks/>
            <a:endCxn id="8" idx="1"/>
          </p:cNvCxnSpPr>
          <p:nvPr/>
        </p:nvCxnSpPr>
        <p:spPr>
          <a:xfrm>
            <a:off x="4742430" y="3468622"/>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45132D1F-D849-464E-B38A-EEFAAAB861E5}"/>
              </a:ext>
            </a:extLst>
          </p:cNvPr>
          <p:cNvSpPr txBox="1"/>
          <p:nvPr/>
        </p:nvSpPr>
        <p:spPr>
          <a:xfrm>
            <a:off x="4818041" y="3500944"/>
            <a:ext cx="1012166"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cxnSp>
        <p:nvCxnSpPr>
          <p:cNvPr id="46" name="直接箭头连接符 45">
            <a:extLst>
              <a:ext uri="{FF2B5EF4-FFF2-40B4-BE49-F238E27FC236}">
                <a16:creationId xmlns:a16="http://schemas.microsoft.com/office/drawing/2014/main" id="{BC7E69E4-559B-40CB-8DAB-DA23828E6A70}"/>
              </a:ext>
            </a:extLst>
          </p:cNvPr>
          <p:cNvCxnSpPr>
            <a:cxnSpLocks/>
            <a:endCxn id="11" idx="1"/>
          </p:cNvCxnSpPr>
          <p:nvPr/>
        </p:nvCxnSpPr>
        <p:spPr>
          <a:xfrm>
            <a:off x="4751246" y="5005943"/>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9321218E-CDC0-4744-936F-6FEB8AA7162D}"/>
              </a:ext>
            </a:extLst>
          </p:cNvPr>
          <p:cNvSpPr txBox="1"/>
          <p:nvPr/>
        </p:nvSpPr>
        <p:spPr>
          <a:xfrm>
            <a:off x="4826423" y="4989236"/>
            <a:ext cx="1012166"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sp>
        <p:nvSpPr>
          <p:cNvPr id="50" name="矩形 49">
            <a:extLst>
              <a:ext uri="{FF2B5EF4-FFF2-40B4-BE49-F238E27FC236}">
                <a16:creationId xmlns:a16="http://schemas.microsoft.com/office/drawing/2014/main" id="{CAEA8732-8A2F-4F4B-93D5-767DBCE384D1}"/>
              </a:ext>
            </a:extLst>
          </p:cNvPr>
          <p:cNvSpPr/>
          <p:nvPr/>
        </p:nvSpPr>
        <p:spPr>
          <a:xfrm>
            <a:off x="6144655" y="3095483"/>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执行业务</a:t>
            </a:r>
            <a:r>
              <a:rPr lang="en-US" altLang="zh-CN" sz="1100" dirty="0" err="1">
                <a:ea typeface="Alibaba PuHuiTi Medium"/>
              </a:rPr>
              <a:t>sql</a:t>
            </a:r>
            <a:endParaRPr lang="zh-CN" altLang="en-US" sz="1100" dirty="0">
              <a:ea typeface="Alibaba PuHuiTi Medium"/>
            </a:endParaRPr>
          </a:p>
        </p:txBody>
      </p:sp>
      <p:cxnSp>
        <p:nvCxnSpPr>
          <p:cNvPr id="52" name="直接箭头连接符 51">
            <a:extLst>
              <a:ext uri="{FF2B5EF4-FFF2-40B4-BE49-F238E27FC236}">
                <a16:creationId xmlns:a16="http://schemas.microsoft.com/office/drawing/2014/main" id="{789F59B1-C719-44B2-B690-71160CD77EF0}"/>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DD00B42E-FC39-445C-B113-B6CB997705F7}"/>
              </a:ext>
            </a:extLst>
          </p:cNvPr>
          <p:cNvSpPr txBox="1"/>
          <p:nvPr/>
        </p:nvSpPr>
        <p:spPr>
          <a:xfrm>
            <a:off x="8424699" y="2761649"/>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64" name="直接箭头连接符 63">
            <a:extLst>
              <a:ext uri="{FF2B5EF4-FFF2-40B4-BE49-F238E27FC236}">
                <a16:creationId xmlns:a16="http://schemas.microsoft.com/office/drawing/2014/main" id="{26FF0537-5F4F-4E40-A525-9B4D36CA8D8D}"/>
              </a:ext>
            </a:extLst>
          </p:cNvPr>
          <p:cNvCxnSpPr>
            <a:cxnSpLocks/>
            <a:stCxn id="9" idx="3"/>
          </p:cNvCxnSpPr>
          <p:nvPr/>
        </p:nvCxnSpPr>
        <p:spPr>
          <a:xfrm flipV="1">
            <a:off x="7803889" y="34675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6FCA485D-787D-4C68-B934-18E1ED2AF6C3}"/>
              </a:ext>
            </a:extLst>
          </p:cNvPr>
          <p:cNvSpPr txBox="1"/>
          <p:nvPr/>
        </p:nvSpPr>
        <p:spPr>
          <a:xfrm>
            <a:off x="8441093" y="3205958"/>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cxnSp>
        <p:nvCxnSpPr>
          <p:cNvPr id="66" name="直接箭头连接符 65">
            <a:extLst>
              <a:ext uri="{FF2B5EF4-FFF2-40B4-BE49-F238E27FC236}">
                <a16:creationId xmlns:a16="http://schemas.microsoft.com/office/drawing/2014/main" id="{523DEBCF-BAB7-4169-B5C9-D909053BA183}"/>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2CC54754-9CD6-4B2D-9B7C-14A25E9BF5F5}"/>
              </a:ext>
            </a:extLst>
          </p:cNvPr>
          <p:cNvSpPr txBox="1"/>
          <p:nvPr/>
        </p:nvSpPr>
        <p:spPr>
          <a:xfrm>
            <a:off x="8407067" y="4323208"/>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68" name="直接箭头连接符 67">
            <a:extLst>
              <a:ext uri="{FF2B5EF4-FFF2-40B4-BE49-F238E27FC236}">
                <a16:creationId xmlns:a16="http://schemas.microsoft.com/office/drawing/2014/main" id="{B6E403FC-7067-4F14-AC32-B34E9399CAFB}"/>
              </a:ext>
            </a:extLst>
          </p:cNvPr>
          <p:cNvCxnSpPr>
            <a:cxnSpLocks/>
            <a:stCxn id="12" idx="3"/>
          </p:cNvCxnSpPr>
          <p:nvPr/>
        </p:nvCxnSpPr>
        <p:spPr>
          <a:xfrm flipV="1">
            <a:off x="7803889" y="50059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0CCCD480-48C7-4F2D-B50D-34D674C4DD01}"/>
              </a:ext>
            </a:extLst>
          </p:cNvPr>
          <p:cNvSpPr txBox="1"/>
          <p:nvPr/>
        </p:nvSpPr>
        <p:spPr>
          <a:xfrm>
            <a:off x="8423461" y="4746001"/>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sp>
        <p:nvSpPr>
          <p:cNvPr id="70" name="矩形 69">
            <a:extLst>
              <a:ext uri="{FF2B5EF4-FFF2-40B4-BE49-F238E27FC236}">
                <a16:creationId xmlns:a16="http://schemas.microsoft.com/office/drawing/2014/main" id="{66E8D05E-8E33-4461-8508-46BEE392A2AD}"/>
              </a:ext>
            </a:extLst>
          </p:cNvPr>
          <p:cNvSpPr/>
          <p:nvPr/>
        </p:nvSpPr>
        <p:spPr>
          <a:xfrm>
            <a:off x="6135839" y="4624402"/>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执行业务</a:t>
            </a:r>
            <a:r>
              <a:rPr lang="en-US" altLang="zh-CN" sz="1100" dirty="0" err="1">
                <a:ea typeface="Alibaba PuHuiTi Medium"/>
              </a:rPr>
              <a:t>sql</a:t>
            </a:r>
            <a:endParaRPr lang="zh-CN" altLang="en-US" sz="1100" dirty="0">
              <a:ea typeface="Alibaba PuHuiTi Medium"/>
            </a:endParaRPr>
          </a:p>
        </p:txBody>
      </p:sp>
      <p:cxnSp>
        <p:nvCxnSpPr>
          <p:cNvPr id="72" name="直接箭头连接符 71">
            <a:extLst>
              <a:ext uri="{FF2B5EF4-FFF2-40B4-BE49-F238E27FC236}">
                <a16:creationId xmlns:a16="http://schemas.microsoft.com/office/drawing/2014/main" id="{706D0C2D-B787-45BF-8B6F-2C6D7073AA52}"/>
              </a:ext>
            </a:extLst>
          </p:cNvPr>
          <p:cNvCxnSpPr>
            <a:cxnSpLocks/>
          </p:cNvCxnSpPr>
          <p:nvPr/>
        </p:nvCxnSpPr>
        <p:spPr>
          <a:xfrm flipH="1">
            <a:off x="7789355" y="5477101"/>
            <a:ext cx="2450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254131F-6729-4CE7-BEE2-9FFB3C45D6C1}"/>
              </a:ext>
            </a:extLst>
          </p:cNvPr>
          <p:cNvSpPr txBox="1"/>
          <p:nvPr/>
        </p:nvSpPr>
        <p:spPr>
          <a:xfrm>
            <a:off x="8423461" y="5265819"/>
            <a:ext cx="1361269" cy="261610"/>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2.3.</a:t>
            </a:r>
            <a:r>
              <a:rPr lang="zh-CN" altLang="en-US" dirty="0"/>
              <a:t>提交</a:t>
            </a:r>
            <a:r>
              <a:rPr lang="en-US" altLang="zh-CN" dirty="0"/>
              <a:t>/</a:t>
            </a:r>
            <a:r>
              <a:rPr lang="zh-CN" altLang="en-US" dirty="0"/>
              <a:t>回滚</a:t>
            </a:r>
          </a:p>
        </p:txBody>
      </p:sp>
      <p:cxnSp>
        <p:nvCxnSpPr>
          <p:cNvPr id="74" name="直接箭头连接符 73">
            <a:extLst>
              <a:ext uri="{FF2B5EF4-FFF2-40B4-BE49-F238E27FC236}">
                <a16:creationId xmlns:a16="http://schemas.microsoft.com/office/drawing/2014/main" id="{0B19D7D5-93A2-45AE-8897-84A024A43ABD}"/>
              </a:ext>
            </a:extLst>
          </p:cNvPr>
          <p:cNvCxnSpPr>
            <a:cxnSpLocks/>
          </p:cNvCxnSpPr>
          <p:nvPr/>
        </p:nvCxnSpPr>
        <p:spPr>
          <a:xfrm flipH="1">
            <a:off x="7802652" y="3958686"/>
            <a:ext cx="243729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68749A40-11AB-4A7D-8712-400BBB7220F7}"/>
              </a:ext>
            </a:extLst>
          </p:cNvPr>
          <p:cNvSpPr txBox="1"/>
          <p:nvPr/>
        </p:nvSpPr>
        <p:spPr>
          <a:xfrm>
            <a:off x="8447516" y="3747404"/>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r>
              <a:rPr lang="zh-CN" altLang="en-US"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提交</a:t>
            </a:r>
            <a:r>
              <a:rPr lang="en-US" altLang="zh-CN"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回滚</a:t>
            </a:r>
          </a:p>
        </p:txBody>
      </p:sp>
      <p:cxnSp>
        <p:nvCxnSpPr>
          <p:cNvPr id="90" name="连接符: 肘形 89">
            <a:extLst>
              <a:ext uri="{FF2B5EF4-FFF2-40B4-BE49-F238E27FC236}">
                <a16:creationId xmlns:a16="http://schemas.microsoft.com/office/drawing/2014/main" id="{AA40E75F-A59C-4DF6-9F17-A4319116E0B8}"/>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568CEA5-ED02-4BAB-9F37-C9F9BDABC78B}"/>
              </a:ext>
            </a:extLst>
          </p:cNvPr>
          <p:cNvSpPr txBox="1"/>
          <p:nvPr/>
        </p:nvSpPr>
        <p:spPr>
          <a:xfrm>
            <a:off x="11268562" y="4727349"/>
            <a:ext cx="558053" cy="938719"/>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2.2.</a:t>
            </a:r>
            <a:r>
              <a:rPr lang="zh-CN" altLang="en-US" dirty="0"/>
              <a:t>检查分支事务状态</a:t>
            </a:r>
          </a:p>
        </p:txBody>
      </p:sp>
    </p:spTree>
    <p:extLst>
      <p:ext uri="{BB962C8B-B14F-4D97-AF65-F5344CB8AC3E}">
        <p14:creationId xmlns:p14="http://schemas.microsoft.com/office/powerpoint/2010/main" val="2938415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randombar(horizontal)">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down)">
                                      <p:cBhvr>
                                        <p:cTn id="73" dur="500"/>
                                        <p:tgtEl>
                                          <p:spTgt spid="9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wipe(down)">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50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right)">
                                      <p:cBhvr>
                                        <p:cTn id="84" dur="500"/>
                                        <p:tgtEl>
                                          <p:spTgt spid="73"/>
                                        </p:tgtEl>
                                      </p:cBhvr>
                                    </p:animEffect>
                                  </p:childTnLst>
                                </p:cTn>
                              </p:par>
                              <p:par>
                                <p:cTn id="85" presetID="22" presetClass="entr" presetSubtype="2"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1" grpId="0"/>
      <p:bldP spid="47" grpId="0"/>
      <p:bldP spid="50" grpId="0" animBg="1"/>
      <p:bldP spid="56" grpId="0"/>
      <p:bldP spid="65" grpId="0"/>
      <p:bldP spid="67" grpId="0"/>
      <p:bldP spid="69" grpId="0"/>
      <p:bldP spid="70" grpId="0" animBg="1"/>
      <p:bldP spid="73" grpId="0"/>
      <p:bldP spid="75" grpId="0"/>
      <p:bldP spid="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22356" y="1962123"/>
            <a:ext cx="3597833" cy="3615984"/>
          </a:xfrm>
        </p:spPr>
        <p:txBody>
          <a:bodyPr/>
          <a:lstStyle/>
          <a:p>
            <a:r>
              <a:rPr lang="zh-CN" altLang="en-US" dirty="0"/>
              <a:t>阶段一</a:t>
            </a:r>
            <a:r>
              <a:rPr lang="en-US" altLang="zh-CN" dirty="0"/>
              <a:t>RM</a:t>
            </a:r>
            <a:r>
              <a:rPr lang="zh-CN" altLang="en-US" dirty="0"/>
              <a:t>的工作：</a:t>
            </a:r>
            <a:endParaRPr lang="en-US" altLang="zh-CN" dirty="0"/>
          </a:p>
          <a:p>
            <a:pPr marL="285750" indent="-285750">
              <a:buFont typeface="Arial" panose="020B0604020202020204" pitchFamily="34" charset="0"/>
              <a:buChar char="•"/>
            </a:pPr>
            <a:r>
              <a:rPr lang="zh-CN" altLang="en-US" sz="1400" dirty="0"/>
              <a:t>注册分支事务</a:t>
            </a:r>
            <a:endParaRPr lang="en-US" altLang="zh-CN" sz="1400" dirty="0"/>
          </a:p>
          <a:p>
            <a:pPr marL="285750" indent="-285750">
              <a:buFont typeface="Arial" panose="020B0604020202020204" pitchFamily="34" charset="0"/>
              <a:buChar char="•"/>
            </a:pPr>
            <a:r>
              <a:rPr lang="zh-CN" altLang="en-US" sz="1400" dirty="0">
                <a:solidFill>
                  <a:srgbClr val="AD2A26"/>
                </a:solidFill>
              </a:rPr>
              <a:t>记录</a:t>
            </a:r>
            <a:r>
              <a:rPr lang="en-US" altLang="zh-CN" sz="1400" dirty="0">
                <a:solidFill>
                  <a:srgbClr val="AD2A26"/>
                </a:solidFill>
              </a:rPr>
              <a:t>undo-log</a:t>
            </a:r>
            <a:r>
              <a:rPr lang="zh-CN" altLang="en-US" sz="1400" dirty="0">
                <a:solidFill>
                  <a:srgbClr val="AD2A26"/>
                </a:solidFill>
              </a:rPr>
              <a:t>（数据快照）</a:t>
            </a:r>
            <a:endParaRPr lang="en-US" altLang="zh-CN" sz="1400" dirty="0">
              <a:solidFill>
                <a:srgbClr val="AD2A26"/>
              </a:solidFill>
            </a:endParaRPr>
          </a:p>
          <a:p>
            <a:pPr marL="285750" indent="-285750">
              <a:buFont typeface="Arial" panose="020B0604020202020204" pitchFamily="34" charset="0"/>
              <a:buChar char="•"/>
            </a:pPr>
            <a:r>
              <a:rPr lang="zh-CN" altLang="en-US" sz="1400" dirty="0"/>
              <a:t>执行业务</a:t>
            </a:r>
            <a:r>
              <a:rPr lang="en-US" altLang="zh-CN" sz="1400" dirty="0" err="1"/>
              <a:t>sql</a:t>
            </a:r>
            <a:r>
              <a:rPr lang="zh-CN" altLang="en-US" sz="1400" dirty="0"/>
              <a:t>并</a:t>
            </a:r>
            <a:r>
              <a:rPr lang="zh-CN" altLang="en-US" sz="1400" dirty="0">
                <a:solidFill>
                  <a:srgbClr val="AD2A26"/>
                </a:solidFill>
              </a:rPr>
              <a:t>提交</a:t>
            </a:r>
            <a:endParaRPr lang="en-US" altLang="zh-CN" sz="1400" dirty="0">
              <a:solidFill>
                <a:srgbClr val="AD2A26"/>
              </a:solidFill>
            </a:endParaRPr>
          </a:p>
          <a:p>
            <a:pPr marL="285750" indent="-285750">
              <a:buFont typeface="Arial" panose="020B0604020202020204" pitchFamily="34" charset="0"/>
              <a:buChar char="•"/>
            </a:pPr>
            <a:r>
              <a:rPr lang="zh-CN" altLang="en-US" sz="1400" dirty="0"/>
              <a:t>报告事务状态</a:t>
            </a:r>
            <a:endParaRPr lang="en-US" altLang="zh-CN" sz="1400" dirty="0"/>
          </a:p>
          <a:p>
            <a:r>
              <a:rPr lang="zh-CN" altLang="en-US" sz="1400" dirty="0"/>
              <a:t>阶段二提交时</a:t>
            </a:r>
            <a:r>
              <a:rPr lang="en-US" altLang="zh-CN" sz="1400" dirty="0"/>
              <a:t>RM</a:t>
            </a:r>
            <a:r>
              <a:rPr lang="zh-CN" altLang="en-US" sz="1400" dirty="0"/>
              <a:t>的工作：</a:t>
            </a:r>
            <a:endParaRPr lang="en-US" altLang="zh-CN" sz="1400" dirty="0"/>
          </a:p>
          <a:p>
            <a:pPr marL="285750" indent="-285750">
              <a:buFont typeface="Arial" panose="020B0604020202020204" pitchFamily="34" charset="0"/>
              <a:buChar char="•"/>
            </a:pPr>
            <a:r>
              <a:rPr lang="zh-CN" altLang="en-US" sz="1400" dirty="0"/>
              <a:t>删除</a:t>
            </a:r>
            <a:r>
              <a:rPr lang="en-US" altLang="zh-CN" sz="1400" dirty="0"/>
              <a:t>undo-log</a:t>
            </a:r>
            <a:r>
              <a:rPr lang="zh-CN" altLang="en-US" sz="1400" dirty="0"/>
              <a:t>即可</a:t>
            </a:r>
            <a:endParaRPr lang="en-US" altLang="zh-CN" sz="1400" dirty="0"/>
          </a:p>
          <a:p>
            <a:r>
              <a:rPr lang="zh-CN" altLang="en-US" sz="1400" dirty="0"/>
              <a:t>阶段二回滚时</a:t>
            </a:r>
            <a:r>
              <a:rPr lang="en-US" altLang="zh-CN" sz="1400" dirty="0"/>
              <a:t>RM</a:t>
            </a:r>
            <a:r>
              <a:rPr lang="zh-CN" altLang="en-US" sz="1400" dirty="0"/>
              <a:t>的工作：</a:t>
            </a:r>
            <a:endParaRPr lang="en-US" altLang="zh-CN" sz="1400" dirty="0"/>
          </a:p>
          <a:p>
            <a:pPr marL="285750" indent="-285750">
              <a:buFont typeface="Arial" panose="020B0604020202020204" pitchFamily="34" charset="0"/>
              <a:buChar char="•"/>
            </a:pPr>
            <a:r>
              <a:rPr lang="zh-CN" altLang="en-US" sz="1400" dirty="0"/>
              <a:t>根据</a:t>
            </a:r>
            <a:r>
              <a:rPr lang="en-US" altLang="zh-CN" sz="1400" dirty="0"/>
              <a:t>undo-log</a:t>
            </a:r>
            <a:r>
              <a:rPr lang="zh-CN" altLang="en-US" sz="1400" dirty="0"/>
              <a:t>恢复数据到更新前</a:t>
            </a:r>
            <a:endParaRPr lang="en-US" altLang="zh-CN" sz="1400" dirty="0"/>
          </a:p>
        </p:txBody>
      </p:sp>
      <p:grpSp>
        <p:nvGrpSpPr>
          <p:cNvPr id="4" name="组合 3">
            <a:extLst>
              <a:ext uri="{FF2B5EF4-FFF2-40B4-BE49-F238E27FC236}">
                <a16:creationId xmlns:a16="http://schemas.microsoft.com/office/drawing/2014/main" id="{3DD0FD7D-092E-447A-96CF-5ADF584461B8}"/>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20EDC2CF-A3F1-4FC5-ACDB-980D796600AD}"/>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3767D11-2294-4BB4-B547-8D21BBA5E8DD}"/>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D4738F2B-B17B-4357-9DC3-254C60A3BB3D}"/>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7408278A-7E5E-4DBA-8A01-CCF03822A730}"/>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19B3B2E9-D22F-4077-B3F6-25609B64586F}"/>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8001747-FFA3-484B-A046-293116B7413F}"/>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0FD31AB8-17C4-4C7B-A1F5-AADCF4881FF8}"/>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68754A22-C4A1-41B8-A06C-CE0F41A9AD89}"/>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CBD0A4AF-42DC-46BE-99CE-DFAE7484F3DB}"/>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B292963D-3478-4DCF-9C54-7C6F78DDC742}"/>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D18EDA83-6F45-42E7-B951-1EEDBA143E6B}"/>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E86FFB0-9B8F-4D83-9312-29843C2FD48A}"/>
              </a:ext>
            </a:extLst>
          </p:cNvPr>
          <p:cNvSpPr txBox="1"/>
          <p:nvPr/>
        </p:nvSpPr>
        <p:spPr>
          <a:xfrm>
            <a:off x="6663140" y="2190903"/>
            <a:ext cx="1265090" cy="261610"/>
          </a:xfrm>
          <a:prstGeom prst="rect">
            <a:avLst/>
          </a:prstGeom>
          <a:noFill/>
        </p:spPr>
        <p:txBody>
          <a:bodyPr wrap="non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1.1.</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17" name="文本框 16">
            <a:extLst>
              <a:ext uri="{FF2B5EF4-FFF2-40B4-BE49-F238E27FC236}">
                <a16:creationId xmlns:a16="http://schemas.microsoft.com/office/drawing/2014/main" id="{8FB8384A-7BCD-43E4-A6AF-7E69A00181E7}"/>
              </a:ext>
            </a:extLst>
          </p:cNvPr>
          <p:cNvSpPr txBox="1"/>
          <p:nvPr/>
        </p:nvSpPr>
        <p:spPr>
          <a:xfrm>
            <a:off x="6663140" y="6117463"/>
            <a:ext cx="2253482"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2.1.</a:t>
            </a:r>
            <a:r>
              <a:rPr lang="zh-CN" altLang="en-US" sz="1100" dirty="0">
                <a:solidFill>
                  <a:srgbClr val="0070C0"/>
                </a:solidFill>
                <a:ea typeface="Alibaba PuHuiTi Medium"/>
              </a:rPr>
              <a:t>提交、回滚全局事务</a:t>
            </a:r>
          </a:p>
        </p:txBody>
      </p:sp>
      <p:cxnSp>
        <p:nvCxnSpPr>
          <p:cNvPr id="18" name="直接箭头连接符 17">
            <a:extLst>
              <a:ext uri="{FF2B5EF4-FFF2-40B4-BE49-F238E27FC236}">
                <a16:creationId xmlns:a16="http://schemas.microsoft.com/office/drawing/2014/main" id="{940DE2DB-0266-4FEE-81FC-94F017AD789B}"/>
              </a:ext>
            </a:extLst>
          </p:cNvPr>
          <p:cNvCxnSpPr>
            <a:cxnSpLocks/>
          </p:cNvCxnSpPr>
          <p:nvPr/>
        </p:nvCxnSpPr>
        <p:spPr>
          <a:xfrm>
            <a:off x="4742430" y="2816983"/>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D996267-65FF-46F7-BD29-25B112FE6F4C}"/>
              </a:ext>
            </a:extLst>
          </p:cNvPr>
          <p:cNvSpPr txBox="1"/>
          <p:nvPr/>
        </p:nvSpPr>
        <p:spPr>
          <a:xfrm>
            <a:off x="4818041" y="2849305"/>
            <a:ext cx="1012166"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cxnSp>
        <p:nvCxnSpPr>
          <p:cNvPr id="20" name="直接箭头连接符 19">
            <a:extLst>
              <a:ext uri="{FF2B5EF4-FFF2-40B4-BE49-F238E27FC236}">
                <a16:creationId xmlns:a16="http://schemas.microsoft.com/office/drawing/2014/main" id="{98D1D63C-827F-4EBD-9ECA-47BC340D34C7}"/>
              </a:ext>
            </a:extLst>
          </p:cNvPr>
          <p:cNvCxnSpPr>
            <a:cxnSpLocks/>
          </p:cNvCxnSpPr>
          <p:nvPr/>
        </p:nvCxnSpPr>
        <p:spPr>
          <a:xfrm>
            <a:off x="4751246" y="4385836"/>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7D66B084-E483-4505-AD30-711107194D81}"/>
              </a:ext>
            </a:extLst>
          </p:cNvPr>
          <p:cNvSpPr txBox="1"/>
          <p:nvPr/>
        </p:nvSpPr>
        <p:spPr>
          <a:xfrm>
            <a:off x="4826423" y="4369129"/>
            <a:ext cx="1012166"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sp>
        <p:nvSpPr>
          <p:cNvPr id="22" name="矩形 21">
            <a:extLst>
              <a:ext uri="{FF2B5EF4-FFF2-40B4-BE49-F238E27FC236}">
                <a16:creationId xmlns:a16="http://schemas.microsoft.com/office/drawing/2014/main" id="{B0F3C3F7-2ECD-46DE-BDA8-AF86E416200C}"/>
              </a:ext>
            </a:extLst>
          </p:cNvPr>
          <p:cNvSpPr/>
          <p:nvPr/>
        </p:nvSpPr>
        <p:spPr>
          <a:xfrm>
            <a:off x="5905818" y="3095483"/>
            <a:ext cx="1429141" cy="190763"/>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a:t>
            </a:r>
            <a:r>
              <a:rPr lang="en-US" altLang="zh-CN" sz="1100" dirty="0" err="1">
                <a:ea typeface="Alibaba PuHuiTi Medium"/>
              </a:rPr>
              <a:t>sql</a:t>
            </a:r>
            <a:r>
              <a:rPr lang="zh-CN" altLang="en-US" sz="1100" dirty="0">
                <a:ea typeface="Alibaba PuHuiTi Medium"/>
              </a:rPr>
              <a:t>并</a:t>
            </a:r>
            <a:r>
              <a:rPr lang="zh-CN" altLang="en-US" sz="1100" dirty="0">
                <a:solidFill>
                  <a:schemeClr val="bg1"/>
                </a:solidFill>
                <a:highlight>
                  <a:srgbClr val="AD2A26"/>
                </a:highlight>
                <a:ea typeface="Alibaba PuHuiTi Medium"/>
              </a:rPr>
              <a:t>提交</a:t>
            </a:r>
          </a:p>
        </p:txBody>
      </p:sp>
      <p:cxnSp>
        <p:nvCxnSpPr>
          <p:cNvPr id="23" name="直接箭头连接符 22">
            <a:extLst>
              <a:ext uri="{FF2B5EF4-FFF2-40B4-BE49-F238E27FC236}">
                <a16:creationId xmlns:a16="http://schemas.microsoft.com/office/drawing/2014/main" id="{BDBD82FA-A57F-45F0-9F33-066ED5916CFD}"/>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9B856D0-09DE-4A40-97D4-D88278E2BA18}"/>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25" name="直接箭头连接符 24">
            <a:extLst>
              <a:ext uri="{FF2B5EF4-FFF2-40B4-BE49-F238E27FC236}">
                <a16:creationId xmlns:a16="http://schemas.microsoft.com/office/drawing/2014/main" id="{ACFAFAD0-DF2A-4EA3-A5A8-257E91D39AAF}"/>
              </a:ext>
            </a:extLst>
          </p:cNvPr>
          <p:cNvCxnSpPr>
            <a:cxnSpLocks/>
          </p:cNvCxnSpPr>
          <p:nvPr/>
        </p:nvCxnSpPr>
        <p:spPr>
          <a:xfrm flipV="1">
            <a:off x="7803889" y="33659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00984CAA-CD7F-4DF9-B6DA-2ADE2466F761}"/>
              </a:ext>
            </a:extLst>
          </p:cNvPr>
          <p:cNvSpPr txBox="1"/>
          <p:nvPr/>
        </p:nvSpPr>
        <p:spPr>
          <a:xfrm>
            <a:off x="8441093" y="3104358"/>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cxnSp>
        <p:nvCxnSpPr>
          <p:cNvPr id="27" name="直接箭头连接符 26">
            <a:extLst>
              <a:ext uri="{FF2B5EF4-FFF2-40B4-BE49-F238E27FC236}">
                <a16:creationId xmlns:a16="http://schemas.microsoft.com/office/drawing/2014/main" id="{C390323D-4D8D-4C02-97E3-47ED6C1BFD26}"/>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5A7C7BC2-2947-401F-92D0-9FF23099C20D}"/>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29" name="直接箭头连接符 28">
            <a:extLst>
              <a:ext uri="{FF2B5EF4-FFF2-40B4-BE49-F238E27FC236}">
                <a16:creationId xmlns:a16="http://schemas.microsoft.com/office/drawing/2014/main" id="{081DC6E3-62D8-4533-A011-7AECAC999C49}"/>
              </a:ext>
            </a:extLst>
          </p:cNvPr>
          <p:cNvCxnSpPr>
            <a:cxnSpLocks/>
          </p:cNvCxnSpPr>
          <p:nvPr/>
        </p:nvCxnSpPr>
        <p:spPr>
          <a:xfrm flipV="1">
            <a:off x="7803889" y="49043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CBAE2BCE-0472-4AA7-8B45-B5DC8CBFD76D}"/>
              </a:ext>
            </a:extLst>
          </p:cNvPr>
          <p:cNvSpPr txBox="1"/>
          <p:nvPr/>
        </p:nvSpPr>
        <p:spPr>
          <a:xfrm>
            <a:off x="8423461" y="4644401"/>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sp>
        <p:nvSpPr>
          <p:cNvPr id="31" name="矩形 30">
            <a:extLst>
              <a:ext uri="{FF2B5EF4-FFF2-40B4-BE49-F238E27FC236}">
                <a16:creationId xmlns:a16="http://schemas.microsoft.com/office/drawing/2014/main" id="{FCC2270A-0102-4FF5-BEFB-4E59C41DEEF2}"/>
              </a:ext>
            </a:extLst>
          </p:cNvPr>
          <p:cNvSpPr/>
          <p:nvPr/>
        </p:nvSpPr>
        <p:spPr>
          <a:xfrm>
            <a:off x="5909103" y="4604082"/>
            <a:ext cx="1425856" cy="201596"/>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a:t>
            </a:r>
            <a:r>
              <a:rPr lang="en-US" altLang="zh-CN" sz="1100" dirty="0" err="1">
                <a:ea typeface="Alibaba PuHuiTi Medium"/>
              </a:rPr>
              <a:t>sql</a:t>
            </a:r>
            <a:r>
              <a:rPr lang="zh-CN" altLang="en-US" sz="1100" dirty="0">
                <a:ea typeface="Alibaba PuHuiTi Medium"/>
              </a:rPr>
              <a:t>并</a:t>
            </a:r>
            <a:r>
              <a:rPr lang="zh-CN" altLang="en-US" sz="1100" dirty="0">
                <a:highlight>
                  <a:srgbClr val="AD2A26"/>
                </a:highlight>
                <a:ea typeface="Alibaba PuHuiTi Medium"/>
              </a:rPr>
              <a:t>提交</a:t>
            </a:r>
          </a:p>
        </p:txBody>
      </p:sp>
      <p:cxnSp>
        <p:nvCxnSpPr>
          <p:cNvPr id="34" name="直接箭头连接符 33">
            <a:extLst>
              <a:ext uri="{FF2B5EF4-FFF2-40B4-BE49-F238E27FC236}">
                <a16:creationId xmlns:a16="http://schemas.microsoft.com/office/drawing/2014/main" id="{D1A89E59-9B2C-4C37-B158-6F45A28744BD}"/>
              </a:ext>
            </a:extLst>
          </p:cNvPr>
          <p:cNvCxnSpPr>
            <a:cxnSpLocks/>
            <a:endCxn id="51" idx="3"/>
          </p:cNvCxnSpPr>
          <p:nvPr/>
        </p:nvCxnSpPr>
        <p:spPr>
          <a:xfrm flipH="1">
            <a:off x="7334959" y="3770116"/>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4E19789-FD55-45A4-B3D9-10D6B09397C7}"/>
              </a:ext>
            </a:extLst>
          </p:cNvPr>
          <p:cNvSpPr txBox="1"/>
          <p:nvPr/>
        </p:nvSpPr>
        <p:spPr>
          <a:xfrm>
            <a:off x="8448753" y="357625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2.3.</a:t>
            </a:r>
            <a:r>
              <a:rPr lang="zh-CN" altLang="en-US" sz="1100" dirty="0">
                <a:solidFill>
                  <a:srgbClr val="0070C0"/>
                </a:solidFill>
                <a:ea typeface="Alibaba PuHuiTi Medium"/>
              </a:rPr>
              <a:t>提交</a:t>
            </a:r>
          </a:p>
        </p:txBody>
      </p:sp>
      <p:cxnSp>
        <p:nvCxnSpPr>
          <p:cNvPr id="36" name="连接符: 肘形 35">
            <a:extLst>
              <a:ext uri="{FF2B5EF4-FFF2-40B4-BE49-F238E27FC236}">
                <a16:creationId xmlns:a16="http://schemas.microsoft.com/office/drawing/2014/main" id="{8D5E6AD7-DA9E-476F-8560-AB8D05572F7C}"/>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BC529A8-D211-4CA4-B4E9-D94081986B0D}"/>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2.2.</a:t>
            </a:r>
            <a:r>
              <a:rPr lang="zh-CN" altLang="en-US" sz="1100" dirty="0">
                <a:solidFill>
                  <a:srgbClr val="0070C0"/>
                </a:solidFill>
                <a:ea typeface="Alibaba PuHuiTi Medium"/>
              </a:rPr>
              <a:t>检查分支事务状态</a:t>
            </a:r>
          </a:p>
        </p:txBody>
      </p:sp>
      <p:sp>
        <p:nvSpPr>
          <p:cNvPr id="38" name="圆柱体 37">
            <a:extLst>
              <a:ext uri="{FF2B5EF4-FFF2-40B4-BE49-F238E27FC236}">
                <a16:creationId xmlns:a16="http://schemas.microsoft.com/office/drawing/2014/main" id="{4E51A8F8-39C8-49E0-9F2E-0BE332883FD9}"/>
              </a:ext>
            </a:extLst>
          </p:cNvPr>
          <p:cNvSpPr/>
          <p:nvPr/>
        </p:nvSpPr>
        <p:spPr>
          <a:xfrm>
            <a:off x="4961250" y="3268176"/>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sp>
        <p:nvSpPr>
          <p:cNvPr id="43" name="圆柱体 42">
            <a:extLst>
              <a:ext uri="{FF2B5EF4-FFF2-40B4-BE49-F238E27FC236}">
                <a16:creationId xmlns:a16="http://schemas.microsoft.com/office/drawing/2014/main" id="{E5CBDD08-6281-465A-88E7-AB79D210C3A2}"/>
              </a:ext>
            </a:extLst>
          </p:cNvPr>
          <p:cNvSpPr/>
          <p:nvPr/>
        </p:nvSpPr>
        <p:spPr>
          <a:xfrm>
            <a:off x="4970691" y="4766365"/>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cxnSp>
        <p:nvCxnSpPr>
          <p:cNvPr id="48" name="直接箭头连接符 47">
            <a:extLst>
              <a:ext uri="{FF2B5EF4-FFF2-40B4-BE49-F238E27FC236}">
                <a16:creationId xmlns:a16="http://schemas.microsoft.com/office/drawing/2014/main" id="{EF26A289-F18F-418D-B87B-0F5554D0D5F8}"/>
              </a:ext>
            </a:extLst>
          </p:cNvPr>
          <p:cNvCxnSpPr>
            <a:cxnSpLocks/>
            <a:endCxn id="61" idx="3"/>
          </p:cNvCxnSpPr>
          <p:nvPr/>
        </p:nvCxnSpPr>
        <p:spPr>
          <a:xfrm flipH="1">
            <a:off x="7334959" y="402310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419F3A6-36F0-408F-96A4-0AC1665434DF}"/>
              </a:ext>
            </a:extLst>
          </p:cNvPr>
          <p:cNvSpPr txBox="1"/>
          <p:nvPr/>
        </p:nvSpPr>
        <p:spPr>
          <a:xfrm>
            <a:off x="8448753" y="382979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51" name="矩形 50">
            <a:extLst>
              <a:ext uri="{FF2B5EF4-FFF2-40B4-BE49-F238E27FC236}">
                <a16:creationId xmlns:a16="http://schemas.microsoft.com/office/drawing/2014/main" id="{0556760C-D108-4EC2-BD46-B872E2401AAC}"/>
              </a:ext>
            </a:extLst>
          </p:cNvPr>
          <p:cNvSpPr/>
          <p:nvPr/>
        </p:nvSpPr>
        <p:spPr>
          <a:xfrm>
            <a:off x="5914832" y="3668110"/>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删除</a:t>
            </a:r>
            <a:r>
              <a:rPr lang="en-US" altLang="zh-CN" sz="1100" dirty="0">
                <a:ea typeface="Alibaba PuHuiTi Medium"/>
              </a:rPr>
              <a:t>log</a:t>
            </a:r>
            <a:endParaRPr lang="zh-CN" altLang="en-US" sz="1100" dirty="0">
              <a:ea typeface="Alibaba PuHuiTi Medium"/>
            </a:endParaRPr>
          </a:p>
        </p:txBody>
      </p:sp>
      <p:sp>
        <p:nvSpPr>
          <p:cNvPr id="61" name="矩形 60">
            <a:extLst>
              <a:ext uri="{FF2B5EF4-FFF2-40B4-BE49-F238E27FC236}">
                <a16:creationId xmlns:a16="http://schemas.microsoft.com/office/drawing/2014/main" id="{742DF7AF-D4A2-4B2E-8329-4465E3ED5AEC}"/>
              </a:ext>
            </a:extLst>
          </p:cNvPr>
          <p:cNvSpPr/>
          <p:nvPr/>
        </p:nvSpPr>
        <p:spPr>
          <a:xfrm>
            <a:off x="5914832" y="3921099"/>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恢复</a:t>
            </a:r>
            <a:r>
              <a:rPr lang="en-US" altLang="zh-CN" sz="1100" dirty="0">
                <a:ea typeface="Alibaba PuHuiTi Medium"/>
              </a:rPr>
              <a:t>log</a:t>
            </a:r>
            <a:r>
              <a:rPr lang="zh-CN" altLang="en-US" sz="1100" dirty="0">
                <a:ea typeface="Alibaba PuHuiTi Medium"/>
              </a:rPr>
              <a:t>数据</a:t>
            </a:r>
          </a:p>
        </p:txBody>
      </p:sp>
      <p:cxnSp>
        <p:nvCxnSpPr>
          <p:cNvPr id="65" name="连接符: 肘形 64">
            <a:extLst>
              <a:ext uri="{FF2B5EF4-FFF2-40B4-BE49-F238E27FC236}">
                <a16:creationId xmlns:a16="http://schemas.microsoft.com/office/drawing/2014/main" id="{BB1599C4-7C71-4225-BD54-F378810FC3B5}"/>
              </a:ext>
            </a:extLst>
          </p:cNvPr>
          <p:cNvCxnSpPr>
            <a:cxnSpLocks/>
            <a:stCxn id="61" idx="1"/>
            <a:endCxn id="38" idx="2"/>
          </p:cNvCxnSpPr>
          <p:nvPr/>
        </p:nvCxnSpPr>
        <p:spPr>
          <a:xfrm rot="10800000">
            <a:off x="4961250" y="3527191"/>
            <a:ext cx="953582" cy="495914"/>
          </a:xfrm>
          <a:prstGeom prst="bentConnector3">
            <a:avLst>
              <a:gd name="adj1" fmla="val 114384"/>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66" name="连接符: 肘形 65">
            <a:extLst>
              <a:ext uri="{FF2B5EF4-FFF2-40B4-BE49-F238E27FC236}">
                <a16:creationId xmlns:a16="http://schemas.microsoft.com/office/drawing/2014/main" id="{A1328FBC-5ED8-457C-8C4D-A52329D3DE95}"/>
              </a:ext>
            </a:extLst>
          </p:cNvPr>
          <p:cNvCxnSpPr>
            <a:cxnSpLocks/>
            <a:stCxn id="51" idx="1"/>
            <a:endCxn id="38" idx="3"/>
          </p:cNvCxnSpPr>
          <p:nvPr/>
        </p:nvCxnSpPr>
        <p:spPr>
          <a:xfrm rot="10800000" flipV="1">
            <a:off x="5312898" y="3770115"/>
            <a:ext cx="601934" cy="16089"/>
          </a:xfrm>
          <a:prstGeom prst="bentConnector4">
            <a:avLst>
              <a:gd name="adj1" fmla="val 20790"/>
              <a:gd name="adj2" fmla="val 1076046"/>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61B8EB43-1DAC-4AEC-8546-5DC8AFE7505F}"/>
              </a:ext>
            </a:extLst>
          </p:cNvPr>
          <p:cNvSpPr/>
          <p:nvPr/>
        </p:nvSpPr>
        <p:spPr>
          <a:xfrm>
            <a:off x="5914832" y="5160912"/>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删除</a:t>
            </a:r>
            <a:r>
              <a:rPr lang="en-US" altLang="zh-CN" sz="1100" dirty="0">
                <a:ea typeface="Alibaba PuHuiTi Medium"/>
              </a:rPr>
              <a:t>log</a:t>
            </a:r>
            <a:endParaRPr lang="zh-CN" altLang="en-US" sz="1100" dirty="0">
              <a:ea typeface="Alibaba PuHuiTi Medium"/>
            </a:endParaRPr>
          </a:p>
        </p:txBody>
      </p:sp>
      <p:sp>
        <p:nvSpPr>
          <p:cNvPr id="74" name="矩形 73">
            <a:extLst>
              <a:ext uri="{FF2B5EF4-FFF2-40B4-BE49-F238E27FC236}">
                <a16:creationId xmlns:a16="http://schemas.microsoft.com/office/drawing/2014/main" id="{9A83C28A-762E-4357-B371-68B1AA100D02}"/>
              </a:ext>
            </a:extLst>
          </p:cNvPr>
          <p:cNvSpPr/>
          <p:nvPr/>
        </p:nvSpPr>
        <p:spPr>
          <a:xfrm>
            <a:off x="5914832" y="5413901"/>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恢复</a:t>
            </a:r>
            <a:r>
              <a:rPr lang="en-US" altLang="zh-CN" sz="1100" dirty="0">
                <a:ea typeface="Alibaba PuHuiTi Medium"/>
              </a:rPr>
              <a:t>log</a:t>
            </a:r>
            <a:r>
              <a:rPr lang="zh-CN" altLang="en-US" sz="1100" dirty="0">
                <a:ea typeface="Alibaba PuHuiTi Medium"/>
              </a:rPr>
              <a:t>数据</a:t>
            </a:r>
          </a:p>
        </p:txBody>
      </p:sp>
      <p:cxnSp>
        <p:nvCxnSpPr>
          <p:cNvPr id="75" name="连接符: 肘形 74">
            <a:extLst>
              <a:ext uri="{FF2B5EF4-FFF2-40B4-BE49-F238E27FC236}">
                <a16:creationId xmlns:a16="http://schemas.microsoft.com/office/drawing/2014/main" id="{279F51EC-51ED-401A-A906-D6354EF4AF93}"/>
              </a:ext>
            </a:extLst>
          </p:cNvPr>
          <p:cNvCxnSpPr>
            <a:cxnSpLocks/>
            <a:stCxn id="74" idx="1"/>
            <a:endCxn id="43" idx="2"/>
          </p:cNvCxnSpPr>
          <p:nvPr/>
        </p:nvCxnSpPr>
        <p:spPr>
          <a:xfrm rot="10800000">
            <a:off x="4970692" y="5025381"/>
            <a:ext cx="944141" cy="490527"/>
          </a:xfrm>
          <a:prstGeom prst="bentConnector3">
            <a:avLst>
              <a:gd name="adj1" fmla="val 115603"/>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76" name="连接符: 肘形 75">
            <a:extLst>
              <a:ext uri="{FF2B5EF4-FFF2-40B4-BE49-F238E27FC236}">
                <a16:creationId xmlns:a16="http://schemas.microsoft.com/office/drawing/2014/main" id="{DFDE758F-590D-40F9-BE39-E32F1B33F010}"/>
              </a:ext>
            </a:extLst>
          </p:cNvPr>
          <p:cNvCxnSpPr>
            <a:cxnSpLocks/>
            <a:stCxn id="73" idx="1"/>
            <a:endCxn id="43" idx="3"/>
          </p:cNvCxnSpPr>
          <p:nvPr/>
        </p:nvCxnSpPr>
        <p:spPr>
          <a:xfrm rot="10800000" flipV="1">
            <a:off x="5322340" y="5262918"/>
            <a:ext cx="592493" cy="21476"/>
          </a:xfrm>
          <a:prstGeom prst="bentConnector4">
            <a:avLst>
              <a:gd name="adj1" fmla="val 20325"/>
              <a:gd name="adj2" fmla="val 877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7780552-8812-4D03-8E12-7EC5D509F5CB}"/>
              </a:ext>
            </a:extLst>
          </p:cNvPr>
          <p:cNvCxnSpPr>
            <a:cxnSpLocks/>
          </p:cNvCxnSpPr>
          <p:nvPr/>
        </p:nvCxnSpPr>
        <p:spPr>
          <a:xfrm flipH="1">
            <a:off x="7330579" y="5259863"/>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C630BE7E-F829-495D-A674-E51A89CDC8D8}"/>
              </a:ext>
            </a:extLst>
          </p:cNvPr>
          <p:cNvSpPr txBox="1"/>
          <p:nvPr/>
        </p:nvSpPr>
        <p:spPr>
          <a:xfrm>
            <a:off x="8444373" y="5066006"/>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2.3.</a:t>
            </a:r>
            <a:r>
              <a:rPr lang="zh-CN" altLang="en-US" sz="1100" dirty="0">
                <a:solidFill>
                  <a:srgbClr val="0070C0"/>
                </a:solidFill>
                <a:ea typeface="Alibaba PuHuiTi Medium"/>
              </a:rPr>
              <a:t>提交</a:t>
            </a:r>
          </a:p>
        </p:txBody>
      </p:sp>
      <p:cxnSp>
        <p:nvCxnSpPr>
          <p:cNvPr id="83" name="直接箭头连接符 82">
            <a:extLst>
              <a:ext uri="{FF2B5EF4-FFF2-40B4-BE49-F238E27FC236}">
                <a16:creationId xmlns:a16="http://schemas.microsoft.com/office/drawing/2014/main" id="{36103DC7-999C-47FB-85ED-70D2FEE2A45A}"/>
              </a:ext>
            </a:extLst>
          </p:cNvPr>
          <p:cNvCxnSpPr>
            <a:cxnSpLocks/>
          </p:cNvCxnSpPr>
          <p:nvPr/>
        </p:nvCxnSpPr>
        <p:spPr>
          <a:xfrm flipH="1">
            <a:off x="7330579" y="5512852"/>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29C289F3-513A-48C3-90BA-EB5E2C7C21BB}"/>
              </a:ext>
            </a:extLst>
          </p:cNvPr>
          <p:cNvSpPr txBox="1"/>
          <p:nvPr/>
        </p:nvSpPr>
        <p:spPr>
          <a:xfrm>
            <a:off x="8444373" y="5319546"/>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rPr>
              <a:t>2.3.</a:t>
            </a:r>
            <a:r>
              <a:rPr lang="zh-CN" altLang="en-US" sz="1100" dirty="0">
                <a:solidFill>
                  <a:schemeClr val="accent6">
                    <a:lumMod val="75000"/>
                  </a:schemeClr>
                </a:solidFill>
                <a:ea typeface="Alibaba PuHuiTi Medium"/>
              </a:rPr>
              <a:t>回滚</a:t>
            </a:r>
          </a:p>
        </p:txBody>
      </p:sp>
      <p:sp>
        <p:nvSpPr>
          <p:cNvPr id="88" name="文本框 87">
            <a:extLst>
              <a:ext uri="{FF2B5EF4-FFF2-40B4-BE49-F238E27FC236}">
                <a16:creationId xmlns:a16="http://schemas.microsoft.com/office/drawing/2014/main" id="{4EA871E6-9C95-428B-BC5B-77ECB9FB4DED}"/>
              </a:ext>
            </a:extLst>
          </p:cNvPr>
          <p:cNvSpPr txBox="1"/>
          <p:nvPr/>
        </p:nvSpPr>
        <p:spPr>
          <a:xfrm>
            <a:off x="5892171" y="3324689"/>
            <a:ext cx="1313180"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记录更新前后快照</a:t>
            </a:r>
          </a:p>
        </p:txBody>
      </p:sp>
      <p:sp>
        <p:nvSpPr>
          <p:cNvPr id="92" name="文本框 91">
            <a:extLst>
              <a:ext uri="{FF2B5EF4-FFF2-40B4-BE49-F238E27FC236}">
                <a16:creationId xmlns:a16="http://schemas.microsoft.com/office/drawing/2014/main" id="{6A365CC3-FAEA-4A36-A0DE-26162841D4BB}"/>
              </a:ext>
            </a:extLst>
          </p:cNvPr>
          <p:cNvSpPr txBox="1"/>
          <p:nvPr/>
        </p:nvSpPr>
        <p:spPr>
          <a:xfrm>
            <a:off x="6011753" y="4819241"/>
            <a:ext cx="1313180"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记录更新前后快照</a:t>
            </a:r>
          </a:p>
        </p:txBody>
      </p:sp>
      <p:sp>
        <p:nvSpPr>
          <p:cNvPr id="94" name="文本占位符 2">
            <a:extLst>
              <a:ext uri="{FF2B5EF4-FFF2-40B4-BE49-F238E27FC236}">
                <a16:creationId xmlns:a16="http://schemas.microsoft.com/office/drawing/2014/main" id="{38B5480F-66C6-4CA4-9232-5CAB061A13BD}"/>
              </a:ext>
            </a:extLst>
          </p:cNvPr>
          <p:cNvSpPr txBox="1">
            <a:spLocks/>
          </p:cNvSpPr>
          <p:nvPr/>
        </p:nvSpPr>
        <p:spPr>
          <a:xfrm>
            <a:off x="710880" y="1494990"/>
            <a:ext cx="10698800" cy="5499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AT</a:t>
            </a:r>
            <a:r>
              <a:rPr lang="zh-CN" altLang="en-US"/>
              <a:t>模式同样是分阶段提交的事务模型，不过缺弥补了</a:t>
            </a:r>
            <a:r>
              <a:rPr lang="en-US" altLang="zh-CN"/>
              <a:t>XA</a:t>
            </a:r>
            <a:r>
              <a:rPr lang="zh-CN" altLang="en-US"/>
              <a:t>模型中资源锁定周期过长的缺陷。</a:t>
            </a:r>
            <a:endParaRPr lang="en-US" altLang="zh-CN"/>
          </a:p>
        </p:txBody>
      </p:sp>
      <p:cxnSp>
        <p:nvCxnSpPr>
          <p:cNvPr id="33" name="直接箭头连接符 32">
            <a:extLst>
              <a:ext uri="{FF2B5EF4-FFF2-40B4-BE49-F238E27FC236}">
                <a16:creationId xmlns:a16="http://schemas.microsoft.com/office/drawing/2014/main" id="{D1116B28-362A-4B2A-A1DA-D355EBB75FF0}"/>
              </a:ext>
            </a:extLst>
          </p:cNvPr>
          <p:cNvCxnSpPr>
            <a:cxnSpLocks/>
            <a:endCxn id="38" idx="4"/>
          </p:cNvCxnSpPr>
          <p:nvPr/>
        </p:nvCxnSpPr>
        <p:spPr>
          <a:xfrm flipH="1">
            <a:off x="5664545" y="3520440"/>
            <a:ext cx="1677325" cy="6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16E0B8AE-1F5F-4E64-B19A-10B207237D43}"/>
              </a:ext>
            </a:extLst>
          </p:cNvPr>
          <p:cNvCxnSpPr>
            <a:cxnSpLocks/>
            <a:endCxn id="43" idx="4"/>
          </p:cNvCxnSpPr>
          <p:nvPr/>
        </p:nvCxnSpPr>
        <p:spPr>
          <a:xfrm flipH="1">
            <a:off x="5673986" y="5021580"/>
            <a:ext cx="1667884" cy="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44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right)">
                                      <p:cBhvr>
                                        <p:cTn id="51" dur="500"/>
                                        <p:tgtEl>
                                          <p:spTgt spid="62"/>
                                        </p:tgtEl>
                                      </p:cBhvr>
                                    </p:animEffect>
                                  </p:childTnLst>
                                </p:cTn>
                              </p:par>
                              <p:par>
                                <p:cTn id="52" presetID="22" presetClass="entr" presetSubtype="2"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right)">
                                      <p:cBhvr>
                                        <p:cTn id="57" dur="500"/>
                                        <p:tgtEl>
                                          <p:spTgt spid="92"/>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88"/>
                                        </p:tgtEl>
                                        <p:attrNameLst>
                                          <p:attrName>style.visibility</p:attrName>
                                        </p:attrNameLst>
                                      </p:cBhvr>
                                      <p:to>
                                        <p:strVal val="visible"/>
                                      </p:to>
                                    </p:set>
                                    <p:animEffect transition="in" filter="wipe(right)">
                                      <p:cBhvr>
                                        <p:cTn id="60" dur="500"/>
                                        <p:tgtEl>
                                          <p:spTgt spid="88"/>
                                        </p:tgtEl>
                                      </p:cBhvr>
                                    </p:animEffect>
                                  </p:childTnLst>
                                </p:cTn>
                              </p:par>
                            </p:childTnLst>
                          </p:cTn>
                        </p:par>
                        <p:par>
                          <p:cTn id="61" fill="hold">
                            <p:stCondLst>
                              <p:cond delay="700"/>
                            </p:stCondLst>
                            <p:childTnLst>
                              <p:par>
                                <p:cTn id="62" presetID="22" presetClass="entr" presetSubtype="2"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1000"/>
                                        <p:tgtEl>
                                          <p:spTgt spid="15"/>
                                        </p:tgtEl>
                                      </p:cBhvr>
                                    </p:animEffect>
                                  </p:childTnLst>
                                </p:cTn>
                              </p:par>
                              <p:par>
                                <p:cTn id="87" presetID="22" presetClass="entr" presetSubtype="8" fill="hold" grpId="0" nodeType="withEffect">
                                  <p:stCondLst>
                                    <p:cond delay="30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down)">
                                      <p:cBhvr>
                                        <p:cTn id="94" dur="500"/>
                                        <p:tgtEl>
                                          <p:spTgt spid="3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down)">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right)">
                                      <p:cBhvr>
                                        <p:cTn id="102" dur="500"/>
                                        <p:tgtEl>
                                          <p:spTgt spid="34"/>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wipe(right)">
                                      <p:cBhvr>
                                        <p:cTn id="105" dur="500"/>
                                        <p:tgtEl>
                                          <p:spTgt spid="35"/>
                                        </p:tgtEl>
                                      </p:cBhvr>
                                    </p:animEffect>
                                  </p:childTnLst>
                                </p:cTn>
                              </p:par>
                              <p:par>
                                <p:cTn id="106" presetID="22" presetClass="entr" presetSubtype="2" fill="hold" nodeType="with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right)">
                                      <p:cBhvr>
                                        <p:cTn id="108" dur="500"/>
                                        <p:tgtEl>
                                          <p:spTgt spid="81"/>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right)">
                                      <p:cBhvr>
                                        <p:cTn id="111" dur="500"/>
                                        <p:tgtEl>
                                          <p:spTgt spid="82"/>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randombar(horizontal)">
                                      <p:cBhvr>
                                        <p:cTn id="116" dur="500"/>
                                        <p:tgtEl>
                                          <p:spTgt spid="51"/>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randombar(horizontal)">
                                      <p:cBhvr>
                                        <p:cTn id="119" dur="500"/>
                                        <p:tgtEl>
                                          <p:spTgt spid="73"/>
                                        </p:tgtEl>
                                      </p:cBhvr>
                                    </p:animEffect>
                                  </p:childTnLst>
                                </p:cTn>
                              </p:par>
                            </p:childTnLst>
                          </p:cTn>
                        </p:par>
                        <p:par>
                          <p:cTn id="120" fill="hold">
                            <p:stCondLst>
                              <p:cond delay="500"/>
                            </p:stCondLst>
                            <p:childTnLst>
                              <p:par>
                                <p:cTn id="121" presetID="21" presetClass="entr" presetSubtype="1"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wheel(1)">
                                      <p:cBhvr>
                                        <p:cTn id="123" dur="1000"/>
                                        <p:tgtEl>
                                          <p:spTgt spid="76"/>
                                        </p:tgtEl>
                                      </p:cBhvr>
                                    </p:animEffect>
                                  </p:childTnLst>
                                </p:cTn>
                              </p:par>
                              <p:par>
                                <p:cTn id="124" presetID="21" presetClass="entr" presetSubtype="1" fill="hold"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wheel(1)">
                                      <p:cBhvr>
                                        <p:cTn id="126" dur="1000"/>
                                        <p:tgtEl>
                                          <p:spTgt spid="6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right)">
                                      <p:cBhvr>
                                        <p:cTn id="131" dur="500"/>
                                        <p:tgtEl>
                                          <p:spTgt spid="48"/>
                                        </p:tgtEl>
                                      </p:cBhvr>
                                    </p:animEffect>
                                  </p:childTnLst>
                                </p:cTn>
                              </p:par>
                              <p:par>
                                <p:cTn id="132" presetID="22" presetClass="entr" presetSubtype="2" fill="hold" grpId="0" nodeType="with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wipe(right)">
                                      <p:cBhvr>
                                        <p:cTn id="134" dur="500"/>
                                        <p:tgtEl>
                                          <p:spTgt spid="49"/>
                                        </p:tgtEl>
                                      </p:cBhvr>
                                    </p:animEffect>
                                  </p:childTnLst>
                                </p:cTn>
                              </p:par>
                              <p:par>
                                <p:cTn id="135" presetID="22" presetClass="entr" presetSubtype="2"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wipe(right)">
                                      <p:cBhvr>
                                        <p:cTn id="137" dur="500"/>
                                        <p:tgtEl>
                                          <p:spTgt spid="83"/>
                                        </p:tgtEl>
                                      </p:cBhvr>
                                    </p:animEffect>
                                  </p:childTnLst>
                                </p:cTn>
                              </p:par>
                              <p:par>
                                <p:cTn id="138" presetID="22" presetClass="entr" presetSubtype="2" fill="hold" grpId="0" nodeType="withEffect">
                                  <p:stCondLst>
                                    <p:cond delay="0"/>
                                  </p:stCondLst>
                                  <p:childTnLst>
                                    <p:set>
                                      <p:cBhvr>
                                        <p:cTn id="139" dur="1" fill="hold">
                                          <p:stCondLst>
                                            <p:cond delay="0"/>
                                          </p:stCondLst>
                                        </p:cTn>
                                        <p:tgtEl>
                                          <p:spTgt spid="84"/>
                                        </p:tgtEl>
                                        <p:attrNameLst>
                                          <p:attrName>style.visibility</p:attrName>
                                        </p:attrNameLst>
                                      </p:cBhvr>
                                      <p:to>
                                        <p:strVal val="visible"/>
                                      </p:to>
                                    </p:set>
                                    <p:animEffect transition="in" filter="wipe(right)">
                                      <p:cBhvr>
                                        <p:cTn id="140" dur="500"/>
                                        <p:tgtEl>
                                          <p:spTgt spid="8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randombar(horizontal)">
                                      <p:cBhvr>
                                        <p:cTn id="148" dur="500"/>
                                        <p:tgtEl>
                                          <p:spTgt spid="74"/>
                                        </p:tgtEl>
                                      </p:cBhvr>
                                    </p:animEffect>
                                  </p:childTnLst>
                                </p:cTn>
                              </p:par>
                            </p:childTnLst>
                          </p:cTn>
                        </p:par>
                        <p:par>
                          <p:cTn id="149" fill="hold">
                            <p:stCondLst>
                              <p:cond delay="500"/>
                            </p:stCondLst>
                            <p:childTnLst>
                              <p:par>
                                <p:cTn id="150" presetID="21" presetClass="entr" presetSubtype="1" fill="hold" nodeType="after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wheel(1)">
                                      <p:cBhvr>
                                        <p:cTn id="152" dur="1000"/>
                                        <p:tgtEl>
                                          <p:spTgt spid="65"/>
                                        </p:tgtEl>
                                      </p:cBhvr>
                                    </p:animEffect>
                                  </p:childTnLst>
                                </p:cTn>
                              </p:par>
                              <p:par>
                                <p:cTn id="153" presetID="21" presetClass="entr" presetSubtype="1" fill="hold" nodeType="withEffect">
                                  <p:stCondLst>
                                    <p:cond delay="0"/>
                                  </p:stCondLst>
                                  <p:childTnLst>
                                    <p:set>
                                      <p:cBhvr>
                                        <p:cTn id="154" dur="1" fill="hold">
                                          <p:stCondLst>
                                            <p:cond delay="0"/>
                                          </p:stCondLst>
                                        </p:cTn>
                                        <p:tgtEl>
                                          <p:spTgt spid="75"/>
                                        </p:tgtEl>
                                        <p:attrNameLst>
                                          <p:attrName>style.visibility</p:attrName>
                                        </p:attrNameLst>
                                      </p:cBhvr>
                                      <p:to>
                                        <p:strVal val="visible"/>
                                      </p:to>
                                    </p:set>
                                    <p:animEffect transition="in" filter="wheel(1)">
                                      <p:cBhvr>
                                        <p:cTn id="155"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5" grpId="0"/>
      <p:bldP spid="37" grpId="0"/>
      <p:bldP spid="38" grpId="0" animBg="1"/>
      <p:bldP spid="43" grpId="0" animBg="1"/>
      <p:bldP spid="49" grpId="0"/>
      <p:bldP spid="51" grpId="0" animBg="1"/>
      <p:bldP spid="61" grpId="0" animBg="1"/>
      <p:bldP spid="73" grpId="0" animBg="1"/>
      <p:bldP spid="74" grpId="0" animBg="1"/>
      <p:bldP spid="82" grpId="0"/>
      <p:bldP spid="84" grpId="0"/>
      <p:bldP spid="88"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EE6B8F85-E06A-662C-05C6-4FB1D303308E}"/>
              </a:ext>
            </a:extLst>
          </p:cNvPr>
          <p:cNvSpPr/>
          <p:nvPr/>
        </p:nvSpPr>
        <p:spPr>
          <a:xfrm>
            <a:off x="5138780" y="3375816"/>
            <a:ext cx="2266923" cy="605526"/>
          </a:xfrm>
          <a:prstGeom prst="rect">
            <a:avLst/>
          </a:prstGeom>
          <a:solidFill>
            <a:schemeClr val="accent4">
              <a:lumMod val="20000"/>
              <a:lumOff val="80000"/>
            </a:schemeClr>
          </a:solidFill>
          <a:ln>
            <a:solidFill>
              <a:srgbClr val="B7000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矩形 22">
            <a:extLst>
              <a:ext uri="{FF2B5EF4-FFF2-40B4-BE49-F238E27FC236}">
                <a16:creationId xmlns:a16="http://schemas.microsoft.com/office/drawing/2014/main" id="{A81BBBBD-9A41-64D1-F3AF-B68673655AC8}"/>
              </a:ext>
            </a:extLst>
          </p:cNvPr>
          <p:cNvSpPr/>
          <p:nvPr/>
        </p:nvSpPr>
        <p:spPr>
          <a:xfrm>
            <a:off x="4566572" y="4381043"/>
            <a:ext cx="3411339" cy="1638730"/>
          </a:xfrm>
          <a:prstGeom prst="rect">
            <a:avLst/>
          </a:prstGeom>
          <a:solidFill>
            <a:schemeClr val="accent2">
              <a:lumMod val="20000"/>
              <a:lumOff val="80000"/>
            </a:schemeClr>
          </a:solidFill>
          <a:ln>
            <a:solidFill>
              <a:srgbClr val="B7000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ea typeface="Alibaba PuHuiTi B"/>
            </a:endParaRPr>
          </a:p>
        </p:txBody>
      </p:sp>
      <p:sp>
        <p:nvSpPr>
          <p:cNvPr id="34" name="文本占位符 3">
            <a:extLst>
              <a:ext uri="{FF2B5EF4-FFF2-40B4-BE49-F238E27FC236}">
                <a16:creationId xmlns:a16="http://schemas.microsoft.com/office/drawing/2014/main" id="{3E47635F-7FBC-FE7A-149A-F93099BBD156}"/>
              </a:ext>
            </a:extLst>
          </p:cNvPr>
          <p:cNvSpPr>
            <a:spLocks noGrp="1"/>
          </p:cNvSpPr>
          <p:nvPr>
            <p:ph type="body" sz="quarter" idx="11"/>
          </p:nvPr>
        </p:nvSpPr>
        <p:spPr>
          <a:xfrm>
            <a:off x="4663160" y="4769226"/>
            <a:ext cx="293006" cy="826580"/>
          </a:xfrm>
          <a:solidFill>
            <a:schemeClr val="accent2">
              <a:lumMod val="20000"/>
              <a:lumOff val="80000"/>
            </a:schemeClr>
          </a:solidFill>
        </p:spPr>
        <p:txBody>
          <a:bodyPr/>
          <a:lstStyle/>
          <a:p>
            <a:r>
              <a:rPr lang="zh-CN" altLang="en-US" sz="1200" dirty="0">
                <a:solidFill>
                  <a:schemeClr val="tx1"/>
                </a:solidFill>
              </a:rPr>
              <a:t>服</a:t>
            </a:r>
            <a:endParaRPr lang="en-US" altLang="zh-CN" sz="1200" dirty="0">
              <a:solidFill>
                <a:schemeClr val="tx1"/>
              </a:solidFill>
            </a:endParaRPr>
          </a:p>
          <a:p>
            <a:r>
              <a:rPr lang="zh-CN" altLang="en-US" sz="1200" dirty="0">
                <a:solidFill>
                  <a:schemeClr val="tx1"/>
                </a:solidFill>
              </a:rPr>
              <a:t>务</a:t>
            </a:r>
            <a:endParaRPr lang="en-US" altLang="zh-CN" sz="1200" dirty="0">
              <a:solidFill>
                <a:schemeClr val="tx1"/>
              </a:solidFill>
            </a:endParaRPr>
          </a:p>
          <a:p>
            <a:r>
              <a:rPr lang="zh-CN" altLang="en-US" sz="1200" dirty="0">
                <a:solidFill>
                  <a:schemeClr val="tx1"/>
                </a:solidFill>
              </a:rPr>
              <a:t>端</a:t>
            </a:r>
          </a:p>
        </p:txBody>
      </p:sp>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5201664"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Spring Cloud 5</a:t>
              </a:r>
              <a:r>
                <a:rPr lang="zh-CN" altLang="en-US" sz="1400" dirty="0">
                  <a:solidFill>
                    <a:schemeClr val="tx1"/>
                  </a:solidFill>
                </a:rPr>
                <a:t>大组件有哪些？</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177591" y="1945656"/>
            <a:ext cx="7381188" cy="976653"/>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基础的内容考察</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回答原则：简单的问题</a:t>
              </a:r>
              <a:r>
                <a:rPr lang="zh-CN" altLang="en-US" sz="1400" b="1" dirty="0">
                  <a:solidFill>
                    <a:srgbClr val="C00000"/>
                  </a:solidFill>
                </a:rPr>
                <a:t>不能</a:t>
              </a:r>
              <a:r>
                <a:rPr lang="zh-CN" altLang="en-US" sz="1400" dirty="0">
                  <a:solidFill>
                    <a:schemeClr val="tx1"/>
                  </a:solidFill>
                </a:rPr>
                <a:t>答错（一道面试题就能淘汰一个人）新手和老手都要注意</a:t>
              </a:r>
              <a:endParaRPr lang="en-US" altLang="zh-CN" sz="1400" dirty="0">
                <a:solidFill>
                  <a:schemeClr val="tx1"/>
                </a:solidFill>
              </a:endParaRPr>
            </a:p>
          </p:txBody>
        </p:sp>
      </p:grpSp>
      <p:pic>
        <p:nvPicPr>
          <p:cNvPr id="14" name="图片 13">
            <a:extLst>
              <a:ext uri="{FF2B5EF4-FFF2-40B4-BE49-F238E27FC236}">
                <a16:creationId xmlns:a16="http://schemas.microsoft.com/office/drawing/2014/main" id="{686F936F-41FF-F6EB-DC53-BA6919333F37}"/>
              </a:ext>
            </a:extLst>
          </p:cNvPr>
          <p:cNvPicPr>
            <a:picLocks noChangeAspect="1"/>
          </p:cNvPicPr>
          <p:nvPr/>
        </p:nvPicPr>
        <p:blipFill>
          <a:blip r:embed="rId4"/>
          <a:stretch>
            <a:fillRect/>
          </a:stretch>
        </p:blipFill>
        <p:spPr>
          <a:xfrm>
            <a:off x="1883561" y="4681455"/>
            <a:ext cx="728082" cy="1037905"/>
          </a:xfrm>
          <a:prstGeom prst="rect">
            <a:avLst/>
          </a:prstGeom>
        </p:spPr>
      </p:pic>
      <p:cxnSp>
        <p:nvCxnSpPr>
          <p:cNvPr id="15" name="直接箭头连接符 14">
            <a:extLst>
              <a:ext uri="{FF2B5EF4-FFF2-40B4-BE49-F238E27FC236}">
                <a16:creationId xmlns:a16="http://schemas.microsoft.com/office/drawing/2014/main" id="{D5DCBDA7-7853-5DBA-BBF2-56F724DB5058}"/>
              </a:ext>
            </a:extLst>
          </p:cNvPr>
          <p:cNvCxnSpPr>
            <a:cxnSpLocks/>
            <a:stCxn id="14" idx="3"/>
            <a:endCxn id="16" idx="1"/>
          </p:cNvCxnSpPr>
          <p:nvPr/>
        </p:nvCxnSpPr>
        <p:spPr>
          <a:xfrm>
            <a:off x="2611643" y="5200408"/>
            <a:ext cx="920728" cy="0"/>
          </a:xfrm>
          <a:prstGeom prst="straightConnector1">
            <a:avLst/>
          </a:prstGeom>
          <a:ln w="19050">
            <a:solidFill>
              <a:srgbClr val="49504F"/>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C78971B-8AD1-BC2A-2136-89E3C1CE50EE}"/>
              </a:ext>
            </a:extLst>
          </p:cNvPr>
          <p:cNvSpPr/>
          <p:nvPr/>
        </p:nvSpPr>
        <p:spPr>
          <a:xfrm>
            <a:off x="3532371" y="4381042"/>
            <a:ext cx="595974" cy="1638731"/>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a:t>
            </a:r>
            <a:endParaRPr lang="en-US" altLang="zh-CN"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a:t>
            </a:r>
          </a:p>
        </p:txBody>
      </p:sp>
      <p:sp>
        <p:nvSpPr>
          <p:cNvPr id="17" name="矩形: 圆角 16">
            <a:extLst>
              <a:ext uri="{FF2B5EF4-FFF2-40B4-BE49-F238E27FC236}">
                <a16:creationId xmlns:a16="http://schemas.microsoft.com/office/drawing/2014/main" id="{9F38D5C7-051A-37ED-E3C4-3BB6F837878A}"/>
              </a:ext>
            </a:extLst>
          </p:cNvPr>
          <p:cNvSpPr/>
          <p:nvPr/>
        </p:nvSpPr>
        <p:spPr>
          <a:xfrm>
            <a:off x="5059564" y="4485412"/>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用户微服务</a:t>
            </a:r>
          </a:p>
        </p:txBody>
      </p:sp>
      <p:sp>
        <p:nvSpPr>
          <p:cNvPr id="18" name="矩形: 圆角 17">
            <a:extLst>
              <a:ext uri="{FF2B5EF4-FFF2-40B4-BE49-F238E27FC236}">
                <a16:creationId xmlns:a16="http://schemas.microsoft.com/office/drawing/2014/main" id="{7371E6E4-0CB0-D42F-CC28-3D01C17D7C56}"/>
              </a:ext>
            </a:extLst>
          </p:cNvPr>
          <p:cNvSpPr/>
          <p:nvPr/>
        </p:nvSpPr>
        <p:spPr>
          <a:xfrm>
            <a:off x="6791893" y="4485412"/>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文章微服务</a:t>
            </a:r>
          </a:p>
        </p:txBody>
      </p:sp>
      <p:sp>
        <p:nvSpPr>
          <p:cNvPr id="20" name="矩形: 圆角 19">
            <a:extLst>
              <a:ext uri="{FF2B5EF4-FFF2-40B4-BE49-F238E27FC236}">
                <a16:creationId xmlns:a16="http://schemas.microsoft.com/office/drawing/2014/main" id="{34E85268-D293-7B46-D741-FA89EFE479DA}"/>
              </a:ext>
            </a:extLst>
          </p:cNvPr>
          <p:cNvSpPr/>
          <p:nvPr/>
        </p:nvSpPr>
        <p:spPr>
          <a:xfrm>
            <a:off x="5059564" y="5407877"/>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评论微服务</a:t>
            </a:r>
          </a:p>
        </p:txBody>
      </p:sp>
      <p:sp>
        <p:nvSpPr>
          <p:cNvPr id="22" name="矩形: 圆角 21">
            <a:extLst>
              <a:ext uri="{FF2B5EF4-FFF2-40B4-BE49-F238E27FC236}">
                <a16:creationId xmlns:a16="http://schemas.microsoft.com/office/drawing/2014/main" id="{C0CAFCA5-38A2-C8E2-251C-74CD14E5E5BA}"/>
              </a:ext>
            </a:extLst>
          </p:cNvPr>
          <p:cNvSpPr/>
          <p:nvPr/>
        </p:nvSpPr>
        <p:spPr>
          <a:xfrm>
            <a:off x="6782466" y="5407877"/>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搜索微服务</a:t>
            </a:r>
          </a:p>
        </p:txBody>
      </p:sp>
      <p:cxnSp>
        <p:nvCxnSpPr>
          <p:cNvPr id="24" name="直接箭头连接符 23">
            <a:extLst>
              <a:ext uri="{FF2B5EF4-FFF2-40B4-BE49-F238E27FC236}">
                <a16:creationId xmlns:a16="http://schemas.microsoft.com/office/drawing/2014/main" id="{1E21D8F5-82C2-04D3-E5CA-7446D0E73B4C}"/>
              </a:ext>
            </a:extLst>
          </p:cNvPr>
          <p:cNvCxnSpPr>
            <a:cxnSpLocks/>
            <a:stCxn id="16" idx="3"/>
            <a:endCxn id="23" idx="1"/>
          </p:cNvCxnSpPr>
          <p:nvPr/>
        </p:nvCxnSpPr>
        <p:spPr>
          <a:xfrm>
            <a:off x="4128345" y="5200408"/>
            <a:ext cx="438227" cy="0"/>
          </a:xfrm>
          <a:prstGeom prst="straightConnector1">
            <a:avLst/>
          </a:prstGeom>
          <a:ln w="19050">
            <a:solidFill>
              <a:srgbClr val="49504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F2D82D3-96D9-0A22-D659-CBA356B74FC9}"/>
              </a:ext>
            </a:extLst>
          </p:cNvPr>
          <p:cNvCxnSpPr>
            <a:stCxn id="17" idx="2"/>
            <a:endCxn id="20" idx="0"/>
          </p:cNvCxnSpPr>
          <p:nvPr/>
        </p:nvCxnSpPr>
        <p:spPr>
          <a:xfrm>
            <a:off x="5598910" y="5078599"/>
            <a:ext cx="0" cy="329278"/>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99BECE3-F555-E8EA-C235-890DC2E778BD}"/>
              </a:ext>
            </a:extLst>
          </p:cNvPr>
          <p:cNvCxnSpPr>
            <a:stCxn id="20" idx="3"/>
            <a:endCxn id="22" idx="1"/>
          </p:cNvCxnSpPr>
          <p:nvPr/>
        </p:nvCxnSpPr>
        <p:spPr>
          <a:xfrm>
            <a:off x="6138256" y="5704471"/>
            <a:ext cx="644210" cy="0"/>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B6CC2B-E043-E1EB-D19B-FFF109B4341A}"/>
              </a:ext>
            </a:extLst>
          </p:cNvPr>
          <p:cNvCxnSpPr>
            <a:stCxn id="18" idx="2"/>
            <a:endCxn id="22" idx="0"/>
          </p:cNvCxnSpPr>
          <p:nvPr/>
        </p:nvCxnSpPr>
        <p:spPr>
          <a:xfrm flipH="1">
            <a:off x="7321812" y="5078599"/>
            <a:ext cx="9427" cy="329278"/>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44B2A6D-46F0-A2E2-7445-ECF0886B455C}"/>
              </a:ext>
            </a:extLst>
          </p:cNvPr>
          <p:cNvSpPr/>
          <p:nvPr/>
        </p:nvSpPr>
        <p:spPr>
          <a:xfrm>
            <a:off x="5291237" y="3465513"/>
            <a:ext cx="841276" cy="42271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注册中心</a:t>
            </a:r>
          </a:p>
        </p:txBody>
      </p:sp>
      <p:sp>
        <p:nvSpPr>
          <p:cNvPr id="29" name="矩形 28">
            <a:extLst>
              <a:ext uri="{FF2B5EF4-FFF2-40B4-BE49-F238E27FC236}">
                <a16:creationId xmlns:a16="http://schemas.microsoft.com/office/drawing/2014/main" id="{1D6A9CF6-57FC-264F-D45A-6029A5214D45}"/>
              </a:ext>
            </a:extLst>
          </p:cNvPr>
          <p:cNvSpPr/>
          <p:nvPr/>
        </p:nvSpPr>
        <p:spPr>
          <a:xfrm>
            <a:off x="6392483" y="3465512"/>
            <a:ext cx="841276" cy="42271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配置中心</a:t>
            </a:r>
          </a:p>
        </p:txBody>
      </p:sp>
      <p:cxnSp>
        <p:nvCxnSpPr>
          <p:cNvPr id="30" name="直接箭头连接符 29">
            <a:extLst>
              <a:ext uri="{FF2B5EF4-FFF2-40B4-BE49-F238E27FC236}">
                <a16:creationId xmlns:a16="http://schemas.microsoft.com/office/drawing/2014/main" id="{B5FE3007-E75A-7F9B-06D1-7440D9F11167}"/>
              </a:ext>
            </a:extLst>
          </p:cNvPr>
          <p:cNvCxnSpPr>
            <a:stCxn id="17" idx="2"/>
            <a:endCxn id="22" idx="0"/>
          </p:cNvCxnSpPr>
          <p:nvPr/>
        </p:nvCxnSpPr>
        <p:spPr>
          <a:xfrm>
            <a:off x="5598910" y="5078599"/>
            <a:ext cx="1722902" cy="329278"/>
          </a:xfrm>
          <a:prstGeom prst="straightConnector1">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3EE9B45-2575-392A-F8A2-9FA29A43F59D}"/>
              </a:ext>
            </a:extLst>
          </p:cNvPr>
          <p:cNvCxnSpPr>
            <a:stCxn id="18" idx="2"/>
            <a:endCxn id="20" idx="0"/>
          </p:cNvCxnSpPr>
          <p:nvPr/>
        </p:nvCxnSpPr>
        <p:spPr>
          <a:xfrm flipH="1">
            <a:off x="5598910" y="5078599"/>
            <a:ext cx="1732329" cy="329278"/>
          </a:xfrm>
          <a:prstGeom prst="straightConnector1">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AD641E9-5F6F-6580-A1C4-F4E65BB07984}"/>
              </a:ext>
            </a:extLst>
          </p:cNvPr>
          <p:cNvCxnSpPr>
            <a:stCxn id="17" idx="3"/>
            <a:endCxn id="18" idx="1"/>
          </p:cNvCxnSpPr>
          <p:nvPr/>
        </p:nvCxnSpPr>
        <p:spPr>
          <a:xfrm>
            <a:off x="6138256" y="4782006"/>
            <a:ext cx="653637" cy="0"/>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C7A72D62-547C-9265-ADB2-269EE5D3B87B}"/>
              </a:ext>
            </a:extLst>
          </p:cNvPr>
          <p:cNvCxnSpPr>
            <a:cxnSpLocks/>
            <a:stCxn id="16" idx="0"/>
            <a:endCxn id="35" idx="1"/>
          </p:cNvCxnSpPr>
          <p:nvPr/>
        </p:nvCxnSpPr>
        <p:spPr>
          <a:xfrm rot="5400000" flipH="1" flipV="1">
            <a:off x="4133338" y="3375600"/>
            <a:ext cx="702463" cy="1308422"/>
          </a:xfrm>
          <a:prstGeom prst="bentConnector2">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占位符 3">
            <a:extLst>
              <a:ext uri="{FF2B5EF4-FFF2-40B4-BE49-F238E27FC236}">
                <a16:creationId xmlns:a16="http://schemas.microsoft.com/office/drawing/2014/main" id="{28689D3C-41FF-1C59-355E-3E3ED6C5C44C}"/>
              </a:ext>
            </a:extLst>
          </p:cNvPr>
          <p:cNvSpPr txBox="1">
            <a:spLocks/>
          </p:cNvSpPr>
          <p:nvPr/>
        </p:nvSpPr>
        <p:spPr>
          <a:xfrm>
            <a:off x="4091166" y="5184954"/>
            <a:ext cx="546779" cy="22756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chemeClr val="tx1"/>
                </a:solidFill>
              </a:rPr>
              <a:t>负载均衡</a:t>
            </a:r>
          </a:p>
        </p:txBody>
      </p:sp>
      <p:cxnSp>
        <p:nvCxnSpPr>
          <p:cNvPr id="38" name="直接连接符 37">
            <a:extLst>
              <a:ext uri="{FF2B5EF4-FFF2-40B4-BE49-F238E27FC236}">
                <a16:creationId xmlns:a16="http://schemas.microsoft.com/office/drawing/2014/main" id="{BB97757C-FE07-2EFE-C048-9C87BCA5E30B}"/>
              </a:ext>
            </a:extLst>
          </p:cNvPr>
          <p:cNvCxnSpPr>
            <a:cxnSpLocks/>
            <a:stCxn id="35" idx="2"/>
            <a:endCxn id="23" idx="0"/>
          </p:cNvCxnSpPr>
          <p:nvPr/>
        </p:nvCxnSpPr>
        <p:spPr>
          <a:xfrm>
            <a:off x="6272242" y="3981342"/>
            <a:ext cx="0" cy="399701"/>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文本占位符 6">
            <a:extLst>
              <a:ext uri="{FF2B5EF4-FFF2-40B4-BE49-F238E27FC236}">
                <a16:creationId xmlns:a16="http://schemas.microsoft.com/office/drawing/2014/main" id="{32767B81-D223-EDAC-5C75-87BC7C5033D6}"/>
              </a:ext>
            </a:extLst>
          </p:cNvPr>
          <p:cNvSpPr txBox="1">
            <a:spLocks/>
          </p:cNvSpPr>
          <p:nvPr/>
        </p:nvSpPr>
        <p:spPr>
          <a:xfrm>
            <a:off x="8952488" y="4242117"/>
            <a:ext cx="2758110" cy="229557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400" dirty="0">
                <a:solidFill>
                  <a:schemeClr val="tx1"/>
                </a:solidFill>
              </a:rPr>
              <a:t>Eureka   : </a:t>
            </a:r>
            <a:r>
              <a:rPr lang="zh-CN" altLang="en-US" sz="1400" dirty="0">
                <a:solidFill>
                  <a:schemeClr val="tx1"/>
                </a:solidFill>
              </a:rPr>
              <a:t>注册中心</a:t>
            </a:r>
          </a:p>
          <a:p>
            <a:pPr marL="171450" indent="-171450">
              <a:buFont typeface="Wingdings" panose="05000000000000000000" pitchFamily="2" charset="2"/>
              <a:buChar char="l"/>
            </a:pPr>
            <a:r>
              <a:rPr lang="en-US" altLang="zh-CN" sz="1400" dirty="0">
                <a:solidFill>
                  <a:schemeClr val="tx1"/>
                </a:solidFill>
              </a:rPr>
              <a:t>Ribbon  : </a:t>
            </a:r>
            <a:r>
              <a:rPr lang="zh-CN" altLang="en-US" sz="1400" dirty="0">
                <a:solidFill>
                  <a:schemeClr val="tx1"/>
                </a:solidFill>
              </a:rPr>
              <a:t>负载均衡</a:t>
            </a:r>
          </a:p>
          <a:p>
            <a:pPr marL="171450" indent="-171450">
              <a:buFont typeface="Wingdings" panose="05000000000000000000" pitchFamily="2" charset="2"/>
              <a:buChar char="l"/>
            </a:pPr>
            <a:r>
              <a:rPr lang="en-US" altLang="zh-CN" sz="1400" dirty="0">
                <a:solidFill>
                  <a:schemeClr val="tx1"/>
                </a:solidFill>
              </a:rPr>
              <a:t>Feign     : </a:t>
            </a:r>
            <a:r>
              <a:rPr lang="zh-CN" altLang="en-US" sz="1400" dirty="0">
                <a:solidFill>
                  <a:schemeClr val="tx1"/>
                </a:solidFill>
              </a:rPr>
              <a:t>远程调用</a:t>
            </a:r>
          </a:p>
          <a:p>
            <a:pPr marL="171450" indent="-171450">
              <a:buFont typeface="Wingdings" panose="05000000000000000000" pitchFamily="2" charset="2"/>
              <a:buChar char="l"/>
            </a:pPr>
            <a:r>
              <a:rPr lang="en-US" altLang="zh-CN" sz="1400" dirty="0" err="1">
                <a:solidFill>
                  <a:schemeClr val="tx1"/>
                </a:solidFill>
              </a:rPr>
              <a:t>Hystrix</a:t>
            </a:r>
            <a:r>
              <a:rPr lang="en-US" altLang="zh-CN" sz="1400" dirty="0">
                <a:solidFill>
                  <a:schemeClr val="tx1"/>
                </a:solidFill>
              </a:rPr>
              <a:t> :  </a:t>
            </a:r>
            <a:r>
              <a:rPr lang="zh-CN" altLang="en-US" sz="1400" dirty="0">
                <a:solidFill>
                  <a:schemeClr val="tx1"/>
                </a:solidFill>
              </a:rPr>
              <a:t>服务熔断</a:t>
            </a:r>
          </a:p>
          <a:p>
            <a:pPr marL="171450" indent="-171450">
              <a:buFont typeface="Wingdings" panose="05000000000000000000" pitchFamily="2" charset="2"/>
              <a:buChar char="l"/>
            </a:pPr>
            <a:r>
              <a:rPr lang="en-US" altLang="zh-CN" sz="1400" dirty="0" err="1">
                <a:solidFill>
                  <a:schemeClr val="tx1"/>
                </a:solidFill>
              </a:rPr>
              <a:t>Zuul</a:t>
            </a:r>
            <a:r>
              <a:rPr lang="en-US" altLang="zh-CN" sz="1400" dirty="0">
                <a:solidFill>
                  <a:schemeClr val="tx1"/>
                </a:solidFill>
              </a:rPr>
              <a:t>/Gateway  : </a:t>
            </a:r>
            <a:r>
              <a:rPr lang="zh-CN" altLang="en-US" sz="1400" dirty="0">
                <a:solidFill>
                  <a:schemeClr val="tx1"/>
                </a:solidFill>
              </a:rPr>
              <a:t>网关</a:t>
            </a:r>
            <a:endParaRPr lang="en-US" altLang="zh-CN" sz="1400" dirty="0">
              <a:solidFill>
                <a:schemeClr val="tx1"/>
              </a:solidFill>
            </a:endParaRPr>
          </a:p>
        </p:txBody>
      </p:sp>
    </p:spTree>
    <p:extLst>
      <p:ext uri="{BB962C8B-B14F-4D97-AF65-F5344CB8AC3E}">
        <p14:creationId xmlns:p14="http://schemas.microsoft.com/office/powerpoint/2010/main" val="4018039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bg/>
                                          </p:spTgt>
                                        </p:tgtEl>
                                        <p:attrNameLst>
                                          <p:attrName>style.visibility</p:attrName>
                                        </p:attrNameLst>
                                      </p:cBhvr>
                                      <p:to>
                                        <p:strVal val="visible"/>
                                      </p:to>
                                    </p:set>
                                    <p:animEffect transition="in" filter="fade">
                                      <p:cBhvr>
                                        <p:cTn id="18" dur="500"/>
                                        <p:tgtEl>
                                          <p:spTgt spid="34">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up)">
                                      <p:cBhvr>
                                        <p:cTn id="8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3" grpId="0" animBg="1"/>
      <p:bldP spid="34" grpId="0" uiExpand="1" build="p" animBg="1"/>
      <p:bldP spid="16" grpId="0" animBg="1"/>
      <p:bldP spid="17" grpId="0" animBg="1"/>
      <p:bldP spid="18" grpId="0" animBg="1"/>
      <p:bldP spid="20" grpId="0" animBg="1"/>
      <p:bldP spid="22" grpId="0" animBg="1"/>
      <p:bldP spid="28" grpId="0" animBg="1"/>
      <p:bldP spid="29" grpId="0" animBg="1"/>
      <p:bldP spid="37" grpId="0"/>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grpSp>
        <p:nvGrpSpPr>
          <p:cNvPr id="4" name="组合 3">
            <a:extLst>
              <a:ext uri="{FF2B5EF4-FFF2-40B4-BE49-F238E27FC236}">
                <a16:creationId xmlns:a16="http://schemas.microsoft.com/office/drawing/2014/main" id="{4633F311-B800-4943-80C1-BEDB47B5D011}"/>
              </a:ext>
            </a:extLst>
          </p:cNvPr>
          <p:cNvGrpSpPr/>
          <p:nvPr/>
        </p:nvGrpSpPr>
        <p:grpSpPr>
          <a:xfrm>
            <a:off x="2838594" y="2989161"/>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TM</a:t>
              </a:r>
              <a:endParaRPr lang="zh-CN" altLang="en-US" dirty="0"/>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4596931" y="3155810"/>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4596931" y="4693304"/>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9010463" y="2995917"/>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TC</a:t>
            </a:r>
            <a:endParaRPr lang="zh-CN" altLang="en-US" dirty="0"/>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6258658" y="-88866"/>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6258657" y="3129819"/>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5429864" y="2552040"/>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1.1.</a:t>
            </a:r>
            <a:r>
              <a:rPr lang="zh-CN" altLang="en-US" dirty="0"/>
              <a:t>开启全局事务</a:t>
            </a:r>
          </a:p>
        </p:txBody>
      </p:sp>
      <p:sp>
        <p:nvSpPr>
          <p:cNvPr id="17" name="文本框 16">
            <a:extLst>
              <a:ext uri="{FF2B5EF4-FFF2-40B4-BE49-F238E27FC236}">
                <a16:creationId xmlns:a16="http://schemas.microsoft.com/office/drawing/2014/main" id="{3E604370-5EEC-4D5F-8F8D-F7173E28185F}"/>
              </a:ext>
            </a:extLst>
          </p:cNvPr>
          <p:cNvSpPr txBox="1"/>
          <p:nvPr/>
        </p:nvSpPr>
        <p:spPr>
          <a:xfrm>
            <a:off x="5429864" y="6478600"/>
            <a:ext cx="2253482"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2.1.</a:t>
            </a:r>
            <a:r>
              <a:rPr lang="zh-CN" altLang="en-US" sz="1100" dirty="0">
                <a:solidFill>
                  <a:srgbClr val="0070C0"/>
                </a:solidFill>
                <a:ea typeface="Alibaba PuHuiTi Medium"/>
              </a:rPr>
              <a:t>提交、回滚全局事务</a:t>
            </a:r>
          </a:p>
        </p:txBody>
      </p:sp>
      <p:cxnSp>
        <p:nvCxnSpPr>
          <p:cNvPr id="18" name="直接箭头连接符 17">
            <a:extLst>
              <a:ext uri="{FF2B5EF4-FFF2-40B4-BE49-F238E27FC236}">
                <a16:creationId xmlns:a16="http://schemas.microsoft.com/office/drawing/2014/main" id="{FA2C8AF3-4B44-4D9F-9050-BBF45E88CBC6}"/>
              </a:ext>
            </a:extLst>
          </p:cNvPr>
          <p:cNvCxnSpPr>
            <a:cxnSpLocks/>
          </p:cNvCxnSpPr>
          <p:nvPr/>
        </p:nvCxnSpPr>
        <p:spPr>
          <a:xfrm>
            <a:off x="3509154" y="3178120"/>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F683D11A-C0C7-46B2-87D6-FAC57AB1799C}"/>
              </a:ext>
            </a:extLst>
          </p:cNvPr>
          <p:cNvSpPr txBox="1"/>
          <p:nvPr/>
        </p:nvSpPr>
        <p:spPr>
          <a:xfrm>
            <a:off x="3584765" y="3210442"/>
            <a:ext cx="949299"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1.2</a:t>
            </a:r>
            <a:r>
              <a:rPr lang="zh-CN" altLang="en-US" dirty="0"/>
              <a:t>调用分支</a:t>
            </a: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3517970" y="4746974"/>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3545241" y="4750096"/>
            <a:ext cx="949299"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1.2</a:t>
            </a:r>
            <a:r>
              <a:rPr lang="zh-CN" altLang="en-US" dirty="0"/>
              <a:t>调用分支</a:t>
            </a:r>
          </a:p>
        </p:txBody>
      </p:sp>
      <p:sp>
        <p:nvSpPr>
          <p:cNvPr id="22" name="矩形 21">
            <a:extLst>
              <a:ext uri="{FF2B5EF4-FFF2-40B4-BE49-F238E27FC236}">
                <a16:creationId xmlns:a16="http://schemas.microsoft.com/office/drawing/2014/main" id="{1CEC221E-5B82-4A1B-A8C3-D8B315D0CD1F}"/>
              </a:ext>
            </a:extLst>
          </p:cNvPr>
          <p:cNvSpPr/>
          <p:nvPr/>
        </p:nvSpPr>
        <p:spPr>
          <a:xfrm>
            <a:off x="4600728" y="3456621"/>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资源预留（</a:t>
            </a:r>
            <a:r>
              <a:rPr lang="en-US" altLang="zh-CN" sz="1100" dirty="0">
                <a:ea typeface="Alibaba PuHuiTi Medium"/>
              </a:rPr>
              <a:t>Try</a:t>
            </a:r>
            <a:r>
              <a:rPr lang="zh-CN" altLang="en-US" sz="1100" dirty="0">
                <a:ea typeface="Alibaba PuHuiTi Medium"/>
              </a:rPr>
              <a:t>）</a:t>
            </a:r>
            <a:endParaRPr lang="zh-CN" altLang="en-US" sz="1100" dirty="0">
              <a:solidFill>
                <a:schemeClr val="bg1"/>
              </a:solidFill>
              <a:highlight>
                <a:srgbClr val="AD2A26"/>
              </a:highlight>
              <a:ea typeface="Alibaba PuHuiTi Medium"/>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6570613" y="3331167"/>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7191423" y="3122786"/>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1.3.</a:t>
            </a:r>
            <a:r>
              <a:rPr lang="zh-CN" altLang="en-US" dirty="0"/>
              <a:t>注册分支事务</a:t>
            </a: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6570613" y="3689397"/>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7207817" y="3465495"/>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1.5.</a:t>
            </a:r>
            <a:r>
              <a:rPr lang="zh-CN" altLang="en-US" dirty="0"/>
              <a:t>报告事务状态</a:t>
            </a:r>
          </a:p>
        </p:txBody>
      </p:sp>
      <p:cxnSp>
        <p:nvCxnSpPr>
          <p:cNvPr id="27" name="直接箭头连接符 26">
            <a:extLst>
              <a:ext uri="{FF2B5EF4-FFF2-40B4-BE49-F238E27FC236}">
                <a16:creationId xmlns:a16="http://schemas.microsoft.com/office/drawing/2014/main" id="{A57AEE0A-BB79-4DAB-A65F-03C52E22B068}"/>
              </a:ext>
            </a:extLst>
          </p:cNvPr>
          <p:cNvCxnSpPr>
            <a:cxnSpLocks/>
          </p:cNvCxnSpPr>
          <p:nvPr/>
        </p:nvCxnSpPr>
        <p:spPr>
          <a:xfrm>
            <a:off x="6563739" y="4892726"/>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4645A81B-E9FA-44C8-8CA2-8D2062B5F71C}"/>
              </a:ext>
            </a:extLst>
          </p:cNvPr>
          <p:cNvSpPr txBox="1"/>
          <p:nvPr/>
        </p:nvSpPr>
        <p:spPr>
          <a:xfrm>
            <a:off x="7173791" y="4684345"/>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1.3.</a:t>
            </a:r>
            <a:r>
              <a:rPr lang="zh-CN" altLang="en-US" dirty="0"/>
              <a:t>注册分支事务</a:t>
            </a:r>
          </a:p>
        </p:txBody>
      </p:sp>
      <p:cxnSp>
        <p:nvCxnSpPr>
          <p:cNvPr id="29" name="直接箭头连接符 28">
            <a:extLst>
              <a:ext uri="{FF2B5EF4-FFF2-40B4-BE49-F238E27FC236}">
                <a16:creationId xmlns:a16="http://schemas.microsoft.com/office/drawing/2014/main" id="{5CFA51BB-AD77-46AA-BB01-936B537E2D4A}"/>
              </a:ext>
            </a:extLst>
          </p:cNvPr>
          <p:cNvCxnSpPr>
            <a:cxnSpLocks/>
          </p:cNvCxnSpPr>
          <p:nvPr/>
        </p:nvCxnSpPr>
        <p:spPr>
          <a:xfrm flipV="1">
            <a:off x="6570613" y="5237199"/>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2ADF975B-93A1-4CAF-A068-A6260815AAD3}"/>
              </a:ext>
            </a:extLst>
          </p:cNvPr>
          <p:cNvSpPr txBox="1"/>
          <p:nvPr/>
        </p:nvSpPr>
        <p:spPr>
          <a:xfrm>
            <a:off x="7190185" y="5005538"/>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1.5.</a:t>
            </a:r>
            <a:r>
              <a:rPr lang="zh-CN" altLang="en-US" dirty="0"/>
              <a:t>报告事务状态</a:t>
            </a:r>
          </a:p>
        </p:txBody>
      </p:sp>
      <p:sp>
        <p:nvSpPr>
          <p:cNvPr id="31" name="矩形 30">
            <a:extLst>
              <a:ext uri="{FF2B5EF4-FFF2-40B4-BE49-F238E27FC236}">
                <a16:creationId xmlns:a16="http://schemas.microsoft.com/office/drawing/2014/main" id="{C2FEF385-7D9A-487D-87FD-63B1D77733D1}"/>
              </a:ext>
            </a:extLst>
          </p:cNvPr>
          <p:cNvSpPr/>
          <p:nvPr/>
        </p:nvSpPr>
        <p:spPr>
          <a:xfrm>
            <a:off x="4593135" y="4935361"/>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资源预留（</a:t>
            </a:r>
            <a:r>
              <a:rPr lang="en-US" altLang="zh-CN" sz="1100" dirty="0">
                <a:ea typeface="Alibaba PuHuiTi Medium"/>
              </a:rPr>
              <a:t>Try</a:t>
            </a:r>
            <a:r>
              <a:rPr lang="zh-CN" altLang="en-US" sz="1100" dirty="0">
                <a:ea typeface="Alibaba PuHuiTi Medium"/>
              </a:rPr>
              <a:t>）</a:t>
            </a:r>
            <a:endParaRPr lang="zh-CN" altLang="en-US" sz="1100" dirty="0">
              <a:solidFill>
                <a:schemeClr val="bg1"/>
              </a:solidFill>
              <a:highlight>
                <a:srgbClr val="AD2A26"/>
              </a:highlight>
              <a:ea typeface="Alibaba PuHuiTi Medium"/>
            </a:endParaRPr>
          </a:p>
        </p:txBody>
      </p:sp>
      <p:cxnSp>
        <p:nvCxnSpPr>
          <p:cNvPr id="32" name="直接箭头连接符 31">
            <a:extLst>
              <a:ext uri="{FF2B5EF4-FFF2-40B4-BE49-F238E27FC236}">
                <a16:creationId xmlns:a16="http://schemas.microsoft.com/office/drawing/2014/main" id="{76DA9A13-09D1-4F1E-87D6-06D08CA6E6AF}"/>
              </a:ext>
            </a:extLst>
          </p:cNvPr>
          <p:cNvCxnSpPr>
            <a:cxnSpLocks/>
            <a:endCxn id="42" idx="3"/>
          </p:cNvCxnSpPr>
          <p:nvPr/>
        </p:nvCxnSpPr>
        <p:spPr>
          <a:xfrm flipH="1">
            <a:off x="6094760" y="3980050"/>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2D1F4D4-F8E7-41E6-9D31-FDEDC69BD686}"/>
              </a:ext>
            </a:extLst>
          </p:cNvPr>
          <p:cNvSpPr txBox="1"/>
          <p:nvPr/>
        </p:nvSpPr>
        <p:spPr>
          <a:xfrm>
            <a:off x="7331506" y="3936743"/>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2.3.</a:t>
            </a:r>
            <a:r>
              <a:rPr lang="zh-CN" altLang="en-US" sz="1100" dirty="0">
                <a:solidFill>
                  <a:srgbClr val="0070C0"/>
                </a:solidFill>
                <a:ea typeface="Alibaba PuHuiTi Medium"/>
              </a:rPr>
              <a:t>提交</a:t>
            </a: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9684819" y="4670524"/>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10035286" y="5088486"/>
            <a:ext cx="558053" cy="938719"/>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2.2.</a:t>
            </a:r>
            <a:r>
              <a:rPr lang="zh-CN" altLang="en-US" sz="1100" dirty="0">
                <a:solidFill>
                  <a:srgbClr val="0070C0"/>
                </a:solidFill>
                <a:ea typeface="Alibaba PuHuiTi Medium"/>
              </a:rPr>
              <a:t>检查分支事务状态</a:t>
            </a: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6101684" y="4323680"/>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7347158" y="427582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42" name="矩形 41">
            <a:extLst>
              <a:ext uri="{FF2B5EF4-FFF2-40B4-BE49-F238E27FC236}">
                <a16:creationId xmlns:a16="http://schemas.microsoft.com/office/drawing/2014/main" id="{17981D20-9538-4BF2-99A2-56D0F9329EA2}"/>
              </a:ext>
            </a:extLst>
          </p:cNvPr>
          <p:cNvSpPr/>
          <p:nvPr/>
        </p:nvSpPr>
        <p:spPr>
          <a:xfrm>
            <a:off x="4586212" y="3878043"/>
            <a:ext cx="1508548" cy="21476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t>2.4.Confirm</a:t>
            </a:r>
            <a:endParaRPr lang="zh-CN" altLang="en-US" sz="1100" dirty="0"/>
          </a:p>
        </p:txBody>
      </p:sp>
      <p:sp>
        <p:nvSpPr>
          <p:cNvPr id="43" name="矩形 42">
            <a:extLst>
              <a:ext uri="{FF2B5EF4-FFF2-40B4-BE49-F238E27FC236}">
                <a16:creationId xmlns:a16="http://schemas.microsoft.com/office/drawing/2014/main" id="{66B80E94-2B9C-4EB3-B0CE-3DF26F2F743A}"/>
              </a:ext>
            </a:extLst>
          </p:cNvPr>
          <p:cNvSpPr/>
          <p:nvPr/>
        </p:nvSpPr>
        <p:spPr>
          <a:xfrm>
            <a:off x="4600728" y="4209271"/>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6" name="矩形 45">
            <a:extLst>
              <a:ext uri="{FF2B5EF4-FFF2-40B4-BE49-F238E27FC236}">
                <a16:creationId xmlns:a16="http://schemas.microsoft.com/office/drawing/2014/main" id="{C6B0BC50-F552-4745-BAB5-02FDB8D34B04}"/>
              </a:ext>
            </a:extLst>
          </p:cNvPr>
          <p:cNvSpPr/>
          <p:nvPr/>
        </p:nvSpPr>
        <p:spPr>
          <a:xfrm>
            <a:off x="4605314" y="5413403"/>
            <a:ext cx="1496370" cy="227344"/>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4605313" y="5757213"/>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0" name="直接箭头连接符 49">
            <a:extLst>
              <a:ext uri="{FF2B5EF4-FFF2-40B4-BE49-F238E27FC236}">
                <a16:creationId xmlns:a16="http://schemas.microsoft.com/office/drawing/2014/main" id="{4D90A4BF-7C36-4D94-A13B-C3B9B8BC06A8}"/>
              </a:ext>
            </a:extLst>
          </p:cNvPr>
          <p:cNvCxnSpPr>
            <a:cxnSpLocks/>
          </p:cNvCxnSpPr>
          <p:nvPr/>
        </p:nvCxnSpPr>
        <p:spPr>
          <a:xfrm flipH="1">
            <a:off x="6097303" y="5536157"/>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25EDA4E-DD17-4622-BFEC-93FB648B06CA}"/>
              </a:ext>
            </a:extLst>
          </p:cNvPr>
          <p:cNvSpPr txBox="1"/>
          <p:nvPr/>
        </p:nvSpPr>
        <p:spPr>
          <a:xfrm>
            <a:off x="7432279" y="5504381"/>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2.3.</a:t>
            </a:r>
            <a:r>
              <a:rPr lang="zh-CN" altLang="en-US" sz="1100" dirty="0">
                <a:solidFill>
                  <a:srgbClr val="0070C0"/>
                </a:solidFill>
                <a:ea typeface="Alibaba PuHuiTi Medium"/>
              </a:rPr>
              <a:t>提交</a:t>
            </a:r>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6097303" y="585513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7395164" y="5850086"/>
            <a:ext cx="1361269" cy="261610"/>
          </a:xfrm>
          <a:prstGeom prst="rect">
            <a:avLst/>
          </a:prstGeom>
          <a:noFill/>
        </p:spPr>
        <p:txBody>
          <a:bodyPr wrap="square" rtlCol="0">
            <a:spAutoFit/>
          </a:bodyPr>
          <a:lstStyle/>
          <a:p>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37" name="文本占位符 2">
            <a:extLst>
              <a:ext uri="{FF2B5EF4-FFF2-40B4-BE49-F238E27FC236}">
                <a16:creationId xmlns:a16="http://schemas.microsoft.com/office/drawing/2014/main" id="{44C09644-68BC-3C60-4148-512BE5BFA6C2}"/>
              </a:ext>
            </a:extLst>
          </p:cNvPr>
          <p:cNvSpPr txBox="1">
            <a:spLocks/>
          </p:cNvSpPr>
          <p:nvPr/>
        </p:nvSpPr>
        <p:spPr>
          <a:xfrm>
            <a:off x="783113" y="1508457"/>
            <a:ext cx="10698800" cy="14930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a:t>
            </a:r>
            <a:r>
              <a:rPr lang="en-US" altLang="zh-CN" sz="1400" dirty="0">
                <a:solidFill>
                  <a:srgbClr val="C00000"/>
                </a:solidFill>
              </a:rPr>
              <a:t>T</a:t>
            </a:r>
            <a:r>
              <a:rPr lang="en-US" altLang="zh-CN" sz="1400" dirty="0"/>
              <a:t>ry</a:t>
            </a:r>
            <a:r>
              <a:rPr lang="zh-CN" altLang="en-US" sz="1400" dirty="0"/>
              <a:t>：资源的检测和预留； </a:t>
            </a:r>
          </a:p>
          <a:p>
            <a:r>
              <a:rPr lang="en-US" altLang="zh-CN" sz="1400" dirty="0"/>
              <a:t>2</a:t>
            </a:r>
            <a:r>
              <a:rPr lang="zh-CN" altLang="en-US" sz="1400" dirty="0"/>
              <a:t>、</a:t>
            </a:r>
            <a:r>
              <a:rPr lang="en-US" altLang="zh-CN" sz="1400" dirty="0">
                <a:solidFill>
                  <a:srgbClr val="C00000"/>
                </a:solidFill>
              </a:rPr>
              <a:t>C</a:t>
            </a:r>
            <a:r>
              <a:rPr lang="en-US" altLang="zh-CN" sz="1400" dirty="0"/>
              <a:t>onfirm</a:t>
            </a:r>
            <a:r>
              <a:rPr lang="zh-CN" altLang="en-US" sz="1400" dirty="0"/>
              <a:t>：完成资源操作业务；要求 </a:t>
            </a:r>
            <a:r>
              <a:rPr lang="en-US" altLang="zh-CN" sz="1400" dirty="0"/>
              <a:t>Try </a:t>
            </a:r>
            <a:r>
              <a:rPr lang="zh-CN" altLang="en-US" sz="1400" dirty="0"/>
              <a:t>成功 </a:t>
            </a:r>
            <a:r>
              <a:rPr lang="en-US" altLang="zh-CN" sz="1400" dirty="0"/>
              <a:t>Confirm </a:t>
            </a:r>
            <a:r>
              <a:rPr lang="zh-CN" altLang="en-US" sz="1400" dirty="0"/>
              <a:t>一定要能成功。</a:t>
            </a:r>
          </a:p>
          <a:p>
            <a:r>
              <a:rPr lang="en-US" altLang="zh-CN" sz="1400" dirty="0"/>
              <a:t>3</a:t>
            </a:r>
            <a:r>
              <a:rPr lang="zh-CN" altLang="en-US" sz="1400" dirty="0"/>
              <a:t>、</a:t>
            </a:r>
            <a:r>
              <a:rPr lang="en-US" altLang="zh-CN" sz="1400" dirty="0">
                <a:solidFill>
                  <a:srgbClr val="C00000"/>
                </a:solidFill>
              </a:rPr>
              <a:t>C</a:t>
            </a:r>
            <a:r>
              <a:rPr lang="en-US" altLang="zh-CN" sz="1400" dirty="0"/>
              <a:t>ancel</a:t>
            </a:r>
            <a:r>
              <a:rPr lang="zh-CN" altLang="en-US" sz="1400" dirty="0"/>
              <a:t>：预留资源释放，可以理解为</a:t>
            </a:r>
            <a:r>
              <a:rPr lang="en-US" altLang="zh-CN" sz="1400" dirty="0"/>
              <a:t>try</a:t>
            </a:r>
            <a:r>
              <a:rPr lang="zh-CN" altLang="en-US" sz="1400" dirty="0"/>
              <a:t>的反向操作。</a:t>
            </a:r>
            <a:endParaRPr lang="en-US" altLang="zh-CN" sz="1400" dirty="0"/>
          </a:p>
        </p:txBody>
      </p:sp>
    </p:spTree>
    <p:extLst>
      <p:ext uri="{BB962C8B-B14F-4D97-AF65-F5344CB8AC3E}">
        <p14:creationId xmlns:p14="http://schemas.microsoft.com/office/powerpoint/2010/main" val="378202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2F660E9D-3366-6F9D-57CF-0E45B88FA142}"/>
              </a:ext>
            </a:extLst>
          </p:cNvPr>
          <p:cNvSpPr/>
          <p:nvPr/>
        </p:nvSpPr>
        <p:spPr bwMode="auto">
          <a:xfrm>
            <a:off x="3465712" y="1696364"/>
            <a:ext cx="1798320" cy="3180080"/>
          </a:xfrm>
          <a:prstGeom prst="roundRect">
            <a:avLst/>
          </a:pr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BCAAEB2-9DA4-C611-D347-1B4A8D679576}"/>
              </a:ext>
            </a:extLst>
          </p:cNvPr>
          <p:cNvSpPr>
            <a:spLocks noGrp="1"/>
          </p:cNvSpPr>
          <p:nvPr>
            <p:ph type="title"/>
          </p:nvPr>
        </p:nvSpPr>
        <p:spPr/>
        <p:txBody>
          <a:bodyPr/>
          <a:lstStyle/>
          <a:p>
            <a:r>
              <a:rPr lang="en-US" altLang="zh-CN" dirty="0"/>
              <a:t>MQ</a:t>
            </a:r>
            <a:r>
              <a:rPr lang="zh-CN" altLang="en-US" dirty="0"/>
              <a:t>分布式事务</a:t>
            </a:r>
          </a:p>
        </p:txBody>
      </p:sp>
      <p:sp>
        <p:nvSpPr>
          <p:cNvPr id="3" name="文本占位符 2">
            <a:extLst>
              <a:ext uri="{FF2B5EF4-FFF2-40B4-BE49-F238E27FC236}">
                <a16:creationId xmlns:a16="http://schemas.microsoft.com/office/drawing/2014/main" id="{BE47DA3F-447F-5079-7EA9-6A27F2E534D7}"/>
              </a:ext>
            </a:extLst>
          </p:cNvPr>
          <p:cNvSpPr>
            <a:spLocks noGrp="1"/>
          </p:cNvSpPr>
          <p:nvPr>
            <p:ph type="body" sz="quarter" idx="11"/>
          </p:nvPr>
        </p:nvSpPr>
        <p:spPr>
          <a:xfrm>
            <a:off x="4115952" y="1678776"/>
            <a:ext cx="812800" cy="397635"/>
          </a:xfrm>
        </p:spPr>
        <p:txBody>
          <a:bodyPr/>
          <a:lstStyle/>
          <a:p>
            <a:r>
              <a:rPr lang="zh-CN" altLang="en-US" sz="1400" dirty="0"/>
              <a:t>借呗</a:t>
            </a:r>
          </a:p>
        </p:txBody>
      </p:sp>
      <p:pic>
        <p:nvPicPr>
          <p:cNvPr id="4" name="图片 3" descr="图标&#10;&#10;描述已自动生成">
            <a:extLst>
              <a:ext uri="{FF2B5EF4-FFF2-40B4-BE49-F238E27FC236}">
                <a16:creationId xmlns:a16="http://schemas.microsoft.com/office/drawing/2014/main" id="{00F754C7-E490-DC1E-F9B1-BCDC751C2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094" y="2706655"/>
            <a:ext cx="1159498" cy="1159498"/>
          </a:xfrm>
          <a:prstGeom prst="rect">
            <a:avLst/>
          </a:prstGeom>
          <a:effectLst>
            <a:outerShdw blurRad="50800" dist="38100" dir="5400000" algn="t" rotWithShape="0">
              <a:prstClr val="black">
                <a:alpha val="40000"/>
              </a:prstClr>
            </a:outerShdw>
          </a:effectLst>
        </p:spPr>
      </p:pic>
      <p:cxnSp>
        <p:nvCxnSpPr>
          <p:cNvPr id="7" name="直接箭头连接符 6">
            <a:extLst>
              <a:ext uri="{FF2B5EF4-FFF2-40B4-BE49-F238E27FC236}">
                <a16:creationId xmlns:a16="http://schemas.microsoft.com/office/drawing/2014/main" id="{EB9C9619-54F9-C3C2-7F11-47D1FB3BD650}"/>
              </a:ext>
            </a:extLst>
          </p:cNvPr>
          <p:cNvCxnSpPr>
            <a:cxnSpLocks/>
            <a:stCxn id="4" idx="3"/>
            <a:endCxn id="5" idx="1"/>
          </p:cNvCxnSpPr>
          <p:nvPr/>
        </p:nvCxnSpPr>
        <p:spPr>
          <a:xfrm>
            <a:off x="2378592" y="3286404"/>
            <a:ext cx="1087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A166ECCE-F739-BF7A-5CF2-80918D162A99}"/>
              </a:ext>
            </a:extLst>
          </p:cNvPr>
          <p:cNvCxnSpPr>
            <a:cxnSpLocks/>
            <a:stCxn id="5" idx="2"/>
            <a:endCxn id="4" idx="2"/>
          </p:cNvCxnSpPr>
          <p:nvPr/>
        </p:nvCxnSpPr>
        <p:spPr>
          <a:xfrm rot="5400000" flipH="1">
            <a:off x="2576712" y="3088285"/>
            <a:ext cx="1010291" cy="2566029"/>
          </a:xfrm>
          <a:prstGeom prst="bentConnector3">
            <a:avLst>
              <a:gd name="adj1" fmla="val -22627"/>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直接访问存储器 14">
            <a:extLst>
              <a:ext uri="{FF2B5EF4-FFF2-40B4-BE49-F238E27FC236}">
                <a16:creationId xmlns:a16="http://schemas.microsoft.com/office/drawing/2014/main" id="{3769D7D2-9469-AA22-CA2C-0F1AFF96B90D}"/>
              </a:ext>
            </a:extLst>
          </p:cNvPr>
          <p:cNvSpPr/>
          <p:nvPr/>
        </p:nvSpPr>
        <p:spPr bwMode="auto">
          <a:xfrm>
            <a:off x="6158112" y="2167851"/>
            <a:ext cx="1584960" cy="955040"/>
          </a:xfrm>
          <a:prstGeom prst="flowChartMagneticDrum">
            <a:avLst/>
          </a:prstGeom>
          <a:solidFill>
            <a:schemeClr val="accent6">
              <a:lumMod val="75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MQ</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流程图: 直接访问存储器 15">
            <a:extLst>
              <a:ext uri="{FF2B5EF4-FFF2-40B4-BE49-F238E27FC236}">
                <a16:creationId xmlns:a16="http://schemas.microsoft.com/office/drawing/2014/main" id="{1EB552C7-7073-8A43-D4E2-25B21F85A272}"/>
              </a:ext>
            </a:extLst>
          </p:cNvPr>
          <p:cNvSpPr/>
          <p:nvPr/>
        </p:nvSpPr>
        <p:spPr bwMode="auto">
          <a:xfrm>
            <a:off x="6107312" y="3539451"/>
            <a:ext cx="1584960" cy="955040"/>
          </a:xfrm>
          <a:prstGeom prst="flowChartMagneticDrum">
            <a:avLst/>
          </a:prstGeom>
          <a:solidFill>
            <a:schemeClr val="bg1">
              <a:lumMod val="50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MySQL</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8" name="连接符: 曲线 17">
            <a:extLst>
              <a:ext uri="{FF2B5EF4-FFF2-40B4-BE49-F238E27FC236}">
                <a16:creationId xmlns:a16="http://schemas.microsoft.com/office/drawing/2014/main" id="{B3989411-3921-0611-56C8-A3B5D6E43C25}"/>
              </a:ext>
            </a:extLst>
          </p:cNvPr>
          <p:cNvCxnSpPr>
            <a:cxnSpLocks/>
            <a:stCxn id="5" idx="3"/>
            <a:endCxn id="15" idx="1"/>
          </p:cNvCxnSpPr>
          <p:nvPr/>
        </p:nvCxnSpPr>
        <p:spPr>
          <a:xfrm flipV="1">
            <a:off x="5264032" y="2645371"/>
            <a:ext cx="894080" cy="641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79AC4DC2-575F-0F48-EF66-49286421DC73}"/>
              </a:ext>
            </a:extLst>
          </p:cNvPr>
          <p:cNvCxnSpPr>
            <a:cxnSpLocks/>
            <a:stCxn id="5" idx="3"/>
            <a:endCxn id="16" idx="1"/>
          </p:cNvCxnSpPr>
          <p:nvPr/>
        </p:nvCxnSpPr>
        <p:spPr>
          <a:xfrm>
            <a:off x="5264032" y="3286404"/>
            <a:ext cx="843280" cy="7305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F4B2E22-4698-94A3-6AE8-C46E69BEEE8B}"/>
              </a:ext>
            </a:extLst>
          </p:cNvPr>
          <p:cNvCxnSpPr>
            <a:cxnSpLocks/>
          </p:cNvCxnSpPr>
          <p:nvPr/>
        </p:nvCxnSpPr>
        <p:spPr>
          <a:xfrm flipH="1">
            <a:off x="7767355" y="2645371"/>
            <a:ext cx="1008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94B294B8-F7F9-0728-5869-CF2C89137DD4}"/>
              </a:ext>
            </a:extLst>
          </p:cNvPr>
          <p:cNvGrpSpPr/>
          <p:nvPr/>
        </p:nvGrpSpPr>
        <p:grpSpPr>
          <a:xfrm>
            <a:off x="8799712" y="1678776"/>
            <a:ext cx="1584960" cy="3197668"/>
            <a:chOff x="8422640" y="1857885"/>
            <a:chExt cx="1371600" cy="3197668"/>
          </a:xfrm>
        </p:grpSpPr>
        <p:sp>
          <p:nvSpPr>
            <p:cNvPr id="14" name="矩形: 圆角 13">
              <a:extLst>
                <a:ext uri="{FF2B5EF4-FFF2-40B4-BE49-F238E27FC236}">
                  <a16:creationId xmlns:a16="http://schemas.microsoft.com/office/drawing/2014/main" id="{AC87E8EA-28BE-D2CC-22A8-AC62DFE270CF}"/>
                </a:ext>
              </a:extLst>
            </p:cNvPr>
            <p:cNvSpPr/>
            <p:nvPr/>
          </p:nvSpPr>
          <p:spPr bwMode="auto">
            <a:xfrm>
              <a:off x="8422640" y="1875473"/>
              <a:ext cx="1371600" cy="3180080"/>
            </a:xfrm>
            <a:prstGeom prst="roundRect">
              <a:avLst/>
            </a:pr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2" name="文本占位符 2">
              <a:extLst>
                <a:ext uri="{FF2B5EF4-FFF2-40B4-BE49-F238E27FC236}">
                  <a16:creationId xmlns:a16="http://schemas.microsoft.com/office/drawing/2014/main" id="{7827D620-A749-A4B5-5FB9-4AF47310CEC0}"/>
                </a:ext>
              </a:extLst>
            </p:cNvPr>
            <p:cNvSpPr txBox="1">
              <a:spLocks/>
            </p:cNvSpPr>
            <p:nvPr/>
          </p:nvSpPr>
          <p:spPr>
            <a:xfrm>
              <a:off x="8826891" y="1857885"/>
              <a:ext cx="802640" cy="44843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支付宝</a:t>
              </a:r>
            </a:p>
          </p:txBody>
        </p:sp>
      </p:grpSp>
      <p:sp>
        <p:nvSpPr>
          <p:cNvPr id="34" name="文本占位符 2">
            <a:extLst>
              <a:ext uri="{FF2B5EF4-FFF2-40B4-BE49-F238E27FC236}">
                <a16:creationId xmlns:a16="http://schemas.microsoft.com/office/drawing/2014/main" id="{B6BB0A08-02E7-85A5-ED57-D39574374E38}"/>
              </a:ext>
            </a:extLst>
          </p:cNvPr>
          <p:cNvSpPr txBox="1">
            <a:spLocks/>
          </p:cNvSpPr>
          <p:nvPr/>
        </p:nvSpPr>
        <p:spPr>
          <a:xfrm>
            <a:off x="2398912" y="2852256"/>
            <a:ext cx="99568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申请借钱</a:t>
            </a:r>
          </a:p>
        </p:txBody>
      </p:sp>
      <p:sp>
        <p:nvSpPr>
          <p:cNvPr id="35" name="文本占位符 2">
            <a:extLst>
              <a:ext uri="{FF2B5EF4-FFF2-40B4-BE49-F238E27FC236}">
                <a16:creationId xmlns:a16="http://schemas.microsoft.com/office/drawing/2014/main" id="{824D1837-10B8-8ACC-3282-FE77F7368240}"/>
              </a:ext>
            </a:extLst>
          </p:cNvPr>
          <p:cNvSpPr txBox="1">
            <a:spLocks/>
          </p:cNvSpPr>
          <p:nvPr/>
        </p:nvSpPr>
        <p:spPr>
          <a:xfrm>
            <a:off x="1768992" y="4721696"/>
            <a:ext cx="258064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借款成功，</a:t>
            </a:r>
            <a:r>
              <a:rPr lang="en-US" altLang="zh-CN" sz="1400" dirty="0"/>
              <a:t>5</a:t>
            </a:r>
            <a:r>
              <a:rPr lang="zh-CN" altLang="en-US" sz="1400" dirty="0"/>
              <a:t>分钟到账</a:t>
            </a:r>
          </a:p>
        </p:txBody>
      </p:sp>
      <p:sp>
        <p:nvSpPr>
          <p:cNvPr id="36" name="文本占位符 2">
            <a:extLst>
              <a:ext uri="{FF2B5EF4-FFF2-40B4-BE49-F238E27FC236}">
                <a16:creationId xmlns:a16="http://schemas.microsoft.com/office/drawing/2014/main" id="{AEEECF70-3778-65F1-6AC7-84C22B08E64B}"/>
              </a:ext>
            </a:extLst>
          </p:cNvPr>
          <p:cNvSpPr txBox="1">
            <a:spLocks/>
          </p:cNvSpPr>
          <p:nvPr/>
        </p:nvSpPr>
        <p:spPr>
          <a:xfrm>
            <a:off x="7905632" y="2252816"/>
            <a:ext cx="99568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读消息</a:t>
            </a:r>
          </a:p>
        </p:txBody>
      </p:sp>
      <p:sp>
        <p:nvSpPr>
          <p:cNvPr id="37" name="文本占位符 2">
            <a:extLst>
              <a:ext uri="{FF2B5EF4-FFF2-40B4-BE49-F238E27FC236}">
                <a16:creationId xmlns:a16="http://schemas.microsoft.com/office/drawing/2014/main" id="{15D5313E-D260-C966-3EAE-09777A786ADA}"/>
              </a:ext>
            </a:extLst>
          </p:cNvPr>
          <p:cNvSpPr txBox="1">
            <a:spLocks/>
          </p:cNvSpPr>
          <p:nvPr/>
        </p:nvSpPr>
        <p:spPr>
          <a:xfrm>
            <a:off x="8962272" y="3051073"/>
            <a:ext cx="1310640" cy="72205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读取</a:t>
            </a:r>
            <a:r>
              <a:rPr lang="en-US" altLang="zh-CN" sz="1400" dirty="0"/>
              <a:t>MQ</a:t>
            </a:r>
            <a:r>
              <a:rPr lang="zh-CN" altLang="en-US" sz="1400" dirty="0"/>
              <a:t>消息执行本地事务</a:t>
            </a:r>
          </a:p>
        </p:txBody>
      </p:sp>
      <p:sp>
        <p:nvSpPr>
          <p:cNvPr id="38" name="文本占位符 2">
            <a:extLst>
              <a:ext uri="{FF2B5EF4-FFF2-40B4-BE49-F238E27FC236}">
                <a16:creationId xmlns:a16="http://schemas.microsoft.com/office/drawing/2014/main" id="{991D4293-E1E9-6FFB-ACD2-058AAF612D8C}"/>
              </a:ext>
            </a:extLst>
          </p:cNvPr>
          <p:cNvSpPr txBox="1">
            <a:spLocks/>
          </p:cNvSpPr>
          <p:nvPr/>
        </p:nvSpPr>
        <p:spPr>
          <a:xfrm>
            <a:off x="3912752" y="2888862"/>
            <a:ext cx="1148080" cy="3975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资质审核</a:t>
            </a:r>
          </a:p>
        </p:txBody>
      </p:sp>
      <p:sp>
        <p:nvSpPr>
          <p:cNvPr id="39" name="矩形 38">
            <a:extLst>
              <a:ext uri="{FF2B5EF4-FFF2-40B4-BE49-F238E27FC236}">
                <a16:creationId xmlns:a16="http://schemas.microsoft.com/office/drawing/2014/main" id="{F487DBC0-7237-BA64-5BE9-9E976147503A}"/>
              </a:ext>
            </a:extLst>
          </p:cNvPr>
          <p:cNvSpPr/>
          <p:nvPr/>
        </p:nvSpPr>
        <p:spPr bwMode="auto">
          <a:xfrm>
            <a:off x="3597792" y="3286404"/>
            <a:ext cx="1574800" cy="1076007"/>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审核通过</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生成借款单</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发送</a:t>
            </a:r>
            <a:r>
              <a:rPr lang="en-US" altLang="zh-CN" sz="1400" dirty="0">
                <a:solidFill>
                  <a:schemeClr val="tx1"/>
                </a:solidFill>
                <a:latin typeface="微软雅黑" panose="020B0503020204020204" pitchFamily="34" charset="-122"/>
                <a:ea typeface="微软雅黑" panose="020B0503020204020204" pitchFamily="34" charset="-122"/>
              </a:rPr>
              <a:t>MQ</a:t>
            </a:r>
            <a:r>
              <a:rPr lang="zh-CN" altLang="en-US" sz="1400" dirty="0">
                <a:solidFill>
                  <a:schemeClr val="tx1"/>
                </a:solidFill>
                <a:latin typeface="微软雅黑" panose="020B0503020204020204" pitchFamily="34" charset="-122"/>
                <a:ea typeface="微软雅黑" panose="020B0503020204020204" pitchFamily="34" charset="-122"/>
              </a:rPr>
              <a:t>消息</a:t>
            </a:r>
          </a:p>
        </p:txBody>
      </p:sp>
      <p:grpSp>
        <p:nvGrpSpPr>
          <p:cNvPr id="10" name="组合 9">
            <a:extLst>
              <a:ext uri="{FF2B5EF4-FFF2-40B4-BE49-F238E27FC236}">
                <a16:creationId xmlns:a16="http://schemas.microsoft.com/office/drawing/2014/main" id="{BF4D759B-0588-EDDD-1F8F-58425143B40C}"/>
              </a:ext>
            </a:extLst>
          </p:cNvPr>
          <p:cNvGrpSpPr/>
          <p:nvPr/>
        </p:nvGrpSpPr>
        <p:grpSpPr>
          <a:xfrm>
            <a:off x="5410985" y="2064470"/>
            <a:ext cx="2394409" cy="3008670"/>
            <a:chOff x="5033913" y="2243579"/>
            <a:chExt cx="2394409" cy="3008670"/>
          </a:xfrm>
        </p:grpSpPr>
        <p:sp>
          <p:nvSpPr>
            <p:cNvPr id="6" name="矩形 5">
              <a:extLst>
                <a:ext uri="{FF2B5EF4-FFF2-40B4-BE49-F238E27FC236}">
                  <a16:creationId xmlns:a16="http://schemas.microsoft.com/office/drawing/2014/main" id="{C6E9683D-7CBD-CADF-B8E3-2130E2814F24}"/>
                </a:ext>
              </a:extLst>
            </p:cNvPr>
            <p:cNvSpPr/>
            <p:nvPr/>
          </p:nvSpPr>
          <p:spPr bwMode="auto">
            <a:xfrm>
              <a:off x="5033913" y="2243579"/>
              <a:ext cx="2394409" cy="297887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文本占位符 2">
              <a:extLst>
                <a:ext uri="{FF2B5EF4-FFF2-40B4-BE49-F238E27FC236}">
                  <a16:creationId xmlns:a16="http://schemas.microsoft.com/office/drawing/2014/main" id="{92C30AD3-0499-CDD2-E83C-644607CE75AD}"/>
                </a:ext>
              </a:extLst>
            </p:cNvPr>
            <p:cNvSpPr txBox="1">
              <a:spLocks/>
            </p:cNvSpPr>
            <p:nvPr/>
          </p:nvSpPr>
          <p:spPr>
            <a:xfrm>
              <a:off x="5467547" y="4854614"/>
              <a:ext cx="1847654"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C00000"/>
                  </a:solidFill>
                </a:rPr>
                <a:t>同一个事务内执行</a:t>
              </a:r>
            </a:p>
          </p:txBody>
        </p:sp>
      </p:grpSp>
    </p:spTree>
    <p:extLst>
      <p:ext uri="{BB962C8B-B14F-4D97-AF65-F5344CB8AC3E}">
        <p14:creationId xmlns:p14="http://schemas.microsoft.com/office/powerpoint/2010/main" val="2082968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2)">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1003101"/>
            <a:ext cx="8227669"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你们采用哪种分布式事务解决方案？</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94683" y="1976171"/>
            <a:ext cx="8112357" cy="513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简历上写的微服务，只要是发生了多个服务之间的</a:t>
            </a:r>
            <a:r>
              <a:rPr lang="zh-CN" altLang="en-US" sz="1400" dirty="0">
                <a:solidFill>
                  <a:srgbClr val="C00000"/>
                </a:solidFill>
              </a:rPr>
              <a:t>写操作</a:t>
            </a:r>
            <a:r>
              <a:rPr lang="zh-CN" altLang="en-US" sz="1400" dirty="0">
                <a:solidFill>
                  <a:schemeClr val="tx1"/>
                </a:solidFill>
              </a:rPr>
              <a:t>，都需要进行分布式事务控制</a:t>
            </a:r>
            <a:endParaRPr lang="en-US" altLang="zh-CN" sz="1400" dirty="0">
              <a:solidFill>
                <a:schemeClr val="tx1"/>
              </a:solidFill>
            </a:endParaRPr>
          </a:p>
        </p:txBody>
      </p:sp>
      <p:sp>
        <p:nvSpPr>
          <p:cNvPr id="2" name="文本占位符 6">
            <a:extLst>
              <a:ext uri="{FF2B5EF4-FFF2-40B4-BE49-F238E27FC236}">
                <a16:creationId xmlns:a16="http://schemas.microsoft.com/office/drawing/2014/main" id="{8F1E3232-B94E-AEE9-66FA-5A3E1F67566F}"/>
              </a:ext>
            </a:extLst>
          </p:cNvPr>
          <p:cNvSpPr txBox="1">
            <a:spLocks/>
          </p:cNvSpPr>
          <p:nvPr/>
        </p:nvSpPr>
        <p:spPr>
          <a:xfrm>
            <a:off x="2504843" y="2433370"/>
            <a:ext cx="8112357" cy="18135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描述项目中采用的哪种方案（</a:t>
            </a:r>
            <a:r>
              <a:rPr lang="en-US" altLang="zh-CN" sz="1400" dirty="0" err="1">
                <a:solidFill>
                  <a:schemeClr val="tx1"/>
                </a:solidFill>
              </a:rPr>
              <a:t>seata</a:t>
            </a:r>
            <a:r>
              <a:rPr lang="en-US" altLang="zh-CN" sz="1400" dirty="0">
                <a:solidFill>
                  <a:schemeClr val="tx1"/>
                </a:solidFill>
              </a:rPr>
              <a:t> | MQ</a:t>
            </a:r>
            <a:r>
              <a:rPr lang="zh-CN" altLang="en-US" sz="1400" dirty="0">
                <a:solidFill>
                  <a:schemeClr val="tx1"/>
                </a:solidFill>
              </a:rPr>
              <a:t>）</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XA</a:t>
            </a:r>
            <a:r>
              <a:rPr lang="zh-CN" altLang="en-US" sz="1400" dirty="0">
                <a:solidFill>
                  <a:schemeClr val="tx1"/>
                </a:solidFill>
              </a:rPr>
              <a:t>模式，</a:t>
            </a:r>
            <a:r>
              <a:rPr lang="en-US" altLang="zh-CN" sz="1400" dirty="0">
                <a:solidFill>
                  <a:schemeClr val="tx1"/>
                </a:solidFill>
              </a:rPr>
              <a:t>CP</a:t>
            </a:r>
            <a:r>
              <a:rPr lang="zh-CN" altLang="en-US" sz="1400" dirty="0">
                <a:solidFill>
                  <a:schemeClr val="tx1"/>
                </a:solidFill>
              </a:rPr>
              <a:t>，需要互相等待各个分支事务提交，可以保证强一致性，性能差</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AT</a:t>
            </a:r>
            <a:r>
              <a:rPr lang="zh-CN" altLang="en-US" sz="1400" dirty="0">
                <a:solidFill>
                  <a:schemeClr val="tx1"/>
                </a:solidFill>
              </a:rPr>
              <a:t>模式，</a:t>
            </a:r>
            <a:r>
              <a:rPr lang="en-US" altLang="zh-CN" sz="1400" dirty="0">
                <a:solidFill>
                  <a:schemeClr val="tx1"/>
                </a:solidFill>
              </a:rPr>
              <a:t>AP</a:t>
            </a:r>
            <a:r>
              <a:rPr lang="zh-CN" altLang="en-US" sz="1400" dirty="0">
                <a:solidFill>
                  <a:schemeClr val="tx1"/>
                </a:solidFill>
              </a:rPr>
              <a:t>，底层使用</a:t>
            </a:r>
            <a:r>
              <a:rPr lang="en-US" altLang="zh-CN" sz="1400" dirty="0">
                <a:solidFill>
                  <a:schemeClr val="tx1"/>
                </a:solidFill>
              </a:rPr>
              <a:t>undo log </a:t>
            </a:r>
            <a:r>
              <a:rPr lang="zh-CN" altLang="en-US" sz="1400" dirty="0">
                <a:solidFill>
                  <a:schemeClr val="tx1"/>
                </a:solidFill>
              </a:rPr>
              <a:t>实现，性能好</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TCC</a:t>
            </a:r>
            <a:r>
              <a:rPr lang="zh-CN" altLang="en-US" sz="1400" dirty="0">
                <a:solidFill>
                  <a:schemeClr val="tx1"/>
                </a:solidFill>
              </a:rPr>
              <a:t>模式，</a:t>
            </a:r>
            <a:r>
              <a:rPr lang="en-US" altLang="zh-CN" sz="1400" dirty="0">
                <a:solidFill>
                  <a:schemeClr val="tx1"/>
                </a:solidFill>
              </a:rPr>
              <a:t>AP</a:t>
            </a:r>
            <a:r>
              <a:rPr lang="zh-CN" altLang="en-US" sz="1400" dirty="0">
                <a:solidFill>
                  <a:schemeClr val="tx1"/>
                </a:solidFill>
              </a:rPr>
              <a:t>，性能较好，不过需要人工编码实现</a:t>
            </a:r>
            <a:endParaRPr lang="en-US" altLang="zh-CN" sz="1400" dirty="0">
              <a:solidFill>
                <a:schemeClr val="tx1"/>
              </a:solidFill>
            </a:endParaRPr>
          </a:p>
          <a:p>
            <a:pPr marL="342900" indent="-342900">
              <a:buFont typeface="+mj-lt"/>
              <a:buAutoNum type="arabicPeriod"/>
            </a:pPr>
            <a:r>
              <a:rPr lang="en-US" altLang="zh-CN" sz="1400" dirty="0">
                <a:solidFill>
                  <a:schemeClr val="tx1"/>
                </a:solidFill>
              </a:rPr>
              <a:t>MQ</a:t>
            </a:r>
            <a:r>
              <a:rPr lang="zh-CN" altLang="en-US" sz="1400" dirty="0">
                <a:solidFill>
                  <a:schemeClr val="tx1"/>
                </a:solidFill>
              </a:rPr>
              <a:t>模式实现分布式事务，在</a:t>
            </a:r>
            <a:r>
              <a:rPr lang="en-US" altLang="zh-CN" sz="1400" dirty="0">
                <a:solidFill>
                  <a:schemeClr val="tx1"/>
                </a:solidFill>
              </a:rPr>
              <a:t>A</a:t>
            </a:r>
            <a:r>
              <a:rPr lang="zh-CN" altLang="en-US" sz="1400" dirty="0">
                <a:solidFill>
                  <a:schemeClr val="tx1"/>
                </a:solidFill>
              </a:rPr>
              <a:t>服务写数据的时候，需要在同一个事务内发送消息到另外一个事务，异步，性能最好</a:t>
            </a:r>
            <a:endParaRPr lang="en-US" altLang="zh-CN" sz="1400" dirty="0">
              <a:solidFill>
                <a:schemeClr val="tx1"/>
              </a:solidFill>
            </a:endParaRPr>
          </a:p>
          <a:p>
            <a:endParaRPr lang="en-US" altLang="zh-CN" sz="1400" dirty="0">
              <a:solidFill>
                <a:schemeClr val="tx1"/>
              </a:solidFill>
            </a:endParaRPr>
          </a:p>
        </p:txBody>
      </p:sp>
      <p:sp>
        <p:nvSpPr>
          <p:cNvPr id="4" name="右大括号 3">
            <a:extLst>
              <a:ext uri="{FF2B5EF4-FFF2-40B4-BE49-F238E27FC236}">
                <a16:creationId xmlns:a16="http://schemas.microsoft.com/office/drawing/2014/main" id="{C2979324-8D43-93B3-47DE-F2D545694F6F}"/>
              </a:ext>
            </a:extLst>
          </p:cNvPr>
          <p:cNvSpPr/>
          <p:nvPr/>
        </p:nvSpPr>
        <p:spPr>
          <a:xfrm>
            <a:off x="10586720" y="2915920"/>
            <a:ext cx="396240" cy="1605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占位符 6">
            <a:extLst>
              <a:ext uri="{FF2B5EF4-FFF2-40B4-BE49-F238E27FC236}">
                <a16:creationId xmlns:a16="http://schemas.microsoft.com/office/drawing/2014/main" id="{AEF02B4B-FAB3-8F81-1E43-E189476C80DE}"/>
              </a:ext>
            </a:extLst>
          </p:cNvPr>
          <p:cNvSpPr txBox="1">
            <a:spLocks/>
          </p:cNvSpPr>
          <p:nvPr/>
        </p:nvSpPr>
        <p:spPr>
          <a:xfrm>
            <a:off x="11018923" y="3476626"/>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四选一</a:t>
            </a:r>
            <a:endParaRPr lang="en-US" altLang="zh-CN" sz="1400" dirty="0">
              <a:solidFill>
                <a:schemeClr val="tx1"/>
              </a:solidFill>
            </a:endParaRPr>
          </a:p>
          <a:p>
            <a:endParaRPr lang="en-US" altLang="zh-CN" sz="1400" dirty="0">
              <a:solidFill>
                <a:schemeClr val="tx1"/>
              </a:solidFill>
            </a:endParaRPr>
          </a:p>
        </p:txBody>
      </p:sp>
      <p:sp>
        <p:nvSpPr>
          <p:cNvPr id="6" name="文本占位符 6">
            <a:extLst>
              <a:ext uri="{FF2B5EF4-FFF2-40B4-BE49-F238E27FC236}">
                <a16:creationId xmlns:a16="http://schemas.microsoft.com/office/drawing/2014/main" id="{C1D26B12-FC5C-240E-5AA3-238BC03A65EA}"/>
              </a:ext>
            </a:extLst>
          </p:cNvPr>
          <p:cNvSpPr txBox="1">
            <a:spLocks/>
          </p:cNvSpPr>
          <p:nvPr/>
        </p:nvSpPr>
        <p:spPr>
          <a:xfrm>
            <a:off x="7696603" y="3527426"/>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银行业务</a:t>
            </a:r>
            <a:endParaRPr lang="en-US" altLang="zh-CN" sz="1400" dirty="0">
              <a:solidFill>
                <a:srgbClr val="C00000"/>
              </a:solidFill>
            </a:endParaRPr>
          </a:p>
        </p:txBody>
      </p:sp>
      <p:sp>
        <p:nvSpPr>
          <p:cNvPr id="8" name="文本占位符 6">
            <a:extLst>
              <a:ext uri="{FF2B5EF4-FFF2-40B4-BE49-F238E27FC236}">
                <a16:creationId xmlns:a16="http://schemas.microsoft.com/office/drawing/2014/main" id="{B40F471D-2F18-80CA-5A3D-FDB470B82C6D}"/>
              </a:ext>
            </a:extLst>
          </p:cNvPr>
          <p:cNvSpPr txBox="1">
            <a:spLocks/>
          </p:cNvSpPr>
          <p:nvPr/>
        </p:nvSpPr>
        <p:spPr>
          <a:xfrm>
            <a:off x="4577483" y="4218306"/>
            <a:ext cx="118323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互联网业务</a:t>
            </a:r>
            <a:endParaRPr lang="en-US" altLang="zh-CN" sz="1400" dirty="0">
              <a:solidFill>
                <a:srgbClr val="C00000"/>
              </a:solidFill>
            </a:endParaRPr>
          </a:p>
        </p:txBody>
      </p:sp>
      <p:sp>
        <p:nvSpPr>
          <p:cNvPr id="11" name="文本占位符 6">
            <a:extLst>
              <a:ext uri="{FF2B5EF4-FFF2-40B4-BE49-F238E27FC236}">
                <a16:creationId xmlns:a16="http://schemas.microsoft.com/office/drawing/2014/main" id="{6024CD96-0CF6-1697-DCFD-2E56F1E54FF1}"/>
              </a:ext>
            </a:extLst>
          </p:cNvPr>
          <p:cNvSpPr txBox="1">
            <a:spLocks/>
          </p:cNvSpPr>
          <p:nvPr/>
        </p:nvSpPr>
        <p:spPr>
          <a:xfrm>
            <a:off x="7682150" y="3150017"/>
            <a:ext cx="118323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互联网业务</a:t>
            </a:r>
            <a:endParaRPr lang="en-US" altLang="zh-CN" sz="1400" dirty="0">
              <a:solidFill>
                <a:srgbClr val="C00000"/>
              </a:solidFill>
            </a:endParaRPr>
          </a:p>
        </p:txBody>
      </p:sp>
      <p:sp>
        <p:nvSpPr>
          <p:cNvPr id="3" name="文本占位符 6">
            <a:extLst>
              <a:ext uri="{FF2B5EF4-FFF2-40B4-BE49-F238E27FC236}">
                <a16:creationId xmlns:a16="http://schemas.microsoft.com/office/drawing/2014/main" id="{A5E7CDA6-95D1-9C3E-0853-F8E59F434572}"/>
              </a:ext>
            </a:extLst>
          </p:cNvPr>
          <p:cNvSpPr txBox="1">
            <a:spLocks/>
          </p:cNvSpPr>
          <p:nvPr/>
        </p:nvSpPr>
        <p:spPr>
          <a:xfrm>
            <a:off x="9630669" y="2774853"/>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银行业务</a:t>
            </a:r>
            <a:endParaRPr lang="en-US" altLang="zh-CN" sz="1400" dirty="0">
              <a:solidFill>
                <a:srgbClr val="C00000"/>
              </a:solidFill>
            </a:endParaRPr>
          </a:p>
        </p:txBody>
      </p:sp>
    </p:spTree>
    <p:extLst>
      <p:ext uri="{BB962C8B-B14F-4D97-AF65-F5344CB8AC3E}">
        <p14:creationId xmlns:p14="http://schemas.microsoft.com/office/powerpoint/2010/main" val="24382895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ppt_x</p:attrName>
                                        </p:attrNameLst>
                                      </p:cBhvr>
                                      <p:tavLst>
                                        <p:tav tm="0">
                                          <p:val>
                                            <p:strVal val="#ppt_x-#ppt_w*1.125000"/>
                                          </p:val>
                                        </p:tav>
                                        <p:tav tm="100000">
                                          <p:val>
                                            <p:strVal val="#ppt_x"/>
                                          </p:val>
                                        </p:tav>
                                      </p:tavLst>
                                    </p:anim>
                                    <p:animEffect transition="in" filter="wipe(right)">
                                      <p:cBhvr>
                                        <p:cTn id="18" dur="500"/>
                                        <p:tgtEl>
                                          <p:spTgt spid="11"/>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ppt_x</p:attrName>
                                        </p:attrNameLst>
                                      </p:cBhvr>
                                      <p:tavLst>
                                        <p:tav tm="0">
                                          <p:val>
                                            <p:strVal val="#ppt_x-#ppt_w*1.125000"/>
                                          </p:val>
                                        </p:tav>
                                        <p:tav tm="100000">
                                          <p:val>
                                            <p:strVal val="#ppt_x"/>
                                          </p:val>
                                        </p:tav>
                                      </p:tavLst>
                                    </p:anim>
                                    <p:animEffect transition="in" filter="wipe(right)">
                                      <p:cBhvr>
                                        <p:cTn id="22" dur="500"/>
                                        <p:tgtEl>
                                          <p:spTgt spid="6"/>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ppt_x</p:attrName>
                                        </p:attrNameLst>
                                      </p:cBhvr>
                                      <p:tavLst>
                                        <p:tav tm="0">
                                          <p:val>
                                            <p:strVal val="#ppt_x-#ppt_w*1.125000"/>
                                          </p:val>
                                        </p:tav>
                                        <p:tav tm="100000">
                                          <p:val>
                                            <p:strVal val="#ppt_x"/>
                                          </p:val>
                                        </p:tav>
                                      </p:tavLst>
                                    </p:anim>
                                    <p:animEffect transition="in" filter="wipe(right)">
                                      <p:cBhvr>
                                        <p:cTn id="26" dur="500"/>
                                        <p:tgtEl>
                                          <p:spTgt spid="8"/>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ppt_x</p:attrName>
                                        </p:attrNameLst>
                                      </p:cBhvr>
                                      <p:tavLst>
                                        <p:tav tm="0">
                                          <p:val>
                                            <p:strVal val="#ppt_x-#ppt_w*1.125000"/>
                                          </p:val>
                                        </p:tav>
                                        <p:tav tm="100000">
                                          <p:val>
                                            <p:strVal val="#ppt_x"/>
                                          </p:val>
                                        </p:tav>
                                      </p:tavLst>
                                    </p:anim>
                                    <p:animEffect transition="in" filter="wipe(righ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Horizontal)">
                                      <p:cBhvr>
                                        <p:cTn id="35" dur="500"/>
                                        <p:tgtEl>
                                          <p:spTgt spid="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4" grpId="0" animBg="1"/>
      <p:bldP spid="5" grpId="0"/>
      <p:bldP spid="6" grpId="0"/>
      <p:bldP spid="8" grpId="0"/>
      <p:bldP spid="11"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分布式服务的接口幂等性如何设计？</a:t>
              </a:r>
            </a:p>
          </p:txBody>
        </p:sp>
      </p:grpSp>
      <p:sp>
        <p:nvSpPr>
          <p:cNvPr id="2" name="文本占位符 2">
            <a:extLst>
              <a:ext uri="{FF2B5EF4-FFF2-40B4-BE49-F238E27FC236}">
                <a16:creationId xmlns:a16="http://schemas.microsoft.com/office/drawing/2014/main" id="{8974FF10-20DF-8270-171D-C018341990F8}"/>
              </a:ext>
            </a:extLst>
          </p:cNvPr>
          <p:cNvSpPr>
            <a:spLocks noGrp="1"/>
          </p:cNvSpPr>
          <p:nvPr>
            <p:ph type="body" sz="quarter" idx="11"/>
          </p:nvPr>
        </p:nvSpPr>
        <p:spPr>
          <a:xfrm>
            <a:off x="2388851" y="1850448"/>
            <a:ext cx="8451974" cy="525107"/>
          </a:xfrm>
        </p:spPr>
        <p:txBody>
          <a:bodyPr/>
          <a:lstStyle/>
          <a:p>
            <a:r>
              <a:rPr lang="zh-CN" altLang="en-US" sz="1400" dirty="0"/>
              <a:t>幂等</a:t>
            </a:r>
            <a:r>
              <a:rPr lang="en-US" altLang="zh-CN" sz="1400" dirty="0"/>
              <a:t>: </a:t>
            </a:r>
            <a:r>
              <a:rPr lang="zh-CN" altLang="en-US" sz="1400" dirty="0"/>
              <a:t>多次调用方法或者接口不会改变业务状态，可以保证重复调用的结果和单次调用的结果一致。</a:t>
            </a:r>
          </a:p>
        </p:txBody>
      </p:sp>
      <p:sp>
        <p:nvSpPr>
          <p:cNvPr id="6" name="文本占位符 2">
            <a:extLst>
              <a:ext uri="{FF2B5EF4-FFF2-40B4-BE49-F238E27FC236}">
                <a16:creationId xmlns:a16="http://schemas.microsoft.com/office/drawing/2014/main" id="{293E66F3-C4BD-1FEF-1475-EA34C59E2FA0}"/>
              </a:ext>
            </a:extLst>
          </p:cNvPr>
          <p:cNvSpPr txBox="1">
            <a:spLocks/>
          </p:cNvSpPr>
          <p:nvPr/>
        </p:nvSpPr>
        <p:spPr>
          <a:xfrm>
            <a:off x="2398277" y="2439388"/>
            <a:ext cx="8291717" cy="20522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需要幂等场景</a:t>
            </a:r>
            <a:endParaRPr lang="en-US" altLang="zh-CN" sz="1400" dirty="0"/>
          </a:p>
          <a:p>
            <a:pPr marL="285750" indent="-285750">
              <a:buFont typeface="Wingdings" panose="05000000000000000000" pitchFamily="2" charset="2"/>
              <a:buChar char="l"/>
            </a:pPr>
            <a:r>
              <a:rPr lang="zh-CN" altLang="en-US" sz="1400" dirty="0"/>
              <a:t>用户重复点击</a:t>
            </a:r>
            <a:r>
              <a:rPr lang="en-US" altLang="zh-CN" sz="1400" dirty="0"/>
              <a:t>(</a:t>
            </a:r>
            <a:r>
              <a:rPr lang="zh-CN" altLang="en-US" sz="1400" dirty="0"/>
              <a:t>网络波动</a:t>
            </a:r>
            <a:r>
              <a:rPr lang="en-US" altLang="zh-CN" sz="1400" dirty="0"/>
              <a:t>)</a:t>
            </a:r>
          </a:p>
          <a:p>
            <a:pPr marL="285750" indent="-285750">
              <a:buFont typeface="Wingdings" panose="05000000000000000000" pitchFamily="2" charset="2"/>
              <a:buChar char="l"/>
            </a:pPr>
            <a:r>
              <a:rPr lang="en-US" altLang="zh-CN" sz="1400" dirty="0"/>
              <a:t>MQ</a:t>
            </a:r>
            <a:r>
              <a:rPr lang="zh-CN" altLang="en-US" sz="1400" dirty="0"/>
              <a:t>消息重复</a:t>
            </a:r>
            <a:endParaRPr lang="en-US" altLang="zh-CN" sz="1400" dirty="0"/>
          </a:p>
          <a:p>
            <a:pPr marL="285750" indent="-285750">
              <a:buFont typeface="Wingdings" panose="05000000000000000000" pitchFamily="2" charset="2"/>
              <a:buChar char="l"/>
            </a:pPr>
            <a:r>
              <a:rPr lang="zh-CN" altLang="en-US" sz="1400" dirty="0"/>
              <a:t>应用使用失败或超时重试机制</a:t>
            </a:r>
            <a:endParaRPr lang="en-US" altLang="zh-CN" sz="1400" dirty="0"/>
          </a:p>
          <a:p>
            <a:endParaRPr lang="en-US" altLang="zh-CN" sz="1400" dirty="0"/>
          </a:p>
          <a:p>
            <a:endParaRPr lang="zh-CN" altLang="en-US" sz="1400" dirty="0"/>
          </a:p>
        </p:txBody>
      </p:sp>
      <p:pic>
        <p:nvPicPr>
          <p:cNvPr id="4" name="图片 3">
            <a:extLst>
              <a:ext uri="{FF2B5EF4-FFF2-40B4-BE49-F238E27FC236}">
                <a16:creationId xmlns:a16="http://schemas.microsoft.com/office/drawing/2014/main" id="{7CFBBFF2-5675-A110-2DCC-B11C4E73FBAA}"/>
              </a:ext>
            </a:extLst>
          </p:cNvPr>
          <p:cNvPicPr>
            <a:picLocks noChangeAspect="1"/>
          </p:cNvPicPr>
          <p:nvPr/>
        </p:nvPicPr>
        <p:blipFill>
          <a:blip r:embed="rId4"/>
          <a:stretch>
            <a:fillRect/>
          </a:stretch>
        </p:blipFill>
        <p:spPr>
          <a:xfrm>
            <a:off x="7209682" y="2328420"/>
            <a:ext cx="2104001" cy="4288105"/>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674302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left)">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1ACC2-4684-9A31-BF26-D476CA76BE27}"/>
              </a:ext>
            </a:extLst>
          </p:cNvPr>
          <p:cNvSpPr>
            <a:spLocks noGrp="1"/>
          </p:cNvSpPr>
          <p:nvPr>
            <p:ph type="title"/>
          </p:nvPr>
        </p:nvSpPr>
        <p:spPr/>
        <p:txBody>
          <a:bodyPr/>
          <a:lstStyle/>
          <a:p>
            <a:r>
              <a:rPr lang="zh-CN" altLang="en-US" dirty="0"/>
              <a:t>接口幂等</a:t>
            </a:r>
          </a:p>
        </p:txBody>
      </p:sp>
      <p:sp>
        <p:nvSpPr>
          <p:cNvPr id="5" name="文本占位符 6">
            <a:extLst>
              <a:ext uri="{FF2B5EF4-FFF2-40B4-BE49-F238E27FC236}">
                <a16:creationId xmlns:a16="http://schemas.microsoft.com/office/drawing/2014/main" id="{E168C1B8-9D04-0CBD-866E-25F06BA28D24}"/>
              </a:ext>
            </a:extLst>
          </p:cNvPr>
          <p:cNvSpPr txBox="1">
            <a:spLocks/>
          </p:cNvSpPr>
          <p:nvPr/>
        </p:nvSpPr>
        <p:spPr>
          <a:xfrm>
            <a:off x="734700" y="1711545"/>
            <a:ext cx="7777704" cy="541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基于</a:t>
            </a:r>
            <a:r>
              <a:rPr lang="en-US" altLang="zh-CN" sz="1400" dirty="0">
                <a:solidFill>
                  <a:schemeClr val="tx1"/>
                </a:solidFill>
              </a:rPr>
              <a:t>RESTful API</a:t>
            </a:r>
            <a:r>
              <a:rPr lang="zh-CN" altLang="en-US" sz="1400" dirty="0">
                <a:solidFill>
                  <a:schemeClr val="tx1"/>
                </a:solidFill>
              </a:rPr>
              <a:t>的角度对部分常见类型请求的幂等性特点进行分析</a:t>
            </a:r>
            <a:endParaRPr lang="en-US" altLang="zh-CN" sz="1400" dirty="0">
              <a:solidFill>
                <a:schemeClr val="tx1"/>
              </a:solidFill>
            </a:endParaRPr>
          </a:p>
        </p:txBody>
      </p:sp>
      <p:graphicFrame>
        <p:nvGraphicFramePr>
          <p:cNvPr id="6" name="表格 4">
            <a:extLst>
              <a:ext uri="{FF2B5EF4-FFF2-40B4-BE49-F238E27FC236}">
                <a16:creationId xmlns:a16="http://schemas.microsoft.com/office/drawing/2014/main" id="{C8D04352-4EA9-8029-7A34-9EC456CB8BE7}"/>
              </a:ext>
            </a:extLst>
          </p:cNvPr>
          <p:cNvGraphicFramePr>
            <a:graphicFrameLocks noGrp="1"/>
          </p:cNvGraphicFramePr>
          <p:nvPr>
            <p:extLst>
              <p:ext uri="{D42A27DB-BD31-4B8C-83A1-F6EECF244321}">
                <p14:modId xmlns:p14="http://schemas.microsoft.com/office/powerpoint/2010/main" val="2860039725"/>
              </p:ext>
            </p:extLst>
          </p:nvPr>
        </p:nvGraphicFramePr>
        <p:xfrm>
          <a:off x="815941" y="2293944"/>
          <a:ext cx="8808825" cy="18542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302026">
                  <a:extLst>
                    <a:ext uri="{9D8B030D-6E8A-4147-A177-3AD203B41FA5}">
                      <a16:colId xmlns:a16="http://schemas.microsoft.com/office/drawing/2014/main" val="2802116166"/>
                    </a:ext>
                  </a:extLst>
                </a:gridCol>
                <a:gridCol w="7506799">
                  <a:extLst>
                    <a:ext uri="{9D8B030D-6E8A-4147-A177-3AD203B41FA5}">
                      <a16:colId xmlns:a16="http://schemas.microsoft.com/office/drawing/2014/main" val="3574013865"/>
                    </a:ext>
                  </a:extLst>
                </a:gridCol>
              </a:tblGrid>
              <a:tr h="370840">
                <a:tc>
                  <a:txBody>
                    <a:bodyPr/>
                    <a:lstStyle/>
                    <a:p>
                      <a:pPr algn="ctr"/>
                      <a:r>
                        <a:rPr lang="zh-CN" altLang="en-US" sz="1400" kern="1200" dirty="0">
                          <a:solidFill>
                            <a:schemeClr val="bg1"/>
                          </a:solidFill>
                          <a:ea typeface="阿里巴巴普惠体" panose="00020600040101010101" pitchFamily="18" charset="-122"/>
                        </a:rPr>
                        <a:t>请求方式</a:t>
                      </a:r>
                    </a:p>
                  </a:txBody>
                  <a:tcPr>
                    <a:solidFill>
                      <a:srgbClr val="C00000"/>
                    </a:solidFill>
                  </a:tcPr>
                </a:tc>
                <a:tc>
                  <a:txBody>
                    <a:bodyPr/>
                    <a:lstStyle/>
                    <a:p>
                      <a:pPr algn="ctr"/>
                      <a:r>
                        <a:rPr lang="zh-CN" altLang="en-US" sz="1400" kern="1200" dirty="0">
                          <a:solidFill>
                            <a:schemeClr val="bg1"/>
                          </a:solidFill>
                          <a:ea typeface="阿里巴巴普惠体" panose="00020600040101010101" pitchFamily="18" charset="-122"/>
                        </a:rPr>
                        <a:t>说明</a:t>
                      </a:r>
                    </a:p>
                  </a:txBody>
                  <a:tcPr>
                    <a:solidFill>
                      <a:srgbClr val="C00000"/>
                    </a:solidFill>
                  </a:tcPr>
                </a:tc>
                <a:extLst>
                  <a:ext uri="{0D108BD9-81ED-4DB2-BD59-A6C34878D82A}">
                    <a16:rowId xmlns:a16="http://schemas.microsoft.com/office/drawing/2014/main" val="2764409483"/>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GET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8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查询操作，天然幂等</a:t>
                      </a:r>
                    </a:p>
                  </a:txBody>
                  <a:tcPr>
                    <a:solidFill>
                      <a:schemeClr val="bg1">
                        <a:lumMod val="85000"/>
                      </a:schemeClr>
                    </a:solidFill>
                  </a:tcPr>
                </a:tc>
                <a:extLst>
                  <a:ext uri="{0D108BD9-81ED-4DB2-BD59-A6C34878D82A}">
                    <a16:rowId xmlns:a16="http://schemas.microsoft.com/office/drawing/2014/main" val="4171163373"/>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POST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9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新增操作，请求一次与请求多次造成的结果不同，</a:t>
                      </a:r>
                      <a:r>
                        <a:rPr lang="zh-CN" altLang="en-US" sz="1400" kern="1200" dirty="0">
                          <a:solidFill>
                            <a:srgbClr val="C00000"/>
                          </a:solidFill>
                          <a:ea typeface="阿里巴巴普惠体" panose="00020600040101010101" pitchFamily="18" charset="-122"/>
                        </a:rPr>
                        <a:t>不是幂等的</a:t>
                      </a:r>
                    </a:p>
                  </a:txBody>
                  <a:tcPr>
                    <a:solidFill>
                      <a:schemeClr val="bg1">
                        <a:lumMod val="95000"/>
                      </a:schemeClr>
                    </a:solidFill>
                  </a:tcPr>
                </a:tc>
                <a:extLst>
                  <a:ext uri="{0D108BD9-81ED-4DB2-BD59-A6C34878D82A}">
                    <a16:rowId xmlns:a16="http://schemas.microsoft.com/office/drawing/2014/main" val="2104772708"/>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PUT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8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更新操作，如果是以绝对值更新，则是幂等的。如果是通过增量的方式更新，则</a:t>
                      </a:r>
                      <a:r>
                        <a:rPr lang="zh-CN" altLang="en-US" sz="1400" kern="1200" dirty="0">
                          <a:solidFill>
                            <a:srgbClr val="C00000"/>
                          </a:solidFill>
                          <a:ea typeface="阿里巴巴普惠体" panose="00020600040101010101" pitchFamily="18" charset="-122"/>
                        </a:rPr>
                        <a:t>不是幂等的</a:t>
                      </a:r>
                    </a:p>
                  </a:txBody>
                  <a:tcPr>
                    <a:solidFill>
                      <a:schemeClr val="bg1">
                        <a:lumMod val="85000"/>
                      </a:schemeClr>
                    </a:solidFill>
                  </a:tcPr>
                </a:tc>
                <a:extLst>
                  <a:ext uri="{0D108BD9-81ED-4DB2-BD59-A6C34878D82A}">
                    <a16:rowId xmlns:a16="http://schemas.microsoft.com/office/drawing/2014/main" val="3301866242"/>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DELETE</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9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删除操作，根据唯一值删除，是幂等的</a:t>
                      </a:r>
                    </a:p>
                  </a:txBody>
                  <a:tcPr>
                    <a:solidFill>
                      <a:schemeClr val="bg1">
                        <a:lumMod val="95000"/>
                      </a:schemeClr>
                    </a:solidFill>
                  </a:tcPr>
                </a:tc>
                <a:extLst>
                  <a:ext uri="{0D108BD9-81ED-4DB2-BD59-A6C34878D82A}">
                    <a16:rowId xmlns:a16="http://schemas.microsoft.com/office/drawing/2014/main" val="4136763764"/>
                  </a:ext>
                </a:extLst>
              </a:tr>
            </a:tbl>
          </a:graphicData>
        </a:graphic>
      </p:graphicFrame>
      <p:sp>
        <p:nvSpPr>
          <p:cNvPr id="7" name="Rectangle 1">
            <a:extLst>
              <a:ext uri="{FF2B5EF4-FFF2-40B4-BE49-F238E27FC236}">
                <a16:creationId xmlns:a16="http://schemas.microsoft.com/office/drawing/2014/main" id="{D37CF511-143A-0350-F0EA-6FAEF9A60F7D}"/>
              </a:ext>
            </a:extLst>
          </p:cNvPr>
          <p:cNvSpPr>
            <a:spLocks noChangeArrowheads="1"/>
          </p:cNvSpPr>
          <p:nvPr/>
        </p:nvSpPr>
        <p:spPr bwMode="auto">
          <a:xfrm>
            <a:off x="829559" y="4388043"/>
            <a:ext cx="5137608" cy="655436"/>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update </a:t>
            </a:r>
            <a:r>
              <a:rPr kumimoji="0" lang="zh-CN" altLang="zh-CN" sz="1300" b="0" i="0" u="none" strike="noStrike" cap="none" normalizeH="0" baseline="0" dirty="0">
                <a:ln>
                  <a:noFill/>
                </a:ln>
                <a:solidFill>
                  <a:srgbClr val="080808"/>
                </a:solidFill>
                <a:effectLst/>
                <a:latin typeface="Arial Unicode MS"/>
                <a:ea typeface="JetBrains Mono"/>
              </a:rPr>
              <a:t>t_item </a:t>
            </a:r>
            <a:r>
              <a:rPr kumimoji="0" lang="zh-CN" altLang="zh-CN" sz="1300" b="0" i="0" u="none" strike="noStrike" cap="none" normalizeH="0" baseline="0" dirty="0">
                <a:ln>
                  <a:noFill/>
                </a:ln>
                <a:solidFill>
                  <a:srgbClr val="0033B3"/>
                </a:solidFill>
                <a:effectLst/>
                <a:latin typeface="Arial Unicode MS"/>
                <a:ea typeface="JetBrains Mono"/>
              </a:rPr>
              <a:t>set </a:t>
            </a:r>
            <a:r>
              <a:rPr kumimoji="0" lang="zh-CN" altLang="zh-CN" sz="1300" b="0" i="0" u="none" strike="noStrike" cap="none" normalizeH="0" baseline="0" dirty="0">
                <a:ln>
                  <a:noFill/>
                </a:ln>
                <a:solidFill>
                  <a:srgbClr val="080808"/>
                </a:solidFill>
                <a:effectLst/>
                <a:latin typeface="Arial Unicode MS"/>
                <a:ea typeface="JetBrains Mono"/>
              </a:rPr>
              <a:t>money = </a:t>
            </a:r>
            <a:r>
              <a:rPr kumimoji="0" lang="zh-CN" altLang="zh-CN" sz="1300" b="0" i="0" u="none" strike="noStrike" cap="none" normalizeH="0" baseline="0" dirty="0">
                <a:ln>
                  <a:noFill/>
                </a:ln>
                <a:solidFill>
                  <a:srgbClr val="1750EB"/>
                </a:solidFill>
                <a:effectLst/>
                <a:latin typeface="Arial Unicode MS"/>
                <a:ea typeface="JetBrains Mono"/>
              </a:rPr>
              <a:t>500 </a:t>
            </a:r>
            <a:r>
              <a:rPr kumimoji="0" lang="zh-CN" altLang="zh-CN" sz="1300" b="0" i="0" u="none" strike="noStrike" cap="none" normalizeH="0" baseline="0" dirty="0">
                <a:ln>
                  <a:noFill/>
                </a:ln>
                <a:solidFill>
                  <a:srgbClr val="0033B3"/>
                </a:solidFill>
                <a:effectLst/>
                <a:latin typeface="Arial Unicode MS"/>
                <a:ea typeface="JetBrains Mono"/>
              </a:rPr>
              <a:t>where </a:t>
            </a:r>
            <a:r>
              <a:rPr kumimoji="0" lang="zh-CN" altLang="zh-CN" sz="1300" b="0" i="0" u="none" strike="noStrike" cap="none" normalizeH="0" baseline="0" dirty="0">
                <a:ln>
                  <a:noFill/>
                </a:ln>
                <a:solidFill>
                  <a:srgbClr val="080808"/>
                </a:solidFill>
                <a:effectLst/>
                <a:latin typeface="Arial Unicode MS"/>
                <a:ea typeface="JetBrains Mono"/>
              </a:rPr>
              <a:t>id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update </a:t>
            </a:r>
            <a:r>
              <a:rPr kumimoji="0" lang="zh-CN" altLang="zh-CN" sz="1300" b="0" i="0" u="none" strike="noStrike" cap="none" normalizeH="0" baseline="0" dirty="0">
                <a:ln>
                  <a:noFill/>
                </a:ln>
                <a:solidFill>
                  <a:srgbClr val="080808"/>
                </a:solidFill>
                <a:effectLst/>
                <a:latin typeface="Arial Unicode MS"/>
                <a:ea typeface="JetBrains Mono"/>
              </a:rPr>
              <a:t>t_item </a:t>
            </a:r>
            <a:r>
              <a:rPr kumimoji="0" lang="zh-CN" altLang="zh-CN" sz="1300" b="0" i="0" u="none" strike="noStrike" cap="none" normalizeH="0" baseline="0" dirty="0">
                <a:ln>
                  <a:noFill/>
                </a:ln>
                <a:solidFill>
                  <a:srgbClr val="0033B3"/>
                </a:solidFill>
                <a:effectLst/>
                <a:latin typeface="Arial Unicode MS"/>
                <a:ea typeface="JetBrains Mono"/>
              </a:rPr>
              <a:t>set </a:t>
            </a:r>
            <a:r>
              <a:rPr kumimoji="0" lang="zh-CN" altLang="zh-CN" sz="1300" b="0" i="0" u="none" strike="noStrike" cap="none" normalizeH="0" baseline="0" dirty="0">
                <a:ln>
                  <a:noFill/>
                </a:ln>
                <a:solidFill>
                  <a:srgbClr val="080808"/>
                </a:solidFill>
                <a:effectLst/>
                <a:latin typeface="Arial Unicode MS"/>
                <a:ea typeface="JetBrains Mono"/>
              </a:rPr>
              <a:t>money = money + </a:t>
            </a:r>
            <a:r>
              <a:rPr kumimoji="0" lang="zh-CN" altLang="zh-CN" sz="1300" b="0" i="0" u="none" strike="noStrike" cap="none" normalizeH="0" baseline="0" dirty="0">
                <a:ln>
                  <a:noFill/>
                </a:ln>
                <a:solidFill>
                  <a:srgbClr val="1750EB"/>
                </a:solidFill>
                <a:effectLst/>
                <a:latin typeface="Arial Unicode MS"/>
                <a:ea typeface="JetBrains Mono"/>
              </a:rPr>
              <a:t>500 </a:t>
            </a:r>
            <a:r>
              <a:rPr kumimoji="0" lang="zh-CN" altLang="zh-CN" sz="1300" b="0" i="0" u="none" strike="noStrike" cap="none" normalizeH="0" baseline="0" dirty="0">
                <a:ln>
                  <a:noFill/>
                </a:ln>
                <a:solidFill>
                  <a:srgbClr val="0033B3"/>
                </a:solidFill>
                <a:effectLst/>
                <a:latin typeface="Arial Unicode MS"/>
                <a:ea typeface="JetBrains Mono"/>
              </a:rPr>
              <a:t>where </a:t>
            </a:r>
            <a:r>
              <a:rPr kumimoji="0" lang="zh-CN" altLang="zh-CN" sz="1300" b="0" i="0" u="none" strike="noStrike" cap="none" normalizeH="0" baseline="0" dirty="0">
                <a:ln>
                  <a:noFill/>
                </a:ln>
                <a:solidFill>
                  <a:srgbClr val="080808"/>
                </a:solidFill>
                <a:effectLst/>
                <a:latin typeface="Arial Unicode MS"/>
                <a:ea typeface="JetBrains Mono"/>
              </a:rPr>
              <a:t>id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占位符 6">
            <a:extLst>
              <a:ext uri="{FF2B5EF4-FFF2-40B4-BE49-F238E27FC236}">
                <a16:creationId xmlns:a16="http://schemas.microsoft.com/office/drawing/2014/main" id="{64E17694-314A-24E9-E55A-92B8877203C2}"/>
              </a:ext>
            </a:extLst>
          </p:cNvPr>
          <p:cNvSpPr txBox="1">
            <a:spLocks/>
          </p:cNvSpPr>
          <p:nvPr/>
        </p:nvSpPr>
        <p:spPr>
          <a:xfrm>
            <a:off x="2959426" y="5218315"/>
            <a:ext cx="2687230" cy="135216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US" altLang="zh-CN" sz="1400" dirty="0">
              <a:solidFill>
                <a:schemeClr val="tx1"/>
              </a:solidFill>
            </a:endParaRPr>
          </a:p>
        </p:txBody>
      </p:sp>
      <p:sp>
        <p:nvSpPr>
          <p:cNvPr id="13" name="矩形: 圆角 12">
            <a:extLst>
              <a:ext uri="{FF2B5EF4-FFF2-40B4-BE49-F238E27FC236}">
                <a16:creationId xmlns:a16="http://schemas.microsoft.com/office/drawing/2014/main" id="{009C6F13-8867-D4F5-2FAF-8541C3BA0332}"/>
              </a:ext>
            </a:extLst>
          </p:cNvPr>
          <p:cNvSpPr/>
          <p:nvPr/>
        </p:nvSpPr>
        <p:spPr bwMode="auto">
          <a:xfrm>
            <a:off x="6579910" y="4440025"/>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数据库唯一索引</a:t>
            </a:r>
          </a:p>
        </p:txBody>
      </p:sp>
      <p:sp>
        <p:nvSpPr>
          <p:cNvPr id="14" name="矩形: 圆角 13">
            <a:extLst>
              <a:ext uri="{FF2B5EF4-FFF2-40B4-BE49-F238E27FC236}">
                <a16:creationId xmlns:a16="http://schemas.microsoft.com/office/drawing/2014/main" id="{03F26D63-610E-1843-AE7D-B061F461A11D}"/>
              </a:ext>
            </a:extLst>
          </p:cNvPr>
          <p:cNvSpPr/>
          <p:nvPr/>
        </p:nvSpPr>
        <p:spPr bwMode="auto">
          <a:xfrm>
            <a:off x="6579910" y="5147035"/>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err="1">
                <a:solidFill>
                  <a:schemeClr val="bg1"/>
                </a:solidFill>
                <a:ea typeface="阿里巴巴普惠体" panose="00020600040101010101" pitchFamily="18" charset="-122"/>
              </a:rPr>
              <a:t>token+redis</a:t>
            </a:r>
            <a:endParaRPr lang="en-US" altLang="zh-CN" sz="1400" dirty="0">
              <a:solidFill>
                <a:schemeClr val="bg1"/>
              </a:solidFill>
              <a:ea typeface="阿里巴巴普惠体" panose="00020600040101010101" pitchFamily="18" charset="-122"/>
            </a:endParaRPr>
          </a:p>
        </p:txBody>
      </p:sp>
      <p:sp>
        <p:nvSpPr>
          <p:cNvPr id="15" name="矩形: 圆角 14">
            <a:extLst>
              <a:ext uri="{FF2B5EF4-FFF2-40B4-BE49-F238E27FC236}">
                <a16:creationId xmlns:a16="http://schemas.microsoft.com/office/drawing/2014/main" id="{A89F1C3F-8AF3-570D-A4F7-65125F401172}"/>
              </a:ext>
            </a:extLst>
          </p:cNvPr>
          <p:cNvSpPr/>
          <p:nvPr/>
        </p:nvSpPr>
        <p:spPr bwMode="auto">
          <a:xfrm>
            <a:off x="6579910" y="5854046"/>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分布式锁</a:t>
            </a:r>
          </a:p>
        </p:txBody>
      </p:sp>
      <p:sp>
        <p:nvSpPr>
          <p:cNvPr id="16" name="文本占位符 6">
            <a:extLst>
              <a:ext uri="{FF2B5EF4-FFF2-40B4-BE49-F238E27FC236}">
                <a16:creationId xmlns:a16="http://schemas.microsoft.com/office/drawing/2014/main" id="{9858E99F-7D84-9915-F6EF-29BFFEDCBD3B}"/>
              </a:ext>
            </a:extLst>
          </p:cNvPr>
          <p:cNvSpPr txBox="1">
            <a:spLocks/>
          </p:cNvSpPr>
          <p:nvPr/>
        </p:nvSpPr>
        <p:spPr>
          <a:xfrm>
            <a:off x="8785191" y="4483025"/>
            <a:ext cx="783015"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a:t>
            </a:r>
            <a:endParaRPr lang="en-US" altLang="zh-CN" sz="1400" dirty="0">
              <a:solidFill>
                <a:schemeClr val="tx1"/>
              </a:solidFill>
            </a:endParaRPr>
          </a:p>
        </p:txBody>
      </p:sp>
      <p:sp>
        <p:nvSpPr>
          <p:cNvPr id="17" name="文本占位符 6">
            <a:extLst>
              <a:ext uri="{FF2B5EF4-FFF2-40B4-BE49-F238E27FC236}">
                <a16:creationId xmlns:a16="http://schemas.microsoft.com/office/drawing/2014/main" id="{BAFA7F3F-73D7-6315-1BD8-3C3579B3D407}"/>
              </a:ext>
            </a:extLst>
          </p:cNvPr>
          <p:cNvSpPr txBox="1">
            <a:spLocks/>
          </p:cNvSpPr>
          <p:nvPr/>
        </p:nvSpPr>
        <p:spPr>
          <a:xfrm>
            <a:off x="8775764" y="5190035"/>
            <a:ext cx="1923659"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新增、修改</a:t>
            </a:r>
            <a:endParaRPr lang="en-US" altLang="zh-CN" sz="1400" dirty="0">
              <a:solidFill>
                <a:schemeClr val="tx1"/>
              </a:solidFill>
            </a:endParaRPr>
          </a:p>
        </p:txBody>
      </p:sp>
      <p:sp>
        <p:nvSpPr>
          <p:cNvPr id="18" name="文本占位符 6">
            <a:extLst>
              <a:ext uri="{FF2B5EF4-FFF2-40B4-BE49-F238E27FC236}">
                <a16:creationId xmlns:a16="http://schemas.microsoft.com/office/drawing/2014/main" id="{AB7ECE77-915D-80BF-3950-0C810FA75979}"/>
              </a:ext>
            </a:extLst>
          </p:cNvPr>
          <p:cNvSpPr txBox="1">
            <a:spLocks/>
          </p:cNvSpPr>
          <p:nvPr/>
        </p:nvSpPr>
        <p:spPr>
          <a:xfrm>
            <a:off x="8785191" y="5915900"/>
            <a:ext cx="1923659"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新增、修改</a:t>
            </a:r>
            <a:endParaRPr lang="en-US" altLang="zh-CN" sz="1400" dirty="0">
              <a:solidFill>
                <a:schemeClr val="tx1"/>
              </a:solidFill>
            </a:endParaRPr>
          </a:p>
        </p:txBody>
      </p:sp>
    </p:spTree>
    <p:extLst>
      <p:ext uri="{BB962C8B-B14F-4D97-AF65-F5344CB8AC3E}">
        <p14:creationId xmlns:p14="http://schemas.microsoft.com/office/powerpoint/2010/main" val="94651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down)">
                                      <p:cBhvr>
                                        <p:cTn id="24" dur="500"/>
                                        <p:tgtEl>
                                          <p:spTgt spid="13"/>
                                        </p:tgtEl>
                                      </p:cBhvr>
                                    </p:animEffect>
                                  </p:childTnLst>
                                </p:cTn>
                              </p:par>
                            </p:childTnLst>
                          </p:cTn>
                        </p:par>
                        <p:par>
                          <p:cTn id="25" fill="hold">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ppt_y</p:attrName>
                                        </p:attrNameLst>
                                      </p:cBhvr>
                                      <p:tavLst>
                                        <p:tav tm="0">
                                          <p:val>
                                            <p:strVal val="#ppt_y-#ppt_h*1.125000"/>
                                          </p:val>
                                        </p:tav>
                                        <p:tav tm="100000">
                                          <p:val>
                                            <p:strVal val="#ppt_y"/>
                                          </p:val>
                                        </p:tav>
                                      </p:tavLst>
                                    </p:anim>
                                    <p:animEffect transition="in" filter="wipe(down)">
                                      <p:cBhvr>
                                        <p:cTn id="29" dur="500"/>
                                        <p:tgtEl>
                                          <p:spTgt spid="14"/>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3" grpId="0" animBg="1"/>
      <p:bldP spid="14" grpId="0" animBg="1"/>
      <p:bldP spid="15" grpId="0" animBg="1"/>
      <p:bldP spid="16"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1D1FFC5E-8BDA-0C71-2005-1925597AE1C3}"/>
              </a:ext>
            </a:extLst>
          </p:cNvPr>
          <p:cNvGrpSpPr/>
          <p:nvPr/>
        </p:nvGrpSpPr>
        <p:grpSpPr>
          <a:xfrm>
            <a:off x="1018094" y="2876337"/>
            <a:ext cx="6193411" cy="1252603"/>
            <a:chOff x="1018094" y="2876337"/>
            <a:chExt cx="6193411" cy="1252603"/>
          </a:xfrm>
        </p:grpSpPr>
        <p:sp>
          <p:nvSpPr>
            <p:cNvPr id="9" name="矩形: 圆角 8">
              <a:extLst>
                <a:ext uri="{FF2B5EF4-FFF2-40B4-BE49-F238E27FC236}">
                  <a16:creationId xmlns:a16="http://schemas.microsoft.com/office/drawing/2014/main" id="{7B301C56-6560-6572-3774-DD68A171D48E}"/>
                </a:ext>
              </a:extLst>
            </p:cNvPr>
            <p:cNvSpPr/>
            <p:nvPr/>
          </p:nvSpPr>
          <p:spPr bwMode="auto">
            <a:xfrm>
              <a:off x="1018094" y="2876337"/>
              <a:ext cx="6193411" cy="1252603"/>
            </a:xfrm>
            <a:prstGeom prst="round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文本占位符 2">
              <a:extLst>
                <a:ext uri="{FF2B5EF4-FFF2-40B4-BE49-F238E27FC236}">
                  <a16:creationId xmlns:a16="http://schemas.microsoft.com/office/drawing/2014/main" id="{2A9C1B38-1D27-02A1-C647-450E2F8AE56C}"/>
                </a:ext>
              </a:extLst>
            </p:cNvPr>
            <p:cNvSpPr txBox="1">
              <a:spLocks/>
            </p:cNvSpPr>
            <p:nvPr/>
          </p:nvSpPr>
          <p:spPr>
            <a:xfrm>
              <a:off x="1136461" y="2885193"/>
              <a:ext cx="1254314" cy="11724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200" dirty="0"/>
                <a:t>第</a:t>
              </a:r>
              <a:endParaRPr lang="en-US" altLang="zh-CN" sz="1200" dirty="0"/>
            </a:p>
            <a:p>
              <a:pPr>
                <a:lnSpc>
                  <a:spcPct val="100000"/>
                </a:lnSpc>
              </a:pPr>
              <a:r>
                <a:rPr lang="zh-CN" altLang="en-US" sz="1200" dirty="0"/>
                <a:t>一</a:t>
              </a:r>
              <a:endParaRPr lang="en-US" altLang="zh-CN" sz="1200" dirty="0"/>
            </a:p>
            <a:p>
              <a:pPr>
                <a:lnSpc>
                  <a:spcPct val="100000"/>
                </a:lnSpc>
              </a:pPr>
              <a:r>
                <a:rPr lang="zh-CN" altLang="en-US" sz="1200" dirty="0"/>
                <a:t>次</a:t>
              </a:r>
              <a:endParaRPr lang="en-US" altLang="zh-CN" sz="1200" dirty="0"/>
            </a:p>
            <a:p>
              <a:pPr>
                <a:lnSpc>
                  <a:spcPct val="100000"/>
                </a:lnSpc>
              </a:pPr>
              <a:r>
                <a:rPr lang="zh-CN" altLang="en-US" sz="1200" dirty="0"/>
                <a:t>请</a:t>
              </a:r>
              <a:endParaRPr lang="en-US" altLang="zh-CN" sz="1200" dirty="0"/>
            </a:p>
            <a:p>
              <a:pPr>
                <a:lnSpc>
                  <a:spcPct val="100000"/>
                </a:lnSpc>
              </a:pPr>
              <a:r>
                <a:rPr lang="zh-CN" altLang="en-US" sz="1200" dirty="0"/>
                <a:t>求</a:t>
              </a:r>
            </a:p>
          </p:txBody>
        </p:sp>
      </p:grpSp>
      <p:grpSp>
        <p:nvGrpSpPr>
          <p:cNvPr id="19" name="组合 18">
            <a:extLst>
              <a:ext uri="{FF2B5EF4-FFF2-40B4-BE49-F238E27FC236}">
                <a16:creationId xmlns:a16="http://schemas.microsoft.com/office/drawing/2014/main" id="{DD246DB0-80EF-A1B1-535E-E9638C9B18A7}"/>
              </a:ext>
            </a:extLst>
          </p:cNvPr>
          <p:cNvGrpSpPr/>
          <p:nvPr/>
        </p:nvGrpSpPr>
        <p:grpSpPr>
          <a:xfrm>
            <a:off x="1008667" y="4375199"/>
            <a:ext cx="6193411" cy="1252603"/>
            <a:chOff x="1008667" y="4375199"/>
            <a:chExt cx="6193411" cy="1252603"/>
          </a:xfrm>
        </p:grpSpPr>
        <p:sp>
          <p:nvSpPr>
            <p:cNvPr id="10" name="矩形: 圆角 9">
              <a:extLst>
                <a:ext uri="{FF2B5EF4-FFF2-40B4-BE49-F238E27FC236}">
                  <a16:creationId xmlns:a16="http://schemas.microsoft.com/office/drawing/2014/main" id="{5DCAD244-36F8-875D-B53E-611D2B2CB110}"/>
                </a:ext>
              </a:extLst>
            </p:cNvPr>
            <p:cNvSpPr/>
            <p:nvPr/>
          </p:nvSpPr>
          <p:spPr bwMode="auto">
            <a:xfrm>
              <a:off x="1008667" y="4375199"/>
              <a:ext cx="6193411" cy="1252603"/>
            </a:xfrm>
            <a:prstGeom prst="roundRect">
              <a:avLst/>
            </a:prstGeom>
            <a:solidFill>
              <a:schemeClr val="accent4">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文本占位符 2">
              <a:extLst>
                <a:ext uri="{FF2B5EF4-FFF2-40B4-BE49-F238E27FC236}">
                  <a16:creationId xmlns:a16="http://schemas.microsoft.com/office/drawing/2014/main" id="{983C21AC-E9BE-1B34-006B-6528BE787854}"/>
                </a:ext>
              </a:extLst>
            </p:cNvPr>
            <p:cNvSpPr txBox="1">
              <a:spLocks/>
            </p:cNvSpPr>
            <p:nvPr/>
          </p:nvSpPr>
          <p:spPr>
            <a:xfrm>
              <a:off x="1069786" y="4380618"/>
              <a:ext cx="1254314" cy="11724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200" dirty="0"/>
                <a:t>第</a:t>
              </a:r>
              <a:endParaRPr lang="en-US" altLang="zh-CN" sz="1200" dirty="0"/>
            </a:p>
            <a:p>
              <a:pPr>
                <a:lnSpc>
                  <a:spcPct val="100000"/>
                </a:lnSpc>
              </a:pPr>
              <a:r>
                <a:rPr lang="zh-CN" altLang="en-US" sz="1200" dirty="0"/>
                <a:t>二</a:t>
              </a:r>
              <a:endParaRPr lang="en-US" altLang="zh-CN" sz="1200" dirty="0"/>
            </a:p>
            <a:p>
              <a:pPr>
                <a:lnSpc>
                  <a:spcPct val="100000"/>
                </a:lnSpc>
              </a:pPr>
              <a:r>
                <a:rPr lang="zh-CN" altLang="en-US" sz="1200" dirty="0"/>
                <a:t>次</a:t>
              </a:r>
              <a:endParaRPr lang="en-US" altLang="zh-CN" sz="1200" dirty="0"/>
            </a:p>
            <a:p>
              <a:pPr>
                <a:lnSpc>
                  <a:spcPct val="100000"/>
                </a:lnSpc>
              </a:pPr>
              <a:r>
                <a:rPr lang="zh-CN" altLang="en-US" sz="1200" dirty="0"/>
                <a:t>请</a:t>
              </a:r>
              <a:endParaRPr lang="en-US" altLang="zh-CN" sz="1200" dirty="0"/>
            </a:p>
            <a:p>
              <a:pPr>
                <a:lnSpc>
                  <a:spcPct val="100000"/>
                </a:lnSpc>
              </a:pPr>
              <a:r>
                <a:rPr lang="zh-CN" altLang="en-US" sz="1200" dirty="0"/>
                <a:t>求</a:t>
              </a:r>
            </a:p>
          </p:txBody>
        </p:sp>
      </p:grpSp>
      <p:sp>
        <p:nvSpPr>
          <p:cNvPr id="6" name="标题 7">
            <a:extLst>
              <a:ext uri="{FF2B5EF4-FFF2-40B4-BE49-F238E27FC236}">
                <a16:creationId xmlns:a16="http://schemas.microsoft.com/office/drawing/2014/main" id="{A05297A9-5EC4-46BB-819E-54719CCBD90E}"/>
              </a:ext>
            </a:extLst>
          </p:cNvPr>
          <p:cNvSpPr txBox="1">
            <a:spLocks/>
          </p:cNvSpPr>
          <p:nvPr/>
        </p:nvSpPr>
        <p:spPr>
          <a:xfrm>
            <a:off x="888365" y="919450"/>
            <a:ext cx="10698163" cy="400110"/>
          </a:xfrm>
          <a:prstGeom prst="rect">
            <a:avLst/>
          </a:prstGeom>
          <a:noFill/>
        </p:spPr>
        <p:txBody>
          <a:bodyPr wrap="square" anchor="ctr" anchorCtr="0">
            <a:spAutoFit/>
          </a:bodyPr>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dirty="0" err="1"/>
              <a:t>token+redis</a:t>
            </a:r>
            <a:endParaRPr lang="en-US" altLang="zh-CN" sz="2000" dirty="0"/>
          </a:p>
        </p:txBody>
      </p:sp>
      <p:grpSp>
        <p:nvGrpSpPr>
          <p:cNvPr id="25" name="组合 24">
            <a:extLst>
              <a:ext uri="{FF2B5EF4-FFF2-40B4-BE49-F238E27FC236}">
                <a16:creationId xmlns:a16="http://schemas.microsoft.com/office/drawing/2014/main" id="{4F16A6A5-8FC1-F93B-C307-304533EE6032}"/>
              </a:ext>
            </a:extLst>
          </p:cNvPr>
          <p:cNvGrpSpPr/>
          <p:nvPr/>
        </p:nvGrpSpPr>
        <p:grpSpPr>
          <a:xfrm>
            <a:off x="1325326" y="2287659"/>
            <a:ext cx="5548056" cy="4010650"/>
            <a:chOff x="1325326" y="2287659"/>
            <a:chExt cx="5548056" cy="4010650"/>
          </a:xfrm>
        </p:grpSpPr>
        <p:sp>
          <p:nvSpPr>
            <p:cNvPr id="23" name="矩形 22">
              <a:extLst>
                <a:ext uri="{FF2B5EF4-FFF2-40B4-BE49-F238E27FC236}">
                  <a16:creationId xmlns:a16="http://schemas.microsoft.com/office/drawing/2014/main" id="{CD27AACE-7C77-43E8-B114-FD4B4A5361A3}"/>
                </a:ext>
              </a:extLst>
            </p:cNvPr>
            <p:cNvSpPr/>
            <p:nvPr/>
          </p:nvSpPr>
          <p:spPr>
            <a:xfrm>
              <a:off x="1325326"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客户端</a:t>
              </a:r>
            </a:p>
          </p:txBody>
        </p:sp>
        <p:cxnSp>
          <p:nvCxnSpPr>
            <p:cNvPr id="28" name="直线连接符 8">
              <a:extLst>
                <a:ext uri="{FF2B5EF4-FFF2-40B4-BE49-F238E27FC236}">
                  <a16:creationId xmlns:a16="http://schemas.microsoft.com/office/drawing/2014/main" id="{7EC1E902-A50A-4A23-96EE-432B29A960EF}"/>
                </a:ext>
              </a:extLst>
            </p:cNvPr>
            <p:cNvCxnSpPr>
              <a:cxnSpLocks/>
              <a:stCxn id="23" idx="2"/>
            </p:cNvCxnSpPr>
            <p:nvPr/>
          </p:nvCxnSpPr>
          <p:spPr>
            <a:xfrm flipH="1">
              <a:off x="1709660" y="2668807"/>
              <a:ext cx="1" cy="359965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BEDE18F-0669-4B87-BC7F-DD2C21261977}"/>
                </a:ext>
              </a:extLst>
            </p:cNvPr>
            <p:cNvSpPr/>
            <p:nvPr/>
          </p:nvSpPr>
          <p:spPr>
            <a:xfrm>
              <a:off x="1646488" y="3083720"/>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5" name="文本框 14">
              <a:extLst>
                <a:ext uri="{FF2B5EF4-FFF2-40B4-BE49-F238E27FC236}">
                  <a16:creationId xmlns:a16="http://schemas.microsoft.com/office/drawing/2014/main" id="{32D43E5B-8CB5-4C63-BCB8-277C3C70BB41}"/>
                </a:ext>
              </a:extLst>
            </p:cNvPr>
            <p:cNvSpPr txBox="1"/>
            <p:nvPr/>
          </p:nvSpPr>
          <p:spPr>
            <a:xfrm>
              <a:off x="2294947" y="2930980"/>
              <a:ext cx="1056904"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a:extLst>
                <a:ext uri="{FF2B5EF4-FFF2-40B4-BE49-F238E27FC236}">
                  <a16:creationId xmlns:a16="http://schemas.microsoft.com/office/drawing/2014/main" id="{D4DF187B-7FBB-4087-8E9E-33FF6D089298}"/>
                </a:ext>
              </a:extLst>
            </p:cNvPr>
            <p:cNvSpPr/>
            <p:nvPr/>
          </p:nvSpPr>
          <p:spPr>
            <a:xfrm>
              <a:off x="3680745"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服务端</a:t>
              </a:r>
            </a:p>
          </p:txBody>
        </p:sp>
        <p:cxnSp>
          <p:nvCxnSpPr>
            <p:cNvPr id="34" name="直线连接符 8">
              <a:extLst>
                <a:ext uri="{FF2B5EF4-FFF2-40B4-BE49-F238E27FC236}">
                  <a16:creationId xmlns:a16="http://schemas.microsoft.com/office/drawing/2014/main" id="{929C8F41-EC09-45DA-B94D-A474B6F34F1B}"/>
                </a:ext>
              </a:extLst>
            </p:cNvPr>
            <p:cNvCxnSpPr>
              <a:cxnSpLocks/>
              <a:stCxn id="33" idx="2"/>
            </p:cNvCxnSpPr>
            <p:nvPr/>
          </p:nvCxnSpPr>
          <p:spPr>
            <a:xfrm flipH="1">
              <a:off x="4065079" y="2668807"/>
              <a:ext cx="1" cy="359965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E611845-E8AD-4BDA-A48E-0FB07861E5BA}"/>
                </a:ext>
              </a:extLst>
            </p:cNvPr>
            <p:cNvSpPr/>
            <p:nvPr/>
          </p:nvSpPr>
          <p:spPr>
            <a:xfrm>
              <a:off x="4011080" y="4483143"/>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2" name="矩形 41">
              <a:extLst>
                <a:ext uri="{FF2B5EF4-FFF2-40B4-BE49-F238E27FC236}">
                  <a16:creationId xmlns:a16="http://schemas.microsoft.com/office/drawing/2014/main" id="{E0E9E734-CC7C-45E2-AF7F-1EEDD7895FCD}"/>
                </a:ext>
              </a:extLst>
            </p:cNvPr>
            <p:cNvSpPr/>
            <p:nvPr/>
          </p:nvSpPr>
          <p:spPr>
            <a:xfrm>
              <a:off x="1644511" y="4453365"/>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5" name="文本框 44">
              <a:extLst>
                <a:ext uri="{FF2B5EF4-FFF2-40B4-BE49-F238E27FC236}">
                  <a16:creationId xmlns:a16="http://schemas.microsoft.com/office/drawing/2014/main" id="{8ABAFF13-71F8-432E-A594-C26438C07D8E}"/>
                </a:ext>
              </a:extLst>
            </p:cNvPr>
            <p:cNvSpPr txBox="1"/>
            <p:nvPr/>
          </p:nvSpPr>
          <p:spPr>
            <a:xfrm>
              <a:off x="2047871" y="4408511"/>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带</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请求业务接口</a:t>
              </a:r>
              <a:endParaRPr lang="zh-CN" altLang="en-US" sz="105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2F66DB0B-EA33-92F5-8528-296C08D52807}"/>
                </a:ext>
              </a:extLst>
            </p:cNvPr>
            <p:cNvSpPr/>
            <p:nvPr/>
          </p:nvSpPr>
          <p:spPr>
            <a:xfrm>
              <a:off x="6104713"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Redis</a:t>
              </a:r>
              <a:endPar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线连接符 8">
              <a:extLst>
                <a:ext uri="{FF2B5EF4-FFF2-40B4-BE49-F238E27FC236}">
                  <a16:creationId xmlns:a16="http://schemas.microsoft.com/office/drawing/2014/main" id="{E00B914D-4132-CEB7-4224-271BEC169535}"/>
                </a:ext>
              </a:extLst>
            </p:cNvPr>
            <p:cNvCxnSpPr>
              <a:cxnSpLocks/>
              <a:stCxn id="3" idx="2"/>
            </p:cNvCxnSpPr>
            <p:nvPr/>
          </p:nvCxnSpPr>
          <p:spPr>
            <a:xfrm flipH="1">
              <a:off x="6489047" y="2668807"/>
              <a:ext cx="1" cy="3629502"/>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68E3B4C-6165-3C42-5A42-5EE18A40E97B}"/>
                </a:ext>
              </a:extLst>
            </p:cNvPr>
            <p:cNvSpPr/>
            <p:nvPr/>
          </p:nvSpPr>
          <p:spPr>
            <a:xfrm>
              <a:off x="6435048" y="3112591"/>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1" name="矩形 10">
              <a:extLst>
                <a:ext uri="{FF2B5EF4-FFF2-40B4-BE49-F238E27FC236}">
                  <a16:creationId xmlns:a16="http://schemas.microsoft.com/office/drawing/2014/main" id="{59A7D80F-F174-0AF4-F579-4306CA4EE2D8}"/>
                </a:ext>
              </a:extLst>
            </p:cNvPr>
            <p:cNvSpPr/>
            <p:nvPr/>
          </p:nvSpPr>
          <p:spPr>
            <a:xfrm>
              <a:off x="6435048" y="4469657"/>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6" name="矩形 15">
              <a:extLst>
                <a:ext uri="{FF2B5EF4-FFF2-40B4-BE49-F238E27FC236}">
                  <a16:creationId xmlns:a16="http://schemas.microsoft.com/office/drawing/2014/main" id="{E64DD4DD-E235-F549-0E73-0EC33FB9CCFC}"/>
                </a:ext>
              </a:extLst>
            </p:cNvPr>
            <p:cNvSpPr/>
            <p:nvPr/>
          </p:nvSpPr>
          <p:spPr>
            <a:xfrm>
              <a:off x="4014185" y="3085156"/>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0" name="矩形 19">
              <a:extLst>
                <a:ext uri="{FF2B5EF4-FFF2-40B4-BE49-F238E27FC236}">
                  <a16:creationId xmlns:a16="http://schemas.microsoft.com/office/drawing/2014/main" id="{5BD73D0B-A86C-B538-7ECA-E0FBE3402F23}"/>
                </a:ext>
              </a:extLst>
            </p:cNvPr>
            <p:cNvSpPr/>
            <p:nvPr/>
          </p:nvSpPr>
          <p:spPr>
            <a:xfrm>
              <a:off x="4075631" y="334531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22" name="直接箭头连接符 21">
              <a:extLst>
                <a:ext uri="{FF2B5EF4-FFF2-40B4-BE49-F238E27FC236}">
                  <a16:creationId xmlns:a16="http://schemas.microsoft.com/office/drawing/2014/main" id="{C0A3CC38-000E-D969-CB1B-5942756E84BE}"/>
                </a:ext>
              </a:extLst>
            </p:cNvPr>
            <p:cNvCxnSpPr/>
            <p:nvPr/>
          </p:nvCxnSpPr>
          <p:spPr>
            <a:xfrm>
              <a:off x="1762814" y="3233394"/>
              <a:ext cx="222472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箭头: 右弧形 23">
              <a:extLst>
                <a:ext uri="{FF2B5EF4-FFF2-40B4-BE49-F238E27FC236}">
                  <a16:creationId xmlns:a16="http://schemas.microsoft.com/office/drawing/2014/main" id="{9A1D4CFF-EC70-7FC3-6A77-6E0BEB932450}"/>
                </a:ext>
              </a:extLst>
            </p:cNvPr>
            <p:cNvSpPr/>
            <p:nvPr/>
          </p:nvSpPr>
          <p:spPr bwMode="auto">
            <a:xfrm>
              <a:off x="4185501" y="3205115"/>
              <a:ext cx="245097" cy="386499"/>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4285C1C-3040-58E4-1A7A-DA1EB344C1F7}"/>
                </a:ext>
              </a:extLst>
            </p:cNvPr>
            <p:cNvSpPr txBox="1"/>
            <p:nvPr/>
          </p:nvSpPr>
          <p:spPr>
            <a:xfrm>
              <a:off x="4455256" y="3196501"/>
              <a:ext cx="1615606"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生成唯一</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1" name="直接箭头连接符 40">
              <a:extLst>
                <a:ext uri="{FF2B5EF4-FFF2-40B4-BE49-F238E27FC236}">
                  <a16:creationId xmlns:a16="http://schemas.microsoft.com/office/drawing/2014/main" id="{68F4AEA4-E354-7BCA-AF5E-659654768555}"/>
                </a:ext>
              </a:extLst>
            </p:cNvPr>
            <p:cNvCxnSpPr>
              <a:cxnSpLocks/>
            </p:cNvCxnSpPr>
            <p:nvPr/>
          </p:nvCxnSpPr>
          <p:spPr>
            <a:xfrm>
              <a:off x="4151252" y="3866562"/>
              <a:ext cx="227783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86BC00F-A4A7-4308-06F5-0B1630615AFB}"/>
                </a:ext>
              </a:extLst>
            </p:cNvPr>
            <p:cNvCxnSpPr>
              <a:cxnSpLocks/>
            </p:cNvCxnSpPr>
            <p:nvPr/>
          </p:nvCxnSpPr>
          <p:spPr>
            <a:xfrm flipH="1" flipV="1">
              <a:off x="1757049" y="3955384"/>
              <a:ext cx="2258770" cy="3875"/>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D233B04-9CB8-4AEA-F467-4C147F22AB44}"/>
                </a:ext>
              </a:extLst>
            </p:cNvPr>
            <p:cNvSpPr txBox="1"/>
            <p:nvPr/>
          </p:nvSpPr>
          <p:spPr>
            <a:xfrm>
              <a:off x="4287145" y="3575144"/>
              <a:ext cx="1884270" cy="276999"/>
            </a:xfrm>
            <a:prstGeom prst="rect">
              <a:avLst/>
            </a:prstGeom>
            <a:noFill/>
          </p:spPr>
          <p:txBody>
            <a:bodyPr wrap="square" rtlCol="0">
              <a:spAutoFit/>
            </a:bodyPr>
            <a:lstStyle/>
            <a:p>
              <a:pPr fontAlgn="auto">
                <a:spcBef>
                  <a:spcPts val="0"/>
                </a:spcBef>
                <a:spcAft>
                  <a:spcPts val="0"/>
                </a:spcAft>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将</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存储到</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redis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a:t>
              </a:r>
            </a:p>
          </p:txBody>
        </p:sp>
        <p:sp>
          <p:nvSpPr>
            <p:cNvPr id="55" name="文本框 54">
              <a:extLst>
                <a:ext uri="{FF2B5EF4-FFF2-40B4-BE49-F238E27FC236}">
                  <a16:creationId xmlns:a16="http://schemas.microsoft.com/office/drawing/2014/main" id="{24985EF4-FA95-D018-BA7B-6AE2EA149483}"/>
                </a:ext>
              </a:extLst>
            </p:cNvPr>
            <p:cNvSpPr txBox="1"/>
            <p:nvPr/>
          </p:nvSpPr>
          <p:spPr>
            <a:xfrm>
              <a:off x="2313801" y="3637991"/>
              <a:ext cx="1056904"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8" name="直接箭头连接符 57">
              <a:extLst>
                <a:ext uri="{FF2B5EF4-FFF2-40B4-BE49-F238E27FC236}">
                  <a16:creationId xmlns:a16="http://schemas.microsoft.com/office/drawing/2014/main" id="{1C7EE48F-EEF4-6F25-83DA-B5DC5684BBEA}"/>
                </a:ext>
              </a:extLst>
            </p:cNvPr>
            <p:cNvCxnSpPr/>
            <p:nvPr/>
          </p:nvCxnSpPr>
          <p:spPr>
            <a:xfrm>
              <a:off x="1783239" y="4696120"/>
              <a:ext cx="222472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A6E143A-CCB9-2174-7E7B-EADF34DDF327}"/>
                </a:ext>
              </a:extLst>
            </p:cNvPr>
            <p:cNvCxnSpPr/>
            <p:nvPr/>
          </p:nvCxnSpPr>
          <p:spPr>
            <a:xfrm>
              <a:off x="4110087" y="4817098"/>
              <a:ext cx="230014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FDEBC1-E27B-DA20-42F8-3BB9983F9D0B}"/>
                </a:ext>
              </a:extLst>
            </p:cNvPr>
            <p:cNvSpPr txBox="1"/>
            <p:nvPr/>
          </p:nvSpPr>
          <p:spPr>
            <a:xfrm>
              <a:off x="4373149" y="4512206"/>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验证</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是否存在</a:t>
              </a:r>
              <a:endParaRPr lang="zh-CN" altLang="en-US" sz="1050" dirty="0">
                <a:solidFill>
                  <a:schemeClr val="tx1">
                    <a:lumMod val="65000"/>
                    <a:lumOff val="35000"/>
                  </a:schemeClr>
                </a:solidFill>
                <a:latin typeface="+mn-lt"/>
                <a:ea typeface="+mn-ea"/>
              </a:endParaRPr>
            </a:p>
          </p:txBody>
        </p:sp>
        <p:cxnSp>
          <p:nvCxnSpPr>
            <p:cNvPr id="63" name="直接箭头连接符 62">
              <a:extLst>
                <a:ext uri="{FF2B5EF4-FFF2-40B4-BE49-F238E27FC236}">
                  <a16:creationId xmlns:a16="http://schemas.microsoft.com/office/drawing/2014/main" id="{44E90A1F-44FB-03C8-068B-7EF228D67E1F}"/>
                </a:ext>
              </a:extLst>
            </p:cNvPr>
            <p:cNvCxnSpPr/>
            <p:nvPr/>
          </p:nvCxnSpPr>
          <p:spPr>
            <a:xfrm flipH="1">
              <a:off x="4147794" y="5316719"/>
              <a:ext cx="2253006" cy="0"/>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E0701B08-946D-7EF9-B337-DFAF8E336B62}"/>
                </a:ext>
              </a:extLst>
            </p:cNvPr>
            <p:cNvSpPr txBox="1"/>
            <p:nvPr/>
          </p:nvSpPr>
          <p:spPr>
            <a:xfrm>
              <a:off x="4202272" y="4870424"/>
              <a:ext cx="2321076" cy="461665"/>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存在则处理业务</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，不存在返回</a:t>
              </a:r>
              <a:endParaRPr lang="zh-CN" altLang="en-US" sz="1050" dirty="0">
                <a:solidFill>
                  <a:schemeClr val="tx1">
                    <a:lumMod val="65000"/>
                    <a:lumOff val="35000"/>
                  </a:schemeClr>
                </a:solidFill>
                <a:latin typeface="+mn-lt"/>
                <a:ea typeface="+mn-ea"/>
              </a:endParaRPr>
            </a:p>
          </p:txBody>
        </p:sp>
        <p:cxnSp>
          <p:nvCxnSpPr>
            <p:cNvPr id="66" name="直接箭头连接符 65">
              <a:extLst>
                <a:ext uri="{FF2B5EF4-FFF2-40B4-BE49-F238E27FC236}">
                  <a16:creationId xmlns:a16="http://schemas.microsoft.com/office/drawing/2014/main" id="{367ACD28-9547-AC58-9654-6E87F5F4C5DF}"/>
                </a:ext>
              </a:extLst>
            </p:cNvPr>
            <p:cNvCxnSpPr>
              <a:cxnSpLocks/>
            </p:cNvCxnSpPr>
            <p:nvPr/>
          </p:nvCxnSpPr>
          <p:spPr>
            <a:xfrm flipH="1">
              <a:off x="1781667" y="5458121"/>
              <a:ext cx="2215299" cy="0"/>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55AA5C6A-107F-6B53-F90C-C77555D296E4}"/>
                </a:ext>
              </a:extLst>
            </p:cNvPr>
            <p:cNvSpPr txBox="1"/>
            <p:nvPr/>
          </p:nvSpPr>
          <p:spPr>
            <a:xfrm>
              <a:off x="2029018" y="5115521"/>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返回请求结果</a:t>
              </a:r>
              <a:endParaRPr lang="zh-CN" altLang="en-US" sz="1050" dirty="0">
                <a:solidFill>
                  <a:schemeClr val="tx1">
                    <a:lumMod val="65000"/>
                    <a:lumOff val="35000"/>
                  </a:schemeClr>
                </a:solidFill>
                <a:latin typeface="+mn-lt"/>
                <a:ea typeface="+mn-ea"/>
              </a:endParaRPr>
            </a:p>
          </p:txBody>
        </p:sp>
      </p:grpSp>
      <p:sp>
        <p:nvSpPr>
          <p:cNvPr id="8" name="文本占位符 2">
            <a:extLst>
              <a:ext uri="{FF2B5EF4-FFF2-40B4-BE49-F238E27FC236}">
                <a16:creationId xmlns:a16="http://schemas.microsoft.com/office/drawing/2014/main" id="{BE5F4FAF-4C97-D613-0E72-E678546B1657}"/>
              </a:ext>
            </a:extLst>
          </p:cNvPr>
          <p:cNvSpPr txBox="1">
            <a:spLocks/>
          </p:cNvSpPr>
          <p:nvPr/>
        </p:nvSpPr>
        <p:spPr>
          <a:xfrm>
            <a:off x="1018822" y="1439946"/>
            <a:ext cx="5077178"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创建商品、提交订单、转账、支付等操作</a:t>
            </a:r>
          </a:p>
        </p:txBody>
      </p:sp>
      <p:pic>
        <p:nvPicPr>
          <p:cNvPr id="30" name="图片 29">
            <a:extLst>
              <a:ext uri="{FF2B5EF4-FFF2-40B4-BE49-F238E27FC236}">
                <a16:creationId xmlns:a16="http://schemas.microsoft.com/office/drawing/2014/main" id="{50934E72-DD57-5F41-E675-68CF780D3331}"/>
              </a:ext>
            </a:extLst>
          </p:cNvPr>
          <p:cNvPicPr>
            <a:picLocks noChangeAspect="1"/>
          </p:cNvPicPr>
          <p:nvPr/>
        </p:nvPicPr>
        <p:blipFill>
          <a:blip r:embed="rId2"/>
          <a:stretch>
            <a:fillRect/>
          </a:stretch>
        </p:blipFill>
        <p:spPr>
          <a:xfrm>
            <a:off x="7324626" y="1080643"/>
            <a:ext cx="2234152" cy="4769739"/>
          </a:xfrm>
          <a:prstGeom prst="rect">
            <a:avLst/>
          </a:prstGeom>
          <a:ln>
            <a:solidFill>
              <a:schemeClr val="bg1">
                <a:lumMod val="50000"/>
              </a:schemeClr>
            </a:solidFill>
          </a:ln>
          <a:effectLst>
            <a:outerShdw blurRad="50800" dist="38100" dir="5400000" algn="t" rotWithShape="0">
              <a:prstClr val="black">
                <a:alpha val="40000"/>
              </a:prstClr>
            </a:outerShdw>
          </a:effectLst>
        </p:spPr>
      </p:pic>
      <p:pic>
        <p:nvPicPr>
          <p:cNvPr id="31" name="图片 30">
            <a:extLst>
              <a:ext uri="{FF2B5EF4-FFF2-40B4-BE49-F238E27FC236}">
                <a16:creationId xmlns:a16="http://schemas.microsoft.com/office/drawing/2014/main" id="{2F7128AE-7C4A-036B-483B-B7B5EA1D00F7}"/>
              </a:ext>
            </a:extLst>
          </p:cNvPr>
          <p:cNvPicPr>
            <a:picLocks noChangeAspect="1"/>
          </p:cNvPicPr>
          <p:nvPr/>
        </p:nvPicPr>
        <p:blipFill>
          <a:blip r:embed="rId3"/>
          <a:stretch>
            <a:fillRect/>
          </a:stretch>
        </p:blipFill>
        <p:spPr>
          <a:xfrm>
            <a:off x="9726639" y="1073299"/>
            <a:ext cx="2280300" cy="4779390"/>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40" name="文本占位符 2">
            <a:extLst>
              <a:ext uri="{FF2B5EF4-FFF2-40B4-BE49-F238E27FC236}">
                <a16:creationId xmlns:a16="http://schemas.microsoft.com/office/drawing/2014/main" id="{176DB6FE-D9B6-D929-67EC-0D01F079511E}"/>
              </a:ext>
            </a:extLst>
          </p:cNvPr>
          <p:cNvSpPr txBox="1">
            <a:spLocks/>
          </p:cNvSpPr>
          <p:nvPr/>
        </p:nvSpPr>
        <p:spPr>
          <a:xfrm>
            <a:off x="7843101" y="5898824"/>
            <a:ext cx="999241"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生成</a:t>
            </a:r>
            <a:r>
              <a:rPr lang="en-US" altLang="zh-CN" sz="1200" dirty="0"/>
              <a:t>token</a:t>
            </a:r>
            <a:endParaRPr lang="zh-CN" altLang="en-US" sz="1200" dirty="0"/>
          </a:p>
        </p:txBody>
      </p:sp>
      <p:sp>
        <p:nvSpPr>
          <p:cNvPr id="43" name="文本占位符 2">
            <a:extLst>
              <a:ext uri="{FF2B5EF4-FFF2-40B4-BE49-F238E27FC236}">
                <a16:creationId xmlns:a16="http://schemas.microsoft.com/office/drawing/2014/main" id="{69B7045B-A5DB-5907-935C-13329ED63105}"/>
              </a:ext>
            </a:extLst>
          </p:cNvPr>
          <p:cNvSpPr txBox="1">
            <a:spLocks/>
          </p:cNvSpPr>
          <p:nvPr/>
        </p:nvSpPr>
        <p:spPr>
          <a:xfrm>
            <a:off x="10152668" y="5889398"/>
            <a:ext cx="1357460"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带</a:t>
            </a:r>
            <a:r>
              <a:rPr lang="en-US" altLang="zh-CN" sz="1200" dirty="0"/>
              <a:t>token</a:t>
            </a:r>
            <a:r>
              <a:rPr lang="zh-CN" altLang="en-US" sz="1200" dirty="0"/>
              <a:t>验证</a:t>
            </a:r>
          </a:p>
        </p:txBody>
      </p:sp>
    </p:spTree>
    <p:extLst>
      <p:ext uri="{BB962C8B-B14F-4D97-AF65-F5344CB8AC3E}">
        <p14:creationId xmlns:p14="http://schemas.microsoft.com/office/powerpoint/2010/main" val="2147741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9A045-0213-6430-25C9-B923CB706394}"/>
              </a:ext>
            </a:extLst>
          </p:cNvPr>
          <p:cNvSpPr>
            <a:spLocks noGrp="1"/>
          </p:cNvSpPr>
          <p:nvPr>
            <p:ph type="title"/>
          </p:nvPr>
        </p:nvSpPr>
        <p:spPr/>
        <p:txBody>
          <a:bodyPr/>
          <a:lstStyle/>
          <a:p>
            <a:r>
              <a:rPr lang="zh-CN" altLang="en-US" dirty="0"/>
              <a:t>分布式锁</a:t>
            </a:r>
          </a:p>
        </p:txBody>
      </p:sp>
      <p:sp>
        <p:nvSpPr>
          <p:cNvPr id="3" name="文本占位符 2">
            <a:extLst>
              <a:ext uri="{FF2B5EF4-FFF2-40B4-BE49-F238E27FC236}">
                <a16:creationId xmlns:a16="http://schemas.microsoft.com/office/drawing/2014/main" id="{FEB28E7A-E864-38E3-1C11-08843FA5B271}"/>
              </a:ext>
            </a:extLst>
          </p:cNvPr>
          <p:cNvSpPr>
            <a:spLocks noGrp="1"/>
          </p:cNvSpPr>
          <p:nvPr>
            <p:ph type="body" sz="quarter" idx="11"/>
          </p:nvPr>
        </p:nvSpPr>
        <p:spPr>
          <a:xfrm>
            <a:off x="8738646" y="3176833"/>
            <a:ext cx="2812435" cy="970961"/>
          </a:xfrm>
        </p:spPr>
        <p:txBody>
          <a:bodyPr/>
          <a:lstStyle/>
          <a:p>
            <a:pPr marL="285750" indent="-285750">
              <a:buFont typeface="Wingdings" panose="05000000000000000000" pitchFamily="2" charset="2"/>
              <a:buChar char="l"/>
            </a:pPr>
            <a:r>
              <a:rPr lang="zh-CN" altLang="en-US" sz="1400" dirty="0"/>
              <a:t>快速失败（抢不到锁的线程）</a:t>
            </a:r>
            <a:endParaRPr lang="en-US" altLang="zh-CN" sz="1400" dirty="0"/>
          </a:p>
          <a:p>
            <a:pPr marL="285750" indent="-285750">
              <a:buFont typeface="Wingdings" panose="05000000000000000000" pitchFamily="2" charset="2"/>
              <a:buChar char="l"/>
            </a:pPr>
            <a:r>
              <a:rPr lang="zh-CN" altLang="en-US" sz="1400" dirty="0"/>
              <a:t>控制锁的粒度</a:t>
            </a:r>
          </a:p>
        </p:txBody>
      </p:sp>
      <p:sp>
        <p:nvSpPr>
          <p:cNvPr id="6" name="Rectangle 3">
            <a:extLst>
              <a:ext uri="{FF2B5EF4-FFF2-40B4-BE49-F238E27FC236}">
                <a16:creationId xmlns:a16="http://schemas.microsoft.com/office/drawing/2014/main" id="{855AAFC3-8FA5-7E24-F712-C9255933F52B}"/>
              </a:ext>
            </a:extLst>
          </p:cNvPr>
          <p:cNvSpPr>
            <a:spLocks noChangeArrowheads="1"/>
          </p:cNvSpPr>
          <p:nvPr/>
        </p:nvSpPr>
        <p:spPr bwMode="auto">
          <a:xfrm>
            <a:off x="810706" y="1785016"/>
            <a:ext cx="7598004" cy="369331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saveOrder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Item </a:t>
            </a:r>
            <a:r>
              <a:rPr kumimoji="0" lang="zh-CN" altLang="zh-CN" sz="1300" b="0" i="0" u="none" strike="noStrike" cap="none" normalizeH="0" baseline="0" dirty="0">
                <a:ln>
                  <a:noFill/>
                </a:ln>
                <a:solidFill>
                  <a:srgbClr val="080808"/>
                </a:solidFill>
                <a:effectLst/>
                <a:latin typeface="Arial Unicode MS"/>
                <a:ea typeface="JetBrains Mono"/>
              </a:rPr>
              <a:t>item) </a:t>
            </a:r>
            <a:r>
              <a:rPr kumimoji="0" lang="zh-CN" altLang="zh-CN" sz="1300" b="0" i="0" u="none" strike="noStrike" cap="none" normalizeH="0" baseline="0" dirty="0">
                <a:ln>
                  <a:noFill/>
                </a:ln>
                <a:solidFill>
                  <a:srgbClr val="0033B3"/>
                </a:solidFill>
                <a:effectLst/>
                <a:latin typeface="Arial Unicode MS"/>
                <a:ea typeface="JetBrains Mono"/>
              </a:rPr>
              <a:t>throws </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获取锁（重入锁），执行锁的名称</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RLock 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redissonClient</a:t>
            </a:r>
            <a:r>
              <a:rPr kumimoji="0" lang="zh-CN" altLang="zh-CN" sz="1300" b="0" i="0" u="none" strike="noStrike" cap="none" normalizeH="0" baseline="0" dirty="0">
                <a:ln>
                  <a:noFill/>
                </a:ln>
                <a:solidFill>
                  <a:srgbClr val="080808"/>
                </a:solidFill>
                <a:effectLst/>
                <a:latin typeface="Arial Unicode MS"/>
                <a:ea typeface="JetBrains Mono"/>
              </a:rPr>
              <a:t>.getLock(</a:t>
            </a:r>
            <a:r>
              <a:rPr kumimoji="0" lang="zh-CN" altLang="zh-CN" sz="1300" b="0" i="0" u="none" strike="noStrike" cap="none" normalizeH="0" baseline="0" dirty="0">
                <a:ln>
                  <a:noFill/>
                </a:ln>
                <a:solidFill>
                  <a:srgbClr val="067D17"/>
                </a:solidFill>
                <a:effectLst/>
                <a:latin typeface="Arial Unicode MS"/>
                <a:ea typeface="JetBrains Mono"/>
              </a:rPr>
              <a:t>"heimalock"</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尝试获取锁，参数分别是：获取锁的最大等待时间（期间会重试），锁自动释放时间，时间单位</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boolean </a:t>
            </a:r>
            <a:r>
              <a:rPr kumimoji="0" lang="zh-CN" altLang="zh-CN" sz="1300" b="0" i="0" u="none" strike="noStrike" cap="none" normalizeH="0" baseline="0" dirty="0">
                <a:ln>
                  <a:noFill/>
                </a:ln>
                <a:solidFill>
                  <a:srgbClr val="000000"/>
                </a:solidFill>
                <a:effectLst/>
                <a:latin typeface="Arial Unicode MS"/>
                <a:ea typeface="JetBrains Mono"/>
              </a:rPr>
              <a:t>isLock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.tryLock(</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SECONDS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判断是否获取成功</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isLock</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log</a:t>
            </a:r>
            <a:r>
              <a:rPr kumimoji="0" lang="zh-CN" altLang="zh-CN" sz="1300" b="0" i="0" u="none" strike="noStrike" cap="none" normalizeH="0" baseline="0" dirty="0">
                <a:ln>
                  <a:noFill/>
                </a:ln>
                <a:solidFill>
                  <a:srgbClr val="080808"/>
                </a:solidFill>
                <a:effectLst/>
                <a:latin typeface="Arial Unicode MS"/>
                <a:ea typeface="JetBrains Mono"/>
              </a:rPr>
              <a:t>.info(</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下单操作获取锁失败</a:t>
            </a:r>
            <a:r>
              <a:rPr kumimoji="0" lang="zh-CN" altLang="zh-CN" sz="1300" b="0" i="0" u="none" strike="noStrike" cap="none" normalizeH="0" baseline="0" dirty="0">
                <a:ln>
                  <a:noFill/>
                </a:ln>
                <a:solidFill>
                  <a:srgbClr val="067D17"/>
                </a:solidFill>
                <a:effectLst/>
                <a:latin typeface="Arial Unicode MS"/>
                <a:ea typeface="JetBrains Mono"/>
              </a:rPr>
              <a:t>,order:{}"</a:t>
            </a:r>
            <a:r>
              <a:rPr kumimoji="0" lang="zh-CN" altLang="zh-CN" sz="1300" b="0" i="0" u="none" strike="noStrike" cap="none" normalizeH="0" baseline="0" dirty="0">
                <a:ln>
                  <a:noFill/>
                </a:ln>
                <a:solidFill>
                  <a:srgbClr val="080808"/>
                </a:solidFill>
                <a:effectLst/>
                <a:latin typeface="Arial Unicode MS"/>
                <a:ea typeface="JetBrains Mono"/>
              </a:rPr>
              <a:t>,item);</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throw new </a:t>
            </a:r>
            <a:r>
              <a:rPr kumimoji="0" lang="zh-CN" altLang="zh-CN" sz="1300" b="0" i="0" u="none" strike="noStrike" cap="none" normalizeH="0" baseline="0" dirty="0">
                <a:ln>
                  <a:noFill/>
                </a:ln>
                <a:solidFill>
                  <a:srgbClr val="080808"/>
                </a:solidFill>
                <a:effectLst/>
                <a:latin typeface="Arial Unicode MS"/>
                <a:ea typeface="JetBrains Mono"/>
              </a:rPr>
              <a:t>RuntimeException(</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新增或修改失败</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下单操作</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finally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释放锁</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.unlock();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404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分布式服务的接口幂等性如何设计？</a:t>
              </a:r>
            </a:p>
          </p:txBody>
        </p:sp>
      </p:grpSp>
      <p:sp>
        <p:nvSpPr>
          <p:cNvPr id="6" name="文本占位符 2">
            <a:extLst>
              <a:ext uri="{FF2B5EF4-FFF2-40B4-BE49-F238E27FC236}">
                <a16:creationId xmlns:a16="http://schemas.microsoft.com/office/drawing/2014/main" id="{293E66F3-C4BD-1FEF-1475-EA34C59E2FA0}"/>
              </a:ext>
            </a:extLst>
          </p:cNvPr>
          <p:cNvSpPr txBox="1">
            <a:spLocks/>
          </p:cNvSpPr>
          <p:nvPr/>
        </p:nvSpPr>
        <p:spPr>
          <a:xfrm>
            <a:off x="2351142" y="1864353"/>
            <a:ext cx="8631085" cy="1171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幂等</a:t>
            </a:r>
            <a:r>
              <a:rPr lang="en-US" altLang="zh-CN" sz="1400" dirty="0"/>
              <a:t>: </a:t>
            </a:r>
            <a:r>
              <a:rPr lang="zh-CN" altLang="en-US" sz="1400" dirty="0"/>
              <a:t>多次调用方法或者接口不会改变业务状态，可以</a:t>
            </a:r>
            <a:r>
              <a:rPr lang="zh-CN" altLang="en-US" sz="1400" dirty="0">
                <a:solidFill>
                  <a:srgbClr val="C00000"/>
                </a:solidFill>
              </a:rPr>
              <a:t>保证重复调用的结果和单次调用的结果一致</a:t>
            </a:r>
            <a:endParaRPr lang="en-US" altLang="zh-CN" sz="1400" dirty="0">
              <a:solidFill>
                <a:srgbClr val="C00000"/>
              </a:solidFill>
            </a:endParaRPr>
          </a:p>
          <a:p>
            <a:pPr marL="285750" indent="-285750">
              <a:buFont typeface="Wingdings" panose="05000000000000000000" pitchFamily="2" charset="2"/>
              <a:buChar char="l"/>
            </a:pPr>
            <a:r>
              <a:rPr lang="zh-CN" altLang="en-US" sz="1400" dirty="0"/>
              <a:t>如果是新增数据，可以使用数据库的唯一索引</a:t>
            </a:r>
            <a:endParaRPr lang="en-US" altLang="zh-CN" sz="1400" dirty="0"/>
          </a:p>
          <a:p>
            <a:pPr marL="285750" indent="-285750">
              <a:buFont typeface="Wingdings" panose="05000000000000000000" pitchFamily="2" charset="2"/>
              <a:buChar char="l"/>
            </a:pPr>
            <a:r>
              <a:rPr lang="zh-CN" altLang="en-US" sz="1400" dirty="0"/>
              <a:t>如果是新增或修改数据</a:t>
            </a:r>
            <a:endParaRPr lang="en-US" altLang="zh-CN" sz="1400" dirty="0"/>
          </a:p>
          <a:p>
            <a:pPr marL="285750" indent="-285750">
              <a:buFont typeface="Wingdings" panose="05000000000000000000" pitchFamily="2" charset="2"/>
              <a:buChar char="l"/>
            </a:pPr>
            <a:endParaRPr lang="en-US" altLang="zh-CN" sz="1400" dirty="0">
              <a:solidFill>
                <a:srgbClr val="C00000"/>
              </a:solidFill>
            </a:endParaRPr>
          </a:p>
          <a:p>
            <a:pPr marL="285750" indent="-285750">
              <a:buFont typeface="Wingdings" panose="05000000000000000000" pitchFamily="2" charset="2"/>
              <a:buChar char="l"/>
            </a:pPr>
            <a:endParaRPr lang="zh-CN" altLang="en-US" sz="1400" dirty="0">
              <a:solidFill>
                <a:srgbClr val="C00000"/>
              </a:solidFill>
            </a:endParaRPr>
          </a:p>
          <a:p>
            <a:endParaRPr lang="en-US" altLang="zh-CN" sz="1400" dirty="0"/>
          </a:p>
          <a:p>
            <a:endParaRPr lang="zh-CN" altLang="en-US" sz="1400" dirty="0"/>
          </a:p>
        </p:txBody>
      </p:sp>
      <p:sp>
        <p:nvSpPr>
          <p:cNvPr id="5" name="文本占位符 2">
            <a:extLst>
              <a:ext uri="{FF2B5EF4-FFF2-40B4-BE49-F238E27FC236}">
                <a16:creationId xmlns:a16="http://schemas.microsoft.com/office/drawing/2014/main" id="{6D615729-81FA-E1AD-D390-20C2727B66AD}"/>
              </a:ext>
            </a:extLst>
          </p:cNvPr>
          <p:cNvSpPr txBox="1">
            <a:spLocks/>
          </p:cNvSpPr>
          <p:nvPr/>
        </p:nvSpPr>
        <p:spPr>
          <a:xfrm>
            <a:off x="2747068" y="3023850"/>
            <a:ext cx="8291717" cy="84114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分布式锁，性能较低</a:t>
            </a:r>
            <a:endParaRPr lang="en-US" altLang="zh-CN" sz="1400" dirty="0"/>
          </a:p>
          <a:p>
            <a:pPr marL="285750" indent="-285750">
              <a:buFont typeface="Wingdings" panose="05000000000000000000" pitchFamily="2" charset="2"/>
              <a:buChar char="l"/>
            </a:pPr>
            <a:r>
              <a:rPr lang="zh-CN" altLang="en-US" sz="1400" dirty="0"/>
              <a:t>使用</a:t>
            </a:r>
            <a:r>
              <a:rPr lang="en-US" altLang="zh-CN" sz="1400" dirty="0" err="1"/>
              <a:t>token+redis</a:t>
            </a:r>
            <a:r>
              <a:rPr lang="zh-CN" altLang="en-US" sz="1400" dirty="0"/>
              <a:t>来实现，性能较好</a:t>
            </a:r>
            <a:endParaRPr lang="en-US" altLang="zh-CN" sz="1400" dirty="0"/>
          </a:p>
          <a:p>
            <a:pPr marL="285750" indent="-285750">
              <a:buFont typeface="Wingdings" panose="05000000000000000000" pitchFamily="2" charset="2"/>
              <a:buChar char="l"/>
            </a:pPr>
            <a:endParaRPr lang="en-US" altLang="zh-CN" sz="1400" dirty="0">
              <a:solidFill>
                <a:srgbClr val="C00000"/>
              </a:solidFill>
            </a:endParaRPr>
          </a:p>
          <a:p>
            <a:pPr marL="285750" indent="-285750">
              <a:buFont typeface="Wingdings" panose="05000000000000000000" pitchFamily="2" charset="2"/>
              <a:buChar char="l"/>
            </a:pPr>
            <a:endParaRPr lang="zh-CN" altLang="en-US" sz="1400" dirty="0">
              <a:solidFill>
                <a:srgbClr val="C00000"/>
              </a:solidFill>
            </a:endParaRPr>
          </a:p>
          <a:p>
            <a:endParaRPr lang="en-US" altLang="zh-CN" sz="1400" dirty="0"/>
          </a:p>
          <a:p>
            <a:endParaRPr lang="zh-CN" altLang="en-US" sz="1400" dirty="0"/>
          </a:p>
        </p:txBody>
      </p:sp>
      <p:sp>
        <p:nvSpPr>
          <p:cNvPr id="8" name="文本占位符 2">
            <a:extLst>
              <a:ext uri="{FF2B5EF4-FFF2-40B4-BE49-F238E27FC236}">
                <a16:creationId xmlns:a16="http://schemas.microsoft.com/office/drawing/2014/main" id="{D25FC2E6-A49A-9AB5-E444-75B57D2F36B1}"/>
              </a:ext>
            </a:extLst>
          </p:cNvPr>
          <p:cNvSpPr txBox="1">
            <a:spLocks/>
          </p:cNvSpPr>
          <p:nvPr/>
        </p:nvSpPr>
        <p:spPr>
          <a:xfrm>
            <a:off x="3029873" y="3825128"/>
            <a:ext cx="8517961" cy="127477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t>第一次请求，生成一个唯一</a:t>
            </a:r>
            <a:r>
              <a:rPr lang="en-US" altLang="zh-CN" sz="1400" dirty="0"/>
              <a:t>token</a:t>
            </a:r>
            <a:r>
              <a:rPr lang="zh-CN" altLang="en-US" sz="1400" dirty="0"/>
              <a:t>存入</a:t>
            </a:r>
            <a:r>
              <a:rPr lang="en-US" altLang="zh-CN" sz="1400" dirty="0" err="1"/>
              <a:t>redis</a:t>
            </a:r>
            <a:r>
              <a:rPr lang="zh-CN" altLang="en-US" sz="1400" dirty="0"/>
              <a:t>，返回给前端</a:t>
            </a:r>
            <a:endParaRPr lang="en-US" altLang="zh-CN" sz="1400" dirty="0"/>
          </a:p>
          <a:p>
            <a:pPr marL="171450" indent="-171450">
              <a:buFont typeface="Wingdings" panose="05000000000000000000" pitchFamily="2" charset="2"/>
              <a:buChar char="l"/>
            </a:pPr>
            <a:r>
              <a:rPr lang="zh-CN" altLang="en-US" sz="1400" dirty="0"/>
              <a:t>第二次请求，业务处理，携带之前的</a:t>
            </a:r>
            <a:r>
              <a:rPr lang="en-US" altLang="zh-CN" sz="1400" dirty="0"/>
              <a:t>token</a:t>
            </a:r>
            <a:r>
              <a:rPr lang="zh-CN" altLang="en-US" sz="1400" dirty="0"/>
              <a:t>，到</a:t>
            </a:r>
            <a:r>
              <a:rPr lang="en-US" altLang="zh-CN" sz="1400" dirty="0" err="1"/>
              <a:t>redis</a:t>
            </a:r>
            <a:r>
              <a:rPr lang="zh-CN" altLang="en-US" sz="1400" dirty="0"/>
              <a:t>进行验证，如果存在，可以执行业务，删除</a:t>
            </a:r>
            <a:r>
              <a:rPr lang="en-US" altLang="zh-CN" sz="1400" dirty="0"/>
              <a:t>token</a:t>
            </a:r>
            <a:r>
              <a:rPr lang="zh-CN" altLang="en-US" sz="1400" dirty="0"/>
              <a:t>；如果不存在，则直接返回，不处理业务</a:t>
            </a:r>
            <a:endParaRPr lang="en-US" altLang="zh-CN" sz="1400" dirty="0">
              <a:solidFill>
                <a:srgbClr val="C00000"/>
              </a:solidFill>
            </a:endParaRPr>
          </a:p>
        </p:txBody>
      </p:sp>
    </p:spTree>
    <p:extLst>
      <p:ext uri="{BB962C8B-B14F-4D97-AF65-F5344CB8AC3E}">
        <p14:creationId xmlns:p14="http://schemas.microsoft.com/office/powerpoint/2010/main" val="20794103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你们项目中使用了什么分布式任务调度</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6669634" y="3429000"/>
            <a:ext cx="4717946" cy="12392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路由策略有哪些？</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任务执行失败怎么解决？</a:t>
            </a:r>
            <a:endParaRPr lang="en-US" altLang="zh-CN" sz="1400" dirty="0">
              <a:solidFill>
                <a:schemeClr val="tx1"/>
              </a:solidFill>
            </a:endParaRPr>
          </a:p>
          <a:p>
            <a:pPr marL="342900" indent="-342900">
              <a:buFont typeface="+mj-lt"/>
              <a:buAutoNum type="arabicPeriod"/>
            </a:pPr>
            <a:r>
              <a:rPr lang="zh-CN" altLang="en-US" sz="1400" dirty="0">
                <a:solidFill>
                  <a:schemeClr val="tx1"/>
                </a:solidFill>
              </a:rPr>
              <a:t>如果有大数据量的任务同时都需要执行，怎么解决？</a:t>
            </a:r>
            <a:endParaRPr lang="en-US" altLang="zh-CN" sz="1400" dirty="0">
              <a:solidFill>
                <a:schemeClr val="tx1"/>
              </a:solidFill>
            </a:endParaRPr>
          </a:p>
          <a:p>
            <a:pPr marL="342900" indent="-342900">
              <a:buFont typeface="+mj-lt"/>
              <a:buAutoNum type="arabicPeriod"/>
            </a:pPr>
            <a:endParaRPr lang="en-US" altLang="zh-CN" sz="1400" dirty="0">
              <a:solidFill>
                <a:schemeClr val="tx1"/>
              </a:solidFill>
            </a:endParaRPr>
          </a:p>
          <a:p>
            <a:pPr marL="342900" indent="-342900">
              <a:buFont typeface="+mj-lt"/>
              <a:buAutoNum type="arabicPeriod"/>
            </a:pPr>
            <a:endParaRPr lang="en-US" altLang="zh-CN" sz="1400" dirty="0">
              <a:solidFill>
                <a:schemeClr val="tx1"/>
              </a:solidFill>
            </a:endParaRPr>
          </a:p>
        </p:txBody>
      </p:sp>
      <p:sp>
        <p:nvSpPr>
          <p:cNvPr id="2" name="矩形: 圆角 1">
            <a:extLst>
              <a:ext uri="{FF2B5EF4-FFF2-40B4-BE49-F238E27FC236}">
                <a16:creationId xmlns:a16="http://schemas.microsoft.com/office/drawing/2014/main" id="{FA134965-30C8-946A-EC80-5CA87FFF2CE4}"/>
              </a:ext>
            </a:extLst>
          </p:cNvPr>
          <p:cNvSpPr/>
          <p:nvPr/>
        </p:nvSpPr>
        <p:spPr bwMode="auto">
          <a:xfrm>
            <a:off x="8748074" y="989814"/>
            <a:ext cx="1630837" cy="53732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err="1">
                <a:solidFill>
                  <a:schemeClr val="bg1"/>
                </a:solidFill>
                <a:latin typeface="微软雅黑" panose="020B0503020204020204" pitchFamily="34" charset="-122"/>
                <a:ea typeface="微软雅黑" panose="020B0503020204020204" pitchFamily="34" charset="-122"/>
              </a:rPr>
              <a:t>xxl</a:t>
            </a:r>
            <a:r>
              <a:rPr lang="en-US" altLang="zh-CN" sz="1600" dirty="0">
                <a:solidFill>
                  <a:schemeClr val="bg1"/>
                </a:solidFill>
                <a:latin typeface="微软雅黑" panose="020B0503020204020204" pitchFamily="34" charset="-122"/>
                <a:ea typeface="微软雅黑" panose="020B0503020204020204" pitchFamily="34" charset="-122"/>
              </a:rPr>
              <a:t>-job</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24DDF0F-DC7E-9DF2-6740-8DD5F6D81A99}"/>
              </a:ext>
            </a:extLst>
          </p:cNvPr>
          <p:cNvSpPr txBox="1"/>
          <p:nvPr/>
        </p:nvSpPr>
        <p:spPr>
          <a:xfrm>
            <a:off x="2384981" y="1978571"/>
            <a:ext cx="6127422" cy="377411"/>
          </a:xfrm>
          <a:prstGeom prst="rect">
            <a:avLst/>
          </a:prstGeom>
          <a:noFill/>
        </p:spPr>
        <p:txBody>
          <a:bodyPr wrap="square">
            <a:spAutoFit/>
          </a:bodyPr>
          <a:lstStyle/>
          <a:p>
            <a:pPr>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首先，还是要描述当时是什么场景用了任务调度</a:t>
            </a:r>
          </a:p>
        </p:txBody>
      </p:sp>
      <p:grpSp>
        <p:nvGrpSpPr>
          <p:cNvPr id="11" name="组合 10">
            <a:extLst>
              <a:ext uri="{FF2B5EF4-FFF2-40B4-BE49-F238E27FC236}">
                <a16:creationId xmlns:a16="http://schemas.microsoft.com/office/drawing/2014/main" id="{B843DB61-C708-F184-0976-F97500EA4307}"/>
              </a:ext>
            </a:extLst>
          </p:cNvPr>
          <p:cNvGrpSpPr/>
          <p:nvPr/>
        </p:nvGrpSpPr>
        <p:grpSpPr>
          <a:xfrm>
            <a:off x="2347275" y="2948506"/>
            <a:ext cx="3459636" cy="1846254"/>
            <a:chOff x="2366129" y="3655517"/>
            <a:chExt cx="6127422" cy="1846254"/>
          </a:xfrm>
        </p:grpSpPr>
        <p:sp>
          <p:nvSpPr>
            <p:cNvPr id="5" name="文本框 4">
              <a:extLst>
                <a:ext uri="{FF2B5EF4-FFF2-40B4-BE49-F238E27FC236}">
                  <a16:creationId xmlns:a16="http://schemas.microsoft.com/office/drawing/2014/main" id="{92D59A6D-9535-BFD2-F213-21F28896D582}"/>
                </a:ext>
              </a:extLst>
            </p:cNvPr>
            <p:cNvSpPr txBox="1"/>
            <p:nvPr/>
          </p:nvSpPr>
          <p:spPr>
            <a:xfrm>
              <a:off x="2366129" y="4154864"/>
              <a:ext cx="6127422" cy="134690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解决集群任务的重复执行问题</a:t>
              </a:r>
            </a:p>
            <a:p>
              <a:pPr marL="285750" indent="-285750">
                <a:lnSpc>
                  <a:spcPct val="150000"/>
                </a:lnSpc>
                <a:buFont typeface="Wingdings" panose="05000000000000000000" pitchFamily="2" charset="2"/>
                <a:buChar char="l"/>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cron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表达式定义灵活</a:t>
              </a:r>
            </a:p>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定时任务失败了，重试和统计</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任务量大，分片执行</a:t>
              </a:r>
            </a:p>
          </p:txBody>
        </p:sp>
        <p:sp>
          <p:nvSpPr>
            <p:cNvPr id="8" name="文本占位符 6">
              <a:extLst>
                <a:ext uri="{FF2B5EF4-FFF2-40B4-BE49-F238E27FC236}">
                  <a16:creationId xmlns:a16="http://schemas.microsoft.com/office/drawing/2014/main" id="{B1AEFAB7-3EC8-C5E1-4471-ABB4D870F021}"/>
                </a:ext>
              </a:extLst>
            </p:cNvPr>
            <p:cNvSpPr txBox="1">
              <a:spLocks/>
            </p:cNvSpPr>
            <p:nvPr/>
          </p:nvSpPr>
          <p:spPr>
            <a:xfrm>
              <a:off x="2408719" y="3655517"/>
              <a:ext cx="4717946" cy="4074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b="1" dirty="0" err="1">
                  <a:solidFill>
                    <a:schemeClr val="tx1"/>
                  </a:solidFill>
                </a:rPr>
                <a:t>xxl</a:t>
              </a:r>
              <a:r>
                <a:rPr lang="en-US" altLang="zh-CN" sz="1400" b="1" dirty="0">
                  <a:solidFill>
                    <a:schemeClr val="tx1"/>
                  </a:solidFill>
                </a:rPr>
                <a:t>-job</a:t>
              </a:r>
              <a:r>
                <a:rPr lang="zh-CN" altLang="en-US" sz="1400" b="1" dirty="0">
                  <a:solidFill>
                    <a:schemeClr val="tx1"/>
                  </a:solidFill>
                </a:rPr>
                <a:t>解决的问题</a:t>
              </a:r>
              <a:endParaRPr lang="en-US" altLang="zh-CN" sz="1400" b="1" dirty="0">
                <a:solidFill>
                  <a:schemeClr val="tx1"/>
                </a:solidFill>
              </a:endParaRPr>
            </a:p>
            <a:p>
              <a:endParaRPr lang="en-US" altLang="zh-CN" sz="1400" b="1" dirty="0">
                <a:solidFill>
                  <a:schemeClr val="tx1"/>
                </a:solidFill>
              </a:endParaRPr>
            </a:p>
            <a:p>
              <a:endParaRPr lang="en-US" altLang="zh-CN" sz="1400" b="1" dirty="0">
                <a:solidFill>
                  <a:schemeClr val="tx1"/>
                </a:solidFill>
              </a:endParaRPr>
            </a:p>
          </p:txBody>
        </p:sp>
      </p:grpSp>
    </p:spTree>
    <p:extLst>
      <p:ext uri="{BB962C8B-B14F-4D97-AF65-F5344CB8AC3E}">
        <p14:creationId xmlns:p14="http://schemas.microsoft.com/office/powerpoint/2010/main" val="41311272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505A9-3B68-18D6-E24B-2C35F0C168C5}"/>
              </a:ext>
            </a:extLst>
          </p:cNvPr>
          <p:cNvSpPr>
            <a:spLocks noGrp="1"/>
          </p:cNvSpPr>
          <p:nvPr>
            <p:ph type="title"/>
          </p:nvPr>
        </p:nvSpPr>
        <p:spPr/>
        <p:txBody>
          <a:bodyPr/>
          <a:lstStyle/>
          <a:p>
            <a:r>
              <a:rPr lang="en-US" altLang="zh-CN" dirty="0" err="1"/>
              <a:t>xxl</a:t>
            </a:r>
            <a:r>
              <a:rPr lang="en-US" altLang="zh-CN" dirty="0"/>
              <a:t>-job</a:t>
            </a:r>
            <a:r>
              <a:rPr lang="zh-CN" altLang="en-US" dirty="0"/>
              <a:t>路由策略有哪些？</a:t>
            </a:r>
          </a:p>
        </p:txBody>
      </p:sp>
      <p:sp>
        <p:nvSpPr>
          <p:cNvPr id="6" name="Rectangle 1">
            <a:extLst>
              <a:ext uri="{FF2B5EF4-FFF2-40B4-BE49-F238E27FC236}">
                <a16:creationId xmlns:a16="http://schemas.microsoft.com/office/drawing/2014/main" id="{8454ED1B-403E-40A0-1534-A2FCFF307717}"/>
              </a:ext>
            </a:extLst>
          </p:cNvPr>
          <p:cNvSpPr>
            <a:spLocks noChangeArrowheads="1"/>
          </p:cNvSpPr>
          <p:nvPr/>
        </p:nvSpPr>
        <p:spPr bwMode="auto">
          <a:xfrm>
            <a:off x="757554" y="2650624"/>
            <a:ext cx="11434446" cy="383803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lang="zh-CN" altLang="zh-CN" sz="1400" dirty="0">
              <a:ea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zh-CN" altLang="zh-CN" sz="1400" dirty="0">
                <a:ea typeface="阿里巴巴普惠体" panose="00020600040101010101" pitchFamily="18" charset="-122"/>
              </a:rPr>
              <a:t>FIRST（第一个）：固定选择第一个机器；</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lang="zh-CN" altLang="zh-CN" sz="1400" dirty="0">
                <a:ea typeface="阿里巴巴普惠体" panose="00020600040101010101" pitchFamily="18" charset="-122"/>
              </a:rPr>
              <a:t>LAST（最后一个）：固定选择最后一个机器；</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lang="zh-CN" altLang="zh-CN" sz="1400" dirty="0">
                <a:solidFill>
                  <a:srgbClr val="C00000"/>
                </a:solidFill>
                <a:ea typeface="阿里巴巴普惠体" panose="00020600040101010101" pitchFamily="18" charset="-122"/>
              </a:rPr>
              <a:t>ROUND（轮询）</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lang="zh-CN" altLang="zh-CN" sz="1400" dirty="0">
                <a:ea typeface="阿里巴巴普惠体" panose="00020600040101010101" pitchFamily="18" charset="-122"/>
              </a:rPr>
              <a:t>RANDOM（随机）：随机选择在线的机器；</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lang="zh-CN" altLang="zh-CN" sz="1400" dirty="0">
                <a:ea typeface="阿里巴巴普惠体" panose="00020600040101010101" pitchFamily="18" charset="-122"/>
              </a:rPr>
              <a:t>CONSISTENT_HASH（一致性HASH）：每个任务按照Hash算法固定选择某一台机器，且所有任务均匀散列在不同机器上。</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lang="zh-CN" altLang="zh-CN" sz="1400" dirty="0">
                <a:ea typeface="阿里巴巴普惠体" panose="00020600040101010101" pitchFamily="18" charset="-122"/>
              </a:rPr>
              <a:t>LEAST_FREQUENTLY_USED（最不经常使用）：使用频率最低的机器优先被选举；</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lang="zh-CN" altLang="zh-CN" sz="1400" dirty="0">
                <a:ea typeface="阿里巴巴普惠体" panose="00020600040101010101" pitchFamily="18" charset="-122"/>
              </a:rPr>
              <a:t>LEAST_RECENTLY_USED（最近最久未使用）：最久未使用的机器优先被选举；</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lang="zh-CN" altLang="zh-CN" sz="1400" dirty="0">
                <a:solidFill>
                  <a:srgbClr val="C00000"/>
                </a:solidFill>
                <a:ea typeface="阿里巴巴普惠体" panose="00020600040101010101" pitchFamily="18" charset="-122"/>
              </a:rPr>
              <a:t>FAILOVER（故障转移）：按照顺序依次进行心跳检测，第一个心跳检测成功的机器选定为目标执行器并发起调度；</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lang="zh-CN" altLang="zh-CN" sz="1400" dirty="0">
                <a:ea typeface="阿里巴巴普惠体" panose="00020600040101010101" pitchFamily="18" charset="-122"/>
              </a:rPr>
              <a:t>BUSYOVER（忙碌转移）：按照顺序依次进行空闲检测，第一个空闲检测成功的机器选定为目标执行器并发起调度；</a:t>
            </a:r>
          </a:p>
          <a:p>
            <a:pPr marL="0" marR="0" lvl="0" indent="0" algn="l" defTabSz="914400" rtl="0" eaLnBrk="0" fontAlgn="base" latinLnBrk="0" hangingPunct="0">
              <a:lnSpc>
                <a:spcPct val="150000"/>
              </a:lnSpc>
              <a:spcBef>
                <a:spcPct val="0"/>
              </a:spcBef>
              <a:spcAft>
                <a:spcPct val="0"/>
              </a:spcAft>
              <a:buClrTx/>
              <a:buSzTx/>
              <a:buFontTx/>
              <a:buAutoNum type="arabicPeriod" startAt="10"/>
              <a:tabLst/>
            </a:pPr>
            <a:r>
              <a:rPr lang="zh-CN" altLang="zh-CN" sz="1400" dirty="0">
                <a:solidFill>
                  <a:srgbClr val="C00000"/>
                </a:solidFill>
                <a:ea typeface="阿里巴巴普惠体" panose="00020600040101010101" pitchFamily="18" charset="-122"/>
              </a:rPr>
              <a:t>SHARDING_BROADCAST(分片广播)：广播触发对应集群中所有机器执行一次任务，同时系统自动传递分片参数；可根据分片参数开发分片任务</a:t>
            </a:r>
            <a:r>
              <a:rPr kumimoji="0" lang="zh-CN" altLang="zh-CN" sz="1400" b="0" i="0" u="none" strike="noStrike" cap="none" normalizeH="0" baseline="0" dirty="0">
                <a:ln>
                  <a:noFill/>
                </a:ln>
                <a:solidFill>
                  <a:srgbClr val="C00000"/>
                </a:solidFill>
                <a:effectLst/>
                <a:latin typeface="Arial Unicode MS"/>
                <a:ea typeface="YaHei Consolas Hybrid"/>
              </a:rPr>
              <a:t>；</a:t>
            </a:r>
            <a:endParaRPr kumimoji="0" lang="zh-CN" altLang="zh-CN" sz="1400" b="0" i="0" u="none" strike="noStrike" cap="none" normalizeH="0" baseline="0" dirty="0">
              <a:ln>
                <a:noFill/>
              </a:ln>
              <a:solidFill>
                <a:srgbClr val="C00000"/>
              </a:solidFill>
              <a:effectLst/>
              <a:ea typeface="YaHei Consolas Hybrid"/>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CF53566-5132-9DF1-B94B-367D7DDC24C5}"/>
              </a:ext>
            </a:extLst>
          </p:cNvPr>
          <p:cNvSpPr/>
          <p:nvPr/>
        </p:nvSpPr>
        <p:spPr>
          <a:xfrm>
            <a:off x="4914151" y="1167235"/>
            <a:ext cx="1303283" cy="672662"/>
          </a:xfrm>
          <a:prstGeom prst="rect">
            <a:avLst/>
          </a:prstGeom>
          <a:noFill/>
          <a:ln>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实例</a:t>
            </a:r>
            <a:r>
              <a:rPr lang="en-US" altLang="zh-CN" sz="1600" dirty="0">
                <a:solidFill>
                  <a:srgbClr val="333333"/>
                </a:solidFill>
                <a:ea typeface="Alibaba PuHuiTi B"/>
              </a:rPr>
              <a:t>1</a:t>
            </a:r>
            <a:endParaRPr lang="zh-CN" altLang="en-US" sz="1600" dirty="0">
              <a:solidFill>
                <a:srgbClr val="333333"/>
              </a:solidFill>
              <a:ea typeface="Alibaba PuHuiTi B"/>
            </a:endParaRPr>
          </a:p>
        </p:txBody>
      </p:sp>
      <p:sp>
        <p:nvSpPr>
          <p:cNvPr id="8" name="矩形 7">
            <a:extLst>
              <a:ext uri="{FF2B5EF4-FFF2-40B4-BE49-F238E27FC236}">
                <a16:creationId xmlns:a16="http://schemas.microsoft.com/office/drawing/2014/main" id="{FA489474-7A6B-568D-EBDC-26E1DD58A121}"/>
              </a:ext>
            </a:extLst>
          </p:cNvPr>
          <p:cNvSpPr/>
          <p:nvPr/>
        </p:nvSpPr>
        <p:spPr>
          <a:xfrm>
            <a:off x="4914150" y="2193062"/>
            <a:ext cx="1303283" cy="672662"/>
          </a:xfrm>
          <a:prstGeom prst="rect">
            <a:avLst/>
          </a:prstGeom>
          <a:noFill/>
          <a:ln>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实例</a:t>
            </a:r>
            <a:r>
              <a:rPr lang="en-US" altLang="zh-CN" sz="1600" dirty="0">
                <a:solidFill>
                  <a:srgbClr val="333333"/>
                </a:solidFill>
                <a:ea typeface="Alibaba PuHuiTi B"/>
              </a:rPr>
              <a:t>2</a:t>
            </a:r>
            <a:endParaRPr lang="zh-CN" altLang="en-US" sz="1600" dirty="0">
              <a:solidFill>
                <a:srgbClr val="333333"/>
              </a:solidFill>
              <a:ea typeface="Alibaba PuHuiTi B"/>
            </a:endParaRPr>
          </a:p>
        </p:txBody>
      </p:sp>
      <p:graphicFrame>
        <p:nvGraphicFramePr>
          <p:cNvPr id="10" name="表格 27">
            <a:extLst>
              <a:ext uri="{FF2B5EF4-FFF2-40B4-BE49-F238E27FC236}">
                <a16:creationId xmlns:a16="http://schemas.microsoft.com/office/drawing/2014/main" id="{3CF5677F-E7D0-F3D7-4E7F-9526BA3E1082}"/>
              </a:ext>
            </a:extLst>
          </p:cNvPr>
          <p:cNvGraphicFramePr>
            <a:graphicFrameLocks noGrp="1"/>
          </p:cNvGraphicFramePr>
          <p:nvPr>
            <p:extLst>
              <p:ext uri="{D42A27DB-BD31-4B8C-83A1-F6EECF244321}">
                <p14:modId xmlns:p14="http://schemas.microsoft.com/office/powerpoint/2010/main" val="2302277045"/>
              </p:ext>
            </p:extLst>
          </p:nvPr>
        </p:nvGraphicFramePr>
        <p:xfrm>
          <a:off x="9601266" y="797308"/>
          <a:ext cx="1303284" cy="2595880"/>
        </p:xfrm>
        <a:graphic>
          <a:graphicData uri="http://schemas.openxmlformats.org/drawingml/2006/table">
            <a:tbl>
              <a:tblPr firstRow="1" bandRow="1">
                <a:tableStyleId>{5C22544A-7EE6-4342-B048-85BDC9FD1C3A}</a:tableStyleId>
              </a:tblPr>
              <a:tblGrid>
                <a:gridCol w="1303284">
                  <a:extLst>
                    <a:ext uri="{9D8B030D-6E8A-4147-A177-3AD203B41FA5}">
                      <a16:colId xmlns:a16="http://schemas.microsoft.com/office/drawing/2014/main" val="2255581523"/>
                    </a:ext>
                  </a:extLst>
                </a:gridCol>
              </a:tblGrid>
              <a:tr h="370840">
                <a:tc>
                  <a:txBody>
                    <a:bodyPr/>
                    <a:lstStyle/>
                    <a:p>
                      <a:pPr algn="ctr"/>
                      <a:r>
                        <a:rPr lang="zh-CN" altLang="en-US" sz="1400" dirty="0">
                          <a:ea typeface="Alibaba PuHuiTi B"/>
                        </a:rPr>
                        <a:t>任务项</a:t>
                      </a:r>
                    </a:p>
                  </a:txBody>
                  <a:tcPr>
                    <a:solidFill>
                      <a:srgbClr val="C00000"/>
                    </a:solidFill>
                  </a:tcPr>
                </a:tc>
                <a:extLst>
                  <a:ext uri="{0D108BD9-81ED-4DB2-BD59-A6C34878D82A}">
                    <a16:rowId xmlns:a16="http://schemas.microsoft.com/office/drawing/2014/main" val="1188139855"/>
                  </a:ext>
                </a:extLst>
              </a:tr>
              <a:tr h="370840">
                <a:tc>
                  <a:txBody>
                    <a:bodyPr/>
                    <a:lstStyle/>
                    <a:p>
                      <a:pPr algn="ctr"/>
                      <a:r>
                        <a:rPr lang="zh-CN" altLang="en-US" sz="1400" dirty="0">
                          <a:ea typeface="Alibaba PuHuiTi B"/>
                        </a:rPr>
                        <a:t>任务</a:t>
                      </a:r>
                      <a:r>
                        <a:rPr lang="en-US" altLang="zh-CN" sz="1400" dirty="0">
                          <a:ea typeface="Alibaba PuHuiTi B"/>
                        </a:rPr>
                        <a:t>1</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342034349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2</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92388119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3</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6573185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4</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45002553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5</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955384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6</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4131531668"/>
                  </a:ext>
                </a:extLst>
              </a:tr>
            </a:tbl>
          </a:graphicData>
        </a:graphic>
      </p:graphicFrame>
      <p:cxnSp>
        <p:nvCxnSpPr>
          <p:cNvPr id="19" name="直接箭头连接符 18">
            <a:extLst>
              <a:ext uri="{FF2B5EF4-FFF2-40B4-BE49-F238E27FC236}">
                <a16:creationId xmlns:a16="http://schemas.microsoft.com/office/drawing/2014/main" id="{AA7D2BE5-5F49-9B30-6A87-D4D24D7D019A}"/>
              </a:ext>
            </a:extLst>
          </p:cNvPr>
          <p:cNvCxnSpPr>
            <a:cxnSpLocks/>
            <a:endCxn id="7" idx="3"/>
          </p:cNvCxnSpPr>
          <p:nvPr/>
        </p:nvCxnSpPr>
        <p:spPr>
          <a:xfrm flipH="1">
            <a:off x="6217434" y="1357460"/>
            <a:ext cx="3383832" cy="146106"/>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FD8FF54-4465-BE88-7837-75DB85558D52}"/>
              </a:ext>
            </a:extLst>
          </p:cNvPr>
          <p:cNvCxnSpPr>
            <a:endCxn id="8" idx="3"/>
          </p:cNvCxnSpPr>
          <p:nvPr/>
        </p:nvCxnSpPr>
        <p:spPr>
          <a:xfrm flipH="1">
            <a:off x="6217433" y="1706252"/>
            <a:ext cx="3379054" cy="823141"/>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34E6A02-3CFF-B619-3A48-DC5C0227FA24}"/>
              </a:ext>
            </a:extLst>
          </p:cNvPr>
          <p:cNvCxnSpPr>
            <a:endCxn id="7" idx="3"/>
          </p:cNvCxnSpPr>
          <p:nvPr/>
        </p:nvCxnSpPr>
        <p:spPr>
          <a:xfrm flipH="1" flipV="1">
            <a:off x="6217434" y="1503566"/>
            <a:ext cx="3331919" cy="617465"/>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9388360-8EFE-C740-6A52-F19605B9B0E1}"/>
              </a:ext>
            </a:extLst>
          </p:cNvPr>
          <p:cNvCxnSpPr>
            <a:endCxn id="8" idx="3"/>
          </p:cNvCxnSpPr>
          <p:nvPr/>
        </p:nvCxnSpPr>
        <p:spPr>
          <a:xfrm flipH="1">
            <a:off x="6217433" y="2488676"/>
            <a:ext cx="3350773" cy="40717"/>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0A06A62-CD42-EA6D-13EC-B5D83C710396}"/>
              </a:ext>
            </a:extLst>
          </p:cNvPr>
          <p:cNvCxnSpPr>
            <a:endCxn id="7" idx="3"/>
          </p:cNvCxnSpPr>
          <p:nvPr/>
        </p:nvCxnSpPr>
        <p:spPr>
          <a:xfrm flipH="1" flipV="1">
            <a:off x="6217434" y="1503566"/>
            <a:ext cx="3407333" cy="1352756"/>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4984053-EF98-AEDF-4E98-5041F1F3CA32}"/>
              </a:ext>
            </a:extLst>
          </p:cNvPr>
          <p:cNvCxnSpPr>
            <a:endCxn id="8" idx="3"/>
          </p:cNvCxnSpPr>
          <p:nvPr/>
        </p:nvCxnSpPr>
        <p:spPr>
          <a:xfrm flipH="1" flipV="1">
            <a:off x="6217433" y="2529393"/>
            <a:ext cx="3350773" cy="7417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E65AEC9-3506-1782-0197-1E1EA63FC62E}"/>
              </a:ext>
            </a:extLst>
          </p:cNvPr>
          <p:cNvPicPr>
            <a:picLocks noChangeAspect="1"/>
          </p:cNvPicPr>
          <p:nvPr/>
        </p:nvPicPr>
        <p:blipFill>
          <a:blip r:embed="rId2"/>
          <a:stretch>
            <a:fillRect/>
          </a:stretch>
        </p:blipFill>
        <p:spPr>
          <a:xfrm>
            <a:off x="5027366" y="1448730"/>
            <a:ext cx="6999112" cy="4955068"/>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43710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2" fill="hold" nodeType="clickEffect">
                                  <p:stCondLst>
                                    <p:cond delay="0"/>
                                  </p:stCondLst>
                                  <p:childTnLst>
                                    <p:anim calcmode="lin" valueType="num">
                                      <p:cBhvr additive="base">
                                        <p:cTn id="23" dur="500"/>
                                        <p:tgtEl>
                                          <p:spTgt spid="5"/>
                                        </p:tgtEl>
                                        <p:attrNameLst>
                                          <p:attrName>ppt_x</p:attrName>
                                        </p:attrNameLst>
                                      </p:cBhvr>
                                      <p:tavLst>
                                        <p:tav tm="0">
                                          <p:val>
                                            <p:strVal val="ppt_x"/>
                                          </p:val>
                                        </p:tav>
                                        <p:tav tm="100000">
                                          <p:val>
                                            <p:strVal val="1+ppt_w/2"/>
                                          </p:val>
                                        </p:tav>
                                      </p:tavLst>
                                    </p:anim>
                                    <p:anim calcmode="lin" valueType="num">
                                      <p:cBhvr additive="base">
                                        <p:cTn id="24" dur="500"/>
                                        <p:tgtEl>
                                          <p:spTgt spid="5"/>
                                        </p:tgtEl>
                                        <p:attrNameLst>
                                          <p:attrName>ppt_y</p:attrName>
                                        </p:attrNameLst>
                                      </p:cBhvr>
                                      <p:tavLst>
                                        <p:tav tm="0">
                                          <p:val>
                                            <p:strVal val="ppt_y"/>
                                          </p:val>
                                        </p:tav>
                                        <p:tav tm="100000">
                                          <p:val>
                                            <p:strVal val="ppt_y"/>
                                          </p:val>
                                        </p:tav>
                                      </p:tavLst>
                                    </p:anim>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right)">
                                      <p:cBhvr>
                                        <p:cTn id="35" dur="500"/>
                                        <p:tgtEl>
                                          <p:spTgt spid="19"/>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1500"/>
                            </p:stCondLst>
                            <p:childTnLst>
                              <p:par>
                                <p:cTn id="45" presetID="22" presetClass="entr" presetSubtype="2"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right)">
                                      <p:cBhvr>
                                        <p:cTn id="47" dur="500"/>
                                        <p:tgtEl>
                                          <p:spTgt spid="35"/>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right)">
                                      <p:cBhvr>
                                        <p:cTn id="51" dur="500"/>
                                        <p:tgtEl>
                                          <p:spTgt spid="37"/>
                                        </p:tgtEl>
                                      </p:cBhvr>
                                    </p:animEffect>
                                  </p:childTnLst>
                                </p:cTn>
                              </p:par>
                            </p:childTnLst>
                          </p:cTn>
                        </p:par>
                        <p:par>
                          <p:cTn id="52" fill="hold">
                            <p:stCondLst>
                              <p:cond delay="2500"/>
                            </p:stCondLst>
                            <p:childTnLst>
                              <p:par>
                                <p:cTn id="53" presetID="22" presetClass="entr" presetSubtype="2"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right)">
                                      <p:cBhvr>
                                        <p:cTn id="5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穿高领毛衣戴眼镜的男人">
            <a:extLst>
              <a:ext uri="{FF2B5EF4-FFF2-40B4-BE49-F238E27FC236}">
                <a16:creationId xmlns:a16="http://schemas.microsoft.com/office/drawing/2014/main" id="{108C02C4-E168-F156-C77E-FD6DEBB0C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5" name="组合 4">
            <a:extLst>
              <a:ext uri="{FF2B5EF4-FFF2-40B4-BE49-F238E27FC236}">
                <a16:creationId xmlns:a16="http://schemas.microsoft.com/office/drawing/2014/main" id="{A9F68E21-C6D5-CE66-93C5-218959E8BDFB}"/>
              </a:ext>
            </a:extLst>
          </p:cNvPr>
          <p:cNvGrpSpPr/>
          <p:nvPr/>
        </p:nvGrpSpPr>
        <p:grpSpPr>
          <a:xfrm>
            <a:off x="1519647" y="1003101"/>
            <a:ext cx="5201664" cy="859390"/>
            <a:chOff x="1415952" y="1021955"/>
            <a:chExt cx="7907155" cy="859390"/>
          </a:xfrm>
        </p:grpSpPr>
        <p:sp>
          <p:nvSpPr>
            <p:cNvPr id="6" name="任意多边形: 形状 5">
              <a:extLst>
                <a:ext uri="{FF2B5EF4-FFF2-40B4-BE49-F238E27FC236}">
                  <a16:creationId xmlns:a16="http://schemas.microsoft.com/office/drawing/2014/main" id="{CE185282-0D53-9576-65D8-D2F3B50B659C}"/>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5EED70D2-3021-6E9A-059D-0C90084F18AD}"/>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Spring Cloud 5</a:t>
              </a:r>
              <a:r>
                <a:rPr lang="zh-CN" altLang="en-US" sz="1400" dirty="0">
                  <a:solidFill>
                    <a:schemeClr val="tx1"/>
                  </a:solidFill>
                </a:rPr>
                <a:t>大组件有哪些？</a:t>
              </a:r>
            </a:p>
          </p:txBody>
        </p:sp>
      </p:grpSp>
      <p:sp>
        <p:nvSpPr>
          <p:cNvPr id="8" name="文本占位符 6">
            <a:extLst>
              <a:ext uri="{FF2B5EF4-FFF2-40B4-BE49-F238E27FC236}">
                <a16:creationId xmlns:a16="http://schemas.microsoft.com/office/drawing/2014/main" id="{A5FB46DE-B435-5104-74B7-0A122B622A66}"/>
              </a:ext>
            </a:extLst>
          </p:cNvPr>
          <p:cNvSpPr txBox="1">
            <a:spLocks/>
          </p:cNvSpPr>
          <p:nvPr/>
        </p:nvSpPr>
        <p:spPr>
          <a:xfrm>
            <a:off x="2047353" y="2006583"/>
            <a:ext cx="2349548" cy="22664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通常情况下：</a:t>
            </a:r>
            <a:endParaRPr lang="en-US" altLang="zh-CN" sz="1400" dirty="0">
              <a:solidFill>
                <a:schemeClr val="tx1"/>
              </a:solidFill>
            </a:endParaRPr>
          </a:p>
          <a:p>
            <a:pPr marL="171450" indent="-171450">
              <a:buFont typeface="Wingdings" panose="05000000000000000000" pitchFamily="2" charset="2"/>
              <a:buChar char="l"/>
            </a:pPr>
            <a:r>
              <a:rPr lang="en-US" altLang="zh-CN" sz="1400" dirty="0">
                <a:solidFill>
                  <a:schemeClr val="tx1"/>
                </a:solidFill>
              </a:rPr>
              <a:t>Eureka   : </a:t>
            </a:r>
            <a:r>
              <a:rPr lang="zh-CN" altLang="en-US" sz="1400" dirty="0">
                <a:solidFill>
                  <a:schemeClr val="tx1"/>
                </a:solidFill>
              </a:rPr>
              <a:t>注册中心</a:t>
            </a:r>
          </a:p>
          <a:p>
            <a:pPr marL="171450" indent="-171450">
              <a:buFont typeface="Wingdings" panose="05000000000000000000" pitchFamily="2" charset="2"/>
              <a:buChar char="l"/>
            </a:pPr>
            <a:r>
              <a:rPr lang="en-US" altLang="zh-CN" sz="1400" dirty="0">
                <a:solidFill>
                  <a:schemeClr val="tx1"/>
                </a:solidFill>
              </a:rPr>
              <a:t>Ribbon  : </a:t>
            </a:r>
            <a:r>
              <a:rPr lang="zh-CN" altLang="en-US" sz="1400" dirty="0">
                <a:solidFill>
                  <a:schemeClr val="tx1"/>
                </a:solidFill>
              </a:rPr>
              <a:t>负载均衡</a:t>
            </a:r>
          </a:p>
          <a:p>
            <a:pPr marL="171450" indent="-171450">
              <a:buFont typeface="Wingdings" panose="05000000000000000000" pitchFamily="2" charset="2"/>
              <a:buChar char="l"/>
            </a:pPr>
            <a:r>
              <a:rPr lang="en-US" altLang="zh-CN" sz="1400" dirty="0">
                <a:solidFill>
                  <a:schemeClr val="tx1"/>
                </a:solidFill>
              </a:rPr>
              <a:t>Feign     : </a:t>
            </a:r>
            <a:r>
              <a:rPr lang="zh-CN" altLang="en-US" sz="1400" dirty="0">
                <a:solidFill>
                  <a:schemeClr val="tx1"/>
                </a:solidFill>
              </a:rPr>
              <a:t>远程调用</a:t>
            </a:r>
          </a:p>
          <a:p>
            <a:pPr marL="171450" indent="-171450">
              <a:buFont typeface="Wingdings" panose="05000000000000000000" pitchFamily="2" charset="2"/>
              <a:buChar char="l"/>
            </a:pPr>
            <a:r>
              <a:rPr lang="en-US" altLang="zh-CN" sz="1400" dirty="0" err="1">
                <a:solidFill>
                  <a:schemeClr val="tx1"/>
                </a:solidFill>
              </a:rPr>
              <a:t>Hystrix</a:t>
            </a:r>
            <a:r>
              <a:rPr lang="en-US" altLang="zh-CN" sz="1400" dirty="0">
                <a:solidFill>
                  <a:schemeClr val="tx1"/>
                </a:solidFill>
              </a:rPr>
              <a:t> :  </a:t>
            </a:r>
            <a:r>
              <a:rPr lang="zh-CN" altLang="en-US" sz="1400" dirty="0">
                <a:solidFill>
                  <a:schemeClr val="tx1"/>
                </a:solidFill>
              </a:rPr>
              <a:t>服务熔断</a:t>
            </a:r>
          </a:p>
          <a:p>
            <a:pPr marL="171450" indent="-171450">
              <a:buFont typeface="Wingdings" panose="05000000000000000000" pitchFamily="2" charset="2"/>
              <a:buChar char="l"/>
            </a:pPr>
            <a:r>
              <a:rPr lang="en-US" altLang="zh-CN" sz="1400" dirty="0" err="1">
                <a:solidFill>
                  <a:schemeClr val="tx1"/>
                </a:solidFill>
              </a:rPr>
              <a:t>Zuul</a:t>
            </a:r>
            <a:r>
              <a:rPr lang="en-US" altLang="zh-CN" sz="1400" dirty="0">
                <a:solidFill>
                  <a:schemeClr val="tx1"/>
                </a:solidFill>
              </a:rPr>
              <a:t>/Gateway  : </a:t>
            </a:r>
            <a:r>
              <a:rPr lang="zh-CN" altLang="en-US" sz="1400" dirty="0">
                <a:solidFill>
                  <a:schemeClr val="tx1"/>
                </a:solidFill>
              </a:rPr>
              <a:t>网关</a:t>
            </a:r>
            <a:endParaRPr lang="en-US" altLang="zh-CN" sz="1400" dirty="0">
              <a:solidFill>
                <a:schemeClr val="tx1"/>
              </a:solidFill>
            </a:endParaRPr>
          </a:p>
        </p:txBody>
      </p:sp>
      <p:sp>
        <p:nvSpPr>
          <p:cNvPr id="9" name="文本占位符 6">
            <a:extLst>
              <a:ext uri="{FF2B5EF4-FFF2-40B4-BE49-F238E27FC236}">
                <a16:creationId xmlns:a16="http://schemas.microsoft.com/office/drawing/2014/main" id="{42662E31-B8A3-E4C1-B433-EA98161BEF33}"/>
              </a:ext>
            </a:extLst>
          </p:cNvPr>
          <p:cNvSpPr txBox="1">
            <a:spLocks/>
          </p:cNvSpPr>
          <p:nvPr/>
        </p:nvSpPr>
        <p:spPr>
          <a:xfrm>
            <a:off x="5539584" y="2016311"/>
            <a:ext cx="6454620" cy="21886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随着</a:t>
            </a:r>
            <a:r>
              <a:rPr lang="en-US" altLang="zh-CN" sz="1400" dirty="0" err="1">
                <a:solidFill>
                  <a:schemeClr val="tx1"/>
                </a:solidFill>
              </a:rPr>
              <a:t>SpringCloudAlibba</a:t>
            </a:r>
            <a:r>
              <a:rPr lang="zh-CN" altLang="en-US" sz="1400" dirty="0">
                <a:solidFill>
                  <a:schemeClr val="tx1"/>
                </a:solidFill>
              </a:rPr>
              <a:t>在国内兴起 </a:t>
            </a:r>
            <a:r>
              <a:rPr lang="en-US" altLang="zh-CN" sz="1400" dirty="0">
                <a:solidFill>
                  <a:schemeClr val="tx1"/>
                </a:solidFill>
              </a:rPr>
              <a:t>, </a:t>
            </a:r>
            <a:r>
              <a:rPr lang="zh-CN" altLang="en-US" sz="1400" dirty="0">
                <a:solidFill>
                  <a:schemeClr val="tx1"/>
                </a:solidFill>
              </a:rPr>
              <a:t>我们项目中使用了一些阿里巴巴的组件 </a:t>
            </a:r>
          </a:p>
          <a:p>
            <a:pPr marL="285750" indent="-285750">
              <a:buFont typeface="Wingdings" panose="05000000000000000000" pitchFamily="2" charset="2"/>
              <a:buChar char="l"/>
            </a:pPr>
            <a:r>
              <a:rPr lang="zh-CN" altLang="en-US" sz="1400" dirty="0">
                <a:solidFill>
                  <a:schemeClr val="tx1"/>
                </a:solidFill>
              </a:rPr>
              <a:t>注册中心</a:t>
            </a:r>
            <a:r>
              <a:rPr lang="en-US" altLang="zh-CN" sz="1400" dirty="0">
                <a:solidFill>
                  <a:schemeClr val="tx1"/>
                </a:solidFill>
              </a:rPr>
              <a:t>/</a:t>
            </a:r>
            <a:r>
              <a:rPr lang="zh-CN" altLang="en-US" sz="1400" dirty="0">
                <a:solidFill>
                  <a:schemeClr val="tx1"/>
                </a:solidFill>
              </a:rPr>
              <a:t>配置中心 </a:t>
            </a:r>
            <a:r>
              <a:rPr lang="en-US" altLang="zh-CN" sz="1400" dirty="0" err="1">
                <a:solidFill>
                  <a:schemeClr val="tx1"/>
                </a:solidFill>
              </a:rPr>
              <a:t>Nacos</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负载均衡 </a:t>
            </a:r>
            <a:r>
              <a:rPr lang="en-US" altLang="zh-CN" sz="1400" dirty="0">
                <a:solidFill>
                  <a:schemeClr val="tx1"/>
                </a:solidFill>
              </a:rPr>
              <a:t>Ribbon</a:t>
            </a:r>
          </a:p>
          <a:p>
            <a:pPr marL="285750" indent="-285750">
              <a:buFont typeface="Wingdings" panose="05000000000000000000" pitchFamily="2" charset="2"/>
              <a:buChar char="l"/>
            </a:pPr>
            <a:r>
              <a:rPr lang="zh-CN" altLang="en-US" sz="1400" dirty="0">
                <a:solidFill>
                  <a:schemeClr val="tx1"/>
                </a:solidFill>
              </a:rPr>
              <a:t>服务调用 </a:t>
            </a:r>
            <a:r>
              <a:rPr lang="en-US" altLang="zh-CN" sz="1400" dirty="0">
                <a:solidFill>
                  <a:schemeClr val="tx1"/>
                </a:solidFill>
              </a:rPr>
              <a:t>Feign</a:t>
            </a:r>
          </a:p>
          <a:p>
            <a:pPr marL="285750" indent="-285750">
              <a:buFont typeface="Wingdings" panose="05000000000000000000" pitchFamily="2" charset="2"/>
              <a:buChar char="l"/>
            </a:pPr>
            <a:r>
              <a:rPr lang="zh-CN" altLang="en-US" sz="1400" dirty="0">
                <a:solidFill>
                  <a:schemeClr val="tx1"/>
                </a:solidFill>
              </a:rPr>
              <a:t>服务保护 </a:t>
            </a:r>
            <a:r>
              <a:rPr lang="en-US" altLang="zh-CN" sz="1400" dirty="0">
                <a:solidFill>
                  <a:schemeClr val="tx1"/>
                </a:solidFill>
              </a:rPr>
              <a:t>sentinel</a:t>
            </a:r>
          </a:p>
          <a:p>
            <a:pPr marL="285750" indent="-285750">
              <a:buFont typeface="Wingdings" panose="05000000000000000000" pitchFamily="2" charset="2"/>
              <a:buChar char="l"/>
            </a:pPr>
            <a:r>
              <a:rPr lang="zh-CN" altLang="en-US" sz="1400" dirty="0">
                <a:solidFill>
                  <a:schemeClr val="tx1"/>
                </a:solidFill>
              </a:rPr>
              <a:t>服务网关 </a:t>
            </a:r>
            <a:r>
              <a:rPr lang="en-US" altLang="zh-CN" sz="1400" dirty="0">
                <a:solidFill>
                  <a:schemeClr val="tx1"/>
                </a:solidFill>
              </a:rPr>
              <a:t>Gateway</a:t>
            </a:r>
          </a:p>
        </p:txBody>
      </p:sp>
    </p:spTree>
    <p:extLst>
      <p:ext uri="{BB962C8B-B14F-4D97-AF65-F5344CB8AC3E}">
        <p14:creationId xmlns:p14="http://schemas.microsoft.com/office/powerpoint/2010/main" val="11894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55AF0-08C6-94B8-FEE6-E55973207B25}"/>
              </a:ext>
            </a:extLst>
          </p:cNvPr>
          <p:cNvSpPr>
            <a:spLocks noGrp="1"/>
          </p:cNvSpPr>
          <p:nvPr>
            <p:ph type="title"/>
          </p:nvPr>
        </p:nvSpPr>
        <p:spPr/>
        <p:txBody>
          <a:bodyPr/>
          <a:lstStyle/>
          <a:p>
            <a:r>
              <a:rPr lang="en-US" altLang="zh-CN" dirty="0" err="1"/>
              <a:t>xxl</a:t>
            </a:r>
            <a:r>
              <a:rPr lang="en-US" altLang="zh-CN" dirty="0"/>
              <a:t>-job</a:t>
            </a:r>
            <a:r>
              <a:rPr lang="zh-CN" altLang="en-US" dirty="0"/>
              <a:t>任务执行失败怎么解决？</a:t>
            </a:r>
          </a:p>
        </p:txBody>
      </p:sp>
      <p:pic>
        <p:nvPicPr>
          <p:cNvPr id="7" name="图片 6">
            <a:extLst>
              <a:ext uri="{FF2B5EF4-FFF2-40B4-BE49-F238E27FC236}">
                <a16:creationId xmlns:a16="http://schemas.microsoft.com/office/drawing/2014/main" id="{96098DDD-3DD1-556B-825F-041777FFA26D}"/>
              </a:ext>
            </a:extLst>
          </p:cNvPr>
          <p:cNvPicPr>
            <a:picLocks noChangeAspect="1"/>
          </p:cNvPicPr>
          <p:nvPr/>
        </p:nvPicPr>
        <p:blipFill>
          <a:blip r:embed="rId2"/>
          <a:stretch>
            <a:fillRect/>
          </a:stretch>
        </p:blipFill>
        <p:spPr>
          <a:xfrm>
            <a:off x="744717" y="2131851"/>
            <a:ext cx="10702565" cy="2093835"/>
          </a:xfrm>
          <a:prstGeom prst="rect">
            <a:avLst/>
          </a:prstGeom>
          <a:ln>
            <a:solidFill>
              <a:schemeClr val="bg1">
                <a:lumMod val="50000"/>
              </a:schemeClr>
            </a:solidFill>
          </a:ln>
          <a:effectLst>
            <a:outerShdw blurRad="50800" dist="38100" dir="5400000" algn="t" rotWithShape="0">
              <a:prstClr val="black">
                <a:alpha val="40000"/>
              </a:prstClr>
            </a:outerShdw>
          </a:effectLst>
        </p:spPr>
      </p:pic>
      <p:pic>
        <p:nvPicPr>
          <p:cNvPr id="5" name="图片 4">
            <a:extLst>
              <a:ext uri="{FF2B5EF4-FFF2-40B4-BE49-F238E27FC236}">
                <a16:creationId xmlns:a16="http://schemas.microsoft.com/office/drawing/2014/main" id="{FDC9F833-3663-D266-F334-438501DAC5AC}"/>
              </a:ext>
            </a:extLst>
          </p:cNvPr>
          <p:cNvPicPr>
            <a:picLocks noChangeAspect="1"/>
          </p:cNvPicPr>
          <p:nvPr/>
        </p:nvPicPr>
        <p:blipFill>
          <a:blip r:embed="rId3"/>
          <a:stretch>
            <a:fillRect/>
          </a:stretch>
        </p:blipFill>
        <p:spPr>
          <a:xfrm>
            <a:off x="1959581" y="2697439"/>
            <a:ext cx="8345864" cy="3762783"/>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8" name="文本占位符 3">
            <a:extLst>
              <a:ext uri="{FF2B5EF4-FFF2-40B4-BE49-F238E27FC236}">
                <a16:creationId xmlns:a16="http://schemas.microsoft.com/office/drawing/2014/main" id="{94F70721-47D4-1229-C1BA-B10F329CB17C}"/>
              </a:ext>
            </a:extLst>
          </p:cNvPr>
          <p:cNvSpPr txBox="1">
            <a:spLocks/>
          </p:cNvSpPr>
          <p:nvPr/>
        </p:nvSpPr>
        <p:spPr>
          <a:xfrm>
            <a:off x="710879" y="1656000"/>
            <a:ext cx="10903051" cy="9981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故障转移</a:t>
            </a:r>
            <a:r>
              <a:rPr lang="en-US" altLang="zh-CN" dirty="0"/>
              <a:t>+</a:t>
            </a:r>
            <a:r>
              <a:rPr lang="zh-CN" altLang="en-US" dirty="0"/>
              <a:t>失败重试，查看日志分析</a:t>
            </a:r>
            <a:r>
              <a:rPr lang="en-US" altLang="zh-CN" dirty="0">
                <a:sym typeface="Wingdings" panose="05000000000000000000" pitchFamily="2" charset="2"/>
              </a:rPr>
              <a:t>----&gt; </a:t>
            </a:r>
            <a:r>
              <a:rPr lang="zh-CN" altLang="en-US" dirty="0">
                <a:sym typeface="Wingdings" panose="05000000000000000000" pitchFamily="2" charset="2"/>
              </a:rPr>
              <a:t>邮件告警</a:t>
            </a:r>
            <a:endParaRPr lang="zh-CN" altLang="en-US" dirty="0"/>
          </a:p>
        </p:txBody>
      </p:sp>
    </p:spTree>
    <p:extLst>
      <p:ext uri="{BB962C8B-B14F-4D97-AF65-F5344CB8AC3E}">
        <p14:creationId xmlns:p14="http://schemas.microsoft.com/office/powerpoint/2010/main" val="713842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76A32-E44F-A8C1-5BAF-6D601D41BD55}"/>
              </a:ext>
            </a:extLst>
          </p:cNvPr>
          <p:cNvSpPr>
            <a:spLocks noGrp="1"/>
          </p:cNvSpPr>
          <p:nvPr>
            <p:ph type="title"/>
          </p:nvPr>
        </p:nvSpPr>
        <p:spPr/>
        <p:txBody>
          <a:bodyPr/>
          <a:lstStyle/>
          <a:p>
            <a:r>
              <a:rPr lang="zh-CN" altLang="en-US" dirty="0"/>
              <a:t>如果有大数据量的任务同时都需要执行，怎么解决？</a:t>
            </a:r>
          </a:p>
        </p:txBody>
      </p:sp>
      <p:sp>
        <p:nvSpPr>
          <p:cNvPr id="4" name="文本占位符 3">
            <a:extLst>
              <a:ext uri="{FF2B5EF4-FFF2-40B4-BE49-F238E27FC236}">
                <a16:creationId xmlns:a16="http://schemas.microsoft.com/office/drawing/2014/main" id="{98F6EAA6-C8D5-41B3-1E5D-E12323CF2AF2}"/>
              </a:ext>
            </a:extLst>
          </p:cNvPr>
          <p:cNvSpPr txBox="1">
            <a:spLocks/>
          </p:cNvSpPr>
          <p:nvPr/>
        </p:nvSpPr>
        <p:spPr>
          <a:xfrm>
            <a:off x="710879" y="1656000"/>
            <a:ext cx="10903051" cy="9981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执行器集群部署时，任务路由策略选择</a:t>
            </a:r>
            <a:r>
              <a:rPr lang="zh-CN" altLang="en-US" dirty="0">
                <a:solidFill>
                  <a:srgbClr val="C00000"/>
                </a:solidFill>
              </a:rPr>
              <a:t>分片广播</a:t>
            </a:r>
            <a:r>
              <a:rPr lang="zh-CN" altLang="en-US" dirty="0"/>
              <a:t>情况下，</a:t>
            </a:r>
            <a:r>
              <a:rPr lang="zh-CN" altLang="en-US" dirty="0">
                <a:solidFill>
                  <a:srgbClr val="C00000"/>
                </a:solidFill>
              </a:rPr>
              <a:t>一次任务</a:t>
            </a:r>
            <a:r>
              <a:rPr lang="zh-CN" altLang="en-US" dirty="0"/>
              <a:t>调度将会广播触发对应集群中所有执行器执行一次任务</a:t>
            </a:r>
          </a:p>
        </p:txBody>
      </p:sp>
      <p:graphicFrame>
        <p:nvGraphicFramePr>
          <p:cNvPr id="5" name="表格 27">
            <a:extLst>
              <a:ext uri="{FF2B5EF4-FFF2-40B4-BE49-F238E27FC236}">
                <a16:creationId xmlns:a16="http://schemas.microsoft.com/office/drawing/2014/main" id="{B85AEC0F-890D-4EC4-94C8-A73C3AD7C881}"/>
              </a:ext>
            </a:extLst>
          </p:cNvPr>
          <p:cNvGraphicFramePr>
            <a:graphicFrameLocks noGrp="1"/>
          </p:cNvGraphicFramePr>
          <p:nvPr>
            <p:extLst>
              <p:ext uri="{D42A27DB-BD31-4B8C-83A1-F6EECF244321}">
                <p14:modId xmlns:p14="http://schemas.microsoft.com/office/powerpoint/2010/main" val="2858779606"/>
              </p:ext>
            </p:extLst>
          </p:nvPr>
        </p:nvGraphicFramePr>
        <p:xfrm>
          <a:off x="4090795" y="2575818"/>
          <a:ext cx="1303284" cy="3708400"/>
        </p:xfrm>
        <a:graphic>
          <a:graphicData uri="http://schemas.openxmlformats.org/drawingml/2006/table">
            <a:tbl>
              <a:tblPr firstRow="1" bandRow="1">
                <a:tableStyleId>{5C22544A-7EE6-4342-B048-85BDC9FD1C3A}</a:tableStyleId>
              </a:tblPr>
              <a:tblGrid>
                <a:gridCol w="1303284">
                  <a:extLst>
                    <a:ext uri="{9D8B030D-6E8A-4147-A177-3AD203B41FA5}">
                      <a16:colId xmlns:a16="http://schemas.microsoft.com/office/drawing/2014/main" val="2255581523"/>
                    </a:ext>
                  </a:extLst>
                </a:gridCol>
              </a:tblGrid>
              <a:tr h="370840">
                <a:tc>
                  <a:txBody>
                    <a:bodyPr/>
                    <a:lstStyle/>
                    <a:p>
                      <a:pPr algn="ctr"/>
                      <a:r>
                        <a:rPr lang="zh-CN" altLang="en-US" sz="1400" dirty="0">
                          <a:ea typeface="Alibaba PuHuiTi B"/>
                        </a:rPr>
                        <a:t>任务项</a:t>
                      </a:r>
                    </a:p>
                  </a:txBody>
                  <a:tcPr>
                    <a:solidFill>
                      <a:srgbClr val="C00000"/>
                    </a:solidFill>
                  </a:tcPr>
                </a:tc>
                <a:extLst>
                  <a:ext uri="{0D108BD9-81ED-4DB2-BD59-A6C34878D82A}">
                    <a16:rowId xmlns:a16="http://schemas.microsoft.com/office/drawing/2014/main" val="1188139855"/>
                  </a:ext>
                </a:extLst>
              </a:tr>
              <a:tr h="370840">
                <a:tc>
                  <a:txBody>
                    <a:bodyPr/>
                    <a:lstStyle/>
                    <a:p>
                      <a:pPr algn="ctr"/>
                      <a:r>
                        <a:rPr lang="en-US" altLang="zh-CN" sz="1400" dirty="0">
                          <a:ea typeface="Alibaba PuHuiTi B"/>
                        </a:rPr>
                        <a:t>1</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342034349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2</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292388119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3</a:t>
                      </a:r>
                      <a:endParaRPr lang="zh-CN" altLang="en-US" sz="1400" dirty="0">
                        <a:ea typeface="Alibaba PuHuiTi B"/>
                      </a:endParaRPr>
                    </a:p>
                  </a:txBody>
                  <a:tcPr>
                    <a:solidFill>
                      <a:schemeClr val="accent3">
                        <a:lumMod val="60000"/>
                        <a:lumOff val="40000"/>
                      </a:schemeClr>
                    </a:solidFill>
                  </a:tcPr>
                </a:tc>
                <a:extLst>
                  <a:ext uri="{0D108BD9-81ED-4DB2-BD59-A6C34878D82A}">
                    <a16:rowId xmlns:a16="http://schemas.microsoft.com/office/drawing/2014/main" val="156573185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4</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245002553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5</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15955384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6</a:t>
                      </a:r>
                      <a:endParaRPr lang="zh-CN" altLang="en-US" sz="1400" dirty="0">
                        <a:ea typeface="Alibaba PuHuiTi B"/>
                      </a:endParaRPr>
                    </a:p>
                  </a:txBody>
                  <a:tcPr>
                    <a:solidFill>
                      <a:schemeClr val="accent3">
                        <a:lumMod val="60000"/>
                        <a:lumOff val="40000"/>
                      </a:schemeClr>
                    </a:solidFill>
                  </a:tcPr>
                </a:tc>
                <a:extLst>
                  <a:ext uri="{0D108BD9-81ED-4DB2-BD59-A6C34878D82A}">
                    <a16:rowId xmlns:a16="http://schemas.microsoft.com/office/drawing/2014/main" val="4131531668"/>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7</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555391468"/>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8</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206012210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73360990"/>
                  </a:ext>
                </a:extLst>
              </a:tr>
            </a:tbl>
          </a:graphicData>
        </a:graphic>
      </p:graphicFrame>
      <p:sp>
        <p:nvSpPr>
          <p:cNvPr id="7" name="矩形 6">
            <a:extLst>
              <a:ext uri="{FF2B5EF4-FFF2-40B4-BE49-F238E27FC236}">
                <a16:creationId xmlns:a16="http://schemas.microsoft.com/office/drawing/2014/main" id="{AA319694-2374-9B6E-E195-27D5D89688FE}"/>
              </a:ext>
            </a:extLst>
          </p:cNvPr>
          <p:cNvSpPr/>
          <p:nvPr/>
        </p:nvSpPr>
        <p:spPr>
          <a:xfrm>
            <a:off x="647254" y="2875853"/>
            <a:ext cx="1303283" cy="6726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0</a:t>
            </a:r>
            <a:endParaRPr lang="zh-CN" altLang="en-US" sz="1600" dirty="0">
              <a:solidFill>
                <a:srgbClr val="333333"/>
              </a:solidFill>
              <a:ea typeface="Alibaba PuHuiTi B"/>
            </a:endParaRPr>
          </a:p>
        </p:txBody>
      </p:sp>
      <p:sp>
        <p:nvSpPr>
          <p:cNvPr id="8" name="矩形 7">
            <a:extLst>
              <a:ext uri="{FF2B5EF4-FFF2-40B4-BE49-F238E27FC236}">
                <a16:creationId xmlns:a16="http://schemas.microsoft.com/office/drawing/2014/main" id="{3CC9C88B-4553-F209-DC24-A95E9C9FFCB0}"/>
              </a:ext>
            </a:extLst>
          </p:cNvPr>
          <p:cNvSpPr/>
          <p:nvPr/>
        </p:nvSpPr>
        <p:spPr>
          <a:xfrm>
            <a:off x="647253" y="3901680"/>
            <a:ext cx="1303283" cy="6726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1</a:t>
            </a:r>
            <a:endParaRPr lang="zh-CN" altLang="en-US" sz="1600" dirty="0">
              <a:solidFill>
                <a:srgbClr val="333333"/>
              </a:solidFill>
              <a:ea typeface="Alibaba PuHuiTi B"/>
            </a:endParaRPr>
          </a:p>
        </p:txBody>
      </p:sp>
      <p:sp>
        <p:nvSpPr>
          <p:cNvPr id="9" name="矩形 8">
            <a:extLst>
              <a:ext uri="{FF2B5EF4-FFF2-40B4-BE49-F238E27FC236}">
                <a16:creationId xmlns:a16="http://schemas.microsoft.com/office/drawing/2014/main" id="{5DC856BD-E0E0-C040-7E3A-8A6EB31C1208}"/>
              </a:ext>
            </a:extLst>
          </p:cNvPr>
          <p:cNvSpPr/>
          <p:nvPr/>
        </p:nvSpPr>
        <p:spPr>
          <a:xfrm>
            <a:off x="647253" y="4927507"/>
            <a:ext cx="1303283" cy="6726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2</a:t>
            </a:r>
            <a:endParaRPr lang="zh-CN" altLang="en-US" sz="1600" dirty="0">
              <a:solidFill>
                <a:srgbClr val="333333"/>
              </a:solidFill>
              <a:ea typeface="Alibaba PuHuiTi B"/>
            </a:endParaRPr>
          </a:p>
        </p:txBody>
      </p:sp>
      <p:cxnSp>
        <p:nvCxnSpPr>
          <p:cNvPr id="13" name="直接箭头连接符 12">
            <a:extLst>
              <a:ext uri="{FF2B5EF4-FFF2-40B4-BE49-F238E27FC236}">
                <a16:creationId xmlns:a16="http://schemas.microsoft.com/office/drawing/2014/main" id="{FE7EB110-BAE5-1313-2E1D-78EB26227624}"/>
              </a:ext>
            </a:extLst>
          </p:cNvPr>
          <p:cNvCxnSpPr>
            <a:cxnSpLocks/>
            <a:endCxn id="8" idx="3"/>
          </p:cNvCxnSpPr>
          <p:nvPr/>
        </p:nvCxnSpPr>
        <p:spPr>
          <a:xfrm flipH="1">
            <a:off x="1950536" y="3126831"/>
            <a:ext cx="2140259" cy="1111180"/>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D1BF577-0B6C-BEBE-05EA-88F6C44A07A2}"/>
              </a:ext>
            </a:extLst>
          </p:cNvPr>
          <p:cNvCxnSpPr>
            <a:cxnSpLocks/>
            <a:endCxn id="9" idx="3"/>
          </p:cNvCxnSpPr>
          <p:nvPr/>
        </p:nvCxnSpPr>
        <p:spPr>
          <a:xfrm flipH="1">
            <a:off x="1950536" y="3539843"/>
            <a:ext cx="2140259" cy="1723995"/>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305AA1E-3E40-25A8-9BB1-0927BA8A44A2}"/>
              </a:ext>
            </a:extLst>
          </p:cNvPr>
          <p:cNvCxnSpPr>
            <a:cxnSpLocks/>
            <a:endCxn id="7" idx="3"/>
          </p:cNvCxnSpPr>
          <p:nvPr/>
        </p:nvCxnSpPr>
        <p:spPr>
          <a:xfrm flipH="1" flipV="1">
            <a:off x="1950537" y="3212184"/>
            <a:ext cx="2140258" cy="655319"/>
          </a:xfrm>
          <a:prstGeom prst="straightConnector1">
            <a:avLst/>
          </a:prstGeom>
          <a:ln w="190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EC71D88-D329-1F8F-A722-EEFBC2599B45}"/>
              </a:ext>
            </a:extLst>
          </p:cNvPr>
          <p:cNvCxnSpPr>
            <a:cxnSpLocks/>
            <a:endCxn id="8" idx="3"/>
          </p:cNvCxnSpPr>
          <p:nvPr/>
        </p:nvCxnSpPr>
        <p:spPr>
          <a:xfrm flipH="1" flipV="1">
            <a:off x="1950536" y="4238011"/>
            <a:ext cx="2140259" cy="34176"/>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ACCAE74-F9F2-D98A-A964-1FF887A35BD6}"/>
              </a:ext>
            </a:extLst>
          </p:cNvPr>
          <p:cNvCxnSpPr>
            <a:cxnSpLocks/>
            <a:endCxn id="9" idx="3"/>
          </p:cNvCxnSpPr>
          <p:nvPr/>
        </p:nvCxnSpPr>
        <p:spPr>
          <a:xfrm flipH="1">
            <a:off x="1950536" y="4642695"/>
            <a:ext cx="2140259" cy="621143"/>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B6A2C4-1C8D-AC36-6966-B9278EF21729}"/>
              </a:ext>
            </a:extLst>
          </p:cNvPr>
          <p:cNvCxnSpPr>
            <a:cxnSpLocks/>
            <a:endCxn id="7" idx="3"/>
          </p:cNvCxnSpPr>
          <p:nvPr/>
        </p:nvCxnSpPr>
        <p:spPr>
          <a:xfrm flipH="1" flipV="1">
            <a:off x="1950537" y="3212184"/>
            <a:ext cx="2140258" cy="1817665"/>
          </a:xfrm>
          <a:prstGeom prst="straightConnector1">
            <a:avLst/>
          </a:prstGeom>
          <a:ln w="190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55CD2A7-BE12-5F72-EF4B-279743F3F93E}"/>
              </a:ext>
            </a:extLst>
          </p:cNvPr>
          <p:cNvCxnSpPr>
            <a:cxnSpLocks/>
            <a:endCxn id="8" idx="3"/>
          </p:cNvCxnSpPr>
          <p:nvPr/>
        </p:nvCxnSpPr>
        <p:spPr>
          <a:xfrm flipH="1" flipV="1">
            <a:off x="1950536" y="4238011"/>
            <a:ext cx="2140259" cy="1137904"/>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621E4CB-9377-3C5C-9AF1-80C7643DCDA5}"/>
              </a:ext>
            </a:extLst>
          </p:cNvPr>
          <p:cNvCxnSpPr>
            <a:cxnSpLocks/>
            <a:endCxn id="9" idx="3"/>
          </p:cNvCxnSpPr>
          <p:nvPr/>
        </p:nvCxnSpPr>
        <p:spPr>
          <a:xfrm flipH="1" flipV="1">
            <a:off x="1950536" y="5263838"/>
            <a:ext cx="2140259" cy="452991"/>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2B755C0-1DA8-1CBF-BFDE-D5681C5FCB64}"/>
              </a:ext>
            </a:extLst>
          </p:cNvPr>
          <p:cNvSpPr txBox="1"/>
          <p:nvPr/>
        </p:nvSpPr>
        <p:spPr>
          <a:xfrm>
            <a:off x="5581070" y="2690336"/>
            <a:ext cx="6319100" cy="738664"/>
          </a:xfrm>
          <a:prstGeom prst="rect">
            <a:avLst/>
          </a:prstGeom>
          <a:noFill/>
        </p:spPr>
        <p:txBody>
          <a:bodyPr wrap="square">
            <a:spAutoFit/>
          </a:bodyPr>
          <a:lstStyle/>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分片参数</a:t>
            </a:r>
          </a:p>
          <a:p>
            <a:pPr marL="285750" indent="-285750">
              <a:buFont typeface="Wingdings" panose="05000000000000000000" pitchFamily="2" charset="2"/>
              <a:buChar char="l"/>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index</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：当前分片序号</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从</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，执行器集群列表中当前执行器的序号；</a:t>
            </a:r>
          </a:p>
          <a:p>
            <a:pPr marL="285750" indent="-285750">
              <a:buFont typeface="Wingdings" panose="05000000000000000000" pitchFamily="2" charset="2"/>
              <a:buChar char="l"/>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total</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：总分片数，执行器集群的总机器数量；</a:t>
            </a:r>
          </a:p>
        </p:txBody>
      </p:sp>
      <p:sp>
        <p:nvSpPr>
          <p:cNvPr id="31" name="Rectangle 1">
            <a:extLst>
              <a:ext uri="{FF2B5EF4-FFF2-40B4-BE49-F238E27FC236}">
                <a16:creationId xmlns:a16="http://schemas.microsoft.com/office/drawing/2014/main" id="{260E6D4D-FC6F-8378-875F-C6BC3E50A073}"/>
              </a:ext>
            </a:extLst>
          </p:cNvPr>
          <p:cNvSpPr>
            <a:spLocks noChangeArrowheads="1"/>
          </p:cNvSpPr>
          <p:nvPr/>
        </p:nvSpPr>
        <p:spPr bwMode="auto">
          <a:xfrm>
            <a:off x="5637070" y="3594851"/>
            <a:ext cx="6386318" cy="240065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9E880D"/>
                </a:solidFill>
                <a:effectLst/>
                <a:latin typeface="Consolas" panose="020B0609020204030204" pitchFamily="49" charset="0"/>
              </a:rPr>
              <a:t>@XxlJob</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"shadingSample"</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033B3"/>
                </a:solidFill>
                <a:effectLst/>
                <a:latin typeface="Consolas" panose="020B0609020204030204" pitchFamily="49" charset="0"/>
              </a:rPr>
              <a:t>public void </a:t>
            </a:r>
            <a:r>
              <a:rPr kumimoji="0" lang="zh-CN" altLang="zh-CN" sz="1000" b="0" i="0" u="none" strike="noStrike" cap="none" normalizeH="0" baseline="0" dirty="0">
                <a:ln>
                  <a:noFill/>
                </a:ln>
                <a:solidFill>
                  <a:srgbClr val="00627A"/>
                </a:solidFill>
                <a:effectLst/>
                <a:latin typeface="Consolas" panose="020B0609020204030204" pitchFamily="49" charset="0"/>
              </a:rPr>
              <a:t>shardingJobHandler</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throws </a:t>
            </a:r>
            <a:r>
              <a:rPr kumimoji="0" lang="zh-CN" altLang="zh-CN" sz="1000" b="0" i="0" u="none" strike="noStrike" cap="none" normalizeH="0" baseline="0" dirty="0">
                <a:ln>
                  <a:noFill/>
                </a:ln>
                <a:solidFill>
                  <a:srgbClr val="000000"/>
                </a:solidFill>
                <a:effectLst/>
                <a:latin typeface="Consolas" panose="020B0609020204030204" pitchFamily="49" charset="0"/>
              </a:rPr>
              <a:t>Exception </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分片参数</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33B3"/>
                </a:solidFill>
                <a:effectLst/>
                <a:latin typeface="Consolas" panose="020B0609020204030204" pitchFamily="49" charset="0"/>
              </a:rPr>
              <a:t>int </a:t>
            </a:r>
            <a:r>
              <a:rPr kumimoji="0" lang="zh-CN" altLang="zh-CN" sz="1000" b="0" i="0" u="none" strike="noStrike" cap="none" normalizeH="0" baseline="0" dirty="0">
                <a:ln>
                  <a:noFill/>
                </a:ln>
                <a:solidFill>
                  <a:srgbClr val="000000"/>
                </a:solidFill>
                <a:effectLst/>
                <a:latin typeface="Consolas" panose="020B0609020204030204" pitchFamily="49" charset="0"/>
              </a:rPr>
              <a:t>shardIndex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getShardIndex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int </a:t>
            </a:r>
            <a:r>
              <a:rPr kumimoji="0" lang="zh-CN" altLang="zh-CN" sz="1000" b="0" i="0" u="none" strike="noStrike" cap="none" normalizeH="0" baseline="0" dirty="0">
                <a:ln>
                  <a:noFill/>
                </a:ln>
                <a:solidFill>
                  <a:srgbClr val="000000"/>
                </a:solidFill>
                <a:effectLst/>
                <a:latin typeface="Consolas" panose="020B0609020204030204" pitchFamily="49" charset="0"/>
              </a:rPr>
              <a:t>shardTotal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getShardTotal</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log</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分片参数：当前分片序号</a:t>
            </a:r>
            <a:r>
              <a:rPr kumimoji="0" lang="zh-CN" altLang="zh-CN" sz="1000" b="0" i="0" u="none" strike="noStrike" cap="none" normalizeH="0" baseline="0" dirty="0">
                <a:ln>
                  <a:noFill/>
                </a:ln>
                <a:solidFill>
                  <a:srgbClr val="067D17"/>
                </a:solidFill>
                <a:effectLst/>
                <a:latin typeface="Consolas" panose="020B0609020204030204" pitchFamily="49" charset="0"/>
              </a:rPr>
              <a:t> = {}, </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总分片数</a:t>
            </a:r>
            <a:r>
              <a:rPr kumimoji="0" lang="zh-CN" altLang="zh-CN" sz="1000" b="0" i="0" u="none" strike="noStrike" cap="none" normalizeH="0" baseline="0" dirty="0">
                <a:ln>
                  <a:noFill/>
                </a:ln>
                <a:solidFill>
                  <a:srgbClr val="067D17"/>
                </a:solidFill>
                <a:effectLst/>
                <a:latin typeface="Consolas" panose="020B0609020204030204" pitchFamily="49" charset="0"/>
              </a:rPr>
              <a:t> =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shardTotal</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业务逻辑</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rPr>
              <a:t>List</a:t>
            </a:r>
            <a:r>
              <a:rPr kumimoji="0" lang="zh-CN" altLang="zh-CN" sz="1000" b="0" i="0" u="none" strike="noStrike" cap="none" normalizeH="0" baseline="0" dirty="0">
                <a:ln>
                  <a:noFill/>
                </a:ln>
                <a:solidFill>
                  <a:srgbClr val="080808"/>
                </a:solidFill>
                <a:effectLst/>
                <a:latin typeface="Consolas" panose="020B0609020204030204" pitchFamily="49" charset="0"/>
              </a:rPr>
              <a:t>&lt;</a:t>
            </a:r>
            <a:r>
              <a:rPr kumimoji="0" lang="zh-CN" altLang="zh-CN" sz="1000" b="0" i="0" u="none" strike="noStrike" cap="none" normalizeH="0" baseline="0" dirty="0">
                <a:ln>
                  <a:noFill/>
                </a:ln>
                <a:solidFill>
                  <a:srgbClr val="000000"/>
                </a:solidFill>
                <a:effectLst/>
                <a:latin typeface="Consolas" panose="020B0609020204030204" pitchFamily="49" charset="0"/>
              </a:rPr>
              <a:t>Integer</a:t>
            </a:r>
            <a:r>
              <a:rPr kumimoji="0" lang="zh-CN" altLang="zh-CN" sz="1000" b="0" i="0" u="none" strike="noStrike" cap="none" normalizeH="0" baseline="0" dirty="0">
                <a:ln>
                  <a:noFill/>
                </a:ln>
                <a:solidFill>
                  <a:srgbClr val="080808"/>
                </a:solidFill>
                <a:effectLst/>
                <a:latin typeface="Consolas" panose="020B0609020204030204" pitchFamily="49" charset="0"/>
              </a:rPr>
              <a:t>&gt; </a:t>
            </a:r>
            <a:r>
              <a:rPr kumimoji="0" lang="zh-CN" altLang="zh-CN" sz="1000" b="0" i="0" u="none" strike="noStrike" cap="none" normalizeH="0" baseline="0" dirty="0">
                <a:ln>
                  <a:noFill/>
                </a:ln>
                <a:solidFill>
                  <a:srgbClr val="000000"/>
                </a:solidFill>
                <a:effectLst/>
                <a:latin typeface="Consolas" panose="020B0609020204030204" pitchFamily="49" charset="0"/>
              </a:rPr>
              <a:t>list </a:t>
            </a:r>
            <a:r>
              <a:rPr kumimoji="0" lang="zh-CN" altLang="zh-CN" sz="1000" b="0" i="0" u="none" strike="noStrike" cap="none" normalizeH="0" baseline="0" dirty="0">
                <a:ln>
                  <a:noFill/>
                </a:ln>
                <a:solidFill>
                  <a:srgbClr val="080808"/>
                </a:solidFill>
                <a:effectLst/>
                <a:latin typeface="Consolas" panose="020B0609020204030204" pitchFamily="49" charset="0"/>
              </a:rPr>
              <a:t>= getList();</a:t>
            </a:r>
            <a:br>
              <a:rPr kumimoji="0" lang="zh-CN" altLang="zh-CN" sz="1000" b="0" i="0" u="none" strike="noStrike" cap="none" normalizeH="0" baseline="0" dirty="0">
                <a:ln>
                  <a:noFill/>
                </a:ln>
                <a:solidFill>
                  <a:srgbClr val="080808"/>
                </a:solidFill>
                <a:effectLst/>
                <a:latin typeface="Consolas" panose="020B0609020204030204" pitchFamily="49" charset="0"/>
              </a:rPr>
            </a:b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for </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 integer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list</a:t>
            </a: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if</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shardTotal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System</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871094"/>
                </a:solidFill>
                <a:effectLst/>
                <a:latin typeface="Consolas" panose="020B0609020204030204" pitchFamily="49" charset="0"/>
              </a:rPr>
              <a:t>out</a:t>
            </a:r>
            <a:r>
              <a:rPr kumimoji="0" lang="zh-CN" altLang="zh-CN" sz="1000" b="0" i="0" u="none" strike="noStrike" cap="none" normalizeH="0" baseline="0" dirty="0">
                <a:ln>
                  <a:noFill/>
                </a:ln>
                <a:solidFill>
                  <a:srgbClr val="080808"/>
                </a:solidFill>
                <a:effectLst/>
                <a:latin typeface="Consolas" panose="020B0609020204030204" pitchFamily="49" charset="0"/>
              </a:rPr>
              <a:t>.println(</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第</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分片执行，执行数据为：</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32" name="文本占位符 3">
            <a:extLst>
              <a:ext uri="{FF2B5EF4-FFF2-40B4-BE49-F238E27FC236}">
                <a16:creationId xmlns:a16="http://schemas.microsoft.com/office/drawing/2014/main" id="{7715A8D2-4B5C-868C-7A5A-818F7A00B16C}"/>
              </a:ext>
            </a:extLst>
          </p:cNvPr>
          <p:cNvSpPr txBox="1">
            <a:spLocks/>
          </p:cNvSpPr>
          <p:nvPr/>
        </p:nvSpPr>
        <p:spPr>
          <a:xfrm>
            <a:off x="2836265" y="2702376"/>
            <a:ext cx="875490" cy="47445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取模</a:t>
            </a:r>
          </a:p>
        </p:txBody>
      </p:sp>
    </p:spTree>
    <p:extLst>
      <p:ext uri="{BB962C8B-B14F-4D97-AF65-F5344CB8AC3E}">
        <p14:creationId xmlns:p14="http://schemas.microsoft.com/office/powerpoint/2010/main" val="2764043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par>
                                <p:cTn id="35" presetID="22" presetClass="entr" presetSubtype="2"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par>
                                <p:cTn id="46" presetID="22" presetClass="entr" presetSubtype="2"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right)">
                                      <p:cBhvr>
                                        <p:cTn id="48" dur="500"/>
                                        <p:tgtEl>
                                          <p:spTgt spid="17"/>
                                        </p:tgtEl>
                                      </p:cBhvr>
                                    </p:animEffect>
                                  </p:childTnLst>
                                </p:cTn>
                              </p:par>
                              <p:par>
                                <p:cTn id="49" presetID="22" presetClass="entr" presetSubtype="2"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righ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right)">
                                      <p:cBhvr>
                                        <p:cTn id="56" dur="500"/>
                                        <p:tgtEl>
                                          <p:spTgt spid="18"/>
                                        </p:tgtEl>
                                      </p:cBhvr>
                                    </p:animEffect>
                                  </p:childTnLst>
                                </p:cTn>
                              </p:par>
                              <p:par>
                                <p:cTn id="57" presetID="22" presetClass="entr" presetSubtype="2"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arn(outVertical)">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0" grpId="0"/>
      <p:bldP spid="31" grpId="0" animBg="1"/>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66" y="2034962"/>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1406144"/>
            <a:chOff x="1415952" y="1021955"/>
            <a:chExt cx="7907155" cy="1406144"/>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1406144"/>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1541428">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1541428"/>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路由策略有哪些？</a:t>
              </a:r>
              <a:endParaRPr lang="en-US" altLang="zh-CN"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559545" y="1807865"/>
            <a:ext cx="7753377" cy="5299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提供了很多的路由策略，我们平时用的较多就是：轮询、故障转移、分片广播</a:t>
            </a:r>
            <a:r>
              <a:rPr lang="en-US" altLang="zh-CN" sz="1400" dirty="0">
                <a:solidFill>
                  <a:schemeClr val="tx1"/>
                </a:solidFill>
              </a:rPr>
              <a:t>…</a:t>
            </a:r>
          </a:p>
        </p:txBody>
      </p:sp>
      <p:grpSp>
        <p:nvGrpSpPr>
          <p:cNvPr id="4" name="组合 3">
            <a:extLst>
              <a:ext uri="{FF2B5EF4-FFF2-40B4-BE49-F238E27FC236}">
                <a16:creationId xmlns:a16="http://schemas.microsoft.com/office/drawing/2014/main" id="{E56BBB87-C0F7-718C-CC72-7A5D1599DE52}"/>
              </a:ext>
            </a:extLst>
          </p:cNvPr>
          <p:cNvGrpSpPr/>
          <p:nvPr/>
        </p:nvGrpSpPr>
        <p:grpSpPr>
          <a:xfrm>
            <a:off x="1376315" y="2466323"/>
            <a:ext cx="7769256" cy="508552"/>
            <a:chOff x="1205454" y="324868"/>
            <a:chExt cx="8117653" cy="508552"/>
          </a:xfrm>
        </p:grpSpPr>
        <p:sp>
          <p:nvSpPr>
            <p:cNvPr id="5" name="任意多边形: 形状 4">
              <a:extLst>
                <a:ext uri="{FF2B5EF4-FFF2-40B4-BE49-F238E27FC236}">
                  <a16:creationId xmlns:a16="http://schemas.microsoft.com/office/drawing/2014/main" id="{3E24DC7E-E8F7-2721-86E4-D95BAF09A2E2}"/>
                </a:ext>
              </a:extLst>
            </p:cNvPr>
            <p:cNvSpPr/>
            <p:nvPr/>
          </p:nvSpPr>
          <p:spPr bwMode="auto">
            <a:xfrm flipV="1">
              <a:off x="1205454" y="324868"/>
              <a:ext cx="7089045" cy="508552"/>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 name="connsiteX0" fmla="*/ 1050896 w 5567043"/>
                <a:gd name="connsiteY0" fmla="*/ 0 h 617911"/>
                <a:gd name="connsiteX1" fmla="*/ 5464056 w 5567043"/>
                <a:gd name="connsiteY1" fmla="*/ 0 h 617911"/>
                <a:gd name="connsiteX2" fmla="*/ 5567043 w 5567043"/>
                <a:gd name="connsiteY2" fmla="*/ 102987 h 617911"/>
                <a:gd name="connsiteX3" fmla="*/ 5567043 w 5567043"/>
                <a:gd name="connsiteY3" fmla="*/ 514924 h 617911"/>
                <a:gd name="connsiteX4" fmla="*/ 5464056 w 5567043"/>
                <a:gd name="connsiteY4" fmla="*/ 617911 h 617911"/>
                <a:gd name="connsiteX5" fmla="*/ 1123315 w 5567043"/>
                <a:gd name="connsiteY5" fmla="*/ 617911 h 617911"/>
                <a:gd name="connsiteX6" fmla="*/ 0 w 5567043"/>
                <a:gd name="connsiteY6" fmla="*/ 418941 h 617911"/>
                <a:gd name="connsiteX7" fmla="*/ 947909 w 5567043"/>
                <a:gd name="connsiteY7" fmla="*/ 498849 h 617911"/>
                <a:gd name="connsiteX8" fmla="*/ 947909 w 5567043"/>
                <a:gd name="connsiteY8" fmla="*/ 102987 h 617911"/>
                <a:gd name="connsiteX9" fmla="*/ 1050896 w 5567043"/>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67043" h="617911">
                  <a:moveTo>
                    <a:pt x="1050896" y="0"/>
                  </a:moveTo>
                  <a:lnTo>
                    <a:pt x="5464056" y="0"/>
                  </a:lnTo>
                  <a:cubicBezTo>
                    <a:pt x="5520934" y="0"/>
                    <a:pt x="5567043" y="46109"/>
                    <a:pt x="5567043" y="102987"/>
                  </a:cubicBezTo>
                  <a:lnTo>
                    <a:pt x="5567043" y="514924"/>
                  </a:lnTo>
                  <a:cubicBezTo>
                    <a:pt x="5567043" y="571802"/>
                    <a:pt x="5520934" y="617911"/>
                    <a:pt x="5464056" y="617911"/>
                  </a:cubicBezTo>
                  <a:lnTo>
                    <a:pt x="1123315" y="617911"/>
                  </a:lnTo>
                  <a:lnTo>
                    <a:pt x="0" y="418941"/>
                  </a:lnTo>
                  <a:lnTo>
                    <a:pt x="947909" y="498849"/>
                  </a:lnTo>
                  <a:lnTo>
                    <a:pt x="947909" y="102987"/>
                  </a:lnTo>
                  <a:cubicBezTo>
                    <a:pt x="947909" y="46109"/>
                    <a:pt x="994018" y="0"/>
                    <a:pt x="1050896"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ABEA59A1-DF30-CCDB-72C4-E8CBD2AA9DFA}"/>
                </a:ext>
              </a:extLst>
            </p:cNvPr>
            <p:cNvSpPr txBox="1">
              <a:spLocks/>
            </p:cNvSpPr>
            <p:nvPr/>
          </p:nvSpPr>
          <p:spPr>
            <a:xfrm>
              <a:off x="2464262" y="37662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任务执行失败怎么解决？</a:t>
              </a:r>
              <a:endParaRPr lang="en-US" altLang="zh-CN" sz="1400" dirty="0">
                <a:solidFill>
                  <a:schemeClr val="tx1"/>
                </a:solidFill>
              </a:endParaRPr>
            </a:p>
          </p:txBody>
        </p:sp>
      </p:grpSp>
      <p:sp>
        <p:nvSpPr>
          <p:cNvPr id="8" name="文本占位符 6">
            <a:extLst>
              <a:ext uri="{FF2B5EF4-FFF2-40B4-BE49-F238E27FC236}">
                <a16:creationId xmlns:a16="http://schemas.microsoft.com/office/drawing/2014/main" id="{D59C47B5-A7FC-2252-F624-571733A9001A}"/>
              </a:ext>
            </a:extLst>
          </p:cNvPr>
          <p:cNvSpPr txBox="1">
            <a:spLocks/>
          </p:cNvSpPr>
          <p:nvPr/>
        </p:nvSpPr>
        <p:spPr>
          <a:xfrm>
            <a:off x="2493557" y="3235445"/>
            <a:ext cx="7753377" cy="12517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路由策略选择故障转移，使用健康的实例来执行任务</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设置重试次数</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查看日志</a:t>
            </a:r>
            <a:r>
              <a:rPr lang="en-US" altLang="zh-CN" sz="1400" dirty="0">
                <a:solidFill>
                  <a:schemeClr val="tx1"/>
                </a:solidFill>
              </a:rPr>
              <a:t>+</a:t>
            </a:r>
            <a:r>
              <a:rPr lang="zh-CN" altLang="en-US" sz="1400" dirty="0">
                <a:solidFill>
                  <a:schemeClr val="tx1"/>
                </a:solidFill>
              </a:rPr>
              <a:t>邮件告警来通知相关负责人解决</a:t>
            </a:r>
            <a:endParaRPr lang="en-US" altLang="zh-CN" sz="1400" dirty="0">
              <a:solidFill>
                <a:schemeClr val="tx1"/>
              </a:solidFill>
            </a:endParaRPr>
          </a:p>
        </p:txBody>
      </p:sp>
      <p:grpSp>
        <p:nvGrpSpPr>
          <p:cNvPr id="11" name="组合 10">
            <a:extLst>
              <a:ext uri="{FF2B5EF4-FFF2-40B4-BE49-F238E27FC236}">
                <a16:creationId xmlns:a16="http://schemas.microsoft.com/office/drawing/2014/main" id="{302C9142-0885-DFB5-09A3-B38FDAB38235}"/>
              </a:ext>
            </a:extLst>
          </p:cNvPr>
          <p:cNvGrpSpPr/>
          <p:nvPr/>
        </p:nvGrpSpPr>
        <p:grpSpPr>
          <a:xfrm>
            <a:off x="1509862" y="3429000"/>
            <a:ext cx="7637280" cy="1589134"/>
            <a:chOff x="1343348" y="-755714"/>
            <a:chExt cx="7979759" cy="1589134"/>
          </a:xfrm>
        </p:grpSpPr>
        <p:sp>
          <p:nvSpPr>
            <p:cNvPr id="12" name="任意多边形: 形状 11">
              <a:extLst>
                <a:ext uri="{FF2B5EF4-FFF2-40B4-BE49-F238E27FC236}">
                  <a16:creationId xmlns:a16="http://schemas.microsoft.com/office/drawing/2014/main" id="{19CFDD36-82ED-731F-52C7-E5DF2916E718}"/>
                </a:ext>
              </a:extLst>
            </p:cNvPr>
            <p:cNvSpPr/>
            <p:nvPr/>
          </p:nvSpPr>
          <p:spPr bwMode="auto">
            <a:xfrm flipV="1">
              <a:off x="1343348" y="-755714"/>
              <a:ext cx="6951151" cy="1589134"/>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 name="connsiteX0" fmla="*/ 1050896 w 5567043"/>
                <a:gd name="connsiteY0" fmla="*/ 0 h 617911"/>
                <a:gd name="connsiteX1" fmla="*/ 5464056 w 5567043"/>
                <a:gd name="connsiteY1" fmla="*/ 0 h 617911"/>
                <a:gd name="connsiteX2" fmla="*/ 5567043 w 5567043"/>
                <a:gd name="connsiteY2" fmla="*/ 102987 h 617911"/>
                <a:gd name="connsiteX3" fmla="*/ 5567043 w 5567043"/>
                <a:gd name="connsiteY3" fmla="*/ 514924 h 617911"/>
                <a:gd name="connsiteX4" fmla="*/ 5464056 w 5567043"/>
                <a:gd name="connsiteY4" fmla="*/ 617911 h 617911"/>
                <a:gd name="connsiteX5" fmla="*/ 1123315 w 5567043"/>
                <a:gd name="connsiteY5" fmla="*/ 617911 h 617911"/>
                <a:gd name="connsiteX6" fmla="*/ 0 w 5567043"/>
                <a:gd name="connsiteY6" fmla="*/ 418941 h 617911"/>
                <a:gd name="connsiteX7" fmla="*/ 947909 w 5567043"/>
                <a:gd name="connsiteY7" fmla="*/ 498849 h 617911"/>
                <a:gd name="connsiteX8" fmla="*/ 947909 w 5567043"/>
                <a:gd name="connsiteY8" fmla="*/ 102987 h 617911"/>
                <a:gd name="connsiteX9" fmla="*/ 1050896 w 5567043"/>
                <a:gd name="connsiteY9" fmla="*/ 0 h 617911"/>
                <a:gd name="connsiteX0" fmla="*/ 942607 w 5458754"/>
                <a:gd name="connsiteY0" fmla="*/ 0 h 1930861"/>
                <a:gd name="connsiteX1" fmla="*/ 5355767 w 5458754"/>
                <a:gd name="connsiteY1" fmla="*/ 0 h 1930861"/>
                <a:gd name="connsiteX2" fmla="*/ 5458754 w 5458754"/>
                <a:gd name="connsiteY2" fmla="*/ 102987 h 1930861"/>
                <a:gd name="connsiteX3" fmla="*/ 5458754 w 5458754"/>
                <a:gd name="connsiteY3" fmla="*/ 514924 h 1930861"/>
                <a:gd name="connsiteX4" fmla="*/ 5355767 w 5458754"/>
                <a:gd name="connsiteY4" fmla="*/ 617911 h 1930861"/>
                <a:gd name="connsiteX5" fmla="*/ 1015026 w 5458754"/>
                <a:gd name="connsiteY5" fmla="*/ 617911 h 1930861"/>
                <a:gd name="connsiteX6" fmla="*/ 0 w 5458754"/>
                <a:gd name="connsiteY6" fmla="*/ 1930861 h 1930861"/>
                <a:gd name="connsiteX7" fmla="*/ 839620 w 5458754"/>
                <a:gd name="connsiteY7" fmla="*/ 498849 h 1930861"/>
                <a:gd name="connsiteX8" fmla="*/ 839620 w 5458754"/>
                <a:gd name="connsiteY8" fmla="*/ 102987 h 1930861"/>
                <a:gd name="connsiteX9" fmla="*/ 942607 w 5458754"/>
                <a:gd name="connsiteY9" fmla="*/ 0 h 193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8754" h="1930861">
                  <a:moveTo>
                    <a:pt x="942607" y="0"/>
                  </a:moveTo>
                  <a:lnTo>
                    <a:pt x="5355767" y="0"/>
                  </a:lnTo>
                  <a:cubicBezTo>
                    <a:pt x="5412645" y="0"/>
                    <a:pt x="5458754" y="46109"/>
                    <a:pt x="5458754" y="102987"/>
                  </a:cubicBezTo>
                  <a:lnTo>
                    <a:pt x="5458754" y="514924"/>
                  </a:lnTo>
                  <a:cubicBezTo>
                    <a:pt x="5458754" y="571802"/>
                    <a:pt x="5412645" y="617911"/>
                    <a:pt x="5355767" y="617911"/>
                  </a:cubicBezTo>
                  <a:lnTo>
                    <a:pt x="1015026" y="617911"/>
                  </a:lnTo>
                  <a:lnTo>
                    <a:pt x="0" y="1930861"/>
                  </a:lnTo>
                  <a:lnTo>
                    <a:pt x="839620" y="498849"/>
                  </a:lnTo>
                  <a:lnTo>
                    <a:pt x="839620" y="102987"/>
                  </a:lnTo>
                  <a:cubicBezTo>
                    <a:pt x="839620" y="46109"/>
                    <a:pt x="885729" y="0"/>
                    <a:pt x="942607"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文本占位符 6">
              <a:extLst>
                <a:ext uri="{FF2B5EF4-FFF2-40B4-BE49-F238E27FC236}">
                  <a16:creationId xmlns:a16="http://schemas.microsoft.com/office/drawing/2014/main" id="{8C002BC6-BBAB-0B50-5571-05C9813CE576}"/>
                </a:ext>
              </a:extLst>
            </p:cNvPr>
            <p:cNvSpPr txBox="1">
              <a:spLocks/>
            </p:cNvSpPr>
            <p:nvPr/>
          </p:nvSpPr>
          <p:spPr>
            <a:xfrm>
              <a:off x="2464262" y="37662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如果有大数据量的任务同时都需要执行，怎么解决？</a:t>
              </a:r>
              <a:endParaRPr lang="en-US" altLang="zh-CN" sz="1400" dirty="0">
                <a:solidFill>
                  <a:schemeClr val="tx1"/>
                </a:solidFill>
              </a:endParaRPr>
            </a:p>
          </p:txBody>
        </p:sp>
      </p:grpSp>
      <p:sp>
        <p:nvSpPr>
          <p:cNvPr id="14" name="文本占位符 6">
            <a:extLst>
              <a:ext uri="{FF2B5EF4-FFF2-40B4-BE49-F238E27FC236}">
                <a16:creationId xmlns:a16="http://schemas.microsoft.com/office/drawing/2014/main" id="{581A28E4-A9F1-49D7-992B-F7E674371A67}"/>
              </a:ext>
            </a:extLst>
          </p:cNvPr>
          <p:cNvSpPr txBox="1">
            <a:spLocks/>
          </p:cNvSpPr>
          <p:nvPr/>
        </p:nvSpPr>
        <p:spPr>
          <a:xfrm>
            <a:off x="2474704" y="5196220"/>
            <a:ext cx="7753377" cy="77094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让多个实例一块去执行（部署集群），路由策略</a:t>
            </a:r>
            <a:r>
              <a:rPr lang="zh-CN" altLang="en-US" sz="1400" dirty="0">
                <a:solidFill>
                  <a:srgbClr val="C00000"/>
                </a:solidFill>
              </a:rPr>
              <a:t>分片广播</a:t>
            </a:r>
            <a:endParaRPr lang="en-US" altLang="zh-CN" sz="1400" dirty="0">
              <a:solidFill>
                <a:srgbClr val="C00000"/>
              </a:solidFill>
            </a:endParaRPr>
          </a:p>
          <a:p>
            <a:pPr marL="285750" indent="-285750">
              <a:buFont typeface="Wingdings" panose="05000000000000000000" pitchFamily="2" charset="2"/>
              <a:buChar char="l"/>
            </a:pPr>
            <a:r>
              <a:rPr lang="zh-CN" altLang="en-US" sz="1400" dirty="0">
                <a:solidFill>
                  <a:schemeClr val="tx1"/>
                </a:solidFill>
              </a:rPr>
              <a:t>在任务执行的代码中可以获取分片总数和当前分片，按照取模的方式分摊到各个实例执行</a:t>
            </a:r>
            <a:endParaRPr lang="en-US" altLang="zh-CN" sz="1400" dirty="0">
              <a:solidFill>
                <a:schemeClr val="tx1"/>
              </a:solidFill>
            </a:endParaRPr>
          </a:p>
        </p:txBody>
      </p:sp>
    </p:spTree>
    <p:extLst>
      <p:ext uri="{BB962C8B-B14F-4D97-AF65-F5344CB8AC3E}">
        <p14:creationId xmlns:p14="http://schemas.microsoft.com/office/powerpoint/2010/main" val="3607389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18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服务注册和发现是什么意思？</a:t>
              </a:r>
              <a:r>
                <a:rPr lang="en-US" altLang="zh-CN" sz="1400" dirty="0">
                  <a:solidFill>
                    <a:schemeClr val="tx1"/>
                  </a:solidFill>
                </a:rPr>
                <a:t>Spring Cloud </a:t>
              </a:r>
              <a:r>
                <a:rPr lang="zh-CN" altLang="en-US" sz="1400" dirty="0">
                  <a:solidFill>
                    <a:schemeClr val="tx1"/>
                  </a:solidFill>
                </a:rPr>
                <a:t>如何实现服务注册发现？</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22861" y="1926801"/>
            <a:ext cx="7160504" cy="1530376"/>
            <a:chOff x="2266299" y="2633811"/>
            <a:chExt cx="8631088" cy="2745321"/>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912337"/>
              <a:ext cx="8301148" cy="24667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微服务中必须要使用的组件，考察我们使用微服务的程度</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注册中心的核心作用是：服务注册和发现</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常见的注册中心：</a:t>
              </a:r>
              <a:r>
                <a:rPr lang="en-US" altLang="zh-CN" sz="1400" dirty="0">
                  <a:solidFill>
                    <a:srgbClr val="C00000"/>
                  </a:solidFill>
                </a:rPr>
                <a:t>eureka</a:t>
              </a:r>
              <a:r>
                <a:rPr lang="zh-CN" altLang="en-US" sz="1400" dirty="0">
                  <a:solidFill>
                    <a:srgbClr val="C00000"/>
                  </a:solidFill>
                </a:rPr>
                <a:t>、</a:t>
              </a:r>
              <a:r>
                <a:rPr lang="en-US" altLang="zh-CN" sz="1400" dirty="0" err="1">
                  <a:solidFill>
                    <a:srgbClr val="C00000"/>
                  </a:solidFill>
                </a:rPr>
                <a:t>nocas</a:t>
              </a:r>
              <a:r>
                <a:rPr lang="zh-CN" altLang="en-US" sz="1400" dirty="0">
                  <a:solidFill>
                    <a:schemeClr val="tx1"/>
                  </a:solidFill>
                </a:rPr>
                <a:t>、</a:t>
              </a:r>
              <a:r>
                <a:rPr lang="en-US" altLang="zh-CN" sz="1400" dirty="0">
                  <a:solidFill>
                    <a:schemeClr val="tx1"/>
                  </a:solidFill>
                </a:rPr>
                <a:t>zookeeper</a:t>
              </a:r>
            </a:p>
          </p:txBody>
        </p:sp>
      </p:grpSp>
      <p:sp>
        <p:nvSpPr>
          <p:cNvPr id="2" name="文本占位符 6">
            <a:extLst>
              <a:ext uri="{FF2B5EF4-FFF2-40B4-BE49-F238E27FC236}">
                <a16:creationId xmlns:a16="http://schemas.microsoft.com/office/drawing/2014/main" id="{0B0BDB6E-0971-4F9D-C53E-2CD164566BBA}"/>
              </a:ext>
            </a:extLst>
          </p:cNvPr>
          <p:cNvSpPr txBox="1">
            <a:spLocks/>
          </p:cNvSpPr>
          <p:nvPr/>
        </p:nvSpPr>
        <p:spPr>
          <a:xfrm>
            <a:off x="2464073" y="3639059"/>
            <a:ext cx="4313798" cy="4616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我做过的哪个微服务项目，使用了哪个注册中心</a:t>
            </a:r>
            <a:endParaRPr lang="en-US" altLang="zh-CN" sz="1400" dirty="0">
              <a:solidFill>
                <a:srgbClr val="C00000"/>
              </a:solidFill>
            </a:endParaRPr>
          </a:p>
        </p:txBody>
      </p:sp>
    </p:spTree>
    <p:extLst>
      <p:ext uri="{BB962C8B-B14F-4D97-AF65-F5344CB8AC3E}">
        <p14:creationId xmlns:p14="http://schemas.microsoft.com/office/powerpoint/2010/main" val="12743662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ppt_x</p:attrName>
                                        </p:attrNameLst>
                                      </p:cBhvr>
                                      <p:tavLst>
                                        <p:tav tm="0">
                                          <p:val>
                                            <p:strVal val="#ppt_x-#ppt_w*1.125000"/>
                                          </p:val>
                                        </p:tav>
                                        <p:tav tm="100000">
                                          <p:val>
                                            <p:strVal val="#ppt_x"/>
                                          </p:val>
                                        </p:tav>
                                      </p:tavLst>
                                    </p:anim>
                                    <p:animEffect transition="in" filter="wipe(righ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883B276-E661-42AB-9966-A438741C1099}"/>
              </a:ext>
            </a:extLst>
          </p:cNvPr>
          <p:cNvSpPr>
            <a:spLocks noGrp="1"/>
          </p:cNvSpPr>
          <p:nvPr>
            <p:ph type="body" sz="quarter" idx="10"/>
          </p:nvPr>
        </p:nvSpPr>
        <p:spPr>
          <a:xfrm>
            <a:off x="880699" y="940081"/>
            <a:ext cx="10698800" cy="517190"/>
          </a:xfrm>
        </p:spPr>
        <p:txBody>
          <a:bodyPr/>
          <a:lstStyle/>
          <a:p>
            <a:r>
              <a:rPr lang="en-US" altLang="zh-CN"/>
              <a:t>Eureka</a:t>
            </a:r>
            <a:r>
              <a:rPr lang="zh-CN" altLang="en-US"/>
              <a:t>的作用</a:t>
            </a:r>
          </a:p>
        </p:txBody>
      </p:sp>
      <p:sp>
        <p:nvSpPr>
          <p:cNvPr id="5" name="矩形: 圆角 4">
            <a:extLst>
              <a:ext uri="{FF2B5EF4-FFF2-40B4-BE49-F238E27FC236}">
                <a16:creationId xmlns:a16="http://schemas.microsoft.com/office/drawing/2014/main" id="{5ADBC433-E28C-48AF-B9A0-A7374CDCF701}"/>
              </a:ext>
            </a:extLst>
          </p:cNvPr>
          <p:cNvSpPr/>
          <p:nvPr/>
        </p:nvSpPr>
        <p:spPr>
          <a:xfrm>
            <a:off x="2560495" y="4385429"/>
            <a:ext cx="1384492" cy="64190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8080</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圆角 8">
            <a:extLst>
              <a:ext uri="{FF2B5EF4-FFF2-40B4-BE49-F238E27FC236}">
                <a16:creationId xmlns:a16="http://schemas.microsoft.com/office/drawing/2014/main" id="{C612188E-627B-4A67-9753-CC1FC7DFB415}"/>
              </a:ext>
            </a:extLst>
          </p:cNvPr>
          <p:cNvSpPr/>
          <p:nvPr/>
        </p:nvSpPr>
        <p:spPr>
          <a:xfrm>
            <a:off x="8209481"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圆角 11">
            <a:extLst>
              <a:ext uri="{FF2B5EF4-FFF2-40B4-BE49-F238E27FC236}">
                <a16:creationId xmlns:a16="http://schemas.microsoft.com/office/drawing/2014/main" id="{AECD5EBB-31DE-4FFB-A63A-CDAD8A979935}"/>
              </a:ext>
            </a:extLst>
          </p:cNvPr>
          <p:cNvSpPr/>
          <p:nvPr/>
        </p:nvSpPr>
        <p:spPr>
          <a:xfrm>
            <a:off x="8209480"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8083</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圆角 12">
            <a:extLst>
              <a:ext uri="{FF2B5EF4-FFF2-40B4-BE49-F238E27FC236}">
                <a16:creationId xmlns:a16="http://schemas.microsoft.com/office/drawing/2014/main" id="{20903833-862C-4D9F-8AC4-5274B097E734}"/>
              </a:ext>
            </a:extLst>
          </p:cNvPr>
          <p:cNvSpPr/>
          <p:nvPr/>
        </p:nvSpPr>
        <p:spPr>
          <a:xfrm>
            <a:off x="8209479"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圆角 9">
            <a:extLst>
              <a:ext uri="{FF2B5EF4-FFF2-40B4-BE49-F238E27FC236}">
                <a16:creationId xmlns:a16="http://schemas.microsoft.com/office/drawing/2014/main" id="{75AF4328-D528-4561-B033-76FB8A25F4A0}"/>
              </a:ext>
            </a:extLst>
          </p:cNvPr>
          <p:cNvSpPr/>
          <p:nvPr/>
        </p:nvSpPr>
        <p:spPr>
          <a:xfrm>
            <a:off x="5102086" y="1646133"/>
            <a:ext cx="1643271" cy="64190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a:t>eureka-server</a:t>
            </a:r>
          </a:p>
          <a:p>
            <a:pPr algn="ctr"/>
            <a:r>
              <a:rPr lang="zh-CN" altLang="en-US" sz="1400"/>
              <a:t>注册中心</a:t>
            </a:r>
          </a:p>
        </p:txBody>
      </p:sp>
      <p:cxnSp>
        <p:nvCxnSpPr>
          <p:cNvPr id="6" name="直接箭头连接符 5">
            <a:extLst>
              <a:ext uri="{FF2B5EF4-FFF2-40B4-BE49-F238E27FC236}">
                <a16:creationId xmlns:a16="http://schemas.microsoft.com/office/drawing/2014/main" id="{D59C32AA-C689-4476-871E-95C0953905B6}"/>
              </a:ext>
            </a:extLst>
          </p:cNvPr>
          <p:cNvCxnSpPr>
            <a:cxnSpLocks/>
            <a:stCxn id="14" idx="0"/>
            <a:endCxn id="10" idx="3"/>
          </p:cNvCxnSpPr>
          <p:nvPr/>
        </p:nvCxnSpPr>
        <p:spPr>
          <a:xfrm flipH="1" flipV="1">
            <a:off x="6745357" y="1967085"/>
            <a:ext cx="2147410" cy="223539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 name="矩形 13">
            <a:extLst>
              <a:ext uri="{FF2B5EF4-FFF2-40B4-BE49-F238E27FC236}">
                <a16:creationId xmlns:a16="http://schemas.microsoft.com/office/drawing/2014/main" id="{0611E408-A33D-495D-A300-ED44CAF9C55E}"/>
              </a:ext>
            </a:extLst>
          </p:cNvPr>
          <p:cNvSpPr/>
          <p:nvPr/>
        </p:nvSpPr>
        <p:spPr>
          <a:xfrm>
            <a:off x="7226805" y="4202483"/>
            <a:ext cx="3331923" cy="2421488"/>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accent5">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服务提供者</a:t>
            </a:r>
          </a:p>
        </p:txBody>
      </p:sp>
      <p:sp>
        <p:nvSpPr>
          <p:cNvPr id="25" name="矩形 24">
            <a:extLst>
              <a:ext uri="{FF2B5EF4-FFF2-40B4-BE49-F238E27FC236}">
                <a16:creationId xmlns:a16="http://schemas.microsoft.com/office/drawing/2014/main" id="{BD1FF782-E823-47F1-90BA-28DD4D5A3457}"/>
              </a:ext>
            </a:extLst>
          </p:cNvPr>
          <p:cNvSpPr/>
          <p:nvPr/>
        </p:nvSpPr>
        <p:spPr>
          <a:xfrm>
            <a:off x="7814607" y="1370292"/>
            <a:ext cx="1954680" cy="1276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8081</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8082</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8083</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localhost:8080</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1DB33CAD-CE72-4D99-B557-9BD400EB6B1D}"/>
              </a:ext>
            </a:extLst>
          </p:cNvPr>
          <p:cNvSpPr/>
          <p:nvPr/>
        </p:nvSpPr>
        <p:spPr>
          <a:xfrm>
            <a:off x="1616143" y="4202483"/>
            <a:ext cx="3331923" cy="24214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accent3">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服务消费者</a:t>
            </a:r>
          </a:p>
        </p:txBody>
      </p:sp>
      <p:cxnSp>
        <p:nvCxnSpPr>
          <p:cNvPr id="29" name="直接箭头连接符 28">
            <a:extLst>
              <a:ext uri="{FF2B5EF4-FFF2-40B4-BE49-F238E27FC236}">
                <a16:creationId xmlns:a16="http://schemas.microsoft.com/office/drawing/2014/main" id="{69311D6C-D16F-4954-B409-AE3B6FD2A90E}"/>
              </a:ext>
            </a:extLst>
          </p:cNvPr>
          <p:cNvCxnSpPr>
            <a:cxnSpLocks/>
            <a:stCxn id="10" idx="1"/>
            <a:endCxn id="27" idx="0"/>
          </p:cNvCxnSpPr>
          <p:nvPr/>
        </p:nvCxnSpPr>
        <p:spPr>
          <a:xfrm flipH="1">
            <a:off x="3282105" y="1967085"/>
            <a:ext cx="1819981" cy="22353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文本框 29">
            <a:extLst>
              <a:ext uri="{FF2B5EF4-FFF2-40B4-BE49-F238E27FC236}">
                <a16:creationId xmlns:a16="http://schemas.microsoft.com/office/drawing/2014/main" id="{594CEC91-25E4-4733-AFB8-2CB31F621323}"/>
              </a:ext>
            </a:extLst>
          </p:cNvPr>
          <p:cNvSpPr txBox="1"/>
          <p:nvPr/>
        </p:nvSpPr>
        <p:spPr>
          <a:xfrm>
            <a:off x="8053523" y="3084784"/>
            <a:ext cx="1521570" cy="307777"/>
          </a:xfrm>
          <a:prstGeom prst="rect">
            <a:avLst/>
          </a:prstGeom>
          <a:noFill/>
        </p:spPr>
        <p:txBody>
          <a:bodyPr wrap="none" rtlCol="0">
            <a:spAutoFit/>
          </a:bodyPr>
          <a:lstStyle/>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）注册服务信息</a:t>
            </a:r>
          </a:p>
        </p:txBody>
      </p:sp>
      <p:sp>
        <p:nvSpPr>
          <p:cNvPr id="31" name="文本框 30">
            <a:extLst>
              <a:ext uri="{FF2B5EF4-FFF2-40B4-BE49-F238E27FC236}">
                <a16:creationId xmlns:a16="http://schemas.microsoft.com/office/drawing/2014/main" id="{7A5A4DAB-0042-4FAE-8BC1-6F534302F37F}"/>
              </a:ext>
            </a:extLst>
          </p:cNvPr>
          <p:cNvSpPr txBox="1"/>
          <p:nvPr/>
        </p:nvSpPr>
        <p:spPr>
          <a:xfrm>
            <a:off x="2374936" y="2869341"/>
            <a:ext cx="1755609" cy="523220"/>
          </a:xfrm>
          <a:prstGeom prst="rect">
            <a:avLst/>
          </a:prstGeom>
          <a:noFill/>
        </p:spPr>
        <p:txBody>
          <a:bodyPr wrap="none" rtlCol="0">
            <a:spAutoFit/>
          </a:bodyPr>
          <a:lstStyle/>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）拉取服务</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的信息</a:t>
            </a:r>
          </a:p>
        </p:txBody>
      </p:sp>
      <p:sp>
        <p:nvSpPr>
          <p:cNvPr id="34" name="文本框 33">
            <a:extLst>
              <a:ext uri="{FF2B5EF4-FFF2-40B4-BE49-F238E27FC236}">
                <a16:creationId xmlns:a16="http://schemas.microsoft.com/office/drawing/2014/main" id="{2C624C42-301A-4064-BFA0-4A46C9A14E57}"/>
              </a:ext>
            </a:extLst>
          </p:cNvPr>
          <p:cNvSpPr txBox="1"/>
          <p:nvPr/>
        </p:nvSpPr>
        <p:spPr>
          <a:xfrm>
            <a:off x="3370126" y="5513047"/>
            <a:ext cx="102624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a:extLst>
              <a:ext uri="{FF2B5EF4-FFF2-40B4-BE49-F238E27FC236}">
                <a16:creationId xmlns:a16="http://schemas.microsoft.com/office/drawing/2014/main" id="{D88F181C-8F3E-46DE-A518-07253B978CBA}"/>
              </a:ext>
            </a:extLst>
          </p:cNvPr>
          <p:cNvSpPr/>
          <p:nvPr/>
        </p:nvSpPr>
        <p:spPr>
          <a:xfrm>
            <a:off x="3163314" y="5709127"/>
            <a:ext cx="1563346" cy="2769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localhost: 8081</a:t>
            </a:r>
            <a:endParaRPr lang="zh-CN" altLang="en-US" sz="1400"/>
          </a:p>
        </p:txBody>
      </p:sp>
      <p:cxnSp>
        <p:nvCxnSpPr>
          <p:cNvPr id="37" name="直接箭头连接符 36">
            <a:extLst>
              <a:ext uri="{FF2B5EF4-FFF2-40B4-BE49-F238E27FC236}">
                <a16:creationId xmlns:a16="http://schemas.microsoft.com/office/drawing/2014/main" id="{9DBC3D9F-AABB-4207-A471-3D208CF192DF}"/>
              </a:ext>
            </a:extLst>
          </p:cNvPr>
          <p:cNvCxnSpPr>
            <a:cxnSpLocks/>
            <a:stCxn id="5" idx="3"/>
            <a:endCxn id="13" idx="1"/>
          </p:cNvCxnSpPr>
          <p:nvPr/>
        </p:nvCxnSpPr>
        <p:spPr>
          <a:xfrm flipV="1">
            <a:off x="3944987" y="4706380"/>
            <a:ext cx="4264492"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3" name="文本框 42">
            <a:extLst>
              <a:ext uri="{FF2B5EF4-FFF2-40B4-BE49-F238E27FC236}">
                <a16:creationId xmlns:a16="http://schemas.microsoft.com/office/drawing/2014/main" id="{9D791751-811E-46C9-85B5-C69E35F93226}"/>
              </a:ext>
            </a:extLst>
          </p:cNvPr>
          <p:cNvSpPr txBox="1"/>
          <p:nvPr/>
        </p:nvSpPr>
        <p:spPr>
          <a:xfrm>
            <a:off x="5496419" y="4832714"/>
            <a:ext cx="1026243" cy="276999"/>
          </a:xfrm>
          <a:prstGeom prst="rect">
            <a:avLst/>
          </a:prstGeom>
          <a:noFill/>
        </p:spPr>
        <p:txBody>
          <a:bodyPr wrap="none" rtlCol="0">
            <a:spAutoFit/>
          </a:bodyPr>
          <a:lstStyle/>
          <a:p>
            <a:pP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）远程调用</a:t>
            </a:r>
          </a:p>
        </p:txBody>
      </p:sp>
      <p:cxnSp>
        <p:nvCxnSpPr>
          <p:cNvPr id="45" name="直接箭头连接符 44">
            <a:extLst>
              <a:ext uri="{FF2B5EF4-FFF2-40B4-BE49-F238E27FC236}">
                <a16:creationId xmlns:a16="http://schemas.microsoft.com/office/drawing/2014/main" id="{1516C6D6-8694-4081-B877-189D79BA9FEA}"/>
              </a:ext>
            </a:extLst>
          </p:cNvPr>
          <p:cNvCxnSpPr>
            <a:cxnSpLocks/>
            <a:endCxn id="10" idx="2"/>
          </p:cNvCxnSpPr>
          <p:nvPr/>
        </p:nvCxnSpPr>
        <p:spPr>
          <a:xfrm flipH="1" flipV="1">
            <a:off x="5923722" y="2288036"/>
            <a:ext cx="1890886" cy="191444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8" name="文本框 47">
            <a:extLst>
              <a:ext uri="{FF2B5EF4-FFF2-40B4-BE49-F238E27FC236}">
                <a16:creationId xmlns:a16="http://schemas.microsoft.com/office/drawing/2014/main" id="{521F4A34-7D32-43A2-9C3E-CA520980773A}"/>
              </a:ext>
            </a:extLst>
          </p:cNvPr>
          <p:cNvSpPr txBox="1"/>
          <p:nvPr/>
        </p:nvSpPr>
        <p:spPr>
          <a:xfrm>
            <a:off x="6349782" y="3516933"/>
            <a:ext cx="1903085"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心跳续约，每</a:t>
            </a: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秒</a:t>
            </a: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次</a:t>
            </a:r>
          </a:p>
        </p:txBody>
      </p:sp>
      <p:sp>
        <p:nvSpPr>
          <p:cNvPr id="33" name="矩形 32">
            <a:extLst>
              <a:ext uri="{FF2B5EF4-FFF2-40B4-BE49-F238E27FC236}">
                <a16:creationId xmlns:a16="http://schemas.microsoft.com/office/drawing/2014/main" id="{442BCF40-8C56-40A4-A8C5-E836D1B194C2}"/>
              </a:ext>
            </a:extLst>
          </p:cNvPr>
          <p:cNvSpPr/>
          <p:nvPr/>
        </p:nvSpPr>
        <p:spPr>
          <a:xfrm>
            <a:off x="7809206" y="1209575"/>
            <a:ext cx="1954680" cy="1169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8081</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8082</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8083</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思想气泡: 云 6">
            <a:extLst>
              <a:ext uri="{FF2B5EF4-FFF2-40B4-BE49-F238E27FC236}">
                <a16:creationId xmlns:a16="http://schemas.microsoft.com/office/drawing/2014/main" id="{2DAD1606-ED1E-4D66-9CDB-B22CEDDB23B9}"/>
              </a:ext>
            </a:extLst>
          </p:cNvPr>
          <p:cNvSpPr/>
          <p:nvPr/>
        </p:nvSpPr>
        <p:spPr>
          <a:xfrm>
            <a:off x="4666167" y="1202127"/>
            <a:ext cx="2862231" cy="1720459"/>
          </a:xfrm>
          <a:prstGeom prst="cloudCallout">
            <a:avLst>
              <a:gd name="adj1" fmla="val -78327"/>
              <a:gd name="adj2" fmla="val -6369"/>
            </a:avLst>
          </a:prstGeom>
          <a:solidFill>
            <a:srgbClr val="7030A0">
              <a:alpha val="14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72013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42" presetClass="path" presetSubtype="0" accel="50000" decel="50000" fill="hold" grpId="1" nodeType="withEffect">
                                  <p:stCondLst>
                                    <p:cond delay="0"/>
                                  </p:stCondLst>
                                  <p:childTnLst>
                                    <p:animMotion origin="layout" path="M 1.875E-6 -1.11111E-6 L 0.0681 0.14676 " pathEditMode="relative" rAng="0" ptsTypes="AA">
                                      <p:cBhvr>
                                        <p:cTn id="16" dur="1000" fill="hold"/>
                                        <p:tgtEl>
                                          <p:spTgt spid="13"/>
                                        </p:tgtEl>
                                        <p:attrNameLst>
                                          <p:attrName>ppt_x</p:attrName>
                                          <p:attrName>ppt_y</p:attrName>
                                        </p:attrNameLst>
                                      </p:cBhvr>
                                      <p:rCtr x="3398" y="7338"/>
                                    </p:animMotion>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childTnLst>
                                </p:cTn>
                              </p:par>
                              <p:par>
                                <p:cTn id="20" presetID="42" presetClass="path" presetSubtype="0" accel="50000" decel="50000" fill="hold" grpId="1" nodeType="withEffect">
                                  <p:stCondLst>
                                    <p:cond delay="0"/>
                                  </p:stCondLst>
                                  <p:childTnLst>
                                    <p:animMotion origin="layout" path="M 1.875E-6 -1.11111E-6 L -0.0737 0.14676 " pathEditMode="relative" rAng="0" ptsTypes="AA">
                                      <p:cBhvr>
                                        <p:cTn id="21" dur="1000" fill="hold"/>
                                        <p:tgtEl>
                                          <p:spTgt spid="12"/>
                                        </p:tgtEl>
                                        <p:attrNameLst>
                                          <p:attrName>ppt_x</p:attrName>
                                          <p:attrName>ppt_y</p:attrName>
                                        </p:attrNameLst>
                                      </p:cBhvr>
                                      <p:rCtr x="-3685" y="7338"/>
                                    </p:animMotion>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1000"/>
                                        <p:tgtEl>
                                          <p:spTgt spid="14"/>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heel(1)">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randombar(horizontal)">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1000" fill="hold"/>
                                        <p:tgtEl>
                                          <p:spTgt spid="7"/>
                                        </p:tgtEl>
                                        <p:attrNameLst>
                                          <p:attrName>ppt_w</p:attrName>
                                        </p:attrNameLst>
                                      </p:cBhvr>
                                      <p:tavLst>
                                        <p:tav tm="0">
                                          <p:val>
                                            <p:fltVal val="0"/>
                                          </p:val>
                                        </p:tav>
                                        <p:tav tm="100000">
                                          <p:val>
                                            <p:strVal val="#ppt_w"/>
                                          </p:val>
                                        </p:tav>
                                      </p:tavLst>
                                    </p:anim>
                                    <p:anim calcmode="lin" valueType="num">
                                      <p:cBhvr>
                                        <p:cTn id="45" dur="1000" fill="hold"/>
                                        <p:tgtEl>
                                          <p:spTgt spid="7"/>
                                        </p:tgtEl>
                                        <p:attrNameLst>
                                          <p:attrName>ppt_h</p:attrName>
                                        </p:attrNameLst>
                                      </p:cBhvr>
                                      <p:tavLst>
                                        <p:tav tm="0">
                                          <p:val>
                                            <p:fltVal val="0"/>
                                          </p:val>
                                        </p:tav>
                                        <p:tav tm="100000">
                                          <p:val>
                                            <p:strVal val="#ppt_h"/>
                                          </p:val>
                                        </p:tav>
                                      </p:tavLst>
                                    </p:anim>
                                    <p:animEffect transition="in" filter="fade">
                                      <p:cBhvr>
                                        <p:cTn id="46" dur="1000"/>
                                        <p:tgtEl>
                                          <p:spTgt spid="7"/>
                                        </p:tgtEl>
                                      </p:cBhvr>
                                    </p:animEffect>
                                  </p:childTnLst>
                                </p:cTn>
                              </p:par>
                              <p:par>
                                <p:cTn id="47" presetID="42" presetClass="path" presetSubtype="0" accel="50000" decel="50000" fill="hold" grpId="1" nodeType="withEffect">
                                  <p:stCondLst>
                                    <p:cond delay="0"/>
                                  </p:stCondLst>
                                  <p:childTnLst>
                                    <p:animMotion origin="layout" path="M 0 -4.44444E-6 L 0.2293 -0.00972 " pathEditMode="relative" rAng="0" ptsTypes="AA">
                                      <p:cBhvr>
                                        <p:cTn id="48" dur="1000" fill="hold"/>
                                        <p:tgtEl>
                                          <p:spTgt spid="7"/>
                                        </p:tgtEl>
                                        <p:attrNameLst>
                                          <p:attrName>ppt_x</p:attrName>
                                          <p:attrName>ppt_y</p:attrName>
                                        </p:attrNameLst>
                                      </p:cBhvr>
                                      <p:rCtr x="11458" y="-486"/>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fade">
                                      <p:cBhvr>
                                        <p:cTn id="53" dur="500"/>
                                        <p:tgtEl>
                                          <p:spTgt spid="25">
                                            <p:txEl>
                                              <p:pRg st="0" end="0"/>
                                            </p:txEl>
                                          </p:spTgt>
                                        </p:tgtEl>
                                      </p:cBhvr>
                                    </p:animEffect>
                                    <p:anim calcmode="lin" valueType="num">
                                      <p:cBhvr>
                                        <p:cTn id="54"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55"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25">
                                            <p:txEl>
                                              <p:pRg st="1" end="1"/>
                                            </p:txEl>
                                          </p:spTgt>
                                        </p:tgtEl>
                                        <p:attrNameLst>
                                          <p:attrName>style.visibility</p:attrName>
                                        </p:attrNameLst>
                                      </p:cBhvr>
                                      <p:to>
                                        <p:strVal val="visible"/>
                                      </p:to>
                                    </p:set>
                                    <p:animEffect transition="in" filter="fade">
                                      <p:cBhvr>
                                        <p:cTn id="59" dur="500"/>
                                        <p:tgtEl>
                                          <p:spTgt spid="25">
                                            <p:txEl>
                                              <p:pRg st="1" end="1"/>
                                            </p:txEl>
                                          </p:spTgt>
                                        </p:tgtEl>
                                      </p:cBhvr>
                                    </p:animEffect>
                                    <p:anim calcmode="lin" valueType="num">
                                      <p:cBhvr>
                                        <p:cTn id="60"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61" dur="5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nodeType="afterEffect">
                                  <p:stCondLst>
                                    <p:cond delay="0"/>
                                  </p:stCondLst>
                                  <p:childTnLst>
                                    <p:set>
                                      <p:cBhvr>
                                        <p:cTn id="64" dur="1" fill="hold">
                                          <p:stCondLst>
                                            <p:cond delay="0"/>
                                          </p:stCondLst>
                                        </p:cTn>
                                        <p:tgtEl>
                                          <p:spTgt spid="25">
                                            <p:txEl>
                                              <p:pRg st="2" end="2"/>
                                            </p:txEl>
                                          </p:spTgt>
                                        </p:tgtEl>
                                        <p:attrNameLst>
                                          <p:attrName>style.visibility</p:attrName>
                                        </p:attrNameLst>
                                      </p:cBhvr>
                                      <p:to>
                                        <p:strVal val="visible"/>
                                      </p:to>
                                    </p:set>
                                    <p:animEffect transition="in" filter="fade">
                                      <p:cBhvr>
                                        <p:cTn id="65" dur="500"/>
                                        <p:tgtEl>
                                          <p:spTgt spid="25">
                                            <p:txEl>
                                              <p:pRg st="2" end="2"/>
                                            </p:txEl>
                                          </p:spTgt>
                                        </p:tgtEl>
                                      </p:cBhvr>
                                    </p:animEffect>
                                    <p:anim calcmode="lin" valueType="num">
                                      <p:cBhvr>
                                        <p:cTn id="66"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67" dur="500" fill="hold"/>
                                        <p:tgtEl>
                                          <p:spTgt spid="25">
                                            <p:txEl>
                                              <p:pRg st="2" end="2"/>
                                            </p:txEl>
                                          </p:spTgt>
                                        </p:tgtEl>
                                        <p:attrNameLst>
                                          <p:attrName>ppt_y</p:attrName>
                                        </p:attrNameLst>
                                      </p:cBhvr>
                                      <p:tavLst>
                                        <p:tav tm="0">
                                          <p:val>
                                            <p:strVal val="#ppt_y+.1"/>
                                          </p:val>
                                        </p:tav>
                                        <p:tav tm="100000">
                                          <p:val>
                                            <p:strVal val="#ppt_y"/>
                                          </p:val>
                                        </p:tav>
                                      </p:tavLst>
                                    </p:anim>
                                  </p:childTnLst>
                                </p:cTn>
                              </p:par>
                            </p:childTnLst>
                          </p:cTn>
                        </p:par>
                        <p:par>
                          <p:cTn id="68" fill="hold">
                            <p:stCondLst>
                              <p:cond delay="1500"/>
                            </p:stCondLst>
                            <p:childTnLst>
                              <p:par>
                                <p:cTn id="69" presetID="42" presetClass="entr" presetSubtype="0" fill="hold" nodeType="afterEffect">
                                  <p:stCondLst>
                                    <p:cond delay="0"/>
                                  </p:stCondLst>
                                  <p:childTnLst>
                                    <p:set>
                                      <p:cBhvr>
                                        <p:cTn id="70" dur="1" fill="hold">
                                          <p:stCondLst>
                                            <p:cond delay="0"/>
                                          </p:stCondLst>
                                        </p:cTn>
                                        <p:tgtEl>
                                          <p:spTgt spid="25">
                                            <p:txEl>
                                              <p:pRg st="3" end="3"/>
                                            </p:txEl>
                                          </p:spTgt>
                                        </p:tgtEl>
                                        <p:attrNameLst>
                                          <p:attrName>style.visibility</p:attrName>
                                        </p:attrNameLst>
                                      </p:cBhvr>
                                      <p:to>
                                        <p:strVal val="visible"/>
                                      </p:to>
                                    </p:set>
                                    <p:animEffect transition="in" filter="fade">
                                      <p:cBhvr>
                                        <p:cTn id="71" dur="500"/>
                                        <p:tgtEl>
                                          <p:spTgt spid="25">
                                            <p:txEl>
                                              <p:pRg st="3" end="3"/>
                                            </p:txEl>
                                          </p:spTgt>
                                        </p:tgtEl>
                                      </p:cBhvr>
                                    </p:animEffect>
                                    <p:anim calcmode="lin" valueType="num">
                                      <p:cBhvr>
                                        <p:cTn id="72"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3" end="3"/>
                                            </p:txEl>
                                          </p:spTgt>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42" presetClass="entr" presetSubtype="0" fill="hold" nodeType="afterEffect">
                                  <p:stCondLst>
                                    <p:cond delay="0"/>
                                  </p:stCondLst>
                                  <p:childTnLst>
                                    <p:set>
                                      <p:cBhvr>
                                        <p:cTn id="76" dur="1" fill="hold">
                                          <p:stCondLst>
                                            <p:cond delay="0"/>
                                          </p:stCondLst>
                                        </p:cTn>
                                        <p:tgtEl>
                                          <p:spTgt spid="25">
                                            <p:txEl>
                                              <p:pRg st="4" end="4"/>
                                            </p:txEl>
                                          </p:spTgt>
                                        </p:tgtEl>
                                        <p:attrNameLst>
                                          <p:attrName>style.visibility</p:attrName>
                                        </p:attrNameLst>
                                      </p:cBhvr>
                                      <p:to>
                                        <p:strVal val="visible"/>
                                      </p:to>
                                    </p:set>
                                    <p:animEffect transition="in" filter="fade">
                                      <p:cBhvr>
                                        <p:cTn id="77" dur="500"/>
                                        <p:tgtEl>
                                          <p:spTgt spid="25">
                                            <p:txEl>
                                              <p:pRg st="4" end="4"/>
                                            </p:txEl>
                                          </p:spTgt>
                                        </p:tgtEl>
                                      </p:cBhvr>
                                    </p:animEffect>
                                    <p:anim calcmode="lin" valueType="num">
                                      <p:cBhvr>
                                        <p:cTn id="78"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p:cTn id="79" dur="500" fill="hold"/>
                                        <p:tgtEl>
                                          <p:spTgt spid="25">
                                            <p:txEl>
                                              <p:pRg st="4" end="4"/>
                                            </p:txEl>
                                          </p:spTgt>
                                        </p:tgtEl>
                                        <p:attrNameLst>
                                          <p:attrName>ppt_y</p:attrName>
                                        </p:attrNameLst>
                                      </p:cBhvr>
                                      <p:tavLst>
                                        <p:tav tm="0">
                                          <p:val>
                                            <p:strVal val="#ppt_y+.1"/>
                                          </p:val>
                                        </p:tav>
                                        <p:tav tm="100000">
                                          <p:val>
                                            <p:strVal val="#ppt_y"/>
                                          </p:val>
                                        </p:tav>
                                      </p:tavLst>
                                    </p:anim>
                                  </p:childTnLst>
                                </p:cTn>
                              </p:par>
                            </p:childTnLst>
                          </p:cTn>
                        </p:par>
                        <p:par>
                          <p:cTn id="80" fill="hold">
                            <p:stCondLst>
                              <p:cond delay="2500"/>
                            </p:stCondLst>
                            <p:childTnLst>
                              <p:par>
                                <p:cTn id="81" presetID="42" presetClass="entr" presetSubtype="0" fill="hold" nodeType="afterEffect">
                                  <p:stCondLst>
                                    <p:cond delay="0"/>
                                  </p:stCondLst>
                                  <p:childTnLst>
                                    <p:set>
                                      <p:cBhvr>
                                        <p:cTn id="82" dur="1" fill="hold">
                                          <p:stCondLst>
                                            <p:cond delay="0"/>
                                          </p:stCondLst>
                                        </p:cTn>
                                        <p:tgtEl>
                                          <p:spTgt spid="25">
                                            <p:txEl>
                                              <p:pRg st="5" end="5"/>
                                            </p:txEl>
                                          </p:spTgt>
                                        </p:tgtEl>
                                        <p:attrNameLst>
                                          <p:attrName>style.visibility</p:attrName>
                                        </p:attrNameLst>
                                      </p:cBhvr>
                                      <p:to>
                                        <p:strVal val="visible"/>
                                      </p:to>
                                    </p:set>
                                    <p:animEffect transition="in" filter="fade">
                                      <p:cBhvr>
                                        <p:cTn id="83" dur="500"/>
                                        <p:tgtEl>
                                          <p:spTgt spid="25">
                                            <p:txEl>
                                              <p:pRg st="5" end="5"/>
                                            </p:txEl>
                                          </p:spTgt>
                                        </p:tgtEl>
                                      </p:cBhvr>
                                    </p:animEffect>
                                    <p:anim calcmode="lin" valueType="num">
                                      <p:cBhvr>
                                        <p:cTn id="84"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p:cTn id="85" dur="500" fill="hold"/>
                                        <p:tgtEl>
                                          <p:spTgt spid="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par>
                          <p:cTn id="91" fill="hold">
                            <p:stCondLst>
                              <p:cond delay="500"/>
                            </p:stCondLst>
                            <p:childTnLst>
                              <p:par>
                                <p:cTn id="92" presetID="14" presetClass="entr" presetSubtype="10"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randombar(horizontal)">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xEl>
                                              <p:pRg st="0" end="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3">
                                            <p:txEl>
                                              <p:pRg st="2" end="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3">
                                            <p:txEl>
                                              <p:pRg st="3" end="3"/>
                                            </p:txEl>
                                          </p:spTgt>
                                        </p:tgtEl>
                                        <p:attrNameLst>
                                          <p:attrName>style.visibility</p:attrName>
                                        </p:attrNameLst>
                                      </p:cBhvr>
                                      <p:to>
                                        <p:strVal val="visible"/>
                                      </p:to>
                                    </p:set>
                                  </p:childTnLst>
                                </p:cTn>
                              </p:par>
                              <p:par>
                                <p:cTn id="105" presetID="53" presetClass="entr" presetSubtype="16" fill="hold" grpId="0" nodeType="withEffect">
                                  <p:stCondLst>
                                    <p:cond delay="0"/>
                                  </p:stCondLst>
                                  <p:childTnLst>
                                    <p:set>
                                      <p:cBhvr>
                                        <p:cTn id="106" dur="1" fill="hold">
                                          <p:stCondLst>
                                            <p:cond delay="0"/>
                                          </p:stCondLst>
                                        </p:cTn>
                                        <p:tgtEl>
                                          <p:spTgt spid="33">
                                            <p:txEl>
                                              <p:pRg st="0" end="0"/>
                                            </p:txEl>
                                          </p:spTgt>
                                        </p:tgtEl>
                                        <p:attrNameLst>
                                          <p:attrName>style.visibility</p:attrName>
                                        </p:attrNameLst>
                                      </p:cBhvr>
                                      <p:to>
                                        <p:strVal val="visible"/>
                                      </p:to>
                                    </p:set>
                                    <p:anim calcmode="lin" valueType="num">
                                      <p:cBhvr>
                                        <p:cTn id="107" dur="2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08" dur="20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109" dur="2000"/>
                                        <p:tgtEl>
                                          <p:spTgt spid="33">
                                            <p:txEl>
                                              <p:pRg st="0" end="0"/>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3">
                                            <p:txEl>
                                              <p:pRg st="1" end="1"/>
                                            </p:txEl>
                                          </p:spTgt>
                                        </p:tgtEl>
                                        <p:attrNameLst>
                                          <p:attrName>style.visibility</p:attrName>
                                        </p:attrNameLst>
                                      </p:cBhvr>
                                      <p:to>
                                        <p:strVal val="visible"/>
                                      </p:to>
                                    </p:set>
                                    <p:anim calcmode="lin" valueType="num">
                                      <p:cBhvr>
                                        <p:cTn id="112" dur="2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113" dur="2000" fill="hold"/>
                                        <p:tgtEl>
                                          <p:spTgt spid="33">
                                            <p:txEl>
                                              <p:pRg st="1" end="1"/>
                                            </p:txEl>
                                          </p:spTgt>
                                        </p:tgtEl>
                                        <p:attrNameLst>
                                          <p:attrName>ppt_h</p:attrName>
                                        </p:attrNameLst>
                                      </p:cBhvr>
                                      <p:tavLst>
                                        <p:tav tm="0">
                                          <p:val>
                                            <p:fltVal val="0"/>
                                          </p:val>
                                        </p:tav>
                                        <p:tav tm="100000">
                                          <p:val>
                                            <p:strVal val="#ppt_h"/>
                                          </p:val>
                                        </p:tav>
                                      </p:tavLst>
                                    </p:anim>
                                    <p:animEffect transition="in" filter="fade">
                                      <p:cBhvr>
                                        <p:cTn id="114" dur="2000"/>
                                        <p:tgtEl>
                                          <p:spTgt spid="33">
                                            <p:txEl>
                                              <p:pRg st="1" end="1"/>
                                            </p:txEl>
                                          </p:spTgt>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3">
                                            <p:txEl>
                                              <p:pRg st="2" end="2"/>
                                            </p:txEl>
                                          </p:spTgt>
                                        </p:tgtEl>
                                        <p:attrNameLst>
                                          <p:attrName>style.visibility</p:attrName>
                                        </p:attrNameLst>
                                      </p:cBhvr>
                                      <p:to>
                                        <p:strVal val="visible"/>
                                      </p:to>
                                    </p:set>
                                    <p:anim calcmode="lin" valueType="num">
                                      <p:cBhvr>
                                        <p:cTn id="117" dur="2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118" dur="2000" fill="hold"/>
                                        <p:tgtEl>
                                          <p:spTgt spid="33">
                                            <p:txEl>
                                              <p:pRg st="2" end="2"/>
                                            </p:txEl>
                                          </p:spTgt>
                                        </p:tgtEl>
                                        <p:attrNameLst>
                                          <p:attrName>ppt_h</p:attrName>
                                        </p:attrNameLst>
                                      </p:cBhvr>
                                      <p:tavLst>
                                        <p:tav tm="0">
                                          <p:val>
                                            <p:fltVal val="0"/>
                                          </p:val>
                                        </p:tav>
                                        <p:tav tm="100000">
                                          <p:val>
                                            <p:strVal val="#ppt_h"/>
                                          </p:val>
                                        </p:tav>
                                      </p:tavLst>
                                    </p:anim>
                                    <p:animEffect transition="in" filter="fade">
                                      <p:cBhvr>
                                        <p:cTn id="119" dur="2000"/>
                                        <p:tgtEl>
                                          <p:spTgt spid="33">
                                            <p:txEl>
                                              <p:pRg st="2" end="2"/>
                                            </p:txEl>
                                          </p:spTgt>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3">
                                            <p:txEl>
                                              <p:pRg st="3" end="3"/>
                                            </p:txEl>
                                          </p:spTgt>
                                        </p:tgtEl>
                                        <p:attrNameLst>
                                          <p:attrName>style.visibility</p:attrName>
                                        </p:attrNameLst>
                                      </p:cBhvr>
                                      <p:to>
                                        <p:strVal val="visible"/>
                                      </p:to>
                                    </p:set>
                                    <p:anim calcmode="lin" valueType="num">
                                      <p:cBhvr>
                                        <p:cTn id="122" dur="2000" fill="hold"/>
                                        <p:tgtEl>
                                          <p:spTgt spid="33">
                                            <p:txEl>
                                              <p:pRg st="3" end="3"/>
                                            </p:txEl>
                                          </p:spTgt>
                                        </p:tgtEl>
                                        <p:attrNameLst>
                                          <p:attrName>ppt_w</p:attrName>
                                        </p:attrNameLst>
                                      </p:cBhvr>
                                      <p:tavLst>
                                        <p:tav tm="0">
                                          <p:val>
                                            <p:fltVal val="0"/>
                                          </p:val>
                                        </p:tav>
                                        <p:tav tm="100000">
                                          <p:val>
                                            <p:strVal val="#ppt_w"/>
                                          </p:val>
                                        </p:tav>
                                      </p:tavLst>
                                    </p:anim>
                                    <p:anim calcmode="lin" valueType="num">
                                      <p:cBhvr>
                                        <p:cTn id="123" dur="2000" fill="hold"/>
                                        <p:tgtEl>
                                          <p:spTgt spid="33">
                                            <p:txEl>
                                              <p:pRg st="3" end="3"/>
                                            </p:txEl>
                                          </p:spTgt>
                                        </p:tgtEl>
                                        <p:attrNameLst>
                                          <p:attrName>ppt_h</p:attrName>
                                        </p:attrNameLst>
                                      </p:cBhvr>
                                      <p:tavLst>
                                        <p:tav tm="0">
                                          <p:val>
                                            <p:fltVal val="0"/>
                                          </p:val>
                                        </p:tav>
                                        <p:tav tm="100000">
                                          <p:val>
                                            <p:strVal val="#ppt_h"/>
                                          </p:val>
                                        </p:tav>
                                      </p:tavLst>
                                    </p:anim>
                                    <p:animEffect transition="in" filter="fade">
                                      <p:cBhvr>
                                        <p:cTn id="124" dur="2000"/>
                                        <p:tgtEl>
                                          <p:spTgt spid="33">
                                            <p:txEl>
                                              <p:pRg st="3" end="3"/>
                                            </p:txEl>
                                          </p:spTgt>
                                        </p:tgtEl>
                                      </p:cBhvr>
                                    </p:animEffect>
                                  </p:childTnLst>
                                </p:cTn>
                              </p:par>
                              <p:par>
                                <p:cTn id="125" presetID="42" presetClass="path" presetSubtype="0" accel="50000" decel="50000" fill="hold" grpId="1" nodeType="withEffect">
                                  <p:stCondLst>
                                    <p:cond delay="0"/>
                                  </p:stCondLst>
                                  <p:childTnLst>
                                    <p:animMotion origin="layout" path="M -1.875E-6 -4.81481E-6 L -0.50599 0.59607 " pathEditMode="relative" rAng="0" ptsTypes="AA">
                                      <p:cBhvr>
                                        <p:cTn id="126" dur="2000" fill="hold"/>
                                        <p:tgtEl>
                                          <p:spTgt spid="33">
                                            <p:txEl>
                                              <p:pRg st="0" end="0"/>
                                            </p:txEl>
                                          </p:spTgt>
                                        </p:tgtEl>
                                        <p:attrNameLst>
                                          <p:attrName>ppt_x</p:attrName>
                                          <p:attrName>ppt_y</p:attrName>
                                        </p:attrNameLst>
                                      </p:cBhvr>
                                      <p:rCtr x="-25299" y="29792"/>
                                    </p:animMotion>
                                  </p:childTnLst>
                                </p:cTn>
                              </p:par>
                              <p:par>
                                <p:cTn id="127" presetID="42" presetClass="path" presetSubtype="0" accel="50000" decel="50000" fill="hold" grpId="1" nodeType="withEffect">
                                  <p:stCondLst>
                                    <p:cond delay="0"/>
                                  </p:stCondLst>
                                  <p:childTnLst>
                                    <p:animMotion origin="layout" path="M 3.125E-6 -4.81481E-6 L -0.50104 0.59237 " pathEditMode="relative" rAng="0" ptsTypes="AA">
                                      <p:cBhvr>
                                        <p:cTn id="128" dur="2000" fill="hold"/>
                                        <p:tgtEl>
                                          <p:spTgt spid="33">
                                            <p:txEl>
                                              <p:pRg st="1" end="1"/>
                                            </p:txEl>
                                          </p:spTgt>
                                        </p:tgtEl>
                                        <p:attrNameLst>
                                          <p:attrName>ppt_x</p:attrName>
                                          <p:attrName>ppt_y</p:attrName>
                                        </p:attrNameLst>
                                      </p:cBhvr>
                                      <p:rCtr x="-25052" y="29606"/>
                                    </p:animMotion>
                                  </p:childTnLst>
                                </p:cTn>
                              </p:par>
                              <p:par>
                                <p:cTn id="129" presetID="42" presetClass="path" presetSubtype="0" accel="50000" decel="50000" fill="hold" grpId="1" nodeType="withEffect">
                                  <p:stCondLst>
                                    <p:cond delay="0"/>
                                  </p:stCondLst>
                                  <p:childTnLst>
                                    <p:animMotion origin="layout" path="M 3.125E-6 -3.33333E-6 L -0.50104 0.59051 " pathEditMode="relative" rAng="0" ptsTypes="AA">
                                      <p:cBhvr>
                                        <p:cTn id="130" dur="2000" fill="hold"/>
                                        <p:tgtEl>
                                          <p:spTgt spid="33">
                                            <p:txEl>
                                              <p:pRg st="2" end="2"/>
                                            </p:txEl>
                                          </p:spTgt>
                                        </p:tgtEl>
                                        <p:attrNameLst>
                                          <p:attrName>ppt_x</p:attrName>
                                          <p:attrName>ppt_y</p:attrName>
                                        </p:attrNameLst>
                                      </p:cBhvr>
                                      <p:rCtr x="-25052" y="29514"/>
                                    </p:animMotion>
                                  </p:childTnLst>
                                </p:cTn>
                              </p:par>
                              <p:par>
                                <p:cTn id="131" presetID="42" presetClass="path" presetSubtype="0" accel="50000" decel="50000" fill="hold" grpId="1" nodeType="withEffect">
                                  <p:stCondLst>
                                    <p:cond delay="0"/>
                                  </p:stCondLst>
                                  <p:childTnLst>
                                    <p:animMotion origin="layout" path="M 3.125E-6 -3.33333E-6 L -0.50209 0.59213 " pathEditMode="relative" rAng="0" ptsTypes="AA">
                                      <p:cBhvr>
                                        <p:cTn id="132" dur="2000" fill="hold"/>
                                        <p:tgtEl>
                                          <p:spTgt spid="33">
                                            <p:txEl>
                                              <p:pRg st="3" end="3"/>
                                            </p:txEl>
                                          </p:spTgt>
                                        </p:tgtEl>
                                        <p:attrNameLst>
                                          <p:attrName>ppt_x</p:attrName>
                                          <p:attrName>ppt_y</p:attrName>
                                        </p:attrNameLst>
                                      </p:cBhvr>
                                      <p:rCtr x="-25104" y="29606"/>
                                    </p:animMotion>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anim calcmode="lin" valueType="num">
                                      <p:cBhvr>
                                        <p:cTn id="137" dur="1000" fill="hold"/>
                                        <p:tgtEl>
                                          <p:spTgt spid="34"/>
                                        </p:tgtEl>
                                        <p:attrNameLst>
                                          <p:attrName>ppt_w</p:attrName>
                                        </p:attrNameLst>
                                      </p:cBhvr>
                                      <p:tavLst>
                                        <p:tav tm="0">
                                          <p:val>
                                            <p:fltVal val="0"/>
                                          </p:val>
                                        </p:tav>
                                        <p:tav tm="100000">
                                          <p:val>
                                            <p:strVal val="#ppt_w"/>
                                          </p:val>
                                        </p:tav>
                                      </p:tavLst>
                                    </p:anim>
                                    <p:anim calcmode="lin" valueType="num">
                                      <p:cBhvr>
                                        <p:cTn id="138" dur="1000" fill="hold"/>
                                        <p:tgtEl>
                                          <p:spTgt spid="34"/>
                                        </p:tgtEl>
                                        <p:attrNameLst>
                                          <p:attrName>ppt_h</p:attrName>
                                        </p:attrNameLst>
                                      </p:cBhvr>
                                      <p:tavLst>
                                        <p:tav tm="0">
                                          <p:val>
                                            <p:fltVal val="0"/>
                                          </p:val>
                                        </p:tav>
                                        <p:tav tm="100000">
                                          <p:val>
                                            <p:strVal val="#ppt_h"/>
                                          </p:val>
                                        </p:tav>
                                      </p:tavLst>
                                    </p:anim>
                                    <p:anim calcmode="lin" valueType="num">
                                      <p:cBhvr>
                                        <p:cTn id="139" dur="1000" fill="hold"/>
                                        <p:tgtEl>
                                          <p:spTgt spid="34"/>
                                        </p:tgtEl>
                                        <p:attrNameLst>
                                          <p:attrName>style.rotation</p:attrName>
                                        </p:attrNameLst>
                                      </p:cBhvr>
                                      <p:tavLst>
                                        <p:tav tm="0">
                                          <p:val>
                                            <p:fltVal val="90"/>
                                          </p:val>
                                        </p:tav>
                                        <p:tav tm="100000">
                                          <p:val>
                                            <p:fltVal val="0"/>
                                          </p:val>
                                        </p:tav>
                                      </p:tavLst>
                                    </p:anim>
                                    <p:animEffect transition="in" filter="fade">
                                      <p:cBhvr>
                                        <p:cTn id="140" dur="1000"/>
                                        <p:tgtEl>
                                          <p:spTgt spid="34"/>
                                        </p:tgtEl>
                                      </p:cBhvr>
                                    </p:animEffect>
                                  </p:childTnLst>
                                </p:cTn>
                              </p:par>
                            </p:childTnLst>
                          </p:cTn>
                        </p:par>
                        <p:par>
                          <p:cTn id="141" fill="hold">
                            <p:stCondLst>
                              <p:cond delay="1000"/>
                            </p:stCondLst>
                            <p:childTnLst>
                              <p:par>
                                <p:cTn id="142" presetID="53" presetClass="entr" presetSubtype="16" fill="hold" grpId="0" nodeType="afterEffect">
                                  <p:stCondLst>
                                    <p:cond delay="0"/>
                                  </p:stCondLst>
                                  <p:childTnLst>
                                    <p:set>
                                      <p:cBhvr>
                                        <p:cTn id="143" dur="1" fill="hold">
                                          <p:stCondLst>
                                            <p:cond delay="0"/>
                                          </p:stCondLst>
                                        </p:cTn>
                                        <p:tgtEl>
                                          <p:spTgt spid="35"/>
                                        </p:tgtEl>
                                        <p:attrNameLst>
                                          <p:attrName>style.visibility</p:attrName>
                                        </p:attrNameLst>
                                      </p:cBhvr>
                                      <p:to>
                                        <p:strVal val="visible"/>
                                      </p:to>
                                    </p:set>
                                    <p:anim calcmode="lin" valueType="num">
                                      <p:cBhvr>
                                        <p:cTn id="144" dur="1000" fill="hold"/>
                                        <p:tgtEl>
                                          <p:spTgt spid="35"/>
                                        </p:tgtEl>
                                        <p:attrNameLst>
                                          <p:attrName>ppt_w</p:attrName>
                                        </p:attrNameLst>
                                      </p:cBhvr>
                                      <p:tavLst>
                                        <p:tav tm="0">
                                          <p:val>
                                            <p:fltVal val="0"/>
                                          </p:val>
                                        </p:tav>
                                        <p:tav tm="100000">
                                          <p:val>
                                            <p:strVal val="#ppt_w"/>
                                          </p:val>
                                        </p:tav>
                                      </p:tavLst>
                                    </p:anim>
                                    <p:anim calcmode="lin" valueType="num">
                                      <p:cBhvr>
                                        <p:cTn id="145" dur="1000" fill="hold"/>
                                        <p:tgtEl>
                                          <p:spTgt spid="35"/>
                                        </p:tgtEl>
                                        <p:attrNameLst>
                                          <p:attrName>ppt_h</p:attrName>
                                        </p:attrNameLst>
                                      </p:cBhvr>
                                      <p:tavLst>
                                        <p:tav tm="0">
                                          <p:val>
                                            <p:fltVal val="0"/>
                                          </p:val>
                                        </p:tav>
                                        <p:tav tm="100000">
                                          <p:val>
                                            <p:strVal val="#ppt_h"/>
                                          </p:val>
                                        </p:tav>
                                      </p:tavLst>
                                    </p:anim>
                                    <p:animEffect transition="in" filter="fade">
                                      <p:cBhvr>
                                        <p:cTn id="146" dur="1000"/>
                                        <p:tgtEl>
                                          <p:spTgt spid="35"/>
                                        </p:tgtEl>
                                      </p:cBhvr>
                                    </p:animEffect>
                                  </p:childTnLst>
                                </p:cTn>
                              </p:par>
                              <p:par>
                                <p:cTn id="147" presetID="42" presetClass="path" presetSubtype="0" accel="50000" decel="50000" fill="hold" grpId="1" nodeType="withEffect">
                                  <p:stCondLst>
                                    <p:cond delay="0"/>
                                  </p:stCondLst>
                                  <p:childTnLst>
                                    <p:animMotion origin="layout" path="M -0.11406 -0.01412 L 0.11015 -0.04908 " pathEditMode="relative" rAng="0" ptsTypes="AA">
                                      <p:cBhvr>
                                        <p:cTn id="148" dur="1000" fill="hold"/>
                                        <p:tgtEl>
                                          <p:spTgt spid="35"/>
                                        </p:tgtEl>
                                        <p:attrNameLst>
                                          <p:attrName>ppt_x</p:attrName>
                                          <p:attrName>ppt_y</p:attrName>
                                        </p:attrNameLst>
                                      </p:cBhvr>
                                      <p:rCtr x="11211" y="-1759"/>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left)">
                                      <p:cBhvr>
                                        <p:cTn id="153" dur="500"/>
                                        <p:tgtEl>
                                          <p:spTgt spid="37"/>
                                        </p:tgtEl>
                                      </p:cBhvr>
                                    </p:animEffect>
                                  </p:childTnLst>
                                </p:cTn>
                              </p:par>
                            </p:childTnLst>
                          </p:cTn>
                        </p:par>
                        <p:par>
                          <p:cTn id="154" fill="hold">
                            <p:stCondLst>
                              <p:cond delay="500"/>
                            </p:stCondLst>
                            <p:childTnLst>
                              <p:par>
                                <p:cTn id="155" presetID="14" presetClass="entr" presetSubtype="10" fill="hold" grpId="0" nodeType="after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randombar(horizontal)">
                                      <p:cBhvr>
                                        <p:cTn id="157" dur="500"/>
                                        <p:tgtEl>
                                          <p:spTgt spid="4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repeatCount="5000" fill="hold"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wipe(down)">
                                      <p:cBhvr>
                                        <p:cTn id="162" dur="1000"/>
                                        <p:tgtEl>
                                          <p:spTgt spid="45"/>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animEffect transition="in" filter="randombar(horizontal)">
                                      <p:cBhvr>
                                        <p:cTn id="165" dur="500"/>
                                        <p:tgtEl>
                                          <p:spTgt spid="48"/>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12"/>
                                        </p:tgtEl>
                                      </p:cBhvr>
                                    </p:animEffect>
                                    <p:set>
                                      <p:cBhvr>
                                        <p:cTn id="170" dur="1" fill="hold">
                                          <p:stCondLst>
                                            <p:cond delay="499"/>
                                          </p:stCondLst>
                                        </p:cTn>
                                        <p:tgtEl>
                                          <p:spTgt spid="1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9" presetClass="exit" presetSubtype="0" fill="hold" nodeType="clickEffect">
                                  <p:stCondLst>
                                    <p:cond delay="0"/>
                                  </p:stCondLst>
                                  <p:childTnLst>
                                    <p:animEffect transition="out" filter="dissolve">
                                      <p:cBhvr>
                                        <p:cTn id="174" dur="500"/>
                                        <p:tgtEl>
                                          <p:spTgt spid="25">
                                            <p:txEl>
                                              <p:pRg st="3" end="3"/>
                                            </p:txEl>
                                          </p:spTgt>
                                        </p:tgtEl>
                                      </p:cBhvr>
                                    </p:animEffect>
                                    <p:set>
                                      <p:cBhvr>
                                        <p:cTn id="175" dur="1" fill="hold">
                                          <p:stCondLst>
                                            <p:cond delay="499"/>
                                          </p:stCondLst>
                                        </p:cTn>
                                        <p:tgtEl>
                                          <p:spTgt spid="25">
                                            <p:txEl>
                                              <p:pRg st="3" end="3"/>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9" presetClass="exit" presetSubtype="0" fill="hold" nodeType="clickEffect">
                                  <p:stCondLst>
                                    <p:cond delay="0"/>
                                  </p:stCondLst>
                                  <p:childTnLst>
                                    <p:animEffect transition="out" filter="dissolve">
                                      <p:cBhvr>
                                        <p:cTn id="179" dur="500"/>
                                        <p:tgtEl>
                                          <p:spTgt spid="33">
                                            <p:txEl>
                                              <p:pRg st="3" end="3"/>
                                            </p:txEl>
                                          </p:spTgt>
                                        </p:tgtEl>
                                      </p:cBhvr>
                                    </p:animEffect>
                                    <p:set>
                                      <p:cBhvr>
                                        <p:cTn id="180" dur="1" fill="hold">
                                          <p:stCondLst>
                                            <p:cond delay="499"/>
                                          </p:stCondLst>
                                        </p:cTn>
                                        <p:tgtEl>
                                          <p:spTgt spid="3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0" grpId="0" animBg="1"/>
      <p:bldP spid="14" grpId="0" animBg="1"/>
      <p:bldP spid="27" grpId="0" animBg="1"/>
      <p:bldP spid="30" grpId="0"/>
      <p:bldP spid="31" grpId="0"/>
      <p:bldP spid="34" grpId="0"/>
      <p:bldP spid="35" grpId="0" animBg="1"/>
      <p:bldP spid="35" grpId="1" animBg="1"/>
      <p:bldP spid="43" grpId="0"/>
      <p:bldP spid="48" grpId="0"/>
      <p:bldP spid="33" grpId="0" build="allAtOnce"/>
      <p:bldP spid="33" grpId="1" uiExpand="1" build="allAtOnce"/>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0B6FDCB-6CF2-4CF5-80D2-9C084C2EE6F7}"/>
              </a:ext>
            </a:extLst>
          </p:cNvPr>
          <p:cNvSpPr>
            <a:spLocks noGrp="1"/>
          </p:cNvSpPr>
          <p:nvPr>
            <p:ph type="body" sz="quarter" idx="11"/>
          </p:nvPr>
        </p:nvSpPr>
        <p:spPr>
          <a:xfrm>
            <a:off x="2256877" y="1891670"/>
            <a:ext cx="9507775" cy="1860197"/>
          </a:xfrm>
        </p:spPr>
        <p:txBody>
          <a:bodyPr/>
          <a:lstStyle/>
          <a:p>
            <a:pPr marL="285750" indent="-285750">
              <a:buFont typeface="Wingdings" panose="05000000000000000000" pitchFamily="2" charset="2"/>
              <a:buChar char="l"/>
            </a:pPr>
            <a:r>
              <a:rPr lang="zh-CN" altLang="en-US" sz="1400" dirty="0"/>
              <a:t>我们当时项目采用的</a:t>
            </a:r>
            <a:r>
              <a:rPr lang="en-US" altLang="zh-CN" sz="1400" dirty="0"/>
              <a:t>eureka</a:t>
            </a:r>
            <a:r>
              <a:rPr lang="zh-CN" altLang="en-US" sz="1400" dirty="0"/>
              <a:t>作为注册中心，这个也是</a:t>
            </a:r>
            <a:r>
              <a:rPr lang="en-US" altLang="zh-CN" sz="1400" dirty="0"/>
              <a:t>spring cloud</a:t>
            </a:r>
            <a:r>
              <a:rPr lang="zh-CN" altLang="en-US" sz="1400" dirty="0"/>
              <a:t>体系中的一个核心组件</a:t>
            </a:r>
            <a:endParaRPr lang="en-US" altLang="zh-CN" sz="1400" dirty="0"/>
          </a:p>
          <a:p>
            <a:pPr marL="285750" indent="-285750">
              <a:buFont typeface="Wingdings" panose="05000000000000000000" pitchFamily="2" charset="2"/>
              <a:buChar char="l"/>
            </a:pPr>
            <a:r>
              <a:rPr lang="zh-CN" altLang="en-US" sz="1400" b="1" dirty="0"/>
              <a:t>服务注册</a:t>
            </a:r>
            <a:r>
              <a:rPr lang="zh-CN" altLang="en-US" sz="1400" dirty="0"/>
              <a:t>：服务提供者需要把自己的信息注册到</a:t>
            </a:r>
            <a:r>
              <a:rPr lang="en-US" altLang="zh-CN" sz="1400" dirty="0"/>
              <a:t>eureka</a:t>
            </a:r>
            <a:r>
              <a:rPr lang="zh-CN" altLang="en-US" sz="1400" dirty="0"/>
              <a:t>，由</a:t>
            </a:r>
            <a:r>
              <a:rPr lang="en-US" altLang="zh-CN" sz="1400" dirty="0"/>
              <a:t>eureka</a:t>
            </a:r>
            <a:r>
              <a:rPr lang="zh-CN" altLang="en-US" sz="1400" dirty="0"/>
              <a:t>来保存这些信息，比如服务名称、</a:t>
            </a:r>
            <a:r>
              <a:rPr lang="en-US" altLang="zh-CN" sz="1400" dirty="0" err="1"/>
              <a:t>ip</a:t>
            </a:r>
            <a:r>
              <a:rPr lang="zh-CN" altLang="en-US" sz="1400" dirty="0"/>
              <a:t>、端口等等</a:t>
            </a:r>
            <a:endParaRPr lang="en-US" altLang="zh-CN" sz="1400" dirty="0"/>
          </a:p>
          <a:p>
            <a:pPr marL="285750" indent="-285750">
              <a:buFont typeface="Wingdings" panose="05000000000000000000" pitchFamily="2" charset="2"/>
              <a:buChar char="l"/>
            </a:pPr>
            <a:r>
              <a:rPr lang="zh-CN" altLang="en-US" sz="1400" b="1" dirty="0"/>
              <a:t>服务发现</a:t>
            </a:r>
            <a:r>
              <a:rPr lang="zh-CN" altLang="en-US" sz="1400" dirty="0"/>
              <a:t>：消费者向</a:t>
            </a:r>
            <a:r>
              <a:rPr lang="en-US" altLang="zh-CN" sz="1400" dirty="0"/>
              <a:t>eureka</a:t>
            </a:r>
            <a:r>
              <a:rPr lang="zh-CN" altLang="en-US" sz="1400" dirty="0"/>
              <a:t>拉取服务列表信息，如果服务提供者有集群，则消费者会利用负载均衡算法，选择一个发起调用</a:t>
            </a:r>
            <a:endParaRPr lang="en-US" altLang="zh-CN" sz="1400" dirty="0"/>
          </a:p>
          <a:p>
            <a:pPr marL="285750" indent="-285750">
              <a:buFont typeface="Wingdings" panose="05000000000000000000" pitchFamily="2" charset="2"/>
              <a:buChar char="l"/>
            </a:pPr>
            <a:r>
              <a:rPr lang="zh-CN" altLang="en-US" sz="1400" b="1" dirty="0"/>
              <a:t>服务监控</a:t>
            </a:r>
            <a:r>
              <a:rPr lang="zh-CN" altLang="en-US" sz="1400" dirty="0"/>
              <a:t>：服务提供者会每隔</a:t>
            </a:r>
            <a:r>
              <a:rPr lang="en-US" altLang="zh-CN" sz="1400" dirty="0"/>
              <a:t>30</a:t>
            </a:r>
            <a:r>
              <a:rPr lang="zh-CN" altLang="en-US" sz="1400" dirty="0"/>
              <a:t>秒向</a:t>
            </a:r>
            <a:r>
              <a:rPr lang="en-US" altLang="zh-CN" sz="1400" dirty="0"/>
              <a:t>eureka</a:t>
            </a:r>
            <a:r>
              <a:rPr lang="zh-CN" altLang="en-US" sz="1400" dirty="0"/>
              <a:t>发送心跳，报告健康状态，如果</a:t>
            </a:r>
            <a:r>
              <a:rPr lang="en-US" altLang="zh-CN" sz="1400" dirty="0"/>
              <a:t>eureka</a:t>
            </a:r>
            <a:r>
              <a:rPr lang="zh-CN" altLang="en-US" sz="1400" dirty="0"/>
              <a:t>服务</a:t>
            </a:r>
            <a:r>
              <a:rPr lang="en-US" altLang="zh-CN" sz="1400" dirty="0"/>
              <a:t>90</a:t>
            </a:r>
            <a:r>
              <a:rPr lang="zh-CN" altLang="en-US" sz="1400" dirty="0"/>
              <a:t>秒没接收到心跳，从</a:t>
            </a:r>
            <a:r>
              <a:rPr lang="en-US" altLang="zh-CN" sz="1400" dirty="0"/>
              <a:t>eureka</a:t>
            </a:r>
            <a:r>
              <a:rPr lang="zh-CN" altLang="en-US" sz="1400" dirty="0"/>
              <a:t>中剔除</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形 5" descr="穿高领毛衣戴眼镜的男人">
            <a:extLst>
              <a:ext uri="{FF2B5EF4-FFF2-40B4-BE49-F238E27FC236}">
                <a16:creationId xmlns:a16="http://schemas.microsoft.com/office/drawing/2014/main" id="{BC0F842C-4F24-9E0F-90CF-C8AA08ADD1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7" name="组合 6">
            <a:extLst>
              <a:ext uri="{FF2B5EF4-FFF2-40B4-BE49-F238E27FC236}">
                <a16:creationId xmlns:a16="http://schemas.microsoft.com/office/drawing/2014/main" id="{4C1C1EC1-1198-66CB-993B-C10074A7F783}"/>
              </a:ext>
            </a:extLst>
          </p:cNvPr>
          <p:cNvGrpSpPr/>
          <p:nvPr/>
        </p:nvGrpSpPr>
        <p:grpSpPr>
          <a:xfrm>
            <a:off x="1519647" y="1003101"/>
            <a:ext cx="7567792" cy="859390"/>
            <a:chOff x="1415952" y="1021955"/>
            <a:chExt cx="7907155" cy="859390"/>
          </a:xfrm>
        </p:grpSpPr>
        <p:sp>
          <p:nvSpPr>
            <p:cNvPr id="8" name="任意多边形: 形状 7">
              <a:extLst>
                <a:ext uri="{FF2B5EF4-FFF2-40B4-BE49-F238E27FC236}">
                  <a16:creationId xmlns:a16="http://schemas.microsoft.com/office/drawing/2014/main" id="{0A0EB577-2285-95E9-F0FE-A835C96AA4ED}"/>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D6261D38-3345-8843-6F10-E039D924793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服务注册和发现是什么意思？</a:t>
              </a:r>
              <a:r>
                <a:rPr lang="en-US" altLang="zh-CN" sz="1400" dirty="0">
                  <a:solidFill>
                    <a:schemeClr val="tx1"/>
                  </a:solidFill>
                </a:rPr>
                <a:t>Spring Cloud </a:t>
              </a:r>
              <a:r>
                <a:rPr lang="zh-CN" altLang="en-US" sz="1400" dirty="0">
                  <a:solidFill>
                    <a:schemeClr val="tx1"/>
                  </a:solidFill>
                </a:rPr>
                <a:t>如何实现服务注册发现？</a:t>
              </a:r>
            </a:p>
          </p:txBody>
        </p:sp>
      </p:grpSp>
      <p:pic>
        <p:nvPicPr>
          <p:cNvPr id="2" name="图形 1" descr="穿高领毛衣戴眼镜的男人">
            <a:extLst>
              <a:ext uri="{FF2B5EF4-FFF2-40B4-BE49-F238E27FC236}">
                <a16:creationId xmlns:a16="http://schemas.microsoft.com/office/drawing/2014/main" id="{487FC683-7AE1-95A1-F8A0-A52EC3CD6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282" y="4553490"/>
            <a:ext cx="867323" cy="1167060"/>
          </a:xfrm>
          <a:prstGeom prst="rect">
            <a:avLst/>
          </a:prstGeom>
        </p:spPr>
      </p:pic>
      <p:grpSp>
        <p:nvGrpSpPr>
          <p:cNvPr id="3" name="组合 2">
            <a:extLst>
              <a:ext uri="{FF2B5EF4-FFF2-40B4-BE49-F238E27FC236}">
                <a16:creationId xmlns:a16="http://schemas.microsoft.com/office/drawing/2014/main" id="{A3946AFD-1418-D134-43D4-0582ECBD1AB3}"/>
              </a:ext>
            </a:extLst>
          </p:cNvPr>
          <p:cNvGrpSpPr/>
          <p:nvPr/>
        </p:nvGrpSpPr>
        <p:grpSpPr>
          <a:xfrm>
            <a:off x="1389243" y="4162652"/>
            <a:ext cx="7567792" cy="859390"/>
            <a:chOff x="1415952" y="1021955"/>
            <a:chExt cx="7907155" cy="859390"/>
          </a:xfrm>
        </p:grpSpPr>
        <p:sp>
          <p:nvSpPr>
            <p:cNvPr id="5" name="任意多边形: 形状 4">
              <a:extLst>
                <a:ext uri="{FF2B5EF4-FFF2-40B4-BE49-F238E27FC236}">
                  <a16:creationId xmlns:a16="http://schemas.microsoft.com/office/drawing/2014/main" id="{D0744468-9010-EE18-347F-97C7E349DE22}"/>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0D8C2F12-2A43-3B22-1F9B-99D07577688E}"/>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我看你之前也用过</a:t>
              </a:r>
              <a:r>
                <a:rPr lang="en-US" altLang="zh-CN" sz="1400" dirty="0" err="1">
                  <a:solidFill>
                    <a:schemeClr val="tx1"/>
                  </a:solidFill>
                </a:rPr>
                <a:t>nacos</a:t>
              </a:r>
              <a:r>
                <a:rPr lang="zh-CN" altLang="en-US" sz="1400" dirty="0">
                  <a:solidFill>
                    <a:schemeClr val="tx1"/>
                  </a:solidFill>
                </a:rPr>
                <a:t>、你能说下</a:t>
              </a:r>
              <a:r>
                <a:rPr lang="en-US" altLang="zh-CN" sz="1400" dirty="0" err="1">
                  <a:solidFill>
                    <a:schemeClr val="tx1"/>
                  </a:solidFill>
                </a:rPr>
                <a:t>nacos</a:t>
              </a:r>
              <a:r>
                <a:rPr lang="zh-CN" altLang="en-US" sz="1400" dirty="0">
                  <a:solidFill>
                    <a:schemeClr val="tx1"/>
                  </a:solidFill>
                </a:rPr>
                <a:t>与</a:t>
              </a:r>
              <a:r>
                <a:rPr lang="en-US" altLang="zh-CN" sz="1400" dirty="0">
                  <a:solidFill>
                    <a:schemeClr val="tx1"/>
                  </a:solidFill>
                </a:rPr>
                <a:t>eureka</a:t>
              </a:r>
              <a:r>
                <a:rPr lang="zh-CN" altLang="en-US" sz="1400" dirty="0">
                  <a:solidFill>
                    <a:schemeClr val="tx1"/>
                  </a:solidFill>
                </a:rPr>
                <a:t>的区别？</a:t>
              </a:r>
            </a:p>
          </p:txBody>
        </p:sp>
      </p:grpSp>
      <p:sp>
        <p:nvSpPr>
          <p:cNvPr id="11" name="文本占位符 3">
            <a:extLst>
              <a:ext uri="{FF2B5EF4-FFF2-40B4-BE49-F238E27FC236}">
                <a16:creationId xmlns:a16="http://schemas.microsoft.com/office/drawing/2014/main" id="{9D02DBB7-EDF3-3C9C-17C9-65B21889CEE7}"/>
              </a:ext>
            </a:extLst>
          </p:cNvPr>
          <p:cNvSpPr txBox="1">
            <a:spLocks/>
          </p:cNvSpPr>
          <p:nvPr/>
        </p:nvSpPr>
        <p:spPr>
          <a:xfrm>
            <a:off x="2219170" y="4955382"/>
            <a:ext cx="4040227" cy="936370"/>
          </a:xfrm>
          <a:prstGeom prst="rect">
            <a:avLst/>
          </a:prstGeom>
        </p:spPr>
        <p:txBody>
          <a:bodyPr lIns="91420" tIns="45718" rIns="91420" bIns="45718"/>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简历上有体现</a:t>
            </a:r>
            <a:endParaRPr lang="en-US" altLang="zh-CN" sz="1400" dirty="0"/>
          </a:p>
          <a:p>
            <a:pPr marL="285750" indent="-285750">
              <a:buFont typeface="Wingdings" panose="05000000000000000000" pitchFamily="2" charset="2"/>
              <a:buChar char="l"/>
            </a:pPr>
            <a:r>
              <a:rPr lang="zh-CN" altLang="en-US" sz="1400" dirty="0"/>
              <a:t>面试官比较熟悉</a:t>
            </a:r>
            <a:r>
              <a:rPr lang="en-US" altLang="zh-CN" sz="1400" dirty="0" err="1"/>
              <a:t>nacos</a:t>
            </a:r>
            <a:r>
              <a:rPr lang="zh-CN" altLang="en-US" sz="1400" dirty="0"/>
              <a:t>和</a:t>
            </a:r>
            <a:r>
              <a:rPr lang="en-US" altLang="zh-CN" sz="1400" dirty="0"/>
              <a:t>eureka</a:t>
            </a:r>
          </a:p>
          <a:p>
            <a:endParaRPr lang="en-US" altLang="zh-CN" sz="1400" dirty="0"/>
          </a:p>
        </p:txBody>
      </p:sp>
    </p:spTree>
    <p:extLst>
      <p:ext uri="{BB962C8B-B14F-4D97-AF65-F5344CB8AC3E}">
        <p14:creationId xmlns:p14="http://schemas.microsoft.com/office/powerpoint/2010/main" val="3755426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F47C772-13F2-61AD-A9BB-022277BEFCDD}"/>
              </a:ext>
            </a:extLst>
          </p:cNvPr>
          <p:cNvSpPr/>
          <p:nvPr/>
        </p:nvSpPr>
        <p:spPr>
          <a:xfrm>
            <a:off x="1889034" y="4630525"/>
            <a:ext cx="2065379" cy="64190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服务消费者</a:t>
            </a:r>
          </a:p>
        </p:txBody>
      </p:sp>
      <p:sp>
        <p:nvSpPr>
          <p:cNvPr id="4" name="矩形: 圆角 3">
            <a:extLst>
              <a:ext uri="{FF2B5EF4-FFF2-40B4-BE49-F238E27FC236}">
                <a16:creationId xmlns:a16="http://schemas.microsoft.com/office/drawing/2014/main" id="{16F5D0F3-A9C4-09E4-3741-DA13D725870E}"/>
              </a:ext>
            </a:extLst>
          </p:cNvPr>
          <p:cNvSpPr/>
          <p:nvPr/>
        </p:nvSpPr>
        <p:spPr>
          <a:xfrm>
            <a:off x="8218907" y="4630524"/>
            <a:ext cx="2065379"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服务提供者</a:t>
            </a:r>
          </a:p>
        </p:txBody>
      </p:sp>
      <p:sp>
        <p:nvSpPr>
          <p:cNvPr id="5" name="矩形: 圆角 4">
            <a:extLst>
              <a:ext uri="{FF2B5EF4-FFF2-40B4-BE49-F238E27FC236}">
                <a16:creationId xmlns:a16="http://schemas.microsoft.com/office/drawing/2014/main" id="{42E2C78A-55C6-FB67-53D7-A0F647BD0AED}"/>
              </a:ext>
            </a:extLst>
          </p:cNvPr>
          <p:cNvSpPr/>
          <p:nvPr/>
        </p:nvSpPr>
        <p:spPr>
          <a:xfrm>
            <a:off x="5213909" y="1891229"/>
            <a:ext cx="1384492" cy="64190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a:t>nacos</a:t>
            </a:r>
          </a:p>
          <a:p>
            <a:pPr algn="ctr"/>
            <a:r>
              <a:rPr lang="zh-CN" altLang="en-US" sz="1400"/>
              <a:t>注册中心</a:t>
            </a:r>
          </a:p>
        </p:txBody>
      </p:sp>
      <p:cxnSp>
        <p:nvCxnSpPr>
          <p:cNvPr id="6" name="直接箭头连接符 5">
            <a:extLst>
              <a:ext uri="{FF2B5EF4-FFF2-40B4-BE49-F238E27FC236}">
                <a16:creationId xmlns:a16="http://schemas.microsoft.com/office/drawing/2014/main" id="{2F36522D-22F4-9962-55FE-C230D86B8A4E}"/>
              </a:ext>
            </a:extLst>
          </p:cNvPr>
          <p:cNvCxnSpPr>
            <a:cxnSpLocks/>
            <a:endCxn id="5" idx="3"/>
          </p:cNvCxnSpPr>
          <p:nvPr/>
        </p:nvCxnSpPr>
        <p:spPr>
          <a:xfrm flipH="1" flipV="1">
            <a:off x="6598401" y="2212181"/>
            <a:ext cx="3344133" cy="2418343"/>
          </a:xfrm>
          <a:prstGeom prst="straightConnector1">
            <a:avLst/>
          </a:prstGeom>
          <a:ln>
            <a:headEnd w="lg" len="med"/>
            <a:tailEnd type="stealth" w="lg" len="lg"/>
          </a:ln>
        </p:spPr>
        <p:style>
          <a:lnRef idx="2">
            <a:schemeClr val="accent5"/>
          </a:lnRef>
          <a:fillRef idx="0">
            <a:schemeClr val="accent5"/>
          </a:fillRef>
          <a:effectRef idx="1">
            <a:schemeClr val="accent5"/>
          </a:effectRef>
          <a:fontRef idx="minor">
            <a:schemeClr val="tx1"/>
          </a:fontRef>
        </p:style>
      </p:cxnSp>
      <p:cxnSp>
        <p:nvCxnSpPr>
          <p:cNvPr id="8" name="直接箭头连接符 7">
            <a:extLst>
              <a:ext uri="{FF2B5EF4-FFF2-40B4-BE49-F238E27FC236}">
                <a16:creationId xmlns:a16="http://schemas.microsoft.com/office/drawing/2014/main" id="{11A07113-1201-FB62-A01D-4699FFA31339}"/>
              </a:ext>
            </a:extLst>
          </p:cNvPr>
          <p:cNvCxnSpPr>
            <a:cxnSpLocks/>
            <a:stCxn id="2" idx="0"/>
            <a:endCxn id="5" idx="1"/>
          </p:cNvCxnSpPr>
          <p:nvPr/>
        </p:nvCxnSpPr>
        <p:spPr>
          <a:xfrm flipV="1">
            <a:off x="2921724" y="2212181"/>
            <a:ext cx="2292185" cy="2418344"/>
          </a:xfrm>
          <a:prstGeom prst="straightConnector1">
            <a:avLst/>
          </a:prstGeom>
          <a:ln>
            <a:prstDash val="dash"/>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11" name="文本框 10">
            <a:extLst>
              <a:ext uri="{FF2B5EF4-FFF2-40B4-BE49-F238E27FC236}">
                <a16:creationId xmlns:a16="http://schemas.microsoft.com/office/drawing/2014/main" id="{54AA9C71-3ADB-F7D6-242E-1A8759BDF9E9}"/>
              </a:ext>
            </a:extLst>
          </p:cNvPr>
          <p:cNvSpPr txBox="1"/>
          <p:nvPr/>
        </p:nvSpPr>
        <p:spPr>
          <a:xfrm>
            <a:off x="8480270" y="3350995"/>
            <a:ext cx="1088760"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注册服务信息</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F6143835-1100-16C6-1E1E-965307C78DA6}"/>
              </a:ext>
            </a:extLst>
          </p:cNvPr>
          <p:cNvSpPr txBox="1"/>
          <p:nvPr/>
        </p:nvSpPr>
        <p:spPr>
          <a:xfrm>
            <a:off x="3270774" y="3049807"/>
            <a:ext cx="805029"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定时拉取</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 </a:t>
            </a: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pull</a:t>
            </a:r>
          </a:p>
        </p:txBody>
      </p:sp>
      <p:cxnSp>
        <p:nvCxnSpPr>
          <p:cNvPr id="13" name="直接箭头连接符 12">
            <a:extLst>
              <a:ext uri="{FF2B5EF4-FFF2-40B4-BE49-F238E27FC236}">
                <a16:creationId xmlns:a16="http://schemas.microsoft.com/office/drawing/2014/main" id="{A63272EC-5A6A-0D79-7C8F-C9546215B851}"/>
              </a:ext>
            </a:extLst>
          </p:cNvPr>
          <p:cNvCxnSpPr>
            <a:cxnSpLocks/>
            <a:stCxn id="2" idx="3"/>
            <a:endCxn id="4" idx="1"/>
          </p:cNvCxnSpPr>
          <p:nvPr/>
        </p:nvCxnSpPr>
        <p:spPr>
          <a:xfrm flipV="1">
            <a:off x="3954413" y="4951476"/>
            <a:ext cx="4264494" cy="1"/>
          </a:xfrm>
          <a:prstGeom prst="straightConnector1">
            <a:avLst/>
          </a:prstGeom>
          <a:ln>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14" name="文本框 13">
            <a:extLst>
              <a:ext uri="{FF2B5EF4-FFF2-40B4-BE49-F238E27FC236}">
                <a16:creationId xmlns:a16="http://schemas.microsoft.com/office/drawing/2014/main" id="{0CFA07C1-6079-37F1-B493-395040133D7A}"/>
              </a:ext>
            </a:extLst>
          </p:cNvPr>
          <p:cNvSpPr txBox="1"/>
          <p:nvPr/>
        </p:nvSpPr>
        <p:spPr>
          <a:xfrm>
            <a:off x="5505845" y="5077810"/>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远程调用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5" name="直接箭头连接符 14">
            <a:extLst>
              <a:ext uri="{FF2B5EF4-FFF2-40B4-BE49-F238E27FC236}">
                <a16:creationId xmlns:a16="http://schemas.microsoft.com/office/drawing/2014/main" id="{E55C61D2-2610-A253-6886-A4A8FFF89C98}"/>
              </a:ext>
            </a:extLst>
          </p:cNvPr>
          <p:cNvCxnSpPr>
            <a:cxnSpLocks/>
            <a:endCxn id="5" idx="2"/>
          </p:cNvCxnSpPr>
          <p:nvPr/>
        </p:nvCxnSpPr>
        <p:spPr>
          <a:xfrm flipH="1" flipV="1">
            <a:off x="5906155" y="2533132"/>
            <a:ext cx="2312752" cy="2097392"/>
          </a:xfrm>
          <a:prstGeom prst="straightConnector1">
            <a:avLst/>
          </a:prstGeom>
          <a:ln>
            <a:prstDash val="dash"/>
            <a:headEnd w="lg" len="med"/>
            <a:tailEnd type="stealth" w="lg" len="lg"/>
          </a:ln>
        </p:spPr>
        <p:style>
          <a:lnRef idx="2">
            <a:schemeClr val="accent6"/>
          </a:lnRef>
          <a:fillRef idx="0">
            <a:schemeClr val="accent6"/>
          </a:fillRef>
          <a:effectRef idx="1">
            <a:schemeClr val="accent6"/>
          </a:effectRef>
          <a:fontRef idx="minor">
            <a:schemeClr val="tx1"/>
          </a:fontRef>
        </p:style>
      </p:cxnSp>
      <p:sp>
        <p:nvSpPr>
          <p:cNvPr id="16" name="文本框 15">
            <a:extLst>
              <a:ext uri="{FF2B5EF4-FFF2-40B4-BE49-F238E27FC236}">
                <a16:creationId xmlns:a16="http://schemas.microsoft.com/office/drawing/2014/main" id="{DA07142C-4CBE-A903-6338-20910A6C9F73}"/>
              </a:ext>
            </a:extLst>
          </p:cNvPr>
          <p:cNvSpPr txBox="1"/>
          <p:nvPr/>
        </p:nvSpPr>
        <p:spPr>
          <a:xfrm>
            <a:off x="6082593" y="3489494"/>
            <a:ext cx="1088760"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临时实例</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采用心跳监测</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7" name="直接箭头连接符 16">
            <a:extLst>
              <a:ext uri="{FF2B5EF4-FFF2-40B4-BE49-F238E27FC236}">
                <a16:creationId xmlns:a16="http://schemas.microsoft.com/office/drawing/2014/main" id="{F5BAA040-0FF5-6743-6442-4AA3D3C207D3}"/>
              </a:ext>
            </a:extLst>
          </p:cNvPr>
          <p:cNvCxnSpPr>
            <a:cxnSpLocks/>
            <a:endCxn id="4" idx="0"/>
          </p:cNvCxnSpPr>
          <p:nvPr/>
        </p:nvCxnSpPr>
        <p:spPr>
          <a:xfrm>
            <a:off x="6371594" y="2499115"/>
            <a:ext cx="2880003" cy="2131409"/>
          </a:xfrm>
          <a:prstGeom prst="straightConnector1">
            <a:avLst/>
          </a:prstGeom>
          <a:ln w="12700">
            <a:solidFill>
              <a:schemeClr val="bg2">
                <a:lumMod val="50000"/>
              </a:schemeClr>
            </a:solidFill>
            <a:prstDash val="dash"/>
            <a:headEnd w="lg" len="med"/>
            <a:tailEnd type="stealth" w="lg" len="lg"/>
          </a:ln>
        </p:spPr>
        <p:style>
          <a:lnRef idx="2">
            <a:schemeClr val="accent6"/>
          </a:lnRef>
          <a:fillRef idx="0">
            <a:schemeClr val="accent6"/>
          </a:fillRef>
          <a:effectRef idx="1">
            <a:schemeClr val="accent6"/>
          </a:effectRef>
          <a:fontRef idx="minor">
            <a:schemeClr val="tx1"/>
          </a:fontRef>
        </p:style>
      </p:cxnSp>
      <p:sp>
        <p:nvSpPr>
          <p:cNvPr id="18" name="文本框 17">
            <a:extLst>
              <a:ext uri="{FF2B5EF4-FFF2-40B4-BE49-F238E27FC236}">
                <a16:creationId xmlns:a16="http://schemas.microsoft.com/office/drawing/2014/main" id="{E5857013-14A5-2EE1-8C35-7DCD609C1439}"/>
              </a:ext>
            </a:extLst>
          </p:cNvPr>
          <p:cNvSpPr txBox="1"/>
          <p:nvPr/>
        </p:nvSpPr>
        <p:spPr>
          <a:xfrm>
            <a:off x="7442378" y="3567074"/>
            <a:ext cx="1221809"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非临时实例</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主动询问</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0" name="直接箭头连接符 19">
            <a:extLst>
              <a:ext uri="{FF2B5EF4-FFF2-40B4-BE49-F238E27FC236}">
                <a16:creationId xmlns:a16="http://schemas.microsoft.com/office/drawing/2014/main" id="{B220C33D-8C49-3968-B257-D442D69DF7C9}"/>
              </a:ext>
            </a:extLst>
          </p:cNvPr>
          <p:cNvCxnSpPr>
            <a:cxnSpLocks/>
          </p:cNvCxnSpPr>
          <p:nvPr/>
        </p:nvCxnSpPr>
        <p:spPr>
          <a:xfrm flipH="1">
            <a:off x="3773177" y="2554914"/>
            <a:ext cx="1708024" cy="2075610"/>
          </a:xfrm>
          <a:prstGeom prst="straightConnector1">
            <a:avLst/>
          </a:prstGeom>
          <a:ln>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22" name="文本框 21">
            <a:extLst>
              <a:ext uri="{FF2B5EF4-FFF2-40B4-BE49-F238E27FC236}">
                <a16:creationId xmlns:a16="http://schemas.microsoft.com/office/drawing/2014/main" id="{94F8485A-2186-1F42-CF10-B1ACFC4A0726}"/>
              </a:ext>
            </a:extLst>
          </p:cNvPr>
          <p:cNvSpPr txBox="1"/>
          <p:nvPr/>
        </p:nvSpPr>
        <p:spPr>
          <a:xfrm>
            <a:off x="4374569" y="3704170"/>
            <a:ext cx="787395" cy="646331"/>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主动推送</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变更消息</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push</a:t>
            </a:r>
          </a:p>
        </p:txBody>
      </p:sp>
      <p:grpSp>
        <p:nvGrpSpPr>
          <p:cNvPr id="23" name="组合 22">
            <a:extLst>
              <a:ext uri="{FF2B5EF4-FFF2-40B4-BE49-F238E27FC236}">
                <a16:creationId xmlns:a16="http://schemas.microsoft.com/office/drawing/2014/main" id="{97F63BB6-D182-F855-C163-881A5FC73BA7}"/>
              </a:ext>
            </a:extLst>
          </p:cNvPr>
          <p:cNvGrpSpPr/>
          <p:nvPr/>
        </p:nvGrpSpPr>
        <p:grpSpPr>
          <a:xfrm>
            <a:off x="1377422" y="5449989"/>
            <a:ext cx="1190879" cy="1119468"/>
            <a:chOff x="473916" y="4971213"/>
            <a:chExt cx="1190879" cy="1119468"/>
          </a:xfrm>
        </p:grpSpPr>
        <p:sp>
          <p:nvSpPr>
            <p:cNvPr id="24" name="矩形: 圆角 23">
              <a:extLst>
                <a:ext uri="{FF2B5EF4-FFF2-40B4-BE49-F238E27FC236}">
                  <a16:creationId xmlns:a16="http://schemas.microsoft.com/office/drawing/2014/main" id="{8FA176B7-6880-F2D8-C9EE-2D9F3B9AF7C3}"/>
                </a:ext>
              </a:extLst>
            </p:cNvPr>
            <p:cNvSpPr/>
            <p:nvPr/>
          </p:nvSpPr>
          <p:spPr>
            <a:xfrm>
              <a:off x="473916" y="4971213"/>
              <a:ext cx="1190879" cy="111946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a:solidFill>
                    <a:schemeClr val="accent6">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服务列表缓存</a:t>
              </a:r>
            </a:p>
          </p:txBody>
        </p:sp>
        <p:sp>
          <p:nvSpPr>
            <p:cNvPr id="25" name="文本框 24">
              <a:extLst>
                <a:ext uri="{FF2B5EF4-FFF2-40B4-BE49-F238E27FC236}">
                  <a16:creationId xmlns:a16="http://schemas.microsoft.com/office/drawing/2014/main" id="{012C7B93-5D9F-7ADF-B044-73845739BF7A}"/>
                </a:ext>
              </a:extLst>
            </p:cNvPr>
            <p:cNvSpPr txBox="1"/>
            <p:nvPr/>
          </p:nvSpPr>
          <p:spPr>
            <a:xfrm>
              <a:off x="548640" y="5027332"/>
              <a:ext cx="1109599" cy="577081"/>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user-service:</a:t>
              </a:r>
            </a:p>
            <a:p>
              <a:pPr fontAlgn="auto">
                <a:spcBef>
                  <a:spcPts val="0"/>
                </a:spcBef>
                <a:spcAft>
                  <a:spcPts val="0"/>
                </a:spcAft>
              </a:pPr>
              <a:r>
                <a:rPr lang="en-US" altLang="zh-CN" sz="1050">
                  <a:solidFill>
                    <a:schemeClr val="tx1">
                      <a:lumMod val="65000"/>
                      <a:lumOff val="35000"/>
                    </a:schemeClr>
                  </a:solidFill>
                </a:rPr>
                <a:t>    localhost:8081</a:t>
              </a:r>
            </a:p>
            <a:p>
              <a:pPr fontAlgn="auto">
                <a:spcBef>
                  <a:spcPts val="0"/>
                </a:spcBef>
                <a:spcAft>
                  <a:spcPts val="0"/>
                </a:spcAft>
              </a:pPr>
              <a:r>
                <a:rPr lang="en-US" altLang="zh-CN" sz="1050">
                  <a:solidFill>
                    <a:schemeClr val="tx1">
                      <a:lumMod val="65000"/>
                      <a:lumOff val="35000"/>
                    </a:schemeClr>
                  </a:solidFill>
                  <a:latin typeface="+mn-lt"/>
                  <a:ea typeface="+mn-ea"/>
                </a:rPr>
                <a:t>    ...</a:t>
              </a:r>
              <a:endParaRPr lang="zh-CN" altLang="en-US" sz="1050" dirty="0">
                <a:solidFill>
                  <a:schemeClr val="tx1">
                    <a:lumMod val="65000"/>
                    <a:lumOff val="35000"/>
                  </a:schemeClr>
                </a:solidFill>
                <a:latin typeface="+mn-lt"/>
                <a:ea typeface="+mn-ea"/>
              </a:endParaRPr>
            </a:p>
          </p:txBody>
        </p:sp>
      </p:grpSp>
      <p:sp>
        <p:nvSpPr>
          <p:cNvPr id="19" name="标题 1">
            <a:extLst>
              <a:ext uri="{FF2B5EF4-FFF2-40B4-BE49-F238E27FC236}">
                <a16:creationId xmlns:a16="http://schemas.microsoft.com/office/drawing/2014/main" id="{57221343-979A-4AEF-496E-89938123DCFE}"/>
              </a:ext>
            </a:extLst>
          </p:cNvPr>
          <p:cNvSpPr>
            <a:spLocks noGrp="1"/>
          </p:cNvSpPr>
          <p:nvPr>
            <p:ph type="title"/>
          </p:nvPr>
        </p:nvSpPr>
        <p:spPr>
          <a:xfrm>
            <a:off x="710880" y="1002232"/>
            <a:ext cx="10698800" cy="517190"/>
          </a:xfrm>
        </p:spPr>
        <p:txBody>
          <a:bodyPr/>
          <a:lstStyle/>
          <a:p>
            <a:r>
              <a:rPr lang="en-US" altLang="zh-CN" dirty="0" err="1"/>
              <a:t>Nacos</a:t>
            </a:r>
            <a:r>
              <a:rPr lang="zh-CN" altLang="en-US" dirty="0"/>
              <a:t>的工作流程</a:t>
            </a:r>
          </a:p>
        </p:txBody>
      </p:sp>
      <p:pic>
        <p:nvPicPr>
          <p:cNvPr id="26" name="图片 25">
            <a:extLst>
              <a:ext uri="{FF2B5EF4-FFF2-40B4-BE49-F238E27FC236}">
                <a16:creationId xmlns:a16="http://schemas.microsoft.com/office/drawing/2014/main" id="{22A11697-B020-BDD2-6885-1358CF01DF4B}"/>
              </a:ext>
            </a:extLst>
          </p:cNvPr>
          <p:cNvPicPr>
            <a:picLocks noChangeAspect="1"/>
          </p:cNvPicPr>
          <p:nvPr/>
        </p:nvPicPr>
        <p:blipFill>
          <a:blip r:embed="rId2"/>
          <a:stretch>
            <a:fillRect/>
          </a:stretch>
        </p:blipFill>
        <p:spPr>
          <a:xfrm>
            <a:off x="7682846" y="986581"/>
            <a:ext cx="4104243" cy="1430166"/>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45483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randombar(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repeatCount="500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1000"/>
                                        <p:tgtEl>
                                          <p:spTgt spid="1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1+#ppt_w/2"/>
                                          </p:val>
                                        </p:tav>
                                        <p:tav tm="100000">
                                          <p:val>
                                            <p:strVal val="#ppt_x"/>
                                          </p:val>
                                        </p:tav>
                                      </p:tavLst>
                                    </p:anim>
                                    <p:anim calcmode="lin" valueType="num">
                                      <p:cBhvr additive="base">
                                        <p:cTn id="67"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repeatCount="500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1000"/>
                                        <p:tgtEl>
                                          <p:spTgt spid="1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randombar(horizontal)">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up)">
                                      <p:cBhvr>
                                        <p:cTn id="80" dur="500"/>
                                        <p:tgtEl>
                                          <p:spTgt spid="20"/>
                                        </p:tgtEl>
                                      </p:cBhvr>
                                    </p:animEffect>
                                  </p:childTnLst>
                                </p:cTn>
                              </p:par>
                            </p:childTnLst>
                          </p:cTn>
                        </p:par>
                        <p:par>
                          <p:cTn id="81" fill="hold">
                            <p:stCondLst>
                              <p:cond delay="500"/>
                            </p:stCondLst>
                            <p:childTnLst>
                              <p:par>
                                <p:cTn id="82" presetID="14" presetClass="entr" presetSubtype="1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randombar(horizontal)">
                                      <p:cBhvr>
                                        <p:cTn id="8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1" grpId="0"/>
      <p:bldP spid="12" grpId="0"/>
      <p:bldP spid="14" grpId="0"/>
      <p:bldP spid="16" grpId="0"/>
      <p:bldP spid="18"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4313;"/>
</p:tagLst>
</file>

<file path=ppt/tags/tag2.xml><?xml version="1.0" encoding="utf-8"?>
<p:tagLst xmlns:a="http://schemas.openxmlformats.org/drawingml/2006/main" xmlns:r="http://schemas.openxmlformats.org/officeDocument/2006/relationships" xmlns:p="http://schemas.openxmlformats.org/presentationml/2006/main">
  <p:tag name="ISLIDE.ICON" val="#404313;"/>
</p:tagLst>
</file>

<file path=ppt/tags/tag3.xml><?xml version="1.0" encoding="utf-8"?>
<p:tagLst xmlns:a="http://schemas.openxmlformats.org/drawingml/2006/main" xmlns:r="http://schemas.openxmlformats.org/officeDocument/2006/relationships" xmlns:p="http://schemas.openxmlformats.org/presentationml/2006/main">
  <p:tag name="ISLIDE.ICON" val="#404313;"/>
</p:tagLst>
</file>

<file path=ppt/tags/tag4.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ln>
      </a:spPr>
      <a:bodyPr anchor="ctr"/>
      <a:lstStyle>
        <a:defPPr algn="ctr">
          <a:defRPr sz="1400"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88561</TotalTime>
  <Words>5074</Words>
  <Application>Microsoft Office PowerPoint</Application>
  <PresentationFormat>宽屏</PresentationFormat>
  <Paragraphs>711</Paragraphs>
  <Slides>53</Slides>
  <Notes>0</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53</vt:i4>
      </vt:variant>
    </vt:vector>
  </HeadingPairs>
  <TitlesOfParts>
    <vt:vector size="80" baseType="lpstr">
      <vt:lpstr>Alibaba PuHuiTi B</vt:lpstr>
      <vt:lpstr>Alibaba PuHuiTi Medium</vt:lpstr>
      <vt:lpstr>Alibaba PuHuiTi R</vt:lpstr>
      <vt:lpstr>-apple-system</vt:lpstr>
      <vt:lpstr>Arial Unicode MS</vt:lpstr>
      <vt:lpstr>JetBrains Mono</vt:lpstr>
      <vt:lpstr>YaHei Consolas Hybrid</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微服务篇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Nacos的工作流程</vt:lpstr>
      <vt:lpstr>PowerPoint 演示文稿</vt:lpstr>
      <vt:lpstr>PowerPoint 演示文稿</vt:lpstr>
      <vt:lpstr>Ribbon负载均衡流程</vt:lpstr>
      <vt:lpstr>PowerPoint 演示文稿</vt:lpstr>
      <vt:lpstr>PowerPoint 演示文稿</vt:lpstr>
      <vt:lpstr>PowerPoint 演示文稿</vt:lpstr>
      <vt:lpstr>PowerPoint 演示文稿</vt:lpstr>
      <vt:lpstr>服务降级</vt:lpstr>
      <vt:lpstr>服务熔断</vt:lpstr>
      <vt:lpstr>PowerPoint 演示文稿</vt:lpstr>
      <vt:lpstr>PowerPoint 演示文稿</vt:lpstr>
      <vt:lpstr>skywalking</vt:lpstr>
      <vt:lpstr>PowerPoint 演示文稿</vt:lpstr>
      <vt:lpstr>PowerPoint 演示文稿</vt:lpstr>
      <vt:lpstr>PowerPoint 演示文稿</vt:lpstr>
      <vt:lpstr>Nginx限流</vt:lpstr>
      <vt:lpstr>Nginx限流</vt:lpstr>
      <vt:lpstr>网关限流</vt:lpstr>
      <vt:lpstr>PowerPoint 演示文稿</vt:lpstr>
      <vt:lpstr>PowerPoint 演示文稿</vt:lpstr>
      <vt:lpstr>CAP定理</vt:lpstr>
      <vt:lpstr>CAP定理- Consistency</vt:lpstr>
      <vt:lpstr>CAP定理- Availability</vt:lpstr>
      <vt:lpstr>CAP定理-Partition tolerance</vt:lpstr>
      <vt:lpstr>BASE理论</vt:lpstr>
      <vt:lpstr>PowerPoint 演示文稿</vt:lpstr>
      <vt:lpstr>PowerPoint 演示文稿</vt:lpstr>
      <vt:lpstr>Seata架构</vt:lpstr>
      <vt:lpstr>seata的XA模式</vt:lpstr>
      <vt:lpstr>AT模式原理</vt:lpstr>
      <vt:lpstr>TCC模式原理</vt:lpstr>
      <vt:lpstr>MQ分布式事务</vt:lpstr>
      <vt:lpstr>PowerPoint 演示文稿</vt:lpstr>
      <vt:lpstr>PowerPoint 演示文稿</vt:lpstr>
      <vt:lpstr>接口幂等</vt:lpstr>
      <vt:lpstr>PowerPoint 演示文稿</vt:lpstr>
      <vt:lpstr>分布式锁</vt:lpstr>
      <vt:lpstr>PowerPoint 演示文稿</vt:lpstr>
      <vt:lpstr>PowerPoint 演示文稿</vt:lpstr>
      <vt:lpstr>xxl-job路由策略有哪些？</vt:lpstr>
      <vt:lpstr>xxl-job任务执行失败怎么解决？</vt:lpstr>
      <vt:lpstr>如果有大数据量的任务同时都需要执行，怎么解决？</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腾鹏 徐</cp:lastModifiedBy>
  <cp:revision>8553</cp:revision>
  <dcterms:created xsi:type="dcterms:W3CDTF">2020-03-31T02:23:27Z</dcterms:created>
  <dcterms:modified xsi:type="dcterms:W3CDTF">2024-12-14T07:19:21Z</dcterms:modified>
</cp:coreProperties>
</file>