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23980-647B-4085-9F5B-8152E18A0D80}" v="1437" dt="2023-10-09T16:36:28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5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1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0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iology Research Laboratory · Free photo on Pixabay">
            <a:extLst>
              <a:ext uri="{FF2B5EF4-FFF2-40B4-BE49-F238E27FC236}">
                <a16:creationId xmlns:a16="http://schemas.microsoft.com/office/drawing/2014/main" id="{48C9E92D-3CE7-2063-664C-8327B5787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83" b="26070"/>
          <a:stretch/>
        </p:blipFill>
        <p:spPr>
          <a:xfrm>
            <a:off x="-53642" y="64404"/>
            <a:ext cx="12191979" cy="68579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438897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ARDDUINO-ANDROID</a:t>
            </a:r>
            <a:br>
              <a:rPr lang="en-US" b="1" dirty="0">
                <a:latin typeface="Calibri Light"/>
                <a:ea typeface="Calibri Light"/>
                <a:cs typeface="Calibri Light"/>
              </a:rPr>
            </a:br>
            <a:r>
              <a:rPr lang="en-US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 INTENSIVE CARE UNIT/ DATA ACQUISION MONITOR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250"/>
                                  </p:stCondLst>
                                  <p:iterate type="lt">
                                    <p:tmPct val="8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5DB4C-D740-55CD-FED1-3F2CE8ED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105945"/>
            <a:ext cx="8675712" cy="109994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Calibri"/>
                <a:cs typeface="Calibri"/>
              </a:rPr>
              <a:t>                  PROBLEM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9D2483B-7210-454A-B168-51DA3C161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F1142EB5-2791-4EAD-B4A2-43BECFBC5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113">
            <a:extLst>
              <a:ext uri="{FF2B5EF4-FFF2-40B4-BE49-F238E27FC236}">
                <a16:creationId xmlns:a16="http://schemas.microsoft.com/office/drawing/2014/main" id="{B1A3BF1A-EF96-468A-B04F-AFDF6621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CFABE1-60DE-D1C7-4F51-B08E5E61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544" y="1033424"/>
            <a:ext cx="6619501" cy="45067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alibri"/>
                <a:ea typeface="Calibri"/>
                <a:cs typeface="Calibri"/>
              </a:rPr>
              <a:t>Lack of low cost hospital monitors in Africa and the global south.</a:t>
            </a:r>
            <a:endParaRPr lang="en-US" sz="4800">
              <a:latin typeface="Avenir Next LT Pro"/>
              <a:ea typeface="Calibri"/>
              <a:cs typeface="Calibri"/>
            </a:endParaRPr>
          </a:p>
          <a:p>
            <a:pPr>
              <a:buClr>
                <a:srgbClr val="C3B2A7"/>
              </a:buClr>
            </a:pPr>
            <a:endParaRPr lang="en-US" sz="4000" dirty="0">
              <a:latin typeface="Calibri"/>
              <a:ea typeface="Calibri"/>
              <a:cs typeface="Calibri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C1582F5-FF93-46BF-A92F-D4490D6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135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 descr="A person standing next to a patient in a hospital room&#10;&#10;Description automatically generated">
            <a:extLst>
              <a:ext uri="{FF2B5EF4-FFF2-40B4-BE49-F238E27FC236}">
                <a16:creationId xmlns:a16="http://schemas.microsoft.com/office/drawing/2014/main" id="{ABF35424-F891-8872-6649-1766F3ACD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0" r="18166"/>
          <a:stretch/>
        </p:blipFill>
        <p:spPr>
          <a:xfrm>
            <a:off x="6586071" y="1428883"/>
            <a:ext cx="5602787" cy="4560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E5C3B-3994-7E81-37A4-5247AB289C12}"/>
              </a:ext>
            </a:extLst>
          </p:cNvPr>
          <p:cNvSpPr txBox="1"/>
          <p:nvPr/>
        </p:nvSpPr>
        <p:spPr>
          <a:xfrm>
            <a:off x="-2683" y="5929648"/>
            <a:ext cx="120696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600" dirty="0">
                <a:solidFill>
                  <a:srgbClr val="323232"/>
                </a:solidFill>
                <a:latin typeface="Calibri"/>
                <a:ea typeface="Calibri"/>
                <a:cs typeface="Calibri"/>
              </a:rPr>
              <a:t>The average cost of a commercial monitor is over $15,000 USD.</a:t>
            </a:r>
            <a:endParaRPr lang="en-US" sz="360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5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5A2A82D1-B994-4E61-85AD-012AFF683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15F97-52EC-2885-FED9-2327EBF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5975133" cy="137282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   </a:t>
            </a:r>
            <a:r>
              <a:rPr lang="en-US" sz="5400" b="1" dirty="0">
                <a:latin typeface="Calibri"/>
                <a:ea typeface="Calibri"/>
                <a:cs typeface="Calibri"/>
              </a:rPr>
              <a:t>PROBLEM</a:t>
            </a:r>
          </a:p>
        </p:txBody>
      </p:sp>
      <p:sp>
        <p:nvSpPr>
          <p:cNvPr id="124" name="Content Placeholder 123">
            <a:extLst>
              <a:ext uri="{FF2B5EF4-FFF2-40B4-BE49-F238E27FC236}">
                <a16:creationId xmlns:a16="http://schemas.microsoft.com/office/drawing/2014/main" id="{DC41BBB3-35A8-8714-8E66-A6B2CFFE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3" y="1871330"/>
            <a:ext cx="5695312" cy="43056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latin typeface="Calibri"/>
                <a:ea typeface="Calibri"/>
                <a:cs typeface="Calibri"/>
              </a:rPr>
              <a:t>Over one-billion people lack access to ICU during emergencies in rural, urban, private and public hospitals.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latin typeface="Calibri"/>
                <a:ea typeface="Calibri"/>
                <a:cs typeface="Calibri"/>
              </a:rPr>
              <a:t>98 per cent of medical personnel lack mobile ICU monitors.</a:t>
            </a:r>
            <a:endParaRPr lang="en-US"/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latin typeface="Calibri"/>
                <a:ea typeface="Calibri"/>
                <a:cs typeface="Calibri"/>
              </a:rPr>
              <a:t>Lack of a comprehensive medical data acquisition system for data analytics.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6949ED1-AC09-4CA4-829B-87F834695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44" y="5267"/>
            <a:ext cx="4726956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ap of africa with different colored areas&#10;&#10;Description automatically generated">
            <a:extLst>
              <a:ext uri="{FF2B5EF4-FFF2-40B4-BE49-F238E27FC236}">
                <a16:creationId xmlns:a16="http://schemas.microsoft.com/office/drawing/2014/main" id="{0B903565-269C-1DCB-3FC9-1F53AF3F5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68"/>
          <a:stretch/>
        </p:blipFill>
        <p:spPr>
          <a:xfrm>
            <a:off x="8595955" y="876300"/>
            <a:ext cx="2465135" cy="2398462"/>
          </a:xfrm>
          <a:prstGeom prst="rect">
            <a:avLst/>
          </a:prstGeom>
        </p:spPr>
      </p:pic>
      <p:pic>
        <p:nvPicPr>
          <p:cNvPr id="5" name="Content Placeholder 4" descr="A map of the south america&#10;&#10;Description automatically generated">
            <a:extLst>
              <a:ext uri="{FF2B5EF4-FFF2-40B4-BE49-F238E27FC236}">
                <a16:creationId xmlns:a16="http://schemas.microsoft.com/office/drawing/2014/main" id="{14E11786-8DCC-584F-62E9-65AF881EE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4283"/>
          <a:stretch/>
        </p:blipFill>
        <p:spPr>
          <a:xfrm>
            <a:off x="8595955" y="3573515"/>
            <a:ext cx="2465135" cy="241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2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5" name="Rectangle 294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D699C7C3-AA26-499B-BAF7-AA8B95CA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13FA-D979-C0DB-AD63-BB5DEAAC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8799468" cy="11807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                            </a:t>
            </a:r>
            <a:r>
              <a:rPr lang="en-US" sz="5400" b="1" dirty="0">
                <a:latin typeface="Calibri"/>
                <a:ea typeface="Calibri"/>
                <a:cs typeface="Calibri"/>
              </a:rPr>
              <a:t>SOLUTION</a:t>
            </a:r>
            <a:br>
              <a:rPr lang="en-US" sz="5400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          PEER-TO-PEER HARD/SOFTWARE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EABD46F8-DB46-4291-9AAA-77A9EDEE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011" y="1870166"/>
            <a:ext cx="10401989" cy="411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circuit board&#10;&#10;Description automatically generated">
            <a:extLst>
              <a:ext uri="{FF2B5EF4-FFF2-40B4-BE49-F238E27FC236}">
                <a16:creationId xmlns:a16="http://schemas.microsoft.com/office/drawing/2014/main" id="{3C2AD0A0-F885-720E-FE38-B266AC555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0" r="8380"/>
          <a:stretch/>
        </p:blipFill>
        <p:spPr>
          <a:xfrm>
            <a:off x="1800089" y="1868274"/>
            <a:ext cx="2568863" cy="4114800"/>
          </a:xfrm>
          <a:prstGeom prst="rect">
            <a:avLst/>
          </a:prstGeom>
        </p:spPr>
      </p:pic>
      <p:sp>
        <p:nvSpPr>
          <p:cNvPr id="215" name="Content Placeholder 75">
            <a:extLst>
              <a:ext uri="{FF2B5EF4-FFF2-40B4-BE49-F238E27FC236}">
                <a16:creationId xmlns:a16="http://schemas.microsoft.com/office/drawing/2014/main" id="{B63740BF-AE22-EA95-9914-8DBA4820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424" y="1871306"/>
            <a:ext cx="4195481" cy="36649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>
              <a:buFont typeface="Wingdings,Sans-Serif" panose="020B0604020202020204" pitchFamily="34" charset="0"/>
              <a:buChar char="v"/>
            </a:pPr>
            <a:r>
              <a:rPr lang="en-US" sz="2400" dirty="0">
                <a:latin typeface="Calibri"/>
                <a:ea typeface="Calibri"/>
                <a:cs typeface="Calibri"/>
              </a:rPr>
              <a:t>Our solution provides a low cost wireless Android-Arduino based medical data acquisition/ intensive care unit monitor.</a:t>
            </a:r>
          </a:p>
          <a:p>
            <a:pPr marL="571500" indent="-571500">
              <a:buClr>
                <a:srgbClr val="C3B2A7"/>
              </a:buClr>
              <a:buFont typeface="Wingdings,Sans-Serif" panose="020B0604020202020204" pitchFamily="34" charset="0"/>
              <a:buChar char="v"/>
            </a:pPr>
            <a:r>
              <a:rPr lang="en-US" sz="2400" dirty="0">
                <a:latin typeface="Calibri"/>
                <a:ea typeface="Calibri"/>
                <a:cs typeface="Calibri"/>
              </a:rPr>
              <a:t>Estimated cost of hardware/software is 100 USD.</a:t>
            </a:r>
          </a:p>
          <a:p>
            <a:pPr>
              <a:buClr>
                <a:srgbClr val="C3B2A7"/>
              </a:buClr>
            </a:pPr>
            <a:endParaRPr lang="en-US" sz="2400" dirty="0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3AB7683-6CAB-46C4-A2AE-1046AF11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96755" y="6839"/>
            <a:ext cx="1346033" cy="6828542"/>
            <a:chOff x="10396755" y="6839"/>
            <a:chExt cx="1346033" cy="6828542"/>
          </a:xfrm>
        </p:grpSpPr>
        <p:sp>
          <p:nvSpPr>
            <p:cNvPr id="297" name="Freeform 10">
              <a:extLst>
                <a:ext uri="{FF2B5EF4-FFF2-40B4-BE49-F238E27FC236}">
                  <a16:creationId xmlns:a16="http://schemas.microsoft.com/office/drawing/2014/main" id="{FC761035-E33B-4031-8149-71FAD18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60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5">
              <a:extLst>
                <a:ext uri="{FF2B5EF4-FFF2-40B4-BE49-F238E27FC236}">
                  <a16:creationId xmlns:a16="http://schemas.microsoft.com/office/drawing/2014/main" id="{79BFF3ED-9C9F-4830-AD98-B8FB14E52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353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2">
              <a:extLst>
                <a:ext uri="{FF2B5EF4-FFF2-40B4-BE49-F238E27FC236}">
                  <a16:creationId xmlns:a16="http://schemas.microsoft.com/office/drawing/2014/main" id="{318C324D-735D-4AF9-A1B4-B3677F6AB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096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3">
              <a:extLst>
                <a:ext uri="{FF2B5EF4-FFF2-40B4-BE49-F238E27FC236}">
                  <a16:creationId xmlns:a16="http://schemas.microsoft.com/office/drawing/2014/main" id="{CA7AB8D6-84A6-4769-B281-9613C472F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465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6">
              <a:extLst>
                <a:ext uri="{FF2B5EF4-FFF2-40B4-BE49-F238E27FC236}">
                  <a16:creationId xmlns:a16="http://schemas.microsoft.com/office/drawing/2014/main" id="{FA339884-511E-44C2-9FD8-CD1A7F81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87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7">
              <a:extLst>
                <a:ext uri="{FF2B5EF4-FFF2-40B4-BE49-F238E27FC236}">
                  <a16:creationId xmlns:a16="http://schemas.microsoft.com/office/drawing/2014/main" id="{DB165AB7-8D0A-4EE6-B54B-A4729008F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2353" y="192690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8">
              <a:extLst>
                <a:ext uri="{FF2B5EF4-FFF2-40B4-BE49-F238E27FC236}">
                  <a16:creationId xmlns:a16="http://schemas.microsoft.com/office/drawing/2014/main" id="{7A9C8AB8-5E02-4F22-A29C-0D2FA1A5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6481" y="169245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0">
              <a:extLst>
                <a:ext uri="{FF2B5EF4-FFF2-40B4-BE49-F238E27FC236}">
                  <a16:creationId xmlns:a16="http://schemas.microsoft.com/office/drawing/2014/main" id="{C1FF341F-D425-43F9-B7BC-E402B873B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468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3">
              <a:extLst>
                <a:ext uri="{FF2B5EF4-FFF2-40B4-BE49-F238E27FC236}">
                  <a16:creationId xmlns:a16="http://schemas.microsoft.com/office/drawing/2014/main" id="{5E28B171-2E71-4639-87DB-DCD1BEDE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3777" y="8158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51">
              <a:extLst>
                <a:ext uri="{FF2B5EF4-FFF2-40B4-BE49-F238E27FC236}">
                  <a16:creationId xmlns:a16="http://schemas.microsoft.com/office/drawing/2014/main" id="{5961C71A-41B1-47B7-B6D2-F6DC45E4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64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52">
              <a:extLst>
                <a:ext uri="{FF2B5EF4-FFF2-40B4-BE49-F238E27FC236}">
                  <a16:creationId xmlns:a16="http://schemas.microsoft.com/office/drawing/2014/main" id="{3BCF2E6D-B984-44D2-A12D-DFEBF8FC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677" y="27643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53">
              <a:extLst>
                <a:ext uri="{FF2B5EF4-FFF2-40B4-BE49-F238E27FC236}">
                  <a16:creationId xmlns:a16="http://schemas.microsoft.com/office/drawing/2014/main" id="{1AD1D1A9-43BE-4CAD-9B9F-2408476B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73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54">
              <a:extLst>
                <a:ext uri="{FF2B5EF4-FFF2-40B4-BE49-F238E27FC236}">
                  <a16:creationId xmlns:a16="http://schemas.microsoft.com/office/drawing/2014/main" id="{C899F5E7-A16E-47C9-9D5A-0DFBCE0D2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603" y="55007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55">
              <a:extLst>
                <a:ext uri="{FF2B5EF4-FFF2-40B4-BE49-F238E27FC236}">
                  <a16:creationId xmlns:a16="http://schemas.microsoft.com/office/drawing/2014/main" id="{92DA2575-194D-4828-9B8D-3C571281C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59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57">
              <a:extLst>
                <a:ext uri="{FF2B5EF4-FFF2-40B4-BE49-F238E27FC236}">
                  <a16:creationId xmlns:a16="http://schemas.microsoft.com/office/drawing/2014/main" id="{4D106401-28FD-4DB9-9517-096A962D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74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59">
              <a:extLst>
                <a:ext uri="{FF2B5EF4-FFF2-40B4-BE49-F238E27FC236}">
                  <a16:creationId xmlns:a16="http://schemas.microsoft.com/office/drawing/2014/main" id="{2B352C24-658B-4612-A71D-6608DC49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4250" y="71957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0">
              <a:extLst>
                <a:ext uri="{FF2B5EF4-FFF2-40B4-BE49-F238E27FC236}">
                  <a16:creationId xmlns:a16="http://schemas.microsoft.com/office/drawing/2014/main" id="{720134AA-8649-4887-AEF1-395813062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42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78">
              <a:extLst>
                <a:ext uri="{FF2B5EF4-FFF2-40B4-BE49-F238E27FC236}">
                  <a16:creationId xmlns:a16="http://schemas.microsoft.com/office/drawing/2014/main" id="{37C40023-71E9-4D82-952B-2279271B2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95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79">
              <a:extLst>
                <a:ext uri="{FF2B5EF4-FFF2-40B4-BE49-F238E27FC236}">
                  <a16:creationId xmlns:a16="http://schemas.microsoft.com/office/drawing/2014/main" id="{882C4F8E-212D-4C8B-837B-564C87BF9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33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80">
              <a:extLst>
                <a:ext uri="{FF2B5EF4-FFF2-40B4-BE49-F238E27FC236}">
                  <a16:creationId xmlns:a16="http://schemas.microsoft.com/office/drawing/2014/main" id="{E79AB689-B55B-42A8-B1C2-AB544C4C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299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82">
              <a:extLst>
                <a:ext uri="{FF2B5EF4-FFF2-40B4-BE49-F238E27FC236}">
                  <a16:creationId xmlns:a16="http://schemas.microsoft.com/office/drawing/2014/main" id="{87995B76-912B-4B71-BAEC-3AD3440A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3876" y="1980904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83">
              <a:extLst>
                <a:ext uri="{FF2B5EF4-FFF2-40B4-BE49-F238E27FC236}">
                  <a16:creationId xmlns:a16="http://schemas.microsoft.com/office/drawing/2014/main" id="{56F078EA-9BB5-49B0-9C11-1BBFD3B18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6433" y="1666116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84">
              <a:extLst>
                <a:ext uri="{FF2B5EF4-FFF2-40B4-BE49-F238E27FC236}">
                  <a16:creationId xmlns:a16="http://schemas.microsoft.com/office/drawing/2014/main" id="{5AAFAE34-507A-4988-8673-E84AD31B6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744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86">
              <a:extLst>
                <a:ext uri="{FF2B5EF4-FFF2-40B4-BE49-F238E27FC236}">
                  <a16:creationId xmlns:a16="http://schemas.microsoft.com/office/drawing/2014/main" id="{CEBCACAD-6BEA-45E7-93CC-CE382B09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741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89">
              <a:extLst>
                <a:ext uri="{FF2B5EF4-FFF2-40B4-BE49-F238E27FC236}">
                  <a16:creationId xmlns:a16="http://schemas.microsoft.com/office/drawing/2014/main" id="{0B74424A-FE1A-495D-BB66-700F57F9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2221" y="1453765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90">
              <a:extLst>
                <a:ext uri="{FF2B5EF4-FFF2-40B4-BE49-F238E27FC236}">
                  <a16:creationId xmlns:a16="http://schemas.microsoft.com/office/drawing/2014/main" id="{84FBE729-D35E-4539-A94C-D1EC07FA3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07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05">
              <a:extLst>
                <a:ext uri="{FF2B5EF4-FFF2-40B4-BE49-F238E27FC236}">
                  <a16:creationId xmlns:a16="http://schemas.microsoft.com/office/drawing/2014/main" id="{4DAC9156-4609-4037-B312-F2E030CA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9607" y="1901582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06">
              <a:extLst>
                <a:ext uri="{FF2B5EF4-FFF2-40B4-BE49-F238E27FC236}">
                  <a16:creationId xmlns:a16="http://schemas.microsoft.com/office/drawing/2014/main" id="{4B7CA784-1C4B-433A-8833-8228428A1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311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08">
              <a:extLst>
                <a:ext uri="{FF2B5EF4-FFF2-40B4-BE49-F238E27FC236}">
                  <a16:creationId xmlns:a16="http://schemas.microsoft.com/office/drawing/2014/main" id="{5772A6DC-433D-4C66-94CF-3B0BF4A78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788" y="119933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09">
              <a:extLst>
                <a:ext uri="{FF2B5EF4-FFF2-40B4-BE49-F238E27FC236}">
                  <a16:creationId xmlns:a16="http://schemas.microsoft.com/office/drawing/2014/main" id="{9AEDDF38-28A5-4BE0-9D89-103D7B856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3985" y="170065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0">
              <a:extLst>
                <a:ext uri="{FF2B5EF4-FFF2-40B4-BE49-F238E27FC236}">
                  <a16:creationId xmlns:a16="http://schemas.microsoft.com/office/drawing/2014/main" id="{3B3383B5-661F-41F1-B6B9-7D7934370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84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1">
              <a:extLst>
                <a:ext uri="{FF2B5EF4-FFF2-40B4-BE49-F238E27FC236}">
                  <a16:creationId xmlns:a16="http://schemas.microsoft.com/office/drawing/2014/main" id="{89C0BBC9-9EF7-4CEC-941A-583449D8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2040" y="142915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2">
              <a:extLst>
                <a:ext uri="{FF2B5EF4-FFF2-40B4-BE49-F238E27FC236}">
                  <a16:creationId xmlns:a16="http://schemas.microsoft.com/office/drawing/2014/main" id="{4914B414-E31D-4FA7-AFFC-54126C26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1543" y="91049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22">
              <a:extLst>
                <a:ext uri="{FF2B5EF4-FFF2-40B4-BE49-F238E27FC236}">
                  <a16:creationId xmlns:a16="http://schemas.microsoft.com/office/drawing/2014/main" id="{2117FC9E-CE63-4248-B2B8-7B98343CB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6150" y="1719623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23">
              <a:extLst>
                <a:ext uri="{FF2B5EF4-FFF2-40B4-BE49-F238E27FC236}">
                  <a16:creationId xmlns:a16="http://schemas.microsoft.com/office/drawing/2014/main" id="{0B63E4C0-854D-4279-9F72-FF6DA5C3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55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30">
              <a:extLst>
                <a:ext uri="{FF2B5EF4-FFF2-40B4-BE49-F238E27FC236}">
                  <a16:creationId xmlns:a16="http://schemas.microsoft.com/office/drawing/2014/main" id="{79093762-4747-4FAF-8EE1-CDE89390F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5774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31">
              <a:extLst>
                <a:ext uri="{FF2B5EF4-FFF2-40B4-BE49-F238E27FC236}">
                  <a16:creationId xmlns:a16="http://schemas.microsoft.com/office/drawing/2014/main" id="{017A8210-111D-450F-9383-103589E20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2959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32">
              <a:extLst>
                <a:ext uri="{FF2B5EF4-FFF2-40B4-BE49-F238E27FC236}">
                  <a16:creationId xmlns:a16="http://schemas.microsoft.com/office/drawing/2014/main" id="{535F5968-5B15-40CC-AEC1-43A646E22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1247" y="193792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35">
              <a:extLst>
                <a:ext uri="{FF2B5EF4-FFF2-40B4-BE49-F238E27FC236}">
                  <a16:creationId xmlns:a16="http://schemas.microsoft.com/office/drawing/2014/main" id="{245740C8-042F-4E2E-BAB9-CD84ABFE5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693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41">
              <a:extLst>
                <a:ext uri="{FF2B5EF4-FFF2-40B4-BE49-F238E27FC236}">
                  <a16:creationId xmlns:a16="http://schemas.microsoft.com/office/drawing/2014/main" id="{55E86D9A-DB24-4298-BBDA-BD9D90407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41679" y="12923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id="{33FD4970-3FA9-4E6C-BBD8-8B9687A5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586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41">
              <a:extLst>
                <a:ext uri="{FF2B5EF4-FFF2-40B4-BE49-F238E27FC236}">
                  <a16:creationId xmlns:a16="http://schemas.microsoft.com/office/drawing/2014/main" id="{FE3D2C4D-D2D5-4671-93F1-BC3893A7D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039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49">
              <a:extLst>
                <a:ext uri="{FF2B5EF4-FFF2-40B4-BE49-F238E27FC236}">
                  <a16:creationId xmlns:a16="http://schemas.microsoft.com/office/drawing/2014/main" id="{B47651FA-3815-4ABD-91EF-AE2A66B92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128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70">
              <a:extLst>
                <a:ext uri="{FF2B5EF4-FFF2-40B4-BE49-F238E27FC236}">
                  <a16:creationId xmlns:a16="http://schemas.microsoft.com/office/drawing/2014/main" id="{5D9A1038-301A-4E50-8C33-BCF9A9D69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85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5">
              <a:extLst>
                <a:ext uri="{FF2B5EF4-FFF2-40B4-BE49-F238E27FC236}">
                  <a16:creationId xmlns:a16="http://schemas.microsoft.com/office/drawing/2014/main" id="{6FD82931-556E-4A4D-B2A3-D42D891D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526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7">
              <a:extLst>
                <a:ext uri="{FF2B5EF4-FFF2-40B4-BE49-F238E27FC236}">
                  <a16:creationId xmlns:a16="http://schemas.microsoft.com/office/drawing/2014/main" id="{99FBB68C-08D3-4160-A767-E6897889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274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17">
              <a:extLst>
                <a:ext uri="{FF2B5EF4-FFF2-40B4-BE49-F238E27FC236}">
                  <a16:creationId xmlns:a16="http://schemas.microsoft.com/office/drawing/2014/main" id="{777DFD76-E5B3-4A82-8214-951FE459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9499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18">
              <a:extLst>
                <a:ext uri="{FF2B5EF4-FFF2-40B4-BE49-F238E27FC236}">
                  <a16:creationId xmlns:a16="http://schemas.microsoft.com/office/drawing/2014/main" id="{CB909E68-8C7F-4E27-AEC1-6FBF9C96A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9863" y="653511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9">
              <a:extLst>
                <a:ext uri="{FF2B5EF4-FFF2-40B4-BE49-F238E27FC236}">
                  <a16:creationId xmlns:a16="http://schemas.microsoft.com/office/drawing/2014/main" id="{1DF0F915-CD08-4629-9C3C-982B4B2C1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6930" y="627628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39">
              <a:extLst>
                <a:ext uri="{FF2B5EF4-FFF2-40B4-BE49-F238E27FC236}">
                  <a16:creationId xmlns:a16="http://schemas.microsoft.com/office/drawing/2014/main" id="{53A74448-7EA6-40C8-AA97-89393127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615" y="66560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44">
              <a:extLst>
                <a:ext uri="{FF2B5EF4-FFF2-40B4-BE49-F238E27FC236}">
                  <a16:creationId xmlns:a16="http://schemas.microsoft.com/office/drawing/2014/main" id="{D66A25B3-9238-4DC9-AFB2-77F1D9DB8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71152" y="609533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45">
              <a:extLst>
                <a:ext uri="{FF2B5EF4-FFF2-40B4-BE49-F238E27FC236}">
                  <a16:creationId xmlns:a16="http://schemas.microsoft.com/office/drawing/2014/main" id="{13FAE2DF-35F2-49A8-B36D-196F806D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1343" y="646625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06">
              <a:extLst>
                <a:ext uri="{FF2B5EF4-FFF2-40B4-BE49-F238E27FC236}">
                  <a16:creationId xmlns:a16="http://schemas.microsoft.com/office/drawing/2014/main" id="{1F8E6DDD-318D-4D56-9188-045E42CD9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28" y="665475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85">
              <a:extLst>
                <a:ext uri="{FF2B5EF4-FFF2-40B4-BE49-F238E27FC236}">
                  <a16:creationId xmlns:a16="http://schemas.microsoft.com/office/drawing/2014/main" id="{EEF60F98-9D69-48CB-8D13-83775A9A7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0262" y="672302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6">
              <a:extLst>
                <a:ext uri="{FF2B5EF4-FFF2-40B4-BE49-F238E27FC236}">
                  <a16:creationId xmlns:a16="http://schemas.microsoft.com/office/drawing/2014/main" id="{83F0063E-E2D1-4A5F-976D-A89104D4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2707" y="41345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6">
              <a:extLst>
                <a:ext uri="{FF2B5EF4-FFF2-40B4-BE49-F238E27FC236}">
                  <a16:creationId xmlns:a16="http://schemas.microsoft.com/office/drawing/2014/main" id="{C0B342FE-E87B-40E9-8BA7-10BBE29C1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6406" y="185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6">
              <a:extLst>
                <a:ext uri="{FF2B5EF4-FFF2-40B4-BE49-F238E27FC236}">
                  <a16:creationId xmlns:a16="http://schemas.microsoft.com/office/drawing/2014/main" id="{4448C0DF-F940-4089-AE2B-B21990D7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1446" y="31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6">
              <a:extLst>
                <a:ext uri="{FF2B5EF4-FFF2-40B4-BE49-F238E27FC236}">
                  <a16:creationId xmlns:a16="http://schemas.microsoft.com/office/drawing/2014/main" id="{F93D4F95-2369-414A-BE2D-4969E1698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8569" y="600633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6">
              <a:extLst>
                <a:ext uri="{FF2B5EF4-FFF2-40B4-BE49-F238E27FC236}">
                  <a16:creationId xmlns:a16="http://schemas.microsoft.com/office/drawing/2014/main" id="{59E9080B-466F-4D31-A86B-9BD62A40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5325" y="601341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screen shot of a device&#10;&#10;Description automatically generated">
            <a:extLst>
              <a:ext uri="{FF2B5EF4-FFF2-40B4-BE49-F238E27FC236}">
                <a16:creationId xmlns:a16="http://schemas.microsoft.com/office/drawing/2014/main" id="{FADCF823-6B07-6C8B-AFBF-FC1A74DBD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22315"/>
          <a:stretch/>
        </p:blipFill>
        <p:spPr>
          <a:xfrm>
            <a:off x="9628678" y="1868274"/>
            <a:ext cx="256886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4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97C4728D-3F6E-48CA-972C-88E8ED67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4E8131A-3701-4DBD-84A2-69F4ADB45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30FC2-52AA-98AB-38FF-FBAC8FCF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54" y="498507"/>
            <a:ext cx="4451421" cy="14727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/>
                <a:ea typeface="Calibri"/>
                <a:cs typeface="Calibri"/>
              </a:rPr>
              <a:t>SOLUTION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sz="2800" b="1" dirty="0">
                <a:latin typeface="Calibri"/>
                <a:ea typeface="Calibri"/>
                <a:cs typeface="Calibri"/>
              </a:rPr>
              <a:t>HARDWARE/SENSORS</a:t>
            </a:r>
            <a:endParaRPr lang="en-US" sz="2800" dirty="0"/>
          </a:p>
        </p:txBody>
      </p:sp>
      <p:pic>
        <p:nvPicPr>
          <p:cNvPr id="14" name="Content Placeholder 13" descr="A screenshot of a device&#10;&#10;Description automatically generated">
            <a:extLst>
              <a:ext uri="{FF2B5EF4-FFF2-40B4-BE49-F238E27FC236}">
                <a16:creationId xmlns:a16="http://schemas.microsoft.com/office/drawing/2014/main" id="{E0906CF0-D22C-50D0-C191-984BF9694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43" t="3646" r="543" b="-3385"/>
          <a:stretch/>
        </p:blipFill>
        <p:spPr>
          <a:xfrm>
            <a:off x="6163540" y="577893"/>
            <a:ext cx="1640878" cy="3170372"/>
          </a:xfrm>
        </p:spPr>
      </p:pic>
      <p:pic>
        <p:nvPicPr>
          <p:cNvPr id="4" name="Content Placeholder 3" descr="A circuit board with many wires&#10;&#10;Description automatically generated">
            <a:extLst>
              <a:ext uri="{FF2B5EF4-FFF2-40B4-BE49-F238E27FC236}">
                <a16:creationId xmlns:a16="http://schemas.microsoft.com/office/drawing/2014/main" id="{8D8EF853-C523-E856-4B50-084BE22E5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67" r="1" b="6486"/>
          <a:stretch/>
        </p:blipFill>
        <p:spPr>
          <a:xfrm>
            <a:off x="592483" y="1917617"/>
            <a:ext cx="5134348" cy="4940290"/>
          </a:xfrm>
          <a:prstGeom prst="rect">
            <a:avLst/>
          </a:prstGeom>
        </p:spPr>
      </p:pic>
      <p:pic>
        <p:nvPicPr>
          <p:cNvPr id="6" name="Content Placeholder 5" descr="A person holding a device with wires&#10;&#10;Description automatically generated">
            <a:extLst>
              <a:ext uri="{FF2B5EF4-FFF2-40B4-BE49-F238E27FC236}">
                <a16:creationId xmlns:a16="http://schemas.microsoft.com/office/drawing/2014/main" id="{220A7281-6BA7-1F1B-AE82-69E0A6230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3" r="1" b="42300"/>
          <a:stretch/>
        </p:blipFill>
        <p:spPr>
          <a:xfrm>
            <a:off x="8074545" y="576063"/>
            <a:ext cx="3524491" cy="3008460"/>
          </a:xfrm>
          <a:prstGeom prst="rect">
            <a:avLst/>
          </a:prstGeom>
        </p:spPr>
      </p:pic>
      <p:pic>
        <p:nvPicPr>
          <p:cNvPr id="12" name="Content Placeholder 11" descr="A screenshot of a device&#10;&#10;Description automatically generated">
            <a:extLst>
              <a:ext uri="{FF2B5EF4-FFF2-40B4-BE49-F238E27FC236}">
                <a16:creationId xmlns:a16="http://schemas.microsoft.com/office/drawing/2014/main" id="{085078DB-C1CE-D3F4-AFB6-2D7FD15E5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495" y="3679835"/>
            <a:ext cx="1698083" cy="3182611"/>
          </a:xfrm>
          <a:prstGeom prst="rect">
            <a:avLst/>
          </a:prstGeom>
        </p:spPr>
      </p:pic>
      <p:pic>
        <p:nvPicPr>
          <p:cNvPr id="5" name="Content Placeholder 4" descr="A computer with wires and a bag of wires&#10;&#10;Description automatically generated">
            <a:extLst>
              <a:ext uri="{FF2B5EF4-FFF2-40B4-BE49-F238E27FC236}">
                <a16:creationId xmlns:a16="http://schemas.microsoft.com/office/drawing/2014/main" id="{7145B3F0-AB15-B3DE-668E-409BA23CBC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8" t="-176" r="-428" b="2982"/>
          <a:stretch/>
        </p:blipFill>
        <p:spPr>
          <a:xfrm>
            <a:off x="8073841" y="3679835"/>
            <a:ext cx="3524524" cy="31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1" name="Rectangle 280">
            <a:extLst>
              <a:ext uri="{FF2B5EF4-FFF2-40B4-BE49-F238E27FC236}">
                <a16:creationId xmlns:a16="http://schemas.microsoft.com/office/drawing/2014/main" id="{97C4728D-3F6E-48CA-972C-88E8ED67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54E8131A-3701-4DBD-84A2-69F4ADB45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E9F18-C510-DA62-A671-4853509C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04" y="294592"/>
            <a:ext cx="3056210" cy="1279583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>
                <a:latin typeface="Calibri"/>
                <a:ea typeface="Calibri"/>
                <a:cs typeface="Calibri"/>
              </a:rPr>
              <a:t>SOLUTION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sz="2800" b="1" dirty="0">
                <a:latin typeface="Calibri"/>
                <a:ea typeface="Calibri"/>
                <a:cs typeface="Calibri"/>
              </a:rPr>
              <a:t>USER INTERFACE</a:t>
            </a:r>
          </a:p>
        </p:txBody>
      </p:sp>
      <p:pic>
        <p:nvPicPr>
          <p:cNvPr id="71" name="Content Placeholder 70" descr="A screenshot of a phone&#10;&#10;Description automatically generated">
            <a:extLst>
              <a:ext uri="{FF2B5EF4-FFF2-40B4-BE49-F238E27FC236}">
                <a16:creationId xmlns:a16="http://schemas.microsoft.com/office/drawing/2014/main" id="{4F3B2D37-AFD6-EA38-E9B8-A4A7C214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878" y="1522344"/>
            <a:ext cx="3057551" cy="5284630"/>
          </a:xfrm>
        </p:spPr>
      </p:pic>
      <p:pic>
        <p:nvPicPr>
          <p:cNvPr id="6" name="Content Placeholder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CCD63B7E-8051-4E0A-C2BC-CE23189F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41" y="99275"/>
            <a:ext cx="2075169" cy="3163279"/>
          </a:xfrm>
          <a:prstGeom prst="rect">
            <a:avLst/>
          </a:prstGeom>
        </p:spPr>
      </p:pic>
      <p:pic>
        <p:nvPicPr>
          <p:cNvPr id="4" name="Content Placeholder 3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CBD99895-68EA-2EF5-ECDA-311D157B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699" y="152936"/>
            <a:ext cx="1892718" cy="3109617"/>
          </a:xfrm>
          <a:prstGeom prst="rect">
            <a:avLst/>
          </a:prstGeo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4B5CD26-C3C3-6D0F-043B-B883066F8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92" y="3218342"/>
            <a:ext cx="2073717" cy="3064555"/>
          </a:xfrm>
          <a:prstGeom prst="rect">
            <a:avLst/>
          </a:prstGeom>
        </p:spPr>
      </p:pic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BC52F4DC-7F06-5080-B63A-9258D7367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8173" y="3046624"/>
            <a:ext cx="1989310" cy="32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14FF-663B-AE7A-E136-158C8344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8626034" cy="1372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Calibri"/>
                <a:cs typeface="Calibri"/>
              </a:rPr>
              <a:t>              OUR MISSION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8D3042-3D55-C451-00D0-19C7EAAD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21" y="1914260"/>
            <a:ext cx="5785193" cy="4683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pPr algn="just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 To provide low cost, open source solution to hospital and medical personnel in urban and rural areas of Africa.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D435E13-4F33-4353-A24E-D37F37852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08178" y="0"/>
            <a:ext cx="1224388" cy="6837797"/>
            <a:chOff x="9008178" y="0"/>
            <a:chExt cx="1224388" cy="6837797"/>
          </a:xfrm>
        </p:grpSpPr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0158" y="46862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5276" y="40282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9037" y="419961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6499" y="435812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206" y="249280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3994" y="428732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5556" y="5915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383" y="109223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3280" y="3436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3982" y="9125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7429" y="455675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7930" y="455392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4509" y="463031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46204" y="256097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91853" y="402614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3111" y="27346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9397" y="399143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8867" y="292960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5630" y="362285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6201" y="565868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8780" y="5608502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2527" y="600842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1305" y="602034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400" y="671012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7813" y="624430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056" y="16494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7494" y="2534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1061" y="595947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9636" y="6734906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171" y="542332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112023" y="619009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9177" y="643952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656" y="665688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06387" y="603593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7942" y="581060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2395" y="55760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8994" y="631108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2551" y="65615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197" y="60496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8142" y="554256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887" y="637657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0933" y="58403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3918" y="136318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68252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47500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571" y="117993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6574" y="89255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251" y="134753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134" y="106529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8213" y="50945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5118" y="72317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3158" y="2161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6772" y="5263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01716" y="112147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9564" y="132083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8877" y="111360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55163" y="75501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7166" y="80844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7996" y="7012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8876" y="48655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82585" y="66468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2103" y="54289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0868" y="647494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6323" y="378913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1748" y="481869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7343" y="287384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05212" y="136278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2577" y="25941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82239" y="484492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164" y="286648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86842" y="4423779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5923" y="26880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4193" y="58539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8440" y="511852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8610" y="52249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09191" y="496335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51948" y="216328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1489" y="428993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9672" y="19154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6864" y="387724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3446" y="161572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83886" y="15971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4584" y="520211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38710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1314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6200" y="494673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033" y="272721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14286" y="516906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703" y="1632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3734" y="215390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5519" y="234556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56115" y="1931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73164" y="162440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38108" y="269324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42" y="504929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9676" y="53028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1555" y="23267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73558" y="238021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64388" y="164189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98082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4146" y="529628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89090" y="293856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8969" y="183118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4612" y="26774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4508" y="93807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3153AA8F-BF95-4135-98A9-71FD20DD5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0577" y="56526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5">
              <a:extLst>
                <a:ext uri="{FF2B5EF4-FFF2-40B4-BE49-F238E27FC236}">
                  <a16:creationId xmlns:a16="http://schemas.microsoft.com/office/drawing/2014/main" id="{D279C500-6A73-497D-9B5A-E2F33AD1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83975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 descr="A person and person sitting at a desk with computers&#10;&#10;Description automatically generated">
            <a:extLst>
              <a:ext uri="{FF2B5EF4-FFF2-40B4-BE49-F238E27FC236}">
                <a16:creationId xmlns:a16="http://schemas.microsoft.com/office/drawing/2014/main" id="{619E4EB1-3875-3ECA-8F50-DD36B29CB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" b="2380"/>
          <a:stretch/>
        </p:blipFill>
        <p:spPr>
          <a:xfrm>
            <a:off x="5999928" y="1874509"/>
            <a:ext cx="5614044" cy="48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0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ED8-D662-8B7E-1074-1B34C560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Calibri"/>
                <a:cs typeface="Calibri"/>
              </a:rPr>
              <a:t>MARKET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FA59-2F35-1180-C4BC-8BA0809F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5552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dirty="0"/>
              <a:t>Our product will be used by thousands of small, medium and large hospitals throughout Africa and the Global South, due to its reliability, versatility and low cost.</a:t>
            </a:r>
          </a:p>
        </p:txBody>
      </p:sp>
    </p:spTree>
    <p:extLst>
      <p:ext uri="{BB962C8B-B14F-4D97-AF65-F5344CB8AC3E}">
        <p14:creationId xmlns:p14="http://schemas.microsoft.com/office/powerpoint/2010/main" val="199883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BA43-52AB-A76A-0882-81876044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Calibri"/>
                <a:cs typeface="Calibri"/>
              </a:rPr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CB16-0613-B32A-2723-034F1837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7406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BohemianVTI</vt:lpstr>
      <vt:lpstr>ARDDUINO-ANDROID  INTENSIVE CARE UNIT/ DATA ACQUISION MONITOR</vt:lpstr>
      <vt:lpstr>                  PROBLEM</vt:lpstr>
      <vt:lpstr>   PROBLEM</vt:lpstr>
      <vt:lpstr>                            SOLUTION           PEER-TO-PEER HARD/SOFTWARE</vt:lpstr>
      <vt:lpstr>SOLUTION HARDWARE/SENSORS</vt:lpstr>
      <vt:lpstr> SOLUTION USER INTERFACE</vt:lpstr>
      <vt:lpstr>              OUR MISSION</vt:lpstr>
      <vt:lpstr>MARKET OPPORTUNITIES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461</cp:revision>
  <dcterms:created xsi:type="dcterms:W3CDTF">2023-10-09T14:00:17Z</dcterms:created>
  <dcterms:modified xsi:type="dcterms:W3CDTF">2023-10-09T16:42:15Z</dcterms:modified>
</cp:coreProperties>
</file>