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23980-647B-4085-9F5B-8152E18A0D80}" v="1437" dt="2023-10-09T16:36:2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xmlns="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xmlns="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xmlns="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xmlns="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xmlns="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xmlns="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xmlns="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xmlns="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xmlns="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xmlns="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xmlns="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xmlns="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xmlns="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xmlns="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xmlns="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xmlns="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xmlns="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xmlns="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xmlns="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jpe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58789E63-C78D-4210-8A38-DD6FB3B6B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ology Research Laboratory · Free photo on Pixabay">
            <a:extLst>
              <a:ext uri="{FF2B5EF4-FFF2-40B4-BE49-F238E27FC236}">
                <a16:creationId xmlns:a16="http://schemas.microsoft.com/office/drawing/2014/main" xmlns="" id="{48C9E92D-3CE7-2063-664C-8327B5787F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83" b="26070"/>
          <a:stretch/>
        </p:blipFill>
        <p:spPr>
          <a:xfrm>
            <a:off x="-53642" y="64404"/>
            <a:ext cx="12191979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C8494C5-ED44-4EAD-9213-4FBAA4BB74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43889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ARDDUINO-ANDROID</a:t>
            </a:r>
            <a:r>
              <a:rPr lang="en-US" b="1" dirty="0">
                <a:latin typeface="Calibri Light"/>
                <a:ea typeface="Calibri Light"/>
                <a:cs typeface="Calibri Light"/>
              </a:rPr>
              <a:t/>
            </a:r>
            <a:br>
              <a:rPr lang="en-US" b="1" dirty="0">
                <a:latin typeface="Calibri Light"/>
                <a:ea typeface="Calibri Light"/>
                <a:cs typeface="Calibri Light"/>
              </a:rPr>
            </a:br>
            <a:r>
              <a:rPr lang="en-U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 INTENSIVE CARE UNIT/ DATA ACQUISION MONITOR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2"/>
    </mc:Choice>
    <mc:Fallback>
      <p:transition spd="slow" advTm="8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250"/>
                                  </p:stCondLst>
                                  <p:iterate type="lt">
                                    <p:tmPct val="83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xmlns="" id="{CFB03654-F8D1-4066-85B5-5BA57499B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5DB4C-D740-55CD-FED1-3F2CE8ED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105945"/>
            <a:ext cx="8675712" cy="109994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                  PROBLEM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xmlns="" id="{7615BC76-014D-4BD0-A843-994E2D759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xmlns="" id="{39D2483B-7210-454A-B168-51DA3C161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xmlns="" id="{F1142EB5-2791-4EAD-B4A2-43BECFBC5F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xmlns="" id="{2C8870C2-1368-48B0-A8CF-BC33DF7656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xmlns="" id="{853F9E0D-F5F9-438C-B1DC-0AA3127C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xmlns="" id="{B4E911B1-253E-4755-9AEC-BB1DAB8E2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3">
              <a:extLst>
                <a:ext uri="{FF2B5EF4-FFF2-40B4-BE49-F238E27FC236}">
                  <a16:creationId xmlns:a16="http://schemas.microsoft.com/office/drawing/2014/main" xmlns="" id="{2AF5DD4D-BF15-452D-937B-7F29FA3F2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>
              <a:extLst>
                <a:ext uri="{FF2B5EF4-FFF2-40B4-BE49-F238E27FC236}">
                  <a16:creationId xmlns:a16="http://schemas.microsoft.com/office/drawing/2014/main" xmlns="" id="{5F821C6A-EDEE-4845-92EB-367AC60023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xmlns="" id="{504AA4DA-748D-4CFF-891A-5C8861EC4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">
              <a:extLst>
                <a:ext uri="{FF2B5EF4-FFF2-40B4-BE49-F238E27FC236}">
                  <a16:creationId xmlns:a16="http://schemas.microsoft.com/office/drawing/2014/main" xmlns="" id="{7CC3A8FA-D5F6-4A96-9B55-4479C1717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xmlns="" id="{26E1DC3C-522F-46BF-9C95-475001763F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7">
              <a:extLst>
                <a:ext uri="{FF2B5EF4-FFF2-40B4-BE49-F238E27FC236}">
                  <a16:creationId xmlns:a16="http://schemas.microsoft.com/office/drawing/2014/main" xmlns="" id="{F7CDF92D-312E-42AB-960E-637D404934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8">
              <a:extLst>
                <a:ext uri="{FF2B5EF4-FFF2-40B4-BE49-F238E27FC236}">
                  <a16:creationId xmlns:a16="http://schemas.microsoft.com/office/drawing/2014/main" xmlns="" id="{918FE320-F6B2-4BDB-95D8-DFD3B2B34F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9">
              <a:extLst>
                <a:ext uri="{FF2B5EF4-FFF2-40B4-BE49-F238E27FC236}">
                  <a16:creationId xmlns:a16="http://schemas.microsoft.com/office/drawing/2014/main" xmlns="" id="{B90769B0-46E9-4B76-96A9-A247A0DF3D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0">
              <a:extLst>
                <a:ext uri="{FF2B5EF4-FFF2-40B4-BE49-F238E27FC236}">
                  <a16:creationId xmlns:a16="http://schemas.microsoft.com/office/drawing/2014/main" xmlns="" id="{C0CC5855-0620-41C7-AA4D-3D30E2455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1">
              <a:extLst>
                <a:ext uri="{FF2B5EF4-FFF2-40B4-BE49-F238E27FC236}">
                  <a16:creationId xmlns:a16="http://schemas.microsoft.com/office/drawing/2014/main" xmlns="" id="{7A99B1F4-089E-4A1A-833C-0D0C8E7705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2">
              <a:extLst>
                <a:ext uri="{FF2B5EF4-FFF2-40B4-BE49-F238E27FC236}">
                  <a16:creationId xmlns:a16="http://schemas.microsoft.com/office/drawing/2014/main" xmlns="" id="{52C3D5C1-0862-4E4B-BAD8-C6244D0352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2">
              <a:extLst>
                <a:ext uri="{FF2B5EF4-FFF2-40B4-BE49-F238E27FC236}">
                  <a16:creationId xmlns:a16="http://schemas.microsoft.com/office/drawing/2014/main" xmlns="" id="{5E020019-37DA-47B1-A859-25E2009F7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3">
              <a:extLst>
                <a:ext uri="{FF2B5EF4-FFF2-40B4-BE49-F238E27FC236}">
                  <a16:creationId xmlns:a16="http://schemas.microsoft.com/office/drawing/2014/main" xmlns="" id="{FC071985-7349-45B2-AD36-AB9014D81F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0">
              <a:extLst>
                <a:ext uri="{FF2B5EF4-FFF2-40B4-BE49-F238E27FC236}">
                  <a16:creationId xmlns:a16="http://schemas.microsoft.com/office/drawing/2014/main" xmlns="" id="{8A8374B4-6CAE-4B1D-8AD8-BBD71C66E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xmlns="" id="{4F0392BB-C222-4B4A-B3F7-86E1953966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5">
              <a:extLst>
                <a:ext uri="{FF2B5EF4-FFF2-40B4-BE49-F238E27FC236}">
                  <a16:creationId xmlns:a16="http://schemas.microsoft.com/office/drawing/2014/main" xmlns="" id="{A602A52C-3AB9-4D97-AE2A-BB87DB6ACA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1">
              <a:extLst>
                <a:ext uri="{FF2B5EF4-FFF2-40B4-BE49-F238E27FC236}">
                  <a16:creationId xmlns:a16="http://schemas.microsoft.com/office/drawing/2014/main" xmlns="" id="{B30A965C-348F-4CA1-882F-46F532A33B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7">
              <a:extLst>
                <a:ext uri="{FF2B5EF4-FFF2-40B4-BE49-F238E27FC236}">
                  <a16:creationId xmlns:a16="http://schemas.microsoft.com/office/drawing/2014/main" xmlns="" id="{3DB93D99-B20E-4CEF-A4B5-E355F2EF84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>
              <a:extLst>
                <a:ext uri="{FF2B5EF4-FFF2-40B4-BE49-F238E27FC236}">
                  <a16:creationId xmlns:a16="http://schemas.microsoft.com/office/drawing/2014/main" xmlns="" id="{59BF81A2-5680-4745-9838-B87F14A4E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xmlns="" id="{15D7F206-A93F-4CCC-B241-B733ECFCF9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xmlns="" id="{88E77691-B7C1-4F5D-98EC-C5508CDFB6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xmlns="" id="{B15258A7-A882-4D79-B870-C92A57D6B6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xmlns="" id="{CF3D5844-0132-49FA-BD1E-5263802F47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xmlns="" id="{A399F043-AB24-4109-800A-BD94939A4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2">
              <a:extLst>
                <a:ext uri="{FF2B5EF4-FFF2-40B4-BE49-F238E27FC236}">
                  <a16:creationId xmlns:a16="http://schemas.microsoft.com/office/drawing/2014/main" xmlns="" id="{796159AE-3178-456B-B411-196E260E5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3">
              <a:extLst>
                <a:ext uri="{FF2B5EF4-FFF2-40B4-BE49-F238E27FC236}">
                  <a16:creationId xmlns:a16="http://schemas.microsoft.com/office/drawing/2014/main" xmlns="" id="{B0562100-3934-4A15-8C23-D55F111D9E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xmlns="" id="{6DD7C928-63AE-4BCB-9843-570F9E04E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xmlns="" id="{5AC011E4-1DCA-418C-8008-AE4E1E61D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xmlns="" id="{5B2D3B89-E1F5-40D8-AEC0-8E7B2E67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6">
              <a:extLst>
                <a:ext uri="{FF2B5EF4-FFF2-40B4-BE49-F238E27FC236}">
                  <a16:creationId xmlns:a16="http://schemas.microsoft.com/office/drawing/2014/main" xmlns="" id="{DBB111D7-2067-4503-A6F9-647407E18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7">
              <a:extLst>
                <a:ext uri="{FF2B5EF4-FFF2-40B4-BE49-F238E27FC236}">
                  <a16:creationId xmlns:a16="http://schemas.microsoft.com/office/drawing/2014/main" xmlns="" id="{20B3ED41-DE4C-4CE7-A8DE-B4ED03137D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9">
              <a:extLst>
                <a:ext uri="{FF2B5EF4-FFF2-40B4-BE49-F238E27FC236}">
                  <a16:creationId xmlns:a16="http://schemas.microsoft.com/office/drawing/2014/main" xmlns="" id="{F4EE6DAD-6518-47B6-A04F-484A162676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xmlns="" id="{B6867974-B4C0-48AA-A205-B435998B7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xmlns="" id="{21F27A0E-A6C1-4AFE-8CBA-28E4FE70BC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xmlns="" id="{AAA114B9-98D7-4840-8602-457F0741B7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xmlns="" id="{4E9E63DF-694C-4693-8D8B-0275BB744D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113">
            <a:extLst>
              <a:ext uri="{FF2B5EF4-FFF2-40B4-BE49-F238E27FC236}">
                <a16:creationId xmlns:a16="http://schemas.microsoft.com/office/drawing/2014/main" xmlns="" id="{B1A3BF1A-EF96-468A-B04F-AFDF6621DE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1CFABE1-60DE-D1C7-4F51-B08E5E61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544" y="1033424"/>
            <a:ext cx="6619501" cy="45067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alibri"/>
                <a:ea typeface="Calibri"/>
                <a:cs typeface="Calibri"/>
              </a:rPr>
              <a:t>Lack of low cost hospital monitors in Africa and the global south.</a:t>
            </a:r>
            <a:endParaRPr lang="en-US" sz="4800">
              <a:latin typeface="Avenir Next LT Pro"/>
              <a:ea typeface="Calibri"/>
              <a:cs typeface="Calibri"/>
            </a:endParaRPr>
          </a:p>
          <a:p>
            <a:pPr>
              <a:buClr>
                <a:srgbClr val="C3B2A7"/>
              </a:buClr>
            </a:pPr>
            <a:endParaRPr lang="en-US" sz="4000" dirty="0">
              <a:latin typeface="Calibri"/>
              <a:ea typeface="Calibri"/>
              <a:cs typeface="Calibri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AC1582F5-FF93-46BF-A92F-D4490D653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135" name="Freeform 82">
              <a:extLst>
                <a:ext uri="{FF2B5EF4-FFF2-40B4-BE49-F238E27FC236}">
                  <a16:creationId xmlns:a16="http://schemas.microsoft.com/office/drawing/2014/main" xmlns="" id="{EDA30C63-7387-41DF-A6B0-5E3B1AF60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0">
              <a:extLst>
                <a:ext uri="{FF2B5EF4-FFF2-40B4-BE49-F238E27FC236}">
                  <a16:creationId xmlns:a16="http://schemas.microsoft.com/office/drawing/2014/main" xmlns="" id="{0F9349DE-8C14-4D6E-B1C2-4750F704C0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5">
              <a:extLst>
                <a:ext uri="{FF2B5EF4-FFF2-40B4-BE49-F238E27FC236}">
                  <a16:creationId xmlns:a16="http://schemas.microsoft.com/office/drawing/2014/main" xmlns="" id="{0093B34B-1559-4D7A-90CF-114125FD6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7">
              <a:extLst>
                <a:ext uri="{FF2B5EF4-FFF2-40B4-BE49-F238E27FC236}">
                  <a16:creationId xmlns:a16="http://schemas.microsoft.com/office/drawing/2014/main" xmlns="" id="{F32E37EB-F93F-4ACA-8EC5-8313085014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">
              <a:extLst>
                <a:ext uri="{FF2B5EF4-FFF2-40B4-BE49-F238E27FC236}">
                  <a16:creationId xmlns:a16="http://schemas.microsoft.com/office/drawing/2014/main" xmlns="" id="{6486B439-14A8-40F4-BD01-2647D4752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8">
              <a:extLst>
                <a:ext uri="{FF2B5EF4-FFF2-40B4-BE49-F238E27FC236}">
                  <a16:creationId xmlns:a16="http://schemas.microsoft.com/office/drawing/2014/main" xmlns="" id="{3EA0483A-6030-445C-9A9E-FC8847FD44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9">
              <a:extLst>
                <a:ext uri="{FF2B5EF4-FFF2-40B4-BE49-F238E27FC236}">
                  <a16:creationId xmlns:a16="http://schemas.microsoft.com/office/drawing/2014/main" xmlns="" id="{54E9F49B-F300-4A14-B0F3-36A75B171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9">
              <a:extLst>
                <a:ext uri="{FF2B5EF4-FFF2-40B4-BE49-F238E27FC236}">
                  <a16:creationId xmlns:a16="http://schemas.microsoft.com/office/drawing/2014/main" xmlns="" id="{293DA61B-9566-467E-A357-E86CD8E7E2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xmlns="" id="{A1A7223C-6F2C-487D-A45A-6EBBD051A5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xmlns="" id="{DC4DE17D-AC51-4C89-AC1A-016A928A10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xmlns="" id="{95D0E198-D3C3-4790-881E-4DF6C9D7FD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xmlns="" id="{E9952623-7C81-47CA-85D8-C872DE84E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8">
              <a:extLst>
                <a:ext uri="{FF2B5EF4-FFF2-40B4-BE49-F238E27FC236}">
                  <a16:creationId xmlns:a16="http://schemas.microsoft.com/office/drawing/2014/main" xmlns="" id="{F90AA42C-D724-4AD8-81F3-CDFC42063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xmlns="" id="{CAB3A278-E8E7-4070-B30A-31B5DE9805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6">
              <a:extLst>
                <a:ext uri="{FF2B5EF4-FFF2-40B4-BE49-F238E27FC236}">
                  <a16:creationId xmlns:a16="http://schemas.microsoft.com/office/drawing/2014/main" xmlns="" id="{910FC82B-A4C1-428C-A576-79B5F6D18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6">
              <a:extLst>
                <a:ext uri="{FF2B5EF4-FFF2-40B4-BE49-F238E27FC236}">
                  <a16:creationId xmlns:a16="http://schemas.microsoft.com/office/drawing/2014/main" xmlns="" id="{B9CB6255-5C91-4496-B0AE-529737BC53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0">
              <a:extLst>
                <a:ext uri="{FF2B5EF4-FFF2-40B4-BE49-F238E27FC236}">
                  <a16:creationId xmlns:a16="http://schemas.microsoft.com/office/drawing/2014/main" xmlns="" id="{A58DBA3F-B3E2-4AD9-A93C-FDF997582E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xmlns="" id="{AE100164-158F-422B-8A80-DFF4E0E06E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0">
              <a:extLst>
                <a:ext uri="{FF2B5EF4-FFF2-40B4-BE49-F238E27FC236}">
                  <a16:creationId xmlns:a16="http://schemas.microsoft.com/office/drawing/2014/main" xmlns="" id="{1A0EF69A-22C3-4FF9-B6DD-55C6DAC3B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xmlns="" id="{3963C700-CFE8-4ED2-8E1E-1139AC305D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9">
              <a:extLst>
                <a:ext uri="{FF2B5EF4-FFF2-40B4-BE49-F238E27FC236}">
                  <a16:creationId xmlns:a16="http://schemas.microsoft.com/office/drawing/2014/main" xmlns="" id="{86FC694B-4A70-4160-A64D-DA282DE95B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xmlns="" id="{2A55A10A-49CA-42B6-84C9-8A1A1596D7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A person standing next to a patient in a hospital room&#10;&#10;Description automatically generated">
            <a:extLst>
              <a:ext uri="{FF2B5EF4-FFF2-40B4-BE49-F238E27FC236}">
                <a16:creationId xmlns:a16="http://schemas.microsoft.com/office/drawing/2014/main" xmlns="" id="{ABF35424-F891-8872-6649-1766F3ACD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0" r="18166"/>
          <a:stretch/>
        </p:blipFill>
        <p:spPr>
          <a:xfrm>
            <a:off x="6586071" y="1428883"/>
            <a:ext cx="5602787" cy="4560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7E5C3B-3994-7E81-37A4-5247AB289C12}"/>
              </a:ext>
            </a:extLst>
          </p:cNvPr>
          <p:cNvSpPr txBox="1"/>
          <p:nvPr/>
        </p:nvSpPr>
        <p:spPr>
          <a:xfrm>
            <a:off x="-2683" y="5929648"/>
            <a:ext cx="120696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The average cost of a commercial monitor is over $15,000 USD.</a:t>
            </a:r>
            <a:endParaRPr lang="en-US" sz="3600"/>
          </a:p>
          <a:p>
            <a:pPr algn="l"/>
            <a:endParaRPr lang="en-US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89"/>
    </mc:Choice>
    <mc:Fallback>
      <p:transition spd="slow" advTm="11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xmlns="" id="{5A2A82D1-B994-4E61-85AD-012AFF6830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15F97-52EC-2885-FED9-2327EBF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5975133" cy="137282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/>
                <a:ea typeface="Calibri"/>
                <a:cs typeface="Calibri"/>
              </a:rPr>
              <a:t>   </a:t>
            </a:r>
            <a:r>
              <a:rPr lang="en-US" sz="5400" b="1" dirty="0"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124" name="Content Placeholder 123">
            <a:extLst>
              <a:ext uri="{FF2B5EF4-FFF2-40B4-BE49-F238E27FC236}">
                <a16:creationId xmlns:a16="http://schemas.microsoft.com/office/drawing/2014/main" xmlns="" id="{DC41BBB3-35A8-8714-8E66-A6B2CFFE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3" y="1871330"/>
            <a:ext cx="5695312" cy="4305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Over one-billion people lack access to ICU during emergencies in rural, urban, private and public hospitals.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98 per cent of medical personnel lack mobile ICU monitors.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Lack of a comprehensive medical data acquisition system for data analytics.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86949ED1-AC09-4CA4-829B-87F834695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65044" y="5267"/>
            <a:ext cx="4726956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africa with different colored areas&#10;&#10;Description automatically generated">
            <a:extLst>
              <a:ext uri="{FF2B5EF4-FFF2-40B4-BE49-F238E27FC236}">
                <a16:creationId xmlns:a16="http://schemas.microsoft.com/office/drawing/2014/main" xmlns="" id="{0B903565-269C-1DCB-3FC9-1F53AF3F5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468"/>
          <a:stretch/>
        </p:blipFill>
        <p:spPr>
          <a:xfrm>
            <a:off x="8595955" y="876300"/>
            <a:ext cx="2465135" cy="2398462"/>
          </a:xfrm>
          <a:prstGeom prst="rect">
            <a:avLst/>
          </a:prstGeom>
        </p:spPr>
      </p:pic>
      <p:pic>
        <p:nvPicPr>
          <p:cNvPr id="5" name="Content Placeholder 4" descr="A map of the south america&#10;&#10;Description automatically generated">
            <a:extLst>
              <a:ext uri="{FF2B5EF4-FFF2-40B4-BE49-F238E27FC236}">
                <a16:creationId xmlns:a16="http://schemas.microsoft.com/office/drawing/2014/main" xmlns="" id="{14E11786-8DCC-584F-62E9-65AF881EE9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4283"/>
          <a:stretch/>
        </p:blipFill>
        <p:spPr>
          <a:xfrm>
            <a:off x="8595955" y="3573515"/>
            <a:ext cx="2465135" cy="241264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2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7"/>
    </mc:Choice>
    <mc:Fallback>
      <p:transition spd="slow" advTm="11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xmlns="" id="{0B7ED827-06A5-4778-9BB3-74A28B33D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xmlns="" id="{D699C7C3-AA26-499B-BAF7-AA8B95CA0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B13FA-D979-C0DB-AD63-BB5DEAAC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8799468" cy="11807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                            </a:t>
            </a:r>
            <a:r>
              <a:rPr lang="en-US" sz="5400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sz="5400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          PEER-TO-PEER HARD/SOFTWARE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EABD46F8-DB46-4291-9AAA-77A9EDEEB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90011" y="1870166"/>
            <a:ext cx="10401989" cy="4112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circuit board&#10;&#10;Description automatically generated">
            <a:extLst>
              <a:ext uri="{FF2B5EF4-FFF2-40B4-BE49-F238E27FC236}">
                <a16:creationId xmlns:a16="http://schemas.microsoft.com/office/drawing/2014/main" xmlns="" id="{3C2AD0A0-F885-720E-FE38-B266AC555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0" r="8380"/>
          <a:stretch/>
        </p:blipFill>
        <p:spPr>
          <a:xfrm>
            <a:off x="1800089" y="1868274"/>
            <a:ext cx="2568863" cy="4114800"/>
          </a:xfrm>
          <a:prstGeom prst="rect">
            <a:avLst/>
          </a:prstGeom>
        </p:spPr>
      </p:pic>
      <p:sp>
        <p:nvSpPr>
          <p:cNvPr id="215" name="Content Placeholder 75">
            <a:extLst>
              <a:ext uri="{FF2B5EF4-FFF2-40B4-BE49-F238E27FC236}">
                <a16:creationId xmlns:a16="http://schemas.microsoft.com/office/drawing/2014/main" xmlns="" id="{B63740BF-AE22-EA95-9914-8DBA4820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424" y="1871306"/>
            <a:ext cx="4195481" cy="36649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>
              <a:buFont typeface="Wingdings,Sans-Serif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Our solution provides a low cost wireless Android-Arduino based medical data acquisition/ intensive care unit monitor.</a:t>
            </a:r>
          </a:p>
          <a:p>
            <a:pPr marL="571500" indent="-571500">
              <a:buClr>
                <a:srgbClr val="C3B2A7"/>
              </a:buClr>
              <a:buFont typeface="Wingdings,Sans-Serif" panose="020B0604020202020204" pitchFamily="34" charset="0"/>
              <a:buChar char="v"/>
            </a:pPr>
            <a:r>
              <a:rPr lang="en-US" sz="2400" dirty="0">
                <a:latin typeface="Calibri"/>
                <a:ea typeface="Calibri"/>
                <a:cs typeface="Calibri"/>
              </a:rPr>
              <a:t>Estimated cost of hardware/software is 100 USD.</a:t>
            </a:r>
          </a:p>
          <a:p>
            <a:pPr>
              <a:buClr>
                <a:srgbClr val="C3B2A7"/>
              </a:buClr>
            </a:pPr>
            <a:endParaRPr lang="en-US" sz="2400" dirty="0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xmlns="" id="{A3AB7683-6CAB-46C4-A2AE-1046AF11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396755" y="6839"/>
            <a:ext cx="1346033" cy="6828542"/>
            <a:chOff x="10396755" y="6839"/>
            <a:chExt cx="1346033" cy="6828542"/>
          </a:xfrm>
        </p:grpSpPr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xmlns="" id="{FC761035-E33B-4031-8149-71FAD18659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62960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5">
              <a:extLst>
                <a:ext uri="{FF2B5EF4-FFF2-40B4-BE49-F238E27FC236}">
                  <a16:creationId xmlns:a16="http://schemas.microsoft.com/office/drawing/2014/main" xmlns="" id="{79BFF3ED-9C9F-4830-AD98-B8FB14E52B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63353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xmlns="" id="{318C324D-735D-4AF9-A1B4-B3677F6AB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8096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3">
              <a:extLst>
                <a:ext uri="{FF2B5EF4-FFF2-40B4-BE49-F238E27FC236}">
                  <a16:creationId xmlns:a16="http://schemas.microsoft.com/office/drawing/2014/main" xmlns="" id="{CA7AB8D6-84A6-4769-B281-9613C472F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9465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6">
              <a:extLst>
                <a:ext uri="{FF2B5EF4-FFF2-40B4-BE49-F238E27FC236}">
                  <a16:creationId xmlns:a16="http://schemas.microsoft.com/office/drawing/2014/main" xmlns="" id="{FA339884-511E-44C2-9FD8-CD1A7F810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7">
              <a:extLst>
                <a:ext uri="{FF2B5EF4-FFF2-40B4-BE49-F238E27FC236}">
                  <a16:creationId xmlns:a16="http://schemas.microsoft.com/office/drawing/2014/main" xmlns="" id="{DB165AB7-8D0A-4EE6-B54B-A4729008F1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72353" y="192690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8">
              <a:extLst>
                <a:ext uri="{FF2B5EF4-FFF2-40B4-BE49-F238E27FC236}">
                  <a16:creationId xmlns:a16="http://schemas.microsoft.com/office/drawing/2014/main" xmlns="" id="{7A9C8AB8-5E02-4F22-A29C-0D2FA1A510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96481" y="169245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">
              <a:extLst>
                <a:ext uri="{FF2B5EF4-FFF2-40B4-BE49-F238E27FC236}">
                  <a16:creationId xmlns:a16="http://schemas.microsoft.com/office/drawing/2014/main" xmlns="" id="{C1FF341F-D425-43F9-B7BC-E402B873B0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3">
              <a:extLst>
                <a:ext uri="{FF2B5EF4-FFF2-40B4-BE49-F238E27FC236}">
                  <a16:creationId xmlns:a16="http://schemas.microsoft.com/office/drawing/2014/main" xmlns="" id="{5E28B171-2E71-4639-87DB-DCD1BEDE0D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13777" y="8158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1">
              <a:extLst>
                <a:ext uri="{FF2B5EF4-FFF2-40B4-BE49-F238E27FC236}">
                  <a16:creationId xmlns:a16="http://schemas.microsoft.com/office/drawing/2014/main" xmlns="" id="{5961C71A-41B1-47B7-B6D2-F6DC45E4F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2">
              <a:extLst>
                <a:ext uri="{FF2B5EF4-FFF2-40B4-BE49-F238E27FC236}">
                  <a16:creationId xmlns:a16="http://schemas.microsoft.com/office/drawing/2014/main" xmlns="" id="{3BCF2E6D-B984-44D2-A12D-DFEBF8FCE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09677" y="27643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3">
              <a:extLst>
                <a:ext uri="{FF2B5EF4-FFF2-40B4-BE49-F238E27FC236}">
                  <a16:creationId xmlns:a16="http://schemas.microsoft.com/office/drawing/2014/main" xmlns="" id="{1AD1D1A9-43BE-4CAD-9B9F-2408476B3A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4">
              <a:extLst>
                <a:ext uri="{FF2B5EF4-FFF2-40B4-BE49-F238E27FC236}">
                  <a16:creationId xmlns:a16="http://schemas.microsoft.com/office/drawing/2014/main" xmlns="" id="{C899F5E7-A16E-47C9-9D5A-0DFBCE0D2F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86603" y="55007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5">
              <a:extLst>
                <a:ext uri="{FF2B5EF4-FFF2-40B4-BE49-F238E27FC236}">
                  <a16:creationId xmlns:a16="http://schemas.microsoft.com/office/drawing/2014/main" xmlns="" id="{92DA2575-194D-4828-9B8D-3C571281C7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7">
              <a:extLst>
                <a:ext uri="{FF2B5EF4-FFF2-40B4-BE49-F238E27FC236}">
                  <a16:creationId xmlns:a16="http://schemas.microsoft.com/office/drawing/2014/main" xmlns="" id="{4D106401-28FD-4DB9-9517-096A962DB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9">
              <a:extLst>
                <a:ext uri="{FF2B5EF4-FFF2-40B4-BE49-F238E27FC236}">
                  <a16:creationId xmlns:a16="http://schemas.microsoft.com/office/drawing/2014/main" xmlns="" id="{2B352C24-658B-4612-A71D-6608DC4954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94250" y="7195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0">
              <a:extLst>
                <a:ext uri="{FF2B5EF4-FFF2-40B4-BE49-F238E27FC236}">
                  <a16:creationId xmlns:a16="http://schemas.microsoft.com/office/drawing/2014/main" xmlns="" id="{720134AA-8649-4887-AEF1-3958130628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7042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78">
              <a:extLst>
                <a:ext uri="{FF2B5EF4-FFF2-40B4-BE49-F238E27FC236}">
                  <a16:creationId xmlns:a16="http://schemas.microsoft.com/office/drawing/2014/main" xmlns="" id="{37C40023-71E9-4D82-952B-2279271B27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79">
              <a:extLst>
                <a:ext uri="{FF2B5EF4-FFF2-40B4-BE49-F238E27FC236}">
                  <a16:creationId xmlns:a16="http://schemas.microsoft.com/office/drawing/2014/main" xmlns="" id="{882C4F8E-212D-4C8B-837B-564C87BF9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0">
              <a:extLst>
                <a:ext uri="{FF2B5EF4-FFF2-40B4-BE49-F238E27FC236}">
                  <a16:creationId xmlns:a16="http://schemas.microsoft.com/office/drawing/2014/main" xmlns="" id="{E79AB689-B55B-42A8-B1C2-AB544C4C22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2">
              <a:extLst>
                <a:ext uri="{FF2B5EF4-FFF2-40B4-BE49-F238E27FC236}">
                  <a16:creationId xmlns:a16="http://schemas.microsoft.com/office/drawing/2014/main" xmlns="" id="{87995B76-912B-4B71-BAEC-3AD3440A7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53876" y="1980904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3">
              <a:extLst>
                <a:ext uri="{FF2B5EF4-FFF2-40B4-BE49-F238E27FC236}">
                  <a16:creationId xmlns:a16="http://schemas.microsoft.com/office/drawing/2014/main" xmlns="" id="{56F078EA-9BB5-49B0-9C11-1BBFD3B18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26433" y="1666116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4">
              <a:extLst>
                <a:ext uri="{FF2B5EF4-FFF2-40B4-BE49-F238E27FC236}">
                  <a16:creationId xmlns:a16="http://schemas.microsoft.com/office/drawing/2014/main" xmlns="" id="{5AAFAE34-507A-4988-8673-E84AD31B6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6">
              <a:extLst>
                <a:ext uri="{FF2B5EF4-FFF2-40B4-BE49-F238E27FC236}">
                  <a16:creationId xmlns:a16="http://schemas.microsoft.com/office/drawing/2014/main" xmlns="" id="{CEBCACAD-6BEA-45E7-93CC-CE382B09B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4741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9">
              <a:extLst>
                <a:ext uri="{FF2B5EF4-FFF2-40B4-BE49-F238E27FC236}">
                  <a16:creationId xmlns:a16="http://schemas.microsoft.com/office/drawing/2014/main" xmlns="" id="{0B74424A-FE1A-495D-BB66-700F57F931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0">
              <a:extLst>
                <a:ext uri="{FF2B5EF4-FFF2-40B4-BE49-F238E27FC236}">
                  <a16:creationId xmlns:a16="http://schemas.microsoft.com/office/drawing/2014/main" xmlns="" id="{84FBE729-D35E-4539-A94C-D1EC07FA3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xmlns="" id="{4DAC9156-4609-4037-B312-F2E030CA6A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79607" y="190158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xmlns="" id="{4B7CA784-1C4B-433A-8833-8228428A1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08">
              <a:extLst>
                <a:ext uri="{FF2B5EF4-FFF2-40B4-BE49-F238E27FC236}">
                  <a16:creationId xmlns:a16="http://schemas.microsoft.com/office/drawing/2014/main" xmlns="" id="{5772A6DC-433D-4C66-94CF-3B0BF4A78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09">
              <a:extLst>
                <a:ext uri="{FF2B5EF4-FFF2-40B4-BE49-F238E27FC236}">
                  <a16:creationId xmlns:a16="http://schemas.microsoft.com/office/drawing/2014/main" xmlns="" id="{9AEDDF38-28A5-4BE0-9D89-103D7B856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0">
              <a:extLst>
                <a:ext uri="{FF2B5EF4-FFF2-40B4-BE49-F238E27FC236}">
                  <a16:creationId xmlns:a16="http://schemas.microsoft.com/office/drawing/2014/main" xmlns="" id="{3B3383B5-661F-41F1-B6B9-7D79343703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1">
              <a:extLst>
                <a:ext uri="{FF2B5EF4-FFF2-40B4-BE49-F238E27FC236}">
                  <a16:creationId xmlns:a16="http://schemas.microsoft.com/office/drawing/2014/main" xmlns="" id="{89C0BBC9-9EF7-4CEC-941A-583449D8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2">
              <a:extLst>
                <a:ext uri="{FF2B5EF4-FFF2-40B4-BE49-F238E27FC236}">
                  <a16:creationId xmlns:a16="http://schemas.microsoft.com/office/drawing/2014/main" xmlns="" id="{4914B414-E31D-4FA7-AFFC-54126C26C9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71543" y="91049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22">
              <a:extLst>
                <a:ext uri="{FF2B5EF4-FFF2-40B4-BE49-F238E27FC236}">
                  <a16:creationId xmlns:a16="http://schemas.microsoft.com/office/drawing/2014/main" xmlns="" id="{2117FC9E-CE63-4248-B2B8-7B98343CB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16150" y="1719623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23">
              <a:extLst>
                <a:ext uri="{FF2B5EF4-FFF2-40B4-BE49-F238E27FC236}">
                  <a16:creationId xmlns:a16="http://schemas.microsoft.com/office/drawing/2014/main" xmlns="" id="{0B63E4C0-854D-4279-9F72-FF6DA5C3E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30">
              <a:extLst>
                <a:ext uri="{FF2B5EF4-FFF2-40B4-BE49-F238E27FC236}">
                  <a16:creationId xmlns:a16="http://schemas.microsoft.com/office/drawing/2014/main" xmlns="" id="{79093762-4747-4FAF-8EE1-CDE89390F8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15774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31">
              <a:extLst>
                <a:ext uri="{FF2B5EF4-FFF2-40B4-BE49-F238E27FC236}">
                  <a16:creationId xmlns:a16="http://schemas.microsoft.com/office/drawing/2014/main" xmlns="" id="{017A8210-111D-450F-9383-103589E20B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32">
              <a:extLst>
                <a:ext uri="{FF2B5EF4-FFF2-40B4-BE49-F238E27FC236}">
                  <a16:creationId xmlns:a16="http://schemas.microsoft.com/office/drawing/2014/main" xmlns="" id="{535F5968-5B15-40CC-AEC1-43A646E22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31247" y="193792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35">
              <a:extLst>
                <a:ext uri="{FF2B5EF4-FFF2-40B4-BE49-F238E27FC236}">
                  <a16:creationId xmlns:a16="http://schemas.microsoft.com/office/drawing/2014/main" xmlns="" id="{245740C8-042F-4E2E-BAB9-CD84ABFE51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41">
              <a:extLst>
                <a:ext uri="{FF2B5EF4-FFF2-40B4-BE49-F238E27FC236}">
                  <a16:creationId xmlns:a16="http://schemas.microsoft.com/office/drawing/2014/main" xmlns="" id="{55E86D9A-DB24-4298-BBDA-BD9D90407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1">
              <a:extLst>
                <a:ext uri="{FF2B5EF4-FFF2-40B4-BE49-F238E27FC236}">
                  <a16:creationId xmlns:a16="http://schemas.microsoft.com/office/drawing/2014/main" xmlns="" id="{33FD4970-3FA9-4E6C-BBD8-8B9687A510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41">
              <a:extLst>
                <a:ext uri="{FF2B5EF4-FFF2-40B4-BE49-F238E27FC236}">
                  <a16:creationId xmlns:a16="http://schemas.microsoft.com/office/drawing/2014/main" xmlns="" id="{FE3D2C4D-D2D5-4671-93F1-BC3893A7D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9">
              <a:extLst>
                <a:ext uri="{FF2B5EF4-FFF2-40B4-BE49-F238E27FC236}">
                  <a16:creationId xmlns:a16="http://schemas.microsoft.com/office/drawing/2014/main" xmlns="" id="{B47651FA-3815-4ABD-91EF-AE2A66B92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0">
              <a:extLst>
                <a:ext uri="{FF2B5EF4-FFF2-40B4-BE49-F238E27FC236}">
                  <a16:creationId xmlns:a16="http://schemas.microsoft.com/office/drawing/2014/main" xmlns="" id="{5D9A1038-301A-4E50-8C33-BCF9A9D69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4185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5">
              <a:extLst>
                <a:ext uri="{FF2B5EF4-FFF2-40B4-BE49-F238E27FC236}">
                  <a16:creationId xmlns:a16="http://schemas.microsoft.com/office/drawing/2014/main" xmlns="" id="{6FD82931-556E-4A4D-B2A3-D42D891DF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7">
              <a:extLst>
                <a:ext uri="{FF2B5EF4-FFF2-40B4-BE49-F238E27FC236}">
                  <a16:creationId xmlns:a16="http://schemas.microsoft.com/office/drawing/2014/main" xmlns="" id="{99FBB68C-08D3-4160-A767-E689788910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7">
              <a:extLst>
                <a:ext uri="{FF2B5EF4-FFF2-40B4-BE49-F238E27FC236}">
                  <a16:creationId xmlns:a16="http://schemas.microsoft.com/office/drawing/2014/main" xmlns="" id="{777DFD76-E5B3-4A82-8214-951FE459A1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8">
              <a:extLst>
                <a:ext uri="{FF2B5EF4-FFF2-40B4-BE49-F238E27FC236}">
                  <a16:creationId xmlns:a16="http://schemas.microsoft.com/office/drawing/2014/main" xmlns="" id="{CB909E68-8C7F-4E27-AEC1-6FBF9C96A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9">
              <a:extLst>
                <a:ext uri="{FF2B5EF4-FFF2-40B4-BE49-F238E27FC236}">
                  <a16:creationId xmlns:a16="http://schemas.microsoft.com/office/drawing/2014/main" xmlns="" id="{1DF0F915-CD08-4629-9C3C-982B4B2C1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39">
              <a:extLst>
                <a:ext uri="{FF2B5EF4-FFF2-40B4-BE49-F238E27FC236}">
                  <a16:creationId xmlns:a16="http://schemas.microsoft.com/office/drawing/2014/main" xmlns="" id="{53A74448-7EA6-40C8-AA97-893931279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44">
              <a:extLst>
                <a:ext uri="{FF2B5EF4-FFF2-40B4-BE49-F238E27FC236}">
                  <a16:creationId xmlns:a16="http://schemas.microsoft.com/office/drawing/2014/main" xmlns="" id="{D66A25B3-9238-4DC9-AFB2-77F1D9DB8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371152" y="609533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5">
              <a:extLst>
                <a:ext uri="{FF2B5EF4-FFF2-40B4-BE49-F238E27FC236}">
                  <a16:creationId xmlns:a16="http://schemas.microsoft.com/office/drawing/2014/main" xmlns="" id="{13FAE2DF-35F2-49A8-B36D-196F806DD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06">
              <a:extLst>
                <a:ext uri="{FF2B5EF4-FFF2-40B4-BE49-F238E27FC236}">
                  <a16:creationId xmlns:a16="http://schemas.microsoft.com/office/drawing/2014/main" xmlns="" id="{1F8E6DDD-318D-4D56-9188-045E42CD9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5">
              <a:extLst>
                <a:ext uri="{FF2B5EF4-FFF2-40B4-BE49-F238E27FC236}">
                  <a16:creationId xmlns:a16="http://schemas.microsoft.com/office/drawing/2014/main" xmlns="" id="{EEF60F98-9D69-48CB-8D13-83775A9A79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6">
              <a:extLst>
                <a:ext uri="{FF2B5EF4-FFF2-40B4-BE49-F238E27FC236}">
                  <a16:creationId xmlns:a16="http://schemas.microsoft.com/office/drawing/2014/main" xmlns="" id="{83F0063E-E2D1-4A5F-976D-A89104D4F7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6">
              <a:extLst>
                <a:ext uri="{FF2B5EF4-FFF2-40B4-BE49-F238E27FC236}">
                  <a16:creationId xmlns:a16="http://schemas.microsoft.com/office/drawing/2014/main" xmlns="" id="{C0B342FE-E87B-40E9-8BA7-10BBE29C1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6">
              <a:extLst>
                <a:ext uri="{FF2B5EF4-FFF2-40B4-BE49-F238E27FC236}">
                  <a16:creationId xmlns:a16="http://schemas.microsoft.com/office/drawing/2014/main" xmlns="" id="{4448C0DF-F940-4089-AE2B-B21990D7D7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xmlns="" id="{F93D4F95-2369-414A-BE2D-4969E1698F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6">
              <a:extLst>
                <a:ext uri="{FF2B5EF4-FFF2-40B4-BE49-F238E27FC236}">
                  <a16:creationId xmlns:a16="http://schemas.microsoft.com/office/drawing/2014/main" xmlns="" id="{59E9080B-466F-4D31-A86B-9BD62A401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screen shot of a device&#10;&#10;Description automatically generated">
            <a:extLst>
              <a:ext uri="{FF2B5EF4-FFF2-40B4-BE49-F238E27FC236}">
                <a16:creationId xmlns:a16="http://schemas.microsoft.com/office/drawing/2014/main" xmlns="" id="{FADCF823-6B07-6C8B-AFBF-FC1A74DBD2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22315"/>
          <a:stretch/>
        </p:blipFill>
        <p:spPr>
          <a:xfrm>
            <a:off x="9628678" y="1868274"/>
            <a:ext cx="2568863" cy="411480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26"/>
    </mc:Choice>
    <mc:Fallback>
      <p:transition spd="slow" advTm="1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xmlns="" id="{97C4728D-3F6E-48CA-972C-88E8ED67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xmlns="" id="{54E8131A-3701-4DBD-84A2-69F4ADB45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30FC2-52AA-98AB-38FF-FBAC8FCF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4" y="498507"/>
            <a:ext cx="4451421" cy="14727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sz="2800" b="1" dirty="0">
                <a:latin typeface="Calibri"/>
                <a:ea typeface="Calibri"/>
                <a:cs typeface="Calibri"/>
              </a:rPr>
              <a:t>HARDWARE/SENSORS</a:t>
            </a:r>
            <a:endParaRPr lang="en-US" sz="2800" dirty="0"/>
          </a:p>
        </p:txBody>
      </p:sp>
      <p:pic>
        <p:nvPicPr>
          <p:cNvPr id="14" name="Content Placeholder 13" descr="A screenshot of a device&#10;&#10;Description automatically generated">
            <a:extLst>
              <a:ext uri="{FF2B5EF4-FFF2-40B4-BE49-F238E27FC236}">
                <a16:creationId xmlns:a16="http://schemas.microsoft.com/office/drawing/2014/main" xmlns="" id="{E0906CF0-D22C-50D0-C191-984BF9694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543" t="3646" r="543" b="-3385"/>
          <a:stretch/>
        </p:blipFill>
        <p:spPr>
          <a:xfrm>
            <a:off x="6163540" y="577893"/>
            <a:ext cx="1640878" cy="3170372"/>
          </a:xfrm>
        </p:spPr>
      </p:pic>
      <p:pic>
        <p:nvPicPr>
          <p:cNvPr id="4" name="Content Placeholder 3" descr="A circuit board with many wires&#10;&#10;Description automatically generated">
            <a:extLst>
              <a:ext uri="{FF2B5EF4-FFF2-40B4-BE49-F238E27FC236}">
                <a16:creationId xmlns:a16="http://schemas.microsoft.com/office/drawing/2014/main" xmlns="" id="{8D8EF853-C523-E856-4B50-084BE22E5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367" r="1" b="6486"/>
          <a:stretch/>
        </p:blipFill>
        <p:spPr>
          <a:xfrm>
            <a:off x="592483" y="1917617"/>
            <a:ext cx="5134348" cy="4940290"/>
          </a:xfrm>
          <a:prstGeom prst="rect">
            <a:avLst/>
          </a:prstGeom>
        </p:spPr>
      </p:pic>
      <p:pic>
        <p:nvPicPr>
          <p:cNvPr id="6" name="Content Placeholder 5" descr="A person holding a device with wires&#10;&#10;Description automatically generated">
            <a:extLst>
              <a:ext uri="{FF2B5EF4-FFF2-40B4-BE49-F238E27FC236}">
                <a16:creationId xmlns:a16="http://schemas.microsoft.com/office/drawing/2014/main" xmlns="" id="{220A7281-6BA7-1F1B-AE82-69E0A62304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3" r="1" b="42300"/>
          <a:stretch/>
        </p:blipFill>
        <p:spPr>
          <a:xfrm>
            <a:off x="8074545" y="576063"/>
            <a:ext cx="3524491" cy="3008460"/>
          </a:xfrm>
          <a:prstGeom prst="rect">
            <a:avLst/>
          </a:prstGeom>
        </p:spPr>
      </p:pic>
      <p:pic>
        <p:nvPicPr>
          <p:cNvPr id="12" name="Content Placeholder 11" descr="A screenshot of a device&#10;&#10;Description automatically generated">
            <a:extLst>
              <a:ext uri="{FF2B5EF4-FFF2-40B4-BE49-F238E27FC236}">
                <a16:creationId xmlns:a16="http://schemas.microsoft.com/office/drawing/2014/main" xmlns="" id="{085078DB-C1CE-D3F4-AFB6-2D7FD15E5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495" y="3679835"/>
            <a:ext cx="1698083" cy="3182611"/>
          </a:xfrm>
          <a:prstGeom prst="rect">
            <a:avLst/>
          </a:prstGeom>
        </p:spPr>
      </p:pic>
      <p:pic>
        <p:nvPicPr>
          <p:cNvPr id="5" name="Content Placeholder 4" descr="A computer with wires and a bag of wires&#10;&#10;Description automatically generated">
            <a:extLst>
              <a:ext uri="{FF2B5EF4-FFF2-40B4-BE49-F238E27FC236}">
                <a16:creationId xmlns:a16="http://schemas.microsoft.com/office/drawing/2014/main" xmlns="" id="{7145B3F0-AB15-B3DE-668E-409BA23CBC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8" t="-176" r="-428" b="2982"/>
          <a:stretch/>
        </p:blipFill>
        <p:spPr>
          <a:xfrm>
            <a:off x="8073841" y="3679835"/>
            <a:ext cx="3524524" cy="317673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280">
            <a:extLst>
              <a:ext uri="{FF2B5EF4-FFF2-40B4-BE49-F238E27FC236}">
                <a16:creationId xmlns:a16="http://schemas.microsoft.com/office/drawing/2014/main" xmlns="" id="{97C4728D-3F6E-48CA-972C-88E8ED67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xmlns="" id="{54E8131A-3701-4DBD-84A2-69F4ADB45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9F18-C510-DA62-A671-4853509C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4" y="294592"/>
            <a:ext cx="3056210" cy="1279583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SOLUTION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sz="2800" b="1" dirty="0">
                <a:latin typeface="Calibri"/>
                <a:ea typeface="Calibri"/>
                <a:cs typeface="Calibri"/>
              </a:rPr>
              <a:t>USER INTERFACE</a:t>
            </a:r>
          </a:p>
        </p:txBody>
      </p:sp>
      <p:pic>
        <p:nvPicPr>
          <p:cNvPr id="71" name="Content Placeholder 70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4F3B2D37-AFD6-EA38-E9B8-A4A7C214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5878" y="1522344"/>
            <a:ext cx="3057551" cy="5284630"/>
          </a:xfrm>
        </p:spPr>
      </p:pic>
      <p:pic>
        <p:nvPicPr>
          <p:cNvPr id="6" name="Content Placeholder 5" descr="A screenshot of a login form&#10;&#10;Description automatically generated">
            <a:extLst>
              <a:ext uri="{FF2B5EF4-FFF2-40B4-BE49-F238E27FC236}">
                <a16:creationId xmlns:a16="http://schemas.microsoft.com/office/drawing/2014/main" xmlns="" id="{CCD63B7E-8051-4E0A-C2BC-CE23189F9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241" y="99275"/>
            <a:ext cx="2075169" cy="3163279"/>
          </a:xfrm>
          <a:prstGeom prst="rect">
            <a:avLst/>
          </a:prstGeom>
        </p:spPr>
      </p:pic>
      <p:pic>
        <p:nvPicPr>
          <p:cNvPr id="4" name="Content Placeholder 3" descr="A screenshot of a medical form&#10;&#10;Description automatically generated">
            <a:extLst>
              <a:ext uri="{FF2B5EF4-FFF2-40B4-BE49-F238E27FC236}">
                <a16:creationId xmlns:a16="http://schemas.microsoft.com/office/drawing/2014/main" xmlns="" id="{CBD99895-68EA-2EF5-ECDA-311D157B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699" y="152936"/>
            <a:ext cx="1892718" cy="3109617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4B5CD26-C3C3-6D0F-043B-B883066F8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692" y="3218342"/>
            <a:ext cx="2073717" cy="3064555"/>
          </a:xfrm>
          <a:prstGeom prst="rect">
            <a:avLst/>
          </a:prstGeom>
        </p:spPr>
      </p:pic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BC52F4DC-7F06-5080-B63A-9258D7367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173" y="3046624"/>
            <a:ext cx="1989310" cy="322767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0"/>
    </mc:Choice>
    <mc:Fallback>
      <p:transition spd="slow" advTm="10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72CD369A-5284-45B1-B107-702483A8B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A14FF-663B-AE7A-E136-158C8344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8626034" cy="1372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              OUR MISSION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98D3042-3D55-C451-00D0-19C7EAAD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21" y="1914260"/>
            <a:ext cx="5785193" cy="46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 To provide low cost, open source solution to hospital and medical personnel in urban and rural areas of Africa.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FD435E13-4F33-4353-A24E-D37F37852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xmlns="" id="{57652216-AF47-4D6B-A81B-2DC28B6255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xmlns="" id="{4850C240-229E-44CC-9B0C-7C70B8524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9">
              <a:extLst>
                <a:ext uri="{FF2B5EF4-FFF2-40B4-BE49-F238E27FC236}">
                  <a16:creationId xmlns:a16="http://schemas.microsoft.com/office/drawing/2014/main" xmlns="" id="{0C20C1F3-97C9-485A-BBF1-F712C6FDD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0">
              <a:extLst>
                <a:ext uri="{FF2B5EF4-FFF2-40B4-BE49-F238E27FC236}">
                  <a16:creationId xmlns:a16="http://schemas.microsoft.com/office/drawing/2014/main" xmlns="" id="{5FB7F486-D669-4315-848B-079715C0A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xmlns="" id="{41C1AA59-6A1E-4A61-8483-8056A09E0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xmlns="" id="{851A3E4E-2857-4A69-AEC0-79CF8C413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xmlns="" id="{449C2B94-6D2C-466B-9091-18CA59956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xmlns="" id="{D09D148A-E95C-4A5F-AFBD-D05C9083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xmlns="" id="{5B90C58B-B2C5-4C93-8397-016D62EE67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xmlns="" id="{97EE4FEF-54FA-45E2-A177-BA946262D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xmlns="" id="{21D3B3BA-A1D7-450E-B002-44DFDC68F9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xmlns="" id="{71516E84-743F-4EE4-B466-909E55FCC9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xmlns="" id="{285EE84A-B305-47FC-9896-3EAAE94F6D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5">
              <a:extLst>
                <a:ext uri="{FF2B5EF4-FFF2-40B4-BE49-F238E27FC236}">
                  <a16:creationId xmlns:a16="http://schemas.microsoft.com/office/drawing/2014/main" xmlns="" id="{ACD91DA3-CF45-4374-AEDA-5DA2E53EE4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xmlns="" id="{BB356FF6-7153-4AE8-904C-8535363AA8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xmlns="" id="{D9CD9700-C2DA-4CCD-8700-D763281E4C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xmlns="" id="{EF5898F8-F274-4A71-ABC2-9727884523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xmlns="" id="{AEBBE398-C737-4798-92D3-68B6928A9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xmlns="" id="{F3116C15-246C-412A-B5A8-DC7E056EC8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xmlns="" id="{F9FA8A4C-F799-47E7-85C8-4DA109A003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xmlns="" id="{06EB852C-D558-4FA2-B6BD-72478CDCE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xmlns="" id="{0B128693-39C5-4999-9EB7-FAF6D33AF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xmlns="" id="{A7E94734-299A-4A1A-8745-522701D7F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xmlns="" id="{88D7A4B9-ADFA-49C6-A86B-1801ECE37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xmlns="" id="{1D2B967C-42F5-4C41-B5A8-333B15CF2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xmlns="" id="{7E3E1C46-3049-4EC7-A692-A95CEE2A8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xmlns="" id="{59EC4BA9-BAFD-46B9-B282-A708F32D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xmlns="" id="{0BB44AF0-8C8E-4407-8BE6-C5A64ACB7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xmlns="" id="{85398933-36C3-494E-B746-673993C87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84BFEAB6-0117-44A8-8459-8592C14D9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A171CE1C-2DD7-4682-BE34-E3D5986A0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xmlns="" id="{993E51E0-704B-47D0-9E80-52F81035FB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">
              <a:extLst>
                <a:ext uri="{FF2B5EF4-FFF2-40B4-BE49-F238E27FC236}">
                  <a16:creationId xmlns:a16="http://schemas.microsoft.com/office/drawing/2014/main" xmlns="" id="{B877D7D4-56A7-4747-AB50-4D2CB582A7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xmlns="" id="{7AD863AE-05C2-42B0-8B8C-2262A95B8D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xmlns="" id="{96FE0420-A304-40C5-A11A-0D43C374D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xmlns="" id="{5712C99F-0668-4696-B7F5-5BE3B4078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xmlns="" id="{45B51241-B4A7-44BA-B3B1-6D0785936E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6">
              <a:extLst>
                <a:ext uri="{FF2B5EF4-FFF2-40B4-BE49-F238E27FC236}">
                  <a16:creationId xmlns:a16="http://schemas.microsoft.com/office/drawing/2014/main" xmlns="" id="{D6E3E1E9-9E2B-4B15-979A-D9ADF02FEB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xmlns="" id="{A37D17A3-9203-43E1-955F-779C2CFD3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8">
              <a:extLst>
                <a:ext uri="{FF2B5EF4-FFF2-40B4-BE49-F238E27FC236}">
                  <a16:creationId xmlns:a16="http://schemas.microsoft.com/office/drawing/2014/main" xmlns="" id="{42EEB773-123A-4E50-93FF-FE62CB937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0">
              <a:extLst>
                <a:ext uri="{FF2B5EF4-FFF2-40B4-BE49-F238E27FC236}">
                  <a16:creationId xmlns:a16="http://schemas.microsoft.com/office/drawing/2014/main" xmlns="" id="{41D4F2D5-C07C-4F05-A11F-6024B7F13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2">
              <a:extLst>
                <a:ext uri="{FF2B5EF4-FFF2-40B4-BE49-F238E27FC236}">
                  <a16:creationId xmlns:a16="http://schemas.microsoft.com/office/drawing/2014/main" xmlns="" id="{9AD3968C-7A54-4876-A3B1-0A199BD9D3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xmlns="" id="{84A9F12A-9E3E-4B1C-AECE-2204350DC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xmlns="" id="{AE1C5FD2-F9CD-4637-814D-A3A526F07B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xmlns="" id="{83C66AA3-5242-4EC3-A629-2C827DED2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2">
              <a:extLst>
                <a:ext uri="{FF2B5EF4-FFF2-40B4-BE49-F238E27FC236}">
                  <a16:creationId xmlns:a16="http://schemas.microsoft.com/office/drawing/2014/main" xmlns="" id="{132B76A0-CFCB-46B9-A647-A0CDEE2F7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xmlns="" id="{423AA744-F810-4397-917F-77D42FE3D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6">
              <a:extLst>
                <a:ext uri="{FF2B5EF4-FFF2-40B4-BE49-F238E27FC236}">
                  <a16:creationId xmlns:a16="http://schemas.microsoft.com/office/drawing/2014/main" xmlns="" id="{5C72F779-C984-4431-94E3-38E6050EA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9">
              <a:extLst>
                <a:ext uri="{FF2B5EF4-FFF2-40B4-BE49-F238E27FC236}">
                  <a16:creationId xmlns:a16="http://schemas.microsoft.com/office/drawing/2014/main" xmlns="" id="{8BF25437-23A6-4F68-A6CC-2021B4DB5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xmlns="" id="{B68970AA-D5FD-4ED4-8AE4-C981BD290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4">
              <a:extLst>
                <a:ext uri="{FF2B5EF4-FFF2-40B4-BE49-F238E27FC236}">
                  <a16:creationId xmlns:a16="http://schemas.microsoft.com/office/drawing/2014/main" xmlns="" id="{56CDF8D4-4455-458D-A168-36FD9BCF2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xmlns="" id="{17A0BB86-D681-41CF-9C63-B55FAA270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xmlns="" id="{51933FCD-E07F-4E47-853E-B791F1BBD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xmlns="" id="{2EB1546B-A39B-432A-8E6A-1F7421881D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">
              <a:extLst>
                <a:ext uri="{FF2B5EF4-FFF2-40B4-BE49-F238E27FC236}">
                  <a16:creationId xmlns:a16="http://schemas.microsoft.com/office/drawing/2014/main" xmlns="" id="{A5AF0119-0028-4D14-B6CF-0ED0AF8629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">
              <a:extLst>
                <a:ext uri="{FF2B5EF4-FFF2-40B4-BE49-F238E27FC236}">
                  <a16:creationId xmlns:a16="http://schemas.microsoft.com/office/drawing/2014/main" xmlns="" id="{39B7BAEF-46A4-4EE7-A3F1-2B0C3139ED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3">
              <a:extLst>
                <a:ext uri="{FF2B5EF4-FFF2-40B4-BE49-F238E27FC236}">
                  <a16:creationId xmlns:a16="http://schemas.microsoft.com/office/drawing/2014/main" xmlns="" id="{4AFF19DE-7520-450D-BBC4-514637C677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xmlns="" id="{55F5F049-082E-4F28-A6F9-B22CED347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xmlns="" id="{F1FA5EE8-8FDF-4249-8FBE-5EE4A41B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xmlns="" id="{0516D437-66A6-4F8A-AB89-41D39D3598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xmlns="" id="{3F9DD8A5-3889-448A-BB79-A5E1086DC5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xmlns="" id="{A5411003-0583-4E13-BD73-09447FE07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xmlns="" id="{0857F65C-18A4-4138-888F-60B6250E5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1">
              <a:extLst>
                <a:ext uri="{FF2B5EF4-FFF2-40B4-BE49-F238E27FC236}">
                  <a16:creationId xmlns:a16="http://schemas.microsoft.com/office/drawing/2014/main" xmlns="" id="{ABED9D28-F90F-4E28-A5EE-F59041B05E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9">
              <a:extLst>
                <a:ext uri="{FF2B5EF4-FFF2-40B4-BE49-F238E27FC236}">
                  <a16:creationId xmlns:a16="http://schemas.microsoft.com/office/drawing/2014/main" xmlns="" id="{A2B5689A-49D3-4436-8E8B-8B6C049D21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9">
              <a:extLst>
                <a:ext uri="{FF2B5EF4-FFF2-40B4-BE49-F238E27FC236}">
                  <a16:creationId xmlns:a16="http://schemas.microsoft.com/office/drawing/2014/main" xmlns="" id="{9AEF7DFC-F323-44D3-93BC-8991F45012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xmlns="" id="{7D9C0AE3-7512-40BE-9DB0-92E5C9FAA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xmlns="" id="{4EDB005F-47FF-4F3E-A8EC-AA3B45D3B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66DA380F-77D7-4F06-B633-F9D8566585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1">
              <a:extLst>
                <a:ext uri="{FF2B5EF4-FFF2-40B4-BE49-F238E27FC236}">
                  <a16:creationId xmlns:a16="http://schemas.microsoft.com/office/drawing/2014/main" xmlns="" id="{066B6C10-E3AE-4C93-8E97-EBE1FF1F2E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xmlns="" id="{E277C220-5466-4FD0-B77C-7E295E8C31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>
              <a:extLst>
                <a:ext uri="{FF2B5EF4-FFF2-40B4-BE49-F238E27FC236}">
                  <a16:creationId xmlns:a16="http://schemas.microsoft.com/office/drawing/2014/main" xmlns="" id="{3DEA17E6-646F-4827-A08D-E4725219F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>
              <a:extLst>
                <a:ext uri="{FF2B5EF4-FFF2-40B4-BE49-F238E27FC236}">
                  <a16:creationId xmlns:a16="http://schemas.microsoft.com/office/drawing/2014/main" xmlns="" id="{3B5C6B2B-92D7-442F-8445-E554C082A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>
              <a:extLst>
                <a:ext uri="{FF2B5EF4-FFF2-40B4-BE49-F238E27FC236}">
                  <a16:creationId xmlns:a16="http://schemas.microsoft.com/office/drawing/2014/main" xmlns="" id="{78B1671C-BA12-4A0C-BF73-4C133110AE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4">
              <a:extLst>
                <a:ext uri="{FF2B5EF4-FFF2-40B4-BE49-F238E27FC236}">
                  <a16:creationId xmlns:a16="http://schemas.microsoft.com/office/drawing/2014/main" xmlns="" id="{3E147694-6DC6-4EE8-AC97-7AE26398DC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6">
              <a:extLst>
                <a:ext uri="{FF2B5EF4-FFF2-40B4-BE49-F238E27FC236}">
                  <a16:creationId xmlns:a16="http://schemas.microsoft.com/office/drawing/2014/main" xmlns="" id="{E0283834-E22A-4F12-8B1D-9D97BDDC8B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6">
              <a:extLst>
                <a:ext uri="{FF2B5EF4-FFF2-40B4-BE49-F238E27FC236}">
                  <a16:creationId xmlns:a16="http://schemas.microsoft.com/office/drawing/2014/main" xmlns="" id="{27CBE636-5461-44EB-AE97-6E8154E9C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8">
              <a:extLst>
                <a:ext uri="{FF2B5EF4-FFF2-40B4-BE49-F238E27FC236}">
                  <a16:creationId xmlns:a16="http://schemas.microsoft.com/office/drawing/2014/main" xmlns="" id="{A06117E5-5F5D-46C1-ACE2-979C1BA461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0">
              <a:extLst>
                <a:ext uri="{FF2B5EF4-FFF2-40B4-BE49-F238E27FC236}">
                  <a16:creationId xmlns:a16="http://schemas.microsoft.com/office/drawing/2014/main" xmlns="" id="{9DEA3051-9D19-4DC6-8C98-00C425876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2">
              <a:extLst>
                <a:ext uri="{FF2B5EF4-FFF2-40B4-BE49-F238E27FC236}">
                  <a16:creationId xmlns:a16="http://schemas.microsoft.com/office/drawing/2014/main" xmlns="" id="{DF50010C-C69E-4770-B0E3-E4DC2ACE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xmlns="" id="{EF4373F0-D39C-43FD-9D4E-20E2371D66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xmlns="" id="{1DF9A3CD-079A-4625-84F2-DF7EC61A08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xmlns="" id="{D7908608-A36E-4015-8FFF-EE727465F4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xmlns="" id="{8E4FC21A-4E37-45B9-8ED9-8E9A200F61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xmlns="" id="{7EC6CA60-3309-4909-A242-6EDC1620A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xmlns="" id="{E36F8D28-C5C9-4366-9BDE-D82FC2ED97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5">
              <a:extLst>
                <a:ext uri="{FF2B5EF4-FFF2-40B4-BE49-F238E27FC236}">
                  <a16:creationId xmlns:a16="http://schemas.microsoft.com/office/drawing/2014/main" xmlns="" id="{347BC4EC-879E-4A58-BB8E-9965F42E5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6">
              <a:extLst>
                <a:ext uri="{FF2B5EF4-FFF2-40B4-BE49-F238E27FC236}">
                  <a16:creationId xmlns:a16="http://schemas.microsoft.com/office/drawing/2014/main" xmlns="" id="{2FE79B60-958E-49FB-BAE5-09E087A8B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9">
              <a:extLst>
                <a:ext uri="{FF2B5EF4-FFF2-40B4-BE49-F238E27FC236}">
                  <a16:creationId xmlns:a16="http://schemas.microsoft.com/office/drawing/2014/main" xmlns="" id="{F219BB5D-9580-4264-9E63-C861E6658F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xmlns="" id="{CEF6BF91-FC3D-46D7-8208-81727E55D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4">
              <a:extLst>
                <a:ext uri="{FF2B5EF4-FFF2-40B4-BE49-F238E27FC236}">
                  <a16:creationId xmlns:a16="http://schemas.microsoft.com/office/drawing/2014/main" xmlns="" id="{87C340A0-6594-44EF-A2FF-368EE436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5">
              <a:extLst>
                <a:ext uri="{FF2B5EF4-FFF2-40B4-BE49-F238E27FC236}">
                  <a16:creationId xmlns:a16="http://schemas.microsoft.com/office/drawing/2014/main" xmlns="" id="{C1864E85-CB41-4E68-88E0-97EC875AC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xmlns="" id="{BE8F5959-39FD-404F-9DCA-045A6FF037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8">
              <a:extLst>
                <a:ext uri="{FF2B5EF4-FFF2-40B4-BE49-F238E27FC236}">
                  <a16:creationId xmlns:a16="http://schemas.microsoft.com/office/drawing/2014/main" xmlns="" id="{AF2FFA2C-AA3B-4407-8D1E-EC9EBA5E1A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4">
              <a:extLst>
                <a:ext uri="{FF2B5EF4-FFF2-40B4-BE49-F238E27FC236}">
                  <a16:creationId xmlns:a16="http://schemas.microsoft.com/office/drawing/2014/main" xmlns="" id="{9AD27997-4281-4B54-9055-A0F0028129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2">
              <a:extLst>
                <a:ext uri="{FF2B5EF4-FFF2-40B4-BE49-F238E27FC236}">
                  <a16:creationId xmlns:a16="http://schemas.microsoft.com/office/drawing/2014/main" xmlns="" id="{3E41767B-D672-4A2B-A6A4-963C085A8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3">
              <a:extLst>
                <a:ext uri="{FF2B5EF4-FFF2-40B4-BE49-F238E27FC236}">
                  <a16:creationId xmlns:a16="http://schemas.microsoft.com/office/drawing/2014/main" xmlns="" id="{AB4F7F6A-E2B2-4495-9B73-CD2BF7F35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7">
              <a:extLst>
                <a:ext uri="{FF2B5EF4-FFF2-40B4-BE49-F238E27FC236}">
                  <a16:creationId xmlns:a16="http://schemas.microsoft.com/office/drawing/2014/main" xmlns="" id="{47982EE6-D4AC-49D9-9045-46EB0DDEA0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8">
              <a:extLst>
                <a:ext uri="{FF2B5EF4-FFF2-40B4-BE49-F238E27FC236}">
                  <a16:creationId xmlns:a16="http://schemas.microsoft.com/office/drawing/2014/main" xmlns="" id="{B37DA8E7-A892-4110-A590-4407256B2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9">
              <a:extLst>
                <a:ext uri="{FF2B5EF4-FFF2-40B4-BE49-F238E27FC236}">
                  <a16:creationId xmlns:a16="http://schemas.microsoft.com/office/drawing/2014/main" xmlns="" id="{92F7A78A-541E-4652-82A6-5EFF9AFA58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xmlns="" id="{66CD4983-0D67-47D1-B718-95E23F619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xmlns="" id="{B2994A0B-6B7D-42B0-81A8-EA482E2696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9">
              <a:extLst>
                <a:ext uri="{FF2B5EF4-FFF2-40B4-BE49-F238E27FC236}">
                  <a16:creationId xmlns:a16="http://schemas.microsoft.com/office/drawing/2014/main" xmlns="" id="{71D6B524-6981-4540-85FC-1C7E3A9103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xmlns="" id="{119CDAF4-086B-4DF4-91C4-0E55E2E04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4">
              <a:extLst>
                <a:ext uri="{FF2B5EF4-FFF2-40B4-BE49-F238E27FC236}">
                  <a16:creationId xmlns:a16="http://schemas.microsoft.com/office/drawing/2014/main" xmlns="" id="{4A3083A2-69D2-4C08-9514-FF14E494D8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xmlns="" id="{3153AA8F-BF95-4135-98A9-71FD20DD5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5">
              <a:extLst>
                <a:ext uri="{FF2B5EF4-FFF2-40B4-BE49-F238E27FC236}">
                  <a16:creationId xmlns:a16="http://schemas.microsoft.com/office/drawing/2014/main" xmlns="" id="{D279C500-6A73-497D-9B5A-E2F33AD13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 descr="A person and person sitting at a desk with computers&#10;&#10;Description automatically generated">
            <a:extLst>
              <a:ext uri="{FF2B5EF4-FFF2-40B4-BE49-F238E27FC236}">
                <a16:creationId xmlns:a16="http://schemas.microsoft.com/office/drawing/2014/main" xmlns="" id="{619E4EB1-3875-3ECA-8F50-DD36B29CB3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1" b="2380"/>
          <a:stretch/>
        </p:blipFill>
        <p:spPr>
          <a:xfrm>
            <a:off x="5999928" y="1874509"/>
            <a:ext cx="5614044" cy="483401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39"/>
    </mc:Choice>
    <mc:Fallback>
      <p:transition spd="slow" advTm="9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BCED8-D662-8B7E-1074-1B34C56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BFA59-2F35-1180-C4BC-8BA0809F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4555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/>
              <a:t>Our product will be used by thousands of small, medium and large hospitals throughout Africa and the Global South, due to its reliability, versatility and low cost.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3"/>
    </mc:Choice>
    <mc:Fallback>
      <p:transition spd="slow" advTm="11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7BA43-52AB-A76A-0882-81876044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"/>
                <a:cs typeface="Calibri"/>
              </a:rPr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C4CB16-0613-B32A-2723-034F1837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"/>
    </mc:Choice>
    <mc:Fallback>
      <p:transition spd="slow" advTm="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99</Words>
  <Application>Microsoft Office PowerPoint</Application>
  <PresentationFormat>Custom</PresentationFormat>
  <Paragraphs>19</Paragraphs>
  <Slides>9</Slides>
  <Notes>0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BohemianVTI</vt:lpstr>
      <vt:lpstr>ARDDUINO-ANDROID  INTENSIVE CARE UNIT/ DATA ACQUISION MONITOR</vt:lpstr>
      <vt:lpstr>                  PROBLEM</vt:lpstr>
      <vt:lpstr>   PROBLEM</vt:lpstr>
      <vt:lpstr>                            SOLUTION           PEER-TO-PEER HARD/SOFTWARE</vt:lpstr>
      <vt:lpstr>SOLUTION HARDWARE/SENSORS</vt:lpstr>
      <vt:lpstr> SOLUTION USER INTERFACE</vt:lpstr>
      <vt:lpstr>              OUR MISSION</vt:lpstr>
      <vt:lpstr>MARKET OPPORTUNITIES</vt:lpstr>
      <vt:lpstr>OUR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EZUBELU JENNIFER</dc:creator>
  <cp:lastModifiedBy>user</cp:lastModifiedBy>
  <cp:revision>463</cp:revision>
  <dcterms:created xsi:type="dcterms:W3CDTF">2023-10-09T14:00:17Z</dcterms:created>
  <dcterms:modified xsi:type="dcterms:W3CDTF">2023-10-09T16:56:51Z</dcterms:modified>
</cp:coreProperties>
</file>