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68" r:id="rId4"/>
    <p:sldId id="269" r:id="rId5"/>
    <p:sldId id="293" r:id="rId6"/>
    <p:sldId id="291" r:id="rId7"/>
    <p:sldId id="292" r:id="rId8"/>
    <p:sldId id="289" r:id="rId9"/>
    <p:sldId id="288" r:id="rId10"/>
  </p:sldIdLst>
  <p:sldSz cx="12187238" cy="6858000"/>
  <p:notesSz cx="6591300" cy="9855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orient="horz" pos="297">
          <p15:clr>
            <a:srgbClr val="A4A3A4"/>
          </p15:clr>
        </p15:guide>
        <p15:guide id="9" pos="272">
          <p15:clr>
            <a:srgbClr val="A4A3A4"/>
          </p15:clr>
        </p15:guide>
        <p15:guide id="10" pos="7405">
          <p15:clr>
            <a:srgbClr val="A4A3A4"/>
          </p15:clr>
        </p15:guide>
        <p15:guide id="11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  <a:srgbClr val="116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72"/>
    <p:restoredTop sz="82791"/>
  </p:normalViewPr>
  <p:slideViewPr>
    <p:cSldViewPr snapToGrid="0" snapToObjects="1">
      <p:cViewPr>
        <p:scale>
          <a:sx n="64" d="100"/>
          <a:sy n="64" d="100"/>
        </p:scale>
        <p:origin x="1512" y="106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orient="horz" pos="297"/>
        <p:guide pos="272"/>
        <p:guide pos="740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33546" y="2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/>
          <a:lstStyle>
            <a:lvl1pPr algn="r">
              <a:defRPr sz="1200"/>
            </a:lvl1pPr>
          </a:lstStyle>
          <a:p>
            <a:fld id="{BCDB334D-D17F-49C4-91DD-37BB7E818209}" type="datetimeFigureOut">
              <a:rPr lang="de-CH" smtClean="0"/>
              <a:t>18.12.16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8" y="739775"/>
            <a:ext cx="6562725" cy="369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69" tIns="46985" rIns="93969" bIns="46985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59131" y="4681221"/>
            <a:ext cx="5273040" cy="4434840"/>
          </a:xfrm>
          <a:prstGeom prst="rect">
            <a:avLst/>
          </a:prstGeom>
        </p:spPr>
        <p:txBody>
          <a:bodyPr vert="horz" lIns="93969" tIns="46985" rIns="93969" bIns="46985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33546" y="9360731"/>
            <a:ext cx="2856230" cy="492760"/>
          </a:xfrm>
          <a:prstGeom prst="rect">
            <a:avLst/>
          </a:prstGeom>
        </p:spPr>
        <p:txBody>
          <a:bodyPr vert="horz" lIns="93969" tIns="46985" rIns="93969" bIns="46985" rtlCol="0" anchor="b"/>
          <a:lstStyle>
            <a:lvl1pPr algn="r">
              <a:defRPr sz="12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Objective of the game is go win all the</a:t>
            </a:r>
            <a:r>
              <a:rPr lang="en-GB" baseline="0" dirty="0" smtClean="0"/>
              <a:t> money (Chips)</a:t>
            </a:r>
          </a:p>
          <a:p>
            <a:r>
              <a:rPr lang="en-GB" baseline="0" dirty="0" smtClean="0"/>
              <a:t>Game consists of multiple Rounds called Hands</a:t>
            </a:r>
          </a:p>
          <a:p>
            <a:r>
              <a:rPr lang="en-GB" baseline="0" dirty="0" smtClean="0"/>
              <a:t>	different stages: Flop 3 public/ Turn 1 pub /River 1 pub | </a:t>
            </a:r>
          </a:p>
          <a:p>
            <a:r>
              <a:rPr lang="en-GB" baseline="0" dirty="0" smtClean="0"/>
              <a:t>Before and after stage of a hand all players can bet chips on their victory into a pot, the winner wins the pot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99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246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840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Overview of learning</a:t>
            </a:r>
            <a:r>
              <a:rPr lang="en-GB" baseline="0" dirty="0" smtClean="0"/>
              <a:t> methods implemented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194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752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  <a:r>
              <a:rPr lang="en-GB" baseline="0" dirty="0" smtClean="0"/>
              <a:t> in order to </a:t>
            </a:r>
            <a:r>
              <a:rPr lang="en-GB" baseline="0" dirty="0" err="1" smtClean="0"/>
              <a:t>simplyfy</a:t>
            </a:r>
            <a:r>
              <a:rPr lang="en-GB" baseline="0" dirty="0" smtClean="0"/>
              <a:t> code and shorten </a:t>
            </a:r>
            <a:r>
              <a:rPr lang="en-GB" baseline="0" dirty="0" err="1" smtClean="0"/>
              <a:t>computaional</a:t>
            </a:r>
            <a:r>
              <a:rPr lang="en-GB" baseline="0" dirty="0" smtClean="0"/>
              <a:t> time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vs. Real </a:t>
            </a:r>
            <a:r>
              <a:rPr lang="de-CH" dirty="0" err="1" smtClean="0"/>
              <a:t>poker</a:t>
            </a:r>
            <a:r>
              <a:rPr lang="de-CH" dirty="0" smtClean="0"/>
              <a:t> same </a:t>
            </a:r>
            <a:r>
              <a:rPr lang="de-CH" dirty="0" err="1" smtClean="0"/>
              <a:t>cards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everyone</a:t>
            </a:r>
            <a:endParaRPr lang="de-CH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833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1" b="31272"/>
          <a:stretch/>
        </p:blipFill>
        <p:spPr>
          <a:xfrm>
            <a:off x="431800" y="620713"/>
            <a:ext cx="11323637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4563876"/>
            <a:ext cx="11323975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3429000"/>
            <a:ext cx="11323975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1"/>
            <a:ext cx="11323975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4823306"/>
            <a:ext cx="11323975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2" y="5809754"/>
            <a:ext cx="11323975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4"/>
            <a:ext cx="11323975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631" y="620714"/>
            <a:ext cx="11323973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90426" y="152401"/>
            <a:ext cx="11806387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3306" cy="170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632" y="1063255"/>
            <a:ext cx="11323974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632" y="2024064"/>
            <a:ext cx="11323975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631" y="2024064"/>
            <a:ext cx="5469863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470041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18.12.16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31632" y="620713"/>
            <a:ext cx="11323975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431632" y="1565138"/>
            <a:ext cx="11323975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632" y="612000"/>
            <a:ext cx="11323975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90425" y="152401"/>
            <a:ext cx="11808187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781900" cy="1701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579365" y="6308726"/>
            <a:ext cx="815772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3620" y="6308726"/>
            <a:ext cx="427648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7309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631" y="2024064"/>
            <a:ext cx="11307499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1831" y="6308727"/>
            <a:ext cx="5661788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de-CH" sz="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32" y="6393552"/>
            <a:ext cx="1826924" cy="3239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Tim </a:t>
            </a:r>
            <a:r>
              <a:rPr lang="de-CH" dirty="0" smtClean="0"/>
              <a:t>Weber, </a:t>
            </a:r>
            <a:r>
              <a:rPr lang="de-CH" dirty="0"/>
              <a:t>Patrice Gobat, Lionel </a:t>
            </a:r>
            <a:r>
              <a:rPr lang="en-GB" dirty="0" err="1" smtClean="0"/>
              <a:t>Gulich</a:t>
            </a:r>
            <a:r>
              <a:rPr lang="de-CH" dirty="0" smtClean="0"/>
              <a:t>, </a:t>
            </a:r>
            <a:r>
              <a:rPr lang="de-CH" dirty="0"/>
              <a:t>Jan </a:t>
            </a:r>
            <a:r>
              <a:rPr lang="de-CH" dirty="0" err="1"/>
              <a:t>Speckien</a:t>
            </a:r>
            <a:endParaRPr lang="de-CH" dirty="0"/>
          </a:p>
          <a:p>
            <a:r>
              <a:rPr lang="de-CH" dirty="0" smtClean="0"/>
              <a:t>Supervisors: Dr. Olivia</a:t>
            </a:r>
            <a:r>
              <a:rPr lang="de-CH" dirty="0"/>
              <a:t> Woolley</a:t>
            </a:r>
            <a:r>
              <a:rPr lang="de-CH" dirty="0" smtClean="0"/>
              <a:t>, Dr. Lloyd Sanders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18.12.16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</a:t>
            </a:r>
            <a:r>
              <a:rPr lang="de-DE" dirty="0" smtClean="0"/>
              <a:t>AKE MILLIONS OF DOLLARS USING THIS OLD POKER TRICK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444332" y="6334126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090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6285580" y="2024064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Poker hand ranking chart </a:t>
            </a:r>
            <a:r>
              <a:rPr lang="en-GB" sz="2000" dirty="0"/>
              <a:t>[1] 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82" y="2251529"/>
            <a:ext cx="5470525" cy="3758293"/>
          </a:xfrm>
        </p:spPr>
      </p:pic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Texas Holdem‘ Poker:</a:t>
            </a:r>
            <a:endParaRPr lang="de-CH" dirty="0"/>
          </a:p>
          <a:p>
            <a:pPr lvl="1"/>
            <a:r>
              <a:rPr lang="de-CH" dirty="0" smtClean="0"/>
              <a:t>2 Privat </a:t>
            </a:r>
            <a:r>
              <a:rPr lang="de-CH" dirty="0" err="1" smtClean="0"/>
              <a:t>cards</a:t>
            </a:r>
            <a:r>
              <a:rPr lang="de-CH" dirty="0" smtClean="0"/>
              <a:t> | 5 </a:t>
            </a:r>
            <a:r>
              <a:rPr lang="de-CH" dirty="0" err="1" smtClean="0"/>
              <a:t>public</a:t>
            </a:r>
            <a:r>
              <a:rPr lang="de-CH" dirty="0" smtClean="0"/>
              <a:t> </a:t>
            </a:r>
            <a:r>
              <a:rPr lang="de-CH" dirty="0" err="1" smtClean="0"/>
              <a:t>cards</a:t>
            </a:r>
            <a:endParaRPr lang="de-CH" dirty="0" smtClean="0"/>
          </a:p>
          <a:p>
            <a:pPr lvl="1"/>
            <a:r>
              <a:rPr lang="de-CH" dirty="0" smtClean="0"/>
              <a:t>Flop, Turn, River</a:t>
            </a:r>
            <a:endParaRPr lang="de-CH" dirty="0"/>
          </a:p>
          <a:p>
            <a:pPr lvl="1"/>
            <a:r>
              <a:rPr lang="de-CH" dirty="0" err="1" smtClean="0"/>
              <a:t>best</a:t>
            </a:r>
            <a:r>
              <a:rPr lang="de-CH" dirty="0" smtClean="0"/>
              <a:t> 5 </a:t>
            </a:r>
            <a:r>
              <a:rPr lang="de-CH" dirty="0" err="1" smtClean="0"/>
              <a:t>cards</a:t>
            </a:r>
            <a:r>
              <a:rPr lang="de-CH" dirty="0"/>
              <a:t> </a:t>
            </a:r>
            <a:r>
              <a:rPr lang="de-CH" dirty="0" smtClean="0"/>
              <a:t>-&gt; Score</a:t>
            </a:r>
          </a:p>
          <a:p>
            <a:pPr lvl="1"/>
            <a:endParaRPr lang="de-CH" dirty="0" smtClean="0"/>
          </a:p>
          <a:p>
            <a:r>
              <a:rPr lang="de-CH" dirty="0" err="1" smtClean="0"/>
              <a:t>Strategy</a:t>
            </a:r>
            <a:endParaRPr lang="de-CH" dirty="0" smtClean="0"/>
          </a:p>
          <a:p>
            <a:pPr lvl="1"/>
            <a:r>
              <a:rPr lang="de-CH" dirty="0" smtClean="0"/>
              <a:t>Passive/ </a:t>
            </a:r>
            <a:r>
              <a:rPr lang="de-CH" dirty="0" err="1" smtClean="0"/>
              <a:t>Agressive</a:t>
            </a:r>
            <a:endParaRPr lang="de-CH" dirty="0" smtClean="0"/>
          </a:p>
          <a:p>
            <a:pPr lvl="2"/>
            <a:r>
              <a:rPr lang="de-CH" dirty="0" smtClean="0"/>
              <a:t>Blind</a:t>
            </a:r>
            <a:endParaRPr lang="de-CH" dirty="0"/>
          </a:p>
          <a:p>
            <a:pPr lvl="1"/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1" y="662867"/>
            <a:ext cx="11323975" cy="972000"/>
          </a:xfrm>
        </p:spPr>
        <p:txBody>
          <a:bodyPr/>
          <a:lstStyle/>
          <a:p>
            <a:r>
              <a:rPr lang="de-CH" dirty="0" smtClean="0"/>
              <a:t>Motivation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19659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6285744" y="2024064"/>
            <a:ext cx="5469863" cy="4213225"/>
          </a:xfrm>
        </p:spPr>
        <p:txBody>
          <a:bodyPr/>
          <a:lstStyle/>
          <a:p>
            <a:r>
              <a:rPr lang="en-GB" dirty="0"/>
              <a:t>Replacement of cards</a:t>
            </a:r>
          </a:p>
          <a:p>
            <a:r>
              <a:rPr lang="en-GB" dirty="0"/>
              <a:t>Private cards -&gt; </a:t>
            </a:r>
            <a:r>
              <a:rPr lang="en-GB" dirty="0" smtClean="0"/>
              <a:t>Card value </a:t>
            </a:r>
            <a:r>
              <a:rPr lang="en-GB" dirty="0"/>
              <a:t>=rand [0,1]</a:t>
            </a:r>
          </a:p>
          <a:p>
            <a:r>
              <a:rPr lang="en-GB" dirty="0" smtClean="0"/>
              <a:t>Adjustment of card score</a:t>
            </a:r>
            <a:endParaRPr lang="en-GB" dirty="0"/>
          </a:p>
          <a:p>
            <a:pPr lvl="1"/>
            <a:r>
              <a:rPr lang="en-GB" dirty="0"/>
              <a:t>Good cards usually stay good</a:t>
            </a:r>
          </a:p>
          <a:p>
            <a:pPr lvl="1"/>
            <a:r>
              <a:rPr lang="en-GB" dirty="0"/>
              <a:t>Bad cards usually stay bad</a:t>
            </a:r>
          </a:p>
          <a:p>
            <a:pPr lvl="1"/>
            <a:r>
              <a:rPr lang="en-GB" dirty="0"/>
              <a:t>For each player </a:t>
            </a:r>
            <a:r>
              <a:rPr lang="en-GB" dirty="0" smtClean="0"/>
              <a:t>individually</a:t>
            </a:r>
          </a:p>
          <a:p>
            <a:r>
              <a:rPr lang="en-GB" dirty="0" smtClean="0"/>
              <a:t>Pot odds</a:t>
            </a:r>
            <a:endParaRPr lang="en-GB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400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521043"/>
              </p:ext>
            </p:extLst>
          </p:nvPr>
        </p:nvGraphicFramePr>
        <p:xfrm>
          <a:off x="431632" y="2024064"/>
          <a:ext cx="5470526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5263"/>
                <a:gridCol w="273526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Poker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Simulation</a:t>
                      </a:r>
                      <a:endParaRPr lang="en-GB" dirty="0"/>
                    </a:p>
                  </a:txBody>
                  <a:tcPr>
                    <a:solidFill>
                      <a:srgbClr val="1169B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Bet and Blind vary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 = Blind = 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Check,</a:t>
                      </a:r>
                      <a:r>
                        <a:rPr lang="en-GB" baseline="0" dirty="0" smtClean="0"/>
                        <a:t> call, raise, re-raise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Bet,</a:t>
                      </a:r>
                      <a:r>
                        <a:rPr lang="en-GB" baseline="0" dirty="0" smtClean="0"/>
                        <a:t> No bet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Strategy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Risk factor r 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[0,1]</a:t>
                      </a:r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Cards</a:t>
                      </a:r>
                      <a:r>
                        <a:rPr lang="en-GB" baseline="0" dirty="0" smtClean="0"/>
                        <a:t> and odds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Card value/</a:t>
                      </a:r>
                      <a:r>
                        <a:rPr lang="en-GB" baseline="0" dirty="0" smtClean="0"/>
                        <a:t> score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Generic</a:t>
            </a:r>
            <a:r>
              <a:rPr lang="de-CH" dirty="0" smtClean="0"/>
              <a:t> </a:t>
            </a:r>
            <a:r>
              <a:rPr lang="de-CH" dirty="0" err="1" smtClean="0"/>
              <a:t>model</a:t>
            </a:r>
            <a:endParaRPr lang="de-CH" dirty="0"/>
          </a:p>
        </p:txBody>
      </p:sp>
      <p:sp>
        <p:nvSpPr>
          <p:cNvPr id="9" name="Rechteck 8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913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Active vs. passive strategy</a:t>
            </a:r>
          </a:p>
          <a:p>
            <a:pPr lvl="2"/>
            <a:r>
              <a:rPr lang="en-GB" sz="2200" dirty="0" smtClean="0"/>
              <a:t>Fixing bet and blind to const.=1</a:t>
            </a:r>
          </a:p>
          <a:p>
            <a:pPr lvl="2"/>
            <a:r>
              <a:rPr lang="en-GB" sz="2200" dirty="0" smtClean="0"/>
              <a:t>Simplifying check, call, raise, re-raise to bet or no bet</a:t>
            </a:r>
          </a:p>
          <a:p>
            <a:pPr lvl="2"/>
            <a:r>
              <a:rPr lang="en-GB" sz="2200" dirty="0" smtClean="0"/>
              <a:t>Simplification of strategy to one variable 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Replacement of cards</a:t>
            </a:r>
          </a:p>
          <a:p>
            <a:r>
              <a:rPr lang="en-GB" dirty="0" smtClean="0"/>
              <a:t>Private cards -&gt; </a:t>
            </a:r>
            <a:r>
              <a:rPr lang="en-GB" dirty="0" err="1" smtClean="0"/>
              <a:t>Cardvalue</a:t>
            </a:r>
            <a:r>
              <a:rPr lang="en-GB" dirty="0" smtClean="0"/>
              <a:t> =rand [0,1]</a:t>
            </a:r>
          </a:p>
          <a:p>
            <a:r>
              <a:rPr lang="en-GB" dirty="0" smtClean="0"/>
              <a:t>Flop adjust</a:t>
            </a:r>
          </a:p>
          <a:p>
            <a:pPr lvl="1"/>
            <a:r>
              <a:rPr lang="en-GB" dirty="0" smtClean="0"/>
              <a:t>Good cards usually stay good</a:t>
            </a:r>
          </a:p>
          <a:p>
            <a:pPr lvl="1"/>
            <a:r>
              <a:rPr lang="en-GB" dirty="0" smtClean="0"/>
              <a:t>Bad cards usually stay bad</a:t>
            </a:r>
          </a:p>
          <a:p>
            <a:pPr lvl="1"/>
            <a:r>
              <a:rPr lang="en-GB" dirty="0" smtClean="0"/>
              <a:t>For each player individually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689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620714"/>
            <a:ext cx="11323975" cy="743391"/>
          </a:xfrm>
        </p:spPr>
        <p:txBody>
          <a:bodyPr/>
          <a:lstStyle/>
          <a:p>
            <a:r>
              <a:rPr lang="en-GB" dirty="0" smtClean="0"/>
              <a:t>Results and interpretation of Generic Model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>
          <a:xfrm>
            <a:off x="6285565" y="2024065"/>
            <a:ext cx="5470041" cy="794086"/>
          </a:xfrm>
        </p:spPr>
        <p:txBody>
          <a:bodyPr/>
          <a:lstStyle/>
          <a:p>
            <a:r>
              <a:rPr lang="en-GB" dirty="0" smtClean="0"/>
              <a:t>A very</a:t>
            </a:r>
            <a:r>
              <a:rPr lang="de-CH" dirty="0" smtClean="0"/>
              <a:t> </a:t>
            </a:r>
            <a:r>
              <a:rPr lang="en-GB" dirty="0" smtClean="0"/>
              <a:t>passive strategy (r &gt; 0.63)  is only successful against even more passive players</a:t>
            </a:r>
            <a:endParaRPr lang="de-CH" dirty="0"/>
          </a:p>
        </p:txBody>
      </p:sp>
      <p:sp>
        <p:nvSpPr>
          <p:cNvPr id="13" name="Inhaltsplatzhalter 1"/>
          <p:cNvSpPr>
            <a:spLocks noGrp="1"/>
          </p:cNvSpPr>
          <p:nvPr>
            <p:ph sz="half" idx="2"/>
          </p:nvPr>
        </p:nvSpPr>
        <p:spPr>
          <a:xfrm>
            <a:off x="6285565" y="3480609"/>
            <a:ext cx="5470041" cy="1151351"/>
          </a:xfrm>
        </p:spPr>
        <p:txBody>
          <a:bodyPr/>
          <a:lstStyle/>
          <a:p>
            <a:r>
              <a:rPr lang="en-GB" dirty="0" smtClean="0"/>
              <a:t>An aggressive strategy ( r &lt; 0.5) performed better against more aggressive players</a:t>
            </a:r>
            <a:endParaRPr lang="de-CH" dirty="0"/>
          </a:p>
        </p:txBody>
      </p:sp>
      <p:pic>
        <p:nvPicPr>
          <p:cNvPr id="1026" name="Picture 2" descr="C:\Users\Patrice\ETHZ\Maschieneningenieurwissenschaften\Matlab\ResultGen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9" y="1481554"/>
            <a:ext cx="5349546" cy="47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haltsplatzhalter 1"/>
          <p:cNvSpPr>
            <a:spLocks noGrp="1"/>
          </p:cNvSpPr>
          <p:nvPr>
            <p:ph sz="half" idx="2"/>
          </p:nvPr>
        </p:nvSpPr>
        <p:spPr>
          <a:xfrm>
            <a:off x="6285565" y="4858383"/>
            <a:ext cx="5470041" cy="1151351"/>
          </a:xfrm>
        </p:spPr>
        <p:txBody>
          <a:bodyPr/>
          <a:lstStyle/>
          <a:p>
            <a:r>
              <a:rPr lang="en-GB" dirty="0" smtClean="0"/>
              <a:t>Transition period in-between</a:t>
            </a:r>
          </a:p>
          <a:p>
            <a:pPr lvl="1"/>
            <a:r>
              <a:rPr lang="en-GB" dirty="0" smtClean="0"/>
              <a:t>Change of successful Strategy occurs </a:t>
            </a:r>
          </a:p>
        </p:txBody>
      </p:sp>
    </p:spTree>
    <p:extLst>
      <p:ext uri="{BB962C8B-B14F-4D97-AF65-F5344CB8AC3E}">
        <p14:creationId xmlns:p14="http://schemas.microsoft.com/office/powerpoint/2010/main" val="2056931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own former performance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>
                <a:solidFill>
                  <a:schemeClr val="tx1"/>
                </a:solidFill>
              </a:rPr>
              <a:t>a</a:t>
            </a:r>
            <a:r>
              <a:rPr lang="en-GB" sz="2200" dirty="0" smtClean="0">
                <a:solidFill>
                  <a:schemeClr val="tx1"/>
                </a:solidFill>
              </a:rPr>
              <a:t>dapt own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Win: stay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Loss: diminish </a:t>
            </a:r>
            <a:r>
              <a:rPr lang="en-GB" sz="2000" dirty="0" err="1" smtClean="0">
                <a:solidFill>
                  <a:schemeClr val="tx1"/>
                </a:solidFill>
              </a:rPr>
              <a:t>ris</a:t>
            </a:r>
            <a:r>
              <a:rPr lang="en-GB" sz="2000" dirty="0" smtClean="0">
                <a:solidFill>
                  <a:schemeClr val="tx1"/>
                </a:solidFill>
              </a:rPr>
              <a:t> factor</a:t>
            </a: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Drop out: increase risk factor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models overview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r>
              <a:rPr lang="en-GB" sz="2200" dirty="0" smtClean="0">
                <a:solidFill>
                  <a:schemeClr val="tx1"/>
                </a:solidFill>
              </a:rPr>
              <a:t>evaluate opponents behaviour to find opponents risk factor</a:t>
            </a:r>
          </a:p>
          <a:p>
            <a:pPr marL="3429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Wingdings" charset="2"/>
              <a:buChar char="§"/>
              <a:tabLst/>
              <a:defRPr/>
            </a:pPr>
            <a:endParaRPr lang="en-GB" sz="2200" dirty="0" smtClean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count amount of unforced initial plays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0"/>
              </a:spcBef>
            </a:pPr>
            <a:r>
              <a:rPr lang="en-GB" sz="2200" dirty="0" smtClean="0">
                <a:solidFill>
                  <a:schemeClr val="tx1"/>
                </a:solidFill>
              </a:rPr>
              <a:t>evaluate showdown to find opponents risk factor</a:t>
            </a:r>
          </a:p>
          <a:p>
            <a:pPr marL="342900" lvl="2" indent="-342900">
              <a:spcBef>
                <a:spcPts val="0"/>
              </a:spcBef>
            </a:pPr>
            <a:endParaRPr lang="en-GB" sz="2200" dirty="0">
              <a:solidFill>
                <a:schemeClr val="tx1"/>
              </a:solidFill>
            </a:endParaRPr>
          </a:p>
          <a:p>
            <a:pPr marL="527050" lvl="3" indent="-342900">
              <a:spcBef>
                <a:spcPts val="0"/>
              </a:spcBef>
            </a:pPr>
            <a:r>
              <a:rPr lang="en-GB" sz="2000" dirty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et opponents card value as threshold for his risk factor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7835469" y="1506631"/>
            <a:ext cx="496957" cy="7343315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412289" y="5584305"/>
            <a:ext cx="7343315" cy="377687"/>
          </a:xfrm>
        </p:spPr>
        <p:txBody>
          <a:bodyPr/>
          <a:lstStyle/>
          <a:p>
            <a:r>
              <a:rPr lang="en-US" dirty="0" smtClean="0"/>
              <a:t>Find own optimal risk factor from previous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66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1990162"/>
            <a:ext cx="3506978" cy="42132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Iteration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 , Jan </a:t>
            </a:r>
            <a:r>
              <a:rPr lang="de-CH" dirty="0" err="1"/>
              <a:t>Speckien</a:t>
            </a:r>
            <a:r>
              <a:rPr lang="de-CH" dirty="0"/>
              <a:t>, Patrice Gobat, Lionel </a:t>
            </a:r>
            <a:r>
              <a:rPr lang="de-CH" dirty="0" err="1" smtClean="0"/>
              <a:t>Gulich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431632" y="702120"/>
            <a:ext cx="11323975" cy="466039"/>
          </a:xfrm>
        </p:spPr>
        <p:txBody>
          <a:bodyPr/>
          <a:lstStyle/>
          <a:p>
            <a:r>
              <a:rPr lang="en-GB" dirty="0" smtClean="0"/>
              <a:t>Learning models comparison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 smtClean="0">
                <a:solidFill>
                  <a:sysClr val="windowText" lastClr="000000"/>
                </a:solidFill>
              </a:rPr>
              <a:t>Simulating</a:t>
            </a:r>
            <a:r>
              <a:rPr lang="de-DE" sz="1600" dirty="0" smtClean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Inhaltsplatzhalter 1"/>
          <p:cNvSpPr>
            <a:spLocks noGrp="1"/>
          </p:cNvSpPr>
          <p:nvPr>
            <p:ph sz="half" idx="1"/>
          </p:nvPr>
        </p:nvSpPr>
        <p:spPr>
          <a:xfrm>
            <a:off x="4412291" y="1947949"/>
            <a:ext cx="3320353" cy="260417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Count and Gauge model</a:t>
            </a:r>
          </a:p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endParaRPr lang="en-GB" sz="2200" u="sng" dirty="0">
              <a:solidFill>
                <a:schemeClr val="tx1"/>
              </a:solidFill>
            </a:endParaRPr>
          </a:p>
        </p:txBody>
      </p:sp>
      <p:sp>
        <p:nvSpPr>
          <p:cNvPr id="10" name="Inhaltsplatzhalter 1"/>
          <p:cNvSpPr>
            <a:spLocks noGrp="1"/>
          </p:cNvSpPr>
          <p:nvPr>
            <p:ph sz="half" idx="1"/>
          </p:nvPr>
        </p:nvSpPr>
        <p:spPr>
          <a:xfrm>
            <a:off x="8285838" y="1947950"/>
            <a:ext cx="3469770" cy="29818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2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Tx/>
              <a:buNone/>
              <a:tabLst/>
              <a:defRPr/>
            </a:pPr>
            <a:r>
              <a:rPr lang="en-GB" sz="2200" u="sng" dirty="0" smtClean="0">
                <a:solidFill>
                  <a:schemeClr val="tx1"/>
                </a:solidFill>
              </a:rPr>
              <a:t>Threshold model</a:t>
            </a:r>
          </a:p>
        </p:txBody>
      </p:sp>
      <p:graphicFrame>
        <p:nvGraphicFramePr>
          <p:cNvPr id="16" name="Inhaltsplatzhalt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237873"/>
              </p:ext>
            </p:extLst>
          </p:nvPr>
        </p:nvGraphicFramePr>
        <p:xfrm>
          <a:off x="252488" y="4896671"/>
          <a:ext cx="10818285" cy="1097280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870226"/>
                <a:gridCol w="265932"/>
                <a:gridCol w="2183354"/>
                <a:gridCol w="3624943"/>
                <a:gridCol w="2873830"/>
              </a:tblGrid>
              <a:tr h="193743">
                <a:tc rowSpan="2"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#</a:t>
                      </a:r>
                      <a:r>
                        <a:rPr lang="en-GB" baseline="0" dirty="0" smtClean="0"/>
                        <a:t> games won</a:t>
                      </a:r>
                      <a:endParaRPr lang="en-GB" dirty="0"/>
                    </a:p>
                  </a:txBody>
                  <a:tcPr anchor="ctr"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647.55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690.6369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605.77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743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335.5068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313.1811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301.3260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9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# hands</a:t>
                      </a:r>
                      <a:r>
                        <a:rPr lang="en-GB" baseline="0" dirty="0" smtClean="0"/>
                        <a:t> played</a:t>
                      </a:r>
                      <a:endParaRPr lang="en-GB" dirty="0" smtClean="0"/>
                    </a:p>
                  </a:txBody>
                  <a:tcPr>
                    <a:solidFill>
                      <a:srgbClr val="1169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𝜇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F4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110020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709.35</a:t>
                      </a:r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1565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1" y="1484578"/>
            <a:ext cx="11323976" cy="32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31631" y="2024064"/>
            <a:ext cx="11323975" cy="4213225"/>
          </a:xfrm>
        </p:spPr>
        <p:txBody>
          <a:bodyPr/>
          <a:lstStyle/>
          <a:p>
            <a:pPr lvl="1"/>
            <a:r>
              <a:rPr lang="en-GB" sz="2200" dirty="0" smtClean="0"/>
              <a:t>Optimised capital-bet-ratio</a:t>
            </a:r>
          </a:p>
          <a:p>
            <a:pPr lvl="1"/>
            <a:endParaRPr lang="en-GB" sz="2200" dirty="0"/>
          </a:p>
          <a:p>
            <a:pPr lvl="1"/>
            <a:r>
              <a:rPr lang="en-GB" sz="2200" dirty="0"/>
              <a:t>Player’s options ’’check’’ and ‘’bluff</a:t>
            </a:r>
            <a:r>
              <a:rPr lang="en-GB" sz="2200" dirty="0" smtClean="0"/>
              <a:t>’’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Increasing </a:t>
            </a:r>
            <a:r>
              <a:rPr lang="en-GB" sz="2200" dirty="0"/>
              <a:t>bet over </a:t>
            </a:r>
            <a:r>
              <a:rPr lang="en-GB" sz="2200" dirty="0" smtClean="0"/>
              <a:t>time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Varying bet sizes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More than two players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Real cards</a:t>
            </a:r>
          </a:p>
          <a:p>
            <a:pPr lvl="1"/>
            <a:endParaRPr lang="en-GB" sz="2200" dirty="0" smtClean="0"/>
          </a:p>
          <a:p>
            <a:pPr lvl="1"/>
            <a:endParaRPr lang="en-GB" sz="22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285565" y="6023113"/>
            <a:ext cx="5470041" cy="21417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en-GB" smtClean="0"/>
              <a:t>18/12/2016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Outlook</a:t>
            </a:r>
            <a:endParaRPr lang="en-GB" dirty="0"/>
          </a:p>
        </p:txBody>
      </p:sp>
      <p:sp>
        <p:nvSpPr>
          <p:cNvPr id="8" name="Rechteck 7"/>
          <p:cNvSpPr/>
          <p:nvPr/>
        </p:nvSpPr>
        <p:spPr>
          <a:xfrm>
            <a:off x="431631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0596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End of presentation 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18.12.16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Tim Weber, Patrice Gobat, Lionel </a:t>
            </a:r>
            <a:r>
              <a:rPr lang="de-CH" dirty="0" err="1"/>
              <a:t>Gulich</a:t>
            </a:r>
            <a:r>
              <a:rPr lang="de-CH" dirty="0"/>
              <a:t>, Jan </a:t>
            </a:r>
            <a:r>
              <a:rPr lang="de-CH" dirty="0" err="1"/>
              <a:t>Speckien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431632" y="6339682"/>
            <a:ext cx="683260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ysClr val="windowText" lastClr="000000"/>
                </a:solidFill>
              </a:rPr>
              <a:t>Modeling </a:t>
            </a:r>
            <a:r>
              <a:rPr lang="de-DE" sz="1600" dirty="0" err="1">
                <a:solidFill>
                  <a:sysClr val="windowText" lastClr="000000"/>
                </a:solidFill>
              </a:rPr>
              <a:t>and</a:t>
            </a:r>
            <a:r>
              <a:rPr lang="de-DE" sz="1600" dirty="0">
                <a:solidFill>
                  <a:sysClr val="windowText" lastClr="000000"/>
                </a:solidFill>
              </a:rPr>
              <a:t> Simulation </a:t>
            </a:r>
            <a:r>
              <a:rPr lang="de-DE" sz="1600" dirty="0" err="1">
                <a:solidFill>
                  <a:sysClr val="windowText" lastClr="000000"/>
                </a:solidFill>
              </a:rPr>
              <a:t>of</a:t>
            </a:r>
            <a:r>
              <a:rPr lang="de-DE" sz="1600" dirty="0">
                <a:solidFill>
                  <a:sysClr val="windowText" lastClr="000000"/>
                </a:solidFill>
              </a:rPr>
              <a:t> </a:t>
            </a:r>
            <a:r>
              <a:rPr lang="de-DE" sz="1600" dirty="0" err="1">
                <a:solidFill>
                  <a:sysClr val="windowText" lastClr="000000"/>
                </a:solidFill>
              </a:rPr>
              <a:t>Social</a:t>
            </a:r>
            <a:r>
              <a:rPr lang="de-DE" sz="1600" dirty="0">
                <a:solidFill>
                  <a:sysClr val="windowText" lastClr="000000"/>
                </a:solidFill>
              </a:rPr>
              <a:t> Systems </a:t>
            </a:r>
            <a:r>
              <a:rPr lang="de-DE" sz="1600" dirty="0" err="1">
                <a:solidFill>
                  <a:sysClr val="windowText" lastClr="000000"/>
                </a:solidFill>
              </a:rPr>
              <a:t>with</a:t>
            </a:r>
            <a:r>
              <a:rPr lang="de-DE" sz="1600" dirty="0">
                <a:solidFill>
                  <a:sysClr val="windowText" lastClr="000000"/>
                </a:solidFill>
              </a:rPr>
              <a:t> MATLAB </a:t>
            </a:r>
            <a:endParaRPr lang="de-DE" sz="16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431631" y="675859"/>
            <a:ext cx="11323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Sources: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 [1] Poker hand ranking sheet. http://www. </a:t>
            </a:r>
            <a:r>
              <a:rPr lang="en-GB" dirty="0" err="1"/>
              <a:t>pokerbonus.com</a:t>
            </a:r>
            <a:r>
              <a:rPr lang="en-GB" dirty="0"/>
              <a:t>/how-to-play-poker/ poker-hands/poker-hand-ranking/ poker-hand-ranking-chart</a:t>
            </a:r>
            <a:r>
              <a:rPr lang="en-GB" dirty="0" smtClean="0"/>
              <a:t>/, </a:t>
            </a:r>
            <a:r>
              <a:rPr lang="en-GB" dirty="0"/>
              <a:t>accessed on 15. December 2016.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7169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16zu9_ETH3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eth_praesentation_16zu9_ETH3</Template>
  <TotalTime>10</TotalTime>
  <Words>636</Words>
  <Application>Microsoft Macintosh PowerPoint</Application>
  <PresentationFormat>Custom</PresentationFormat>
  <Paragraphs>150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eth_praesentation_16zu9_ETH3</vt:lpstr>
      <vt:lpstr>MAKE MILLIONS OF DOLLARS USING THIS OLD POKER TRICK</vt:lpstr>
      <vt:lpstr>Motivation</vt:lpstr>
      <vt:lpstr>Generic model</vt:lpstr>
      <vt:lpstr>Generic model</vt:lpstr>
      <vt:lpstr>Results and interpretation of Generic Model</vt:lpstr>
      <vt:lpstr>Learning models overview</vt:lpstr>
      <vt:lpstr>Learning models comparison</vt:lpstr>
      <vt:lpstr>Outlook</vt:lpstr>
      <vt:lpstr>End of presentation </vt:lpstr>
    </vt:vector>
  </TitlesOfParts>
  <Company>ISG D-AgrL - ETH Zürich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Helgason  Benedikt</dc:creator>
  <cp:lastModifiedBy>ifhc36WmAS@student.ethz.ch</cp:lastModifiedBy>
  <cp:revision>64</cp:revision>
  <cp:lastPrinted>2016-08-18T05:23:39Z</cp:lastPrinted>
  <dcterms:created xsi:type="dcterms:W3CDTF">2014-03-27T10:12:53Z</dcterms:created>
  <dcterms:modified xsi:type="dcterms:W3CDTF">2016-12-18T12:40:37Z</dcterms:modified>
</cp:coreProperties>
</file>