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8" r:id="rId4"/>
    <p:sldId id="296" r:id="rId5"/>
    <p:sldId id="291" r:id="rId6"/>
    <p:sldId id="292" r:id="rId7"/>
    <p:sldId id="289" r:id="rId8"/>
    <p:sldId id="288" r:id="rId9"/>
    <p:sldId id="295" r:id="rId10"/>
  </p:sldIdLst>
  <p:sldSz cx="12187238" cy="6858000"/>
  <p:notesSz cx="6591300" cy="9855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  <a:srgbClr val="116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2804"/>
  </p:normalViewPr>
  <p:slideViewPr>
    <p:cSldViewPr snapToGrid="0" snapToObjects="1">
      <p:cViewPr>
        <p:scale>
          <a:sx n="64" d="100"/>
          <a:sy n="64" d="100"/>
        </p:scale>
        <p:origin x="1288" y="101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33546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t>18.12.16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8" y="739775"/>
            <a:ext cx="656272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69" tIns="46985" rIns="93969" bIns="46985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59131" y="4681221"/>
            <a:ext cx="5273040" cy="4434840"/>
          </a:xfrm>
          <a:prstGeom prst="rect">
            <a:avLst/>
          </a:prstGeom>
        </p:spPr>
        <p:txBody>
          <a:bodyPr vert="horz" lIns="93969" tIns="46985" rIns="93969" bIns="4698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33546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Objective of the game is go win all the</a:t>
            </a:r>
            <a:r>
              <a:rPr lang="en-GB" baseline="0" dirty="0" smtClean="0"/>
              <a:t> money (Chips)</a:t>
            </a:r>
          </a:p>
          <a:p>
            <a:r>
              <a:rPr lang="en-GB" baseline="0" dirty="0" smtClean="0"/>
              <a:t>Game consists of multiple Rounds called Hands</a:t>
            </a:r>
          </a:p>
          <a:p>
            <a:r>
              <a:rPr lang="en-GB" baseline="0" dirty="0" smtClean="0"/>
              <a:t>	different stages: Flop 3 public/ Turn 1 pub /River 1 pub | </a:t>
            </a:r>
          </a:p>
          <a:p>
            <a:r>
              <a:rPr lang="en-GB" baseline="0" dirty="0" smtClean="0"/>
              <a:t>Before and after stage of a hand all players can bet chips on their victory into a pot, the winner wins the pot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9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40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Overview of learning</a:t>
            </a:r>
            <a:r>
              <a:rPr lang="en-GB" baseline="0" dirty="0" smtClean="0"/>
              <a:t> methods implemented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94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7522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83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31272"/>
          <a:stretch/>
        </p:blipFill>
        <p:spPr>
          <a:xfrm>
            <a:off x="431800" y="620713"/>
            <a:ext cx="11323637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18.12.16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1831" y="6308727"/>
            <a:ext cx="5661788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de-CH" sz="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" y="6393552"/>
            <a:ext cx="1826924" cy="3239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 </a:t>
            </a:r>
            <a:r>
              <a:rPr lang="de-CH" dirty="0" smtClean="0"/>
              <a:t>Weber, </a:t>
            </a:r>
            <a:r>
              <a:rPr lang="de-CH" dirty="0"/>
              <a:t>Patrice Gobat, Lionel </a:t>
            </a:r>
            <a:r>
              <a:rPr lang="en-GB" dirty="0" err="1" smtClean="0"/>
              <a:t>Gulich</a:t>
            </a:r>
            <a:r>
              <a:rPr lang="de-CH" dirty="0" smtClean="0"/>
              <a:t>, </a:t>
            </a:r>
            <a:r>
              <a:rPr lang="de-CH" dirty="0"/>
              <a:t>Jan </a:t>
            </a:r>
            <a:r>
              <a:rPr lang="de-CH" dirty="0" err="1"/>
              <a:t>Speckien</a:t>
            </a:r>
            <a:endParaRPr lang="de-CH" dirty="0"/>
          </a:p>
          <a:p>
            <a:r>
              <a:rPr lang="de-CH" dirty="0" smtClean="0"/>
              <a:t>Supervisors: Dr. Olivia</a:t>
            </a:r>
            <a:r>
              <a:rPr lang="de-CH" dirty="0"/>
              <a:t> Woolley</a:t>
            </a:r>
            <a:r>
              <a:rPr lang="de-CH" dirty="0" smtClean="0"/>
              <a:t>, Dr. Lloyd Sanders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STRATEGY OPTIMISATION IN TEXAS HOLD’EM</a:t>
            </a:r>
            <a:endParaRPr lang="de-DE" sz="3600" dirty="0"/>
          </a:p>
        </p:txBody>
      </p:sp>
      <p:sp>
        <p:nvSpPr>
          <p:cNvPr id="9" name="Rechteck 8"/>
          <p:cNvSpPr/>
          <p:nvPr/>
        </p:nvSpPr>
        <p:spPr>
          <a:xfrm>
            <a:off x="444332" y="6334126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009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285580" y="2024064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Poker hand ranking chart </a:t>
            </a:r>
            <a:r>
              <a:rPr lang="en-GB" sz="2000" dirty="0"/>
              <a:t>[1] 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82" y="2251529"/>
            <a:ext cx="5470525" cy="3758293"/>
          </a:xfr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Texas Holdem‘ Poker:</a:t>
            </a:r>
            <a:endParaRPr lang="de-CH" dirty="0"/>
          </a:p>
          <a:p>
            <a:pPr lvl="1"/>
            <a:r>
              <a:rPr lang="de-CH" dirty="0" smtClean="0"/>
              <a:t>2 Privat </a:t>
            </a:r>
            <a:r>
              <a:rPr lang="de-CH" dirty="0" err="1" smtClean="0"/>
              <a:t>cards</a:t>
            </a:r>
            <a:r>
              <a:rPr lang="de-CH" dirty="0" smtClean="0"/>
              <a:t> | 5 </a:t>
            </a:r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cards</a:t>
            </a:r>
            <a:endParaRPr lang="de-CH" dirty="0" smtClean="0"/>
          </a:p>
          <a:p>
            <a:pPr lvl="1"/>
            <a:r>
              <a:rPr lang="de-CH" dirty="0" smtClean="0"/>
              <a:t>Flop, Turn, River</a:t>
            </a:r>
            <a:endParaRPr lang="de-CH" dirty="0"/>
          </a:p>
          <a:p>
            <a:pPr lvl="1"/>
            <a:r>
              <a:rPr lang="de-CH" dirty="0" err="1" smtClean="0"/>
              <a:t>best</a:t>
            </a:r>
            <a:r>
              <a:rPr lang="de-CH" dirty="0" smtClean="0"/>
              <a:t> 5 </a:t>
            </a:r>
            <a:r>
              <a:rPr lang="de-CH" dirty="0" err="1" smtClean="0"/>
              <a:t>cards</a:t>
            </a:r>
            <a:r>
              <a:rPr lang="de-CH" dirty="0"/>
              <a:t> </a:t>
            </a:r>
            <a:r>
              <a:rPr lang="de-CH" dirty="0" smtClean="0"/>
              <a:t>-&gt; Score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Strategy</a:t>
            </a:r>
            <a:endParaRPr lang="de-CH" dirty="0" smtClean="0"/>
          </a:p>
          <a:p>
            <a:pPr lvl="1"/>
            <a:r>
              <a:rPr lang="de-CH" dirty="0" smtClean="0"/>
              <a:t>Passive/ </a:t>
            </a:r>
            <a:r>
              <a:rPr lang="de-CH" dirty="0" err="1" smtClean="0"/>
              <a:t>Agressive</a:t>
            </a:r>
            <a:endParaRPr lang="de-CH" dirty="0" smtClean="0"/>
          </a:p>
          <a:p>
            <a:pPr lvl="2"/>
            <a:r>
              <a:rPr lang="de-CH" dirty="0" smtClean="0"/>
              <a:t>Blind</a:t>
            </a:r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1" y="662867"/>
            <a:ext cx="11323975" cy="972000"/>
          </a:xfrm>
        </p:spPr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1965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6285744" y="2024064"/>
            <a:ext cx="5469863" cy="4213225"/>
          </a:xfrm>
        </p:spPr>
        <p:txBody>
          <a:bodyPr/>
          <a:lstStyle/>
          <a:p>
            <a:r>
              <a:rPr lang="en-GB" dirty="0"/>
              <a:t>Replacement of cards</a:t>
            </a:r>
          </a:p>
          <a:p>
            <a:r>
              <a:rPr lang="en-GB" dirty="0"/>
              <a:t>Private cards -&gt; </a:t>
            </a:r>
            <a:r>
              <a:rPr lang="en-GB" dirty="0" smtClean="0"/>
              <a:t>Card value </a:t>
            </a:r>
            <a:r>
              <a:rPr lang="en-GB" dirty="0"/>
              <a:t>=rand [0,1]</a:t>
            </a:r>
          </a:p>
          <a:p>
            <a:r>
              <a:rPr lang="en-GB" dirty="0" smtClean="0"/>
              <a:t>Adjustment of card score</a:t>
            </a:r>
            <a:endParaRPr lang="en-GB" dirty="0"/>
          </a:p>
          <a:p>
            <a:pPr lvl="1"/>
            <a:r>
              <a:rPr lang="en-GB" dirty="0"/>
              <a:t>Good cards usually stay good</a:t>
            </a:r>
          </a:p>
          <a:p>
            <a:pPr lvl="1"/>
            <a:r>
              <a:rPr lang="en-GB" dirty="0"/>
              <a:t>Bad cards usually stay bad</a:t>
            </a:r>
          </a:p>
          <a:p>
            <a:pPr lvl="1"/>
            <a:r>
              <a:rPr lang="en-GB" dirty="0"/>
              <a:t>For each player </a:t>
            </a:r>
            <a:r>
              <a:rPr lang="en-GB" dirty="0" smtClean="0"/>
              <a:t>individually</a:t>
            </a:r>
          </a:p>
          <a:p>
            <a:r>
              <a:rPr lang="en-GB" dirty="0" smtClean="0"/>
              <a:t>Pot odds</a:t>
            </a:r>
            <a:endParaRPr lang="en-GB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7521043"/>
              </p:ext>
            </p:extLst>
          </p:nvPr>
        </p:nvGraphicFramePr>
        <p:xfrm>
          <a:off x="431632" y="2024064"/>
          <a:ext cx="5470526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5263"/>
                <a:gridCol w="27352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Poker</a:t>
                      </a:r>
                      <a:endParaRPr lang="en-GB" dirty="0"/>
                    </a:p>
                  </a:txBody>
                  <a:tcPr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Simulation</a:t>
                      </a:r>
                      <a:endParaRPr lang="en-GB" dirty="0"/>
                    </a:p>
                  </a:txBody>
                  <a:tcPr>
                    <a:solidFill>
                      <a:srgbClr val="1169B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Bet and Blind vary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 = Blind = 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Check,</a:t>
                      </a:r>
                      <a:r>
                        <a:rPr lang="en-GB" baseline="0" dirty="0" smtClean="0"/>
                        <a:t> call, raise, re-raise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Bet,</a:t>
                      </a:r>
                      <a:r>
                        <a:rPr lang="en-GB" baseline="0" dirty="0" smtClean="0"/>
                        <a:t> No bet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Strategy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Risk factor r 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Cards</a:t>
                      </a:r>
                      <a:r>
                        <a:rPr lang="en-GB" baseline="0" dirty="0" smtClean="0"/>
                        <a:t> and odds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Card value/</a:t>
                      </a:r>
                      <a:r>
                        <a:rPr lang="en-GB" baseline="0" dirty="0" smtClean="0"/>
                        <a:t> score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Generic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91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743391"/>
          </a:xfrm>
        </p:spPr>
        <p:txBody>
          <a:bodyPr/>
          <a:lstStyle/>
          <a:p>
            <a:r>
              <a:rPr lang="en-GB" dirty="0" smtClean="0"/>
              <a:t>Results and interpretation of Generic Model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85565" y="2024065"/>
            <a:ext cx="5470041" cy="794086"/>
          </a:xfrm>
        </p:spPr>
        <p:txBody>
          <a:bodyPr/>
          <a:lstStyle/>
          <a:p>
            <a:r>
              <a:rPr lang="de-CH" dirty="0" smtClean="0"/>
              <a:t>«Passive Domain»</a:t>
            </a:r>
          </a:p>
          <a:p>
            <a:pPr lvl="1"/>
            <a:r>
              <a:rPr lang="de-CH" dirty="0" smtClean="0"/>
              <a:t>The aggressive </a:t>
            </a:r>
            <a:r>
              <a:rPr lang="de-CH" dirty="0" err="1" smtClean="0"/>
              <a:t>player</a:t>
            </a:r>
            <a:r>
              <a:rPr lang="de-CH" dirty="0" smtClean="0"/>
              <a:t> </a:t>
            </a:r>
            <a:r>
              <a:rPr lang="de-CH" dirty="0" err="1" smtClean="0"/>
              <a:t>wins</a:t>
            </a:r>
            <a:endParaRPr lang="de-CH" dirty="0"/>
          </a:p>
        </p:txBody>
      </p:sp>
      <p:sp>
        <p:nvSpPr>
          <p:cNvPr id="13" name="Inhaltsplatzhalter 1"/>
          <p:cNvSpPr>
            <a:spLocks noGrp="1"/>
          </p:cNvSpPr>
          <p:nvPr>
            <p:ph sz="half" idx="2"/>
          </p:nvPr>
        </p:nvSpPr>
        <p:spPr>
          <a:xfrm>
            <a:off x="6285565" y="3480609"/>
            <a:ext cx="5470041" cy="1151351"/>
          </a:xfrm>
        </p:spPr>
        <p:txBody>
          <a:bodyPr/>
          <a:lstStyle/>
          <a:p>
            <a:r>
              <a:rPr lang="de-CH" dirty="0" smtClean="0"/>
              <a:t>«Aggressive </a:t>
            </a:r>
            <a:r>
              <a:rPr lang="de-CH" dirty="0"/>
              <a:t>Domain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The passive </a:t>
            </a:r>
            <a:r>
              <a:rPr lang="de-CH" dirty="0" err="1" smtClean="0"/>
              <a:t>player</a:t>
            </a:r>
            <a:r>
              <a:rPr lang="de-CH" dirty="0" smtClean="0"/>
              <a:t> </a:t>
            </a:r>
            <a:r>
              <a:rPr lang="de-CH" dirty="0" err="1" smtClean="0"/>
              <a:t>wins</a:t>
            </a:r>
            <a:endParaRPr lang="de-CH" dirty="0"/>
          </a:p>
        </p:txBody>
      </p:sp>
      <p:pic>
        <p:nvPicPr>
          <p:cNvPr id="1026" name="Picture 2" descr="C:\Users\Patrice\ETHZ\Maschieneningenieurwissenschaften\Matlab\ResultGen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9" y="1481554"/>
            <a:ext cx="5349546" cy="47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haltsplatzhalter 1"/>
          <p:cNvSpPr>
            <a:spLocks noGrp="1"/>
          </p:cNvSpPr>
          <p:nvPr>
            <p:ph sz="half" idx="2"/>
          </p:nvPr>
        </p:nvSpPr>
        <p:spPr>
          <a:xfrm>
            <a:off x="6285565" y="4858383"/>
            <a:ext cx="5470041" cy="1151351"/>
          </a:xfrm>
        </p:spPr>
        <p:txBody>
          <a:bodyPr/>
          <a:lstStyle/>
          <a:p>
            <a:r>
              <a:rPr lang="en-GB" dirty="0" smtClean="0"/>
              <a:t>«Transition Domain»</a:t>
            </a:r>
          </a:p>
          <a:p>
            <a:pPr lvl="1"/>
            <a:r>
              <a:rPr lang="en-GB" dirty="0" smtClean="0"/>
              <a:t>Change of successful 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4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own former performance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>
                <a:solidFill>
                  <a:schemeClr val="tx1"/>
                </a:solidFill>
              </a:rPr>
              <a:t>a</a:t>
            </a:r>
            <a:r>
              <a:rPr lang="en-GB" sz="2200" dirty="0" smtClean="0">
                <a:solidFill>
                  <a:schemeClr val="tx1"/>
                </a:solidFill>
              </a:rPr>
              <a:t>dapt own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Win: stay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Loss: diminish </a:t>
            </a:r>
            <a:r>
              <a:rPr lang="en-GB" sz="2000" dirty="0" err="1" smtClean="0">
                <a:solidFill>
                  <a:schemeClr val="tx1"/>
                </a:solidFill>
              </a:rPr>
              <a:t>ris</a:t>
            </a:r>
            <a:r>
              <a:rPr lang="en-GB" sz="2000" dirty="0" smtClean="0">
                <a:solidFill>
                  <a:schemeClr val="tx1"/>
                </a:solidFill>
              </a:rPr>
              <a:t> factor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Drop out: increase risk factor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models overview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opponents behaviour to find opponents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count amount of unforced initial plays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dirty="0">
              <a:solidFill>
                <a:schemeClr val="tx1"/>
              </a:solidFill>
            </a:endParaRPr>
          </a:p>
          <a:p>
            <a:pPr marL="342900" lvl="2" indent="-342900">
              <a:spcBef>
                <a:spcPts val="0"/>
              </a:spcBef>
            </a:pPr>
            <a:r>
              <a:rPr lang="en-GB" sz="2200" dirty="0" smtClean="0">
                <a:solidFill>
                  <a:schemeClr val="tx1"/>
                </a:solidFill>
              </a:rPr>
              <a:t>evaluate showdown to find opponents risk factor</a:t>
            </a:r>
          </a:p>
          <a:p>
            <a:pPr marL="342900" lvl="2" indent="-342900">
              <a:spcBef>
                <a:spcPts val="0"/>
              </a:spcBef>
            </a:pPr>
            <a:endParaRPr lang="en-GB" sz="2200" dirty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</a:rPr>
              <a:t>s</a:t>
            </a:r>
            <a:r>
              <a:rPr lang="en-GB" sz="2000" dirty="0" smtClean="0">
                <a:solidFill>
                  <a:schemeClr val="tx1"/>
                </a:solidFill>
              </a:rPr>
              <a:t>et opponents card value as threshold for his risk factor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835469" y="1506631"/>
            <a:ext cx="496957" cy="7343315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412289" y="5584305"/>
            <a:ext cx="7343315" cy="377687"/>
          </a:xfrm>
        </p:spPr>
        <p:txBody>
          <a:bodyPr/>
          <a:lstStyle/>
          <a:p>
            <a:r>
              <a:rPr lang="en-US" dirty="0" smtClean="0"/>
              <a:t>Find own optimal risk factor from previous 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66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smtClean="0">
                <a:solidFill>
                  <a:schemeClr val="tx1"/>
                </a:solidFill>
              </a:rPr>
              <a:t>3w3</a:t>
            </a: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2" y="702120"/>
            <a:ext cx="11323975" cy="466039"/>
          </a:xfrm>
        </p:spPr>
        <p:txBody>
          <a:bodyPr/>
          <a:lstStyle/>
          <a:p>
            <a:r>
              <a:rPr lang="en-GB" dirty="0" smtClean="0"/>
              <a:t>Learning models comparison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</p:txBody>
      </p:sp>
      <p:graphicFrame>
        <p:nvGraphicFramePr>
          <p:cNvPr id="16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3237873"/>
              </p:ext>
            </p:extLst>
          </p:nvPr>
        </p:nvGraphicFramePr>
        <p:xfrm>
          <a:off x="252488" y="4896671"/>
          <a:ext cx="10818285" cy="10972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870226"/>
                <a:gridCol w="265932"/>
                <a:gridCol w="2183354"/>
                <a:gridCol w="3624943"/>
                <a:gridCol w="2873830"/>
              </a:tblGrid>
              <a:tr h="193743">
                <a:tc rowSpan="2"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#</a:t>
                      </a:r>
                      <a:r>
                        <a:rPr lang="en-GB" baseline="0" dirty="0" smtClean="0"/>
                        <a:t> games won</a:t>
                      </a:r>
                      <a:endParaRPr lang="en-GB" dirty="0"/>
                    </a:p>
                  </a:txBody>
                  <a:tcPr anchor="ctr"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𝜇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647.55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690.6369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605.77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3743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335.5068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313.1811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301.3260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# hands</a:t>
                      </a:r>
                      <a:r>
                        <a:rPr lang="en-GB" baseline="0" dirty="0" smtClean="0"/>
                        <a:t> played</a:t>
                      </a:r>
                      <a:endParaRPr lang="en-GB" dirty="0" smtClean="0"/>
                    </a:p>
                  </a:txBody>
                  <a:tcPr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𝜇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110020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709.35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1565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1" y="1484578"/>
            <a:ext cx="11323976" cy="32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1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2024064"/>
            <a:ext cx="11323975" cy="4213225"/>
          </a:xfrm>
        </p:spPr>
        <p:txBody>
          <a:bodyPr/>
          <a:lstStyle/>
          <a:p>
            <a:pPr lvl="1"/>
            <a:r>
              <a:rPr lang="en-GB" sz="2200" dirty="0" smtClean="0"/>
              <a:t>Changing capital-bet-ratio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Player’s options ’’check’’ and ‘’bluff</a:t>
            </a:r>
            <a:r>
              <a:rPr lang="en-GB" sz="2200" dirty="0" smtClean="0"/>
              <a:t>’’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Increasing blinds </a:t>
            </a:r>
            <a:r>
              <a:rPr lang="en-GB" sz="2200" dirty="0"/>
              <a:t>over </a:t>
            </a:r>
            <a:r>
              <a:rPr lang="en-GB" sz="2200" dirty="0" smtClean="0"/>
              <a:t>time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Varying bet sizes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More than two players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Real cards and odds</a:t>
            </a:r>
          </a:p>
          <a:p>
            <a:pPr lvl="1"/>
            <a:endParaRPr lang="en-GB" sz="2200" dirty="0" smtClean="0"/>
          </a:p>
          <a:p>
            <a:pPr lvl="1"/>
            <a:endParaRPr lang="en-GB" sz="22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285565" y="6023113"/>
            <a:ext cx="5470041" cy="21417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059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End of presentation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feld 9"/>
          <p:cNvSpPr txBox="1"/>
          <p:nvPr/>
        </p:nvSpPr>
        <p:spPr>
          <a:xfrm>
            <a:off x="431631" y="675859"/>
            <a:ext cx="11323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Sources: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[1] Poker hand ranking sheet. http://www. </a:t>
            </a:r>
            <a:r>
              <a:rPr lang="en-GB" dirty="0" err="1"/>
              <a:t>pokerbonus.com</a:t>
            </a:r>
            <a:r>
              <a:rPr lang="en-GB" dirty="0"/>
              <a:t>/how-to-play-poker/ poker-hands/poker-hand-ranking/ poker-hand-ranking-chart</a:t>
            </a:r>
            <a:r>
              <a:rPr lang="en-GB" dirty="0" smtClean="0"/>
              <a:t>/, </a:t>
            </a:r>
            <a:r>
              <a:rPr lang="en-GB" dirty="0"/>
              <a:t>accessed on 15. December 2016.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7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18.12.16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2" y="631826"/>
            <a:ext cx="7315200" cy="56769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880607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7746832" y="636587"/>
            <a:ext cx="3981341" cy="4213225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Replacement of cards</a:t>
            </a:r>
          </a:p>
          <a:p>
            <a:r>
              <a:rPr lang="en-GB" dirty="0" smtClean="0"/>
              <a:t>Adjustment of card score</a:t>
            </a:r>
          </a:p>
          <a:p>
            <a:pPr lvl="1"/>
            <a:r>
              <a:rPr lang="en-GB" dirty="0" smtClean="0"/>
              <a:t>Good cards stay good</a:t>
            </a:r>
          </a:p>
          <a:p>
            <a:pPr lvl="1"/>
            <a:r>
              <a:rPr lang="en-GB" dirty="0" smtClean="0"/>
              <a:t>Bad cards stay bad</a:t>
            </a:r>
          </a:p>
          <a:p>
            <a:pPr lvl="1"/>
            <a:r>
              <a:rPr lang="en-GB" dirty="0" smtClean="0"/>
              <a:t>For each player individually</a:t>
            </a:r>
          </a:p>
          <a:p>
            <a:r>
              <a:rPr lang="en-GB" dirty="0" smtClean="0"/>
              <a:t>New score= N(</a:t>
            </a:r>
            <a:r>
              <a:rPr lang="el-GR" dirty="0" smtClean="0"/>
              <a:t>μ</a:t>
            </a:r>
            <a:r>
              <a:rPr lang="de-CH" dirty="0" smtClean="0"/>
              <a:t>,</a:t>
            </a:r>
            <a:r>
              <a:rPr lang="el-GR" dirty="0"/>
              <a:t> </a:t>
            </a:r>
            <a:r>
              <a:rPr lang="el-GR" dirty="0" smtClean="0"/>
              <a:t>σ</a:t>
            </a:r>
            <a:r>
              <a:rPr lang="de-CH" dirty="0" smtClean="0"/>
              <a:t>)</a:t>
            </a:r>
            <a:endParaRPr lang="en-GB" dirty="0" smtClean="0"/>
          </a:p>
          <a:p>
            <a:pPr marL="0" lvl="1" indent="0">
              <a:spcBef>
                <a:spcPts val="0"/>
              </a:spcBef>
              <a:buClrTx/>
              <a:buFontTx/>
              <a:buNone/>
              <a:defRPr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967981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3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eth_praesentation_16zu9_ETH3</Template>
  <TotalTime>84</TotalTime>
  <Words>562</Words>
  <Application>Microsoft Macintosh PowerPoint</Application>
  <PresentationFormat>Custom</PresentationFormat>
  <Paragraphs>145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eth_praesentation_16zu9_ETH3</vt:lpstr>
      <vt:lpstr>STRATEGY OPTIMISATION IN TEXAS HOLD’EM</vt:lpstr>
      <vt:lpstr>Motivation</vt:lpstr>
      <vt:lpstr>Generic model</vt:lpstr>
      <vt:lpstr>Results and interpretation of Generic Model</vt:lpstr>
      <vt:lpstr>Learning models overview</vt:lpstr>
      <vt:lpstr>Learning models comparison</vt:lpstr>
      <vt:lpstr>Outlook</vt:lpstr>
      <vt:lpstr>End of presentation </vt:lpstr>
      <vt:lpstr>PowerPoint Presentation</vt:lpstr>
    </vt:vector>
  </TitlesOfParts>
  <Company>ISG D-AgrL - ETH Zürich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Helgason  Benedikt</dc:creator>
  <cp:lastModifiedBy>ifhc36WmAS@student.ethz.ch</cp:lastModifiedBy>
  <cp:revision>69</cp:revision>
  <cp:lastPrinted>2016-08-18T05:23:39Z</cp:lastPrinted>
  <dcterms:created xsi:type="dcterms:W3CDTF">2014-03-27T10:12:53Z</dcterms:created>
  <dcterms:modified xsi:type="dcterms:W3CDTF">2016-12-18T15:35:02Z</dcterms:modified>
</cp:coreProperties>
</file>