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5" r:id="rId7"/>
    <p:sldId id="266" r:id="rId8"/>
    <p:sldId id="267" r:id="rId9"/>
    <p:sldId id="268" r:id="rId10"/>
    <p:sldId id="269" r:id="rId11"/>
    <p:sldId id="287" r:id="rId12"/>
    <p:sldId id="271" r:id="rId13"/>
    <p:sldId id="272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Network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0866"/>
            <a:ext cx="4775075" cy="84477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Lecture 1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Bamma Ravind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6FEFB9-BDC1-4D20-8718-B0E17B9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68" y="447594"/>
            <a:ext cx="3161963" cy="1645920"/>
          </a:xfrm>
        </p:spPr>
        <p:txBody>
          <a:bodyPr>
            <a:normAutofit/>
          </a:bodyPr>
          <a:lstStyle/>
          <a:p>
            <a:r>
              <a:rPr lang="en-US" dirty="0"/>
              <a:t>IP Addressing</a:t>
            </a:r>
            <a:br>
              <a:rPr lang="en-US" dirty="0"/>
            </a:br>
            <a:r>
              <a:rPr lang="en-US" dirty="0"/>
              <a:t>Decimal to Binary</a:t>
            </a:r>
            <a:endParaRPr lang="en-M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6B4B3-445D-4635-83D5-95DAF047F849}"/>
              </a:ext>
            </a:extLst>
          </p:cNvPr>
          <p:cNvSpPr txBox="1"/>
          <p:nvPr/>
        </p:nvSpPr>
        <p:spPr>
          <a:xfrm>
            <a:off x="852255" y="301842"/>
            <a:ext cx="59569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an </a:t>
            </a:r>
            <a:r>
              <a:rPr lang="en-US" dirty="0" err="1"/>
              <a:t>ip</a:t>
            </a:r>
            <a:r>
              <a:rPr lang="en-US" dirty="0"/>
              <a:t> address?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Classes of </a:t>
            </a:r>
            <a:r>
              <a:rPr lang="en-US" dirty="0" err="1"/>
              <a:t>ip</a:t>
            </a:r>
            <a:r>
              <a:rPr lang="en-US" dirty="0"/>
              <a:t> addresses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 vs private addresses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Subnet masks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Network, broadcast and range of usable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endParaRPr lang="en-US" dirty="0"/>
          </a:p>
          <a:p>
            <a:endParaRPr lang="en-MU" dirty="0"/>
          </a:p>
          <a:p>
            <a:endParaRPr lang="en-MU" dirty="0"/>
          </a:p>
          <a:p>
            <a:endParaRPr lang="en-M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2BEC9-D363-43EC-858C-EE9BE4A4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95" y="4405127"/>
            <a:ext cx="49053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8E69-B67B-45C8-95DD-3DCA96C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569" y="3928004"/>
            <a:ext cx="3161963" cy="1745191"/>
          </a:xfrm>
        </p:spPr>
        <p:txBody>
          <a:bodyPr>
            <a:normAutofit fontScale="90000"/>
          </a:bodyPr>
          <a:lstStyle/>
          <a:p>
            <a:r>
              <a:rPr lang="en-US" dirty="0"/>
              <a:t>Subnetting</a:t>
            </a:r>
            <a:br>
              <a:rPr lang="en-US" dirty="0"/>
            </a:br>
            <a:r>
              <a:rPr lang="en-US" dirty="0"/>
              <a:t>a. Finding Network Address</a:t>
            </a:r>
            <a:br>
              <a:rPr lang="en-US" dirty="0"/>
            </a:br>
            <a:r>
              <a:rPr lang="en-US" dirty="0"/>
              <a:t>b. Broadcast Address</a:t>
            </a:r>
            <a:br>
              <a:rPr lang="en-US" dirty="0"/>
            </a:br>
            <a:r>
              <a:rPr lang="en-US" dirty="0"/>
              <a:t>Range of usable IP addresses</a:t>
            </a:r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endParaRPr lang="en-MU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A64-8739-4234-868D-C8C907A4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10.0.10.0/24</a:t>
            </a:r>
          </a:p>
          <a:p>
            <a:r>
              <a:rPr lang="en-US" dirty="0"/>
              <a:t>165.96.201.37/26</a:t>
            </a:r>
          </a:p>
          <a:p>
            <a:r>
              <a:rPr lang="en-US" dirty="0"/>
              <a:t>65.26.20.15/34</a:t>
            </a:r>
          </a:p>
          <a:p>
            <a:r>
              <a:rPr lang="en-US" dirty="0"/>
              <a:t>175.32.80.117/22</a:t>
            </a:r>
          </a:p>
          <a:p>
            <a:r>
              <a:rPr lang="en-US" dirty="0"/>
              <a:t>0.38.90.86/16</a:t>
            </a:r>
          </a:p>
          <a:p>
            <a:r>
              <a:rPr lang="en-US" dirty="0"/>
              <a:t>200.0.256.80/28</a:t>
            </a:r>
          </a:p>
          <a:p>
            <a:r>
              <a:rPr lang="en-US" dirty="0"/>
              <a:t>192.168.100.200/26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262888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6FEFB9-BDC1-4D20-8718-B0E17B9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58" y="4465653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NAT</a:t>
            </a:r>
            <a:br>
              <a:rPr lang="en-US" dirty="0"/>
            </a:br>
            <a:r>
              <a:rPr lang="en-US" b="1" dirty="0"/>
              <a:t>Configure NAT – </a:t>
            </a:r>
            <a:r>
              <a:rPr lang="en-US" b="1" dirty="0" err="1"/>
              <a:t>Static,Dynamic</a:t>
            </a:r>
            <a:r>
              <a:rPr lang="en-US" b="1" dirty="0"/>
              <a:t>, NAT Overloading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M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6B4B3-445D-4635-83D5-95DAF047F849}"/>
              </a:ext>
            </a:extLst>
          </p:cNvPr>
          <p:cNvSpPr txBox="1"/>
          <p:nvPr/>
        </p:nvSpPr>
        <p:spPr>
          <a:xfrm>
            <a:off x="852255" y="301842"/>
            <a:ext cx="693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MU" dirty="0"/>
          </a:p>
          <a:p>
            <a:endParaRPr lang="en-MU" dirty="0"/>
          </a:p>
          <a:p>
            <a:endParaRPr lang="en-M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AD7F3-7066-4474-907B-6413A1B2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49" y="386972"/>
            <a:ext cx="5038725" cy="167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AC5E8F-1CD6-4217-A3D8-0E43BC50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4" y="3292098"/>
            <a:ext cx="7879697" cy="27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7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PU with binary numbers and blueprint">
            <a:extLst>
              <a:ext uri="{FF2B5EF4-FFF2-40B4-BE49-F238E27FC236}">
                <a16:creationId xmlns:a16="http://schemas.microsoft.com/office/drawing/2014/main" id="{B3D7B585-3042-48B9-BE25-98DB145A8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6" r="13137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197883-73AA-40D1-8D2E-3541BB76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networking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420B69E-1722-4EC7-9917-A10D98C33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7390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Agenda:</a:t>
            </a:r>
          </a:p>
          <a:p>
            <a:pPr marL="342900" indent="-342900">
              <a:buAutoNum type="arabicPeriod"/>
            </a:pPr>
            <a:r>
              <a:rPr lang="en-US" dirty="0"/>
              <a:t>Introductions</a:t>
            </a:r>
          </a:p>
          <a:p>
            <a:pPr marL="342900" indent="-342900">
              <a:buAutoNum type="arabicPeriod"/>
            </a:pPr>
            <a:r>
              <a:rPr lang="en-US" dirty="0"/>
              <a:t>Syllabus</a:t>
            </a:r>
          </a:p>
          <a:p>
            <a:pPr marL="342900" indent="-342900">
              <a:buAutoNum type="arabicPeriod"/>
            </a:pPr>
            <a:r>
              <a:rPr lang="en-US" dirty="0"/>
              <a:t>Class rules</a:t>
            </a:r>
          </a:p>
          <a:p>
            <a:pPr marL="342900" indent="-342900">
              <a:buAutoNum type="arabicPeriod"/>
            </a:pPr>
            <a:r>
              <a:rPr lang="en-US" dirty="0"/>
              <a:t>Expectations</a:t>
            </a:r>
          </a:p>
          <a:p>
            <a:pPr marL="342900" indent="-342900">
              <a:buAutoNum type="arabicPeriod"/>
            </a:pPr>
            <a:r>
              <a:rPr lang="en-US" dirty="0"/>
              <a:t>Packet Tracer</a:t>
            </a:r>
          </a:p>
          <a:p>
            <a:pPr marL="342900" indent="-342900">
              <a:buAutoNum type="arabicPeriod"/>
            </a:pPr>
            <a:r>
              <a:rPr lang="en-US" dirty="0"/>
              <a:t>Lecture 1</a:t>
            </a:r>
          </a:p>
          <a:p>
            <a:pPr marL="342900" indent="-342900">
              <a:buAutoNum type="arabicPeriod"/>
            </a:pPr>
            <a:r>
              <a:rPr lang="en-US" dirty="0"/>
              <a:t>Labs</a:t>
            </a:r>
          </a:p>
          <a:p>
            <a:pPr marL="342900" indent="-342900">
              <a:buAutoNum type="arabicPeriod"/>
            </a:pPr>
            <a:r>
              <a:rPr lang="en-US" dirty="0"/>
              <a:t>Practice Questions</a:t>
            </a:r>
          </a:p>
          <a:p>
            <a:pPr marL="342900" indent="-342900">
              <a:buAutoNum type="arabicPeriod"/>
            </a:pPr>
            <a:r>
              <a:rPr lang="en-US" dirty="0"/>
              <a:t>Learning Methodology and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5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8E69-B67B-45C8-95DD-3DCA96C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211073"/>
            <a:ext cx="3161963" cy="17274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Technologies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Lecture 1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1600" b="1" dirty="0"/>
              <a:t>Recap and Revision Lecture</a:t>
            </a:r>
            <a:br>
              <a:rPr lang="en-US" sz="1600" b="1" dirty="0"/>
            </a:br>
            <a:endParaRPr lang="en-MU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A64-8739-4234-868D-C8C907A4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Network?</a:t>
            </a:r>
          </a:p>
          <a:p>
            <a:r>
              <a:rPr lang="en-US" dirty="0"/>
              <a:t>Logical vs Physical topologies</a:t>
            </a:r>
          </a:p>
          <a:p>
            <a:r>
              <a:rPr lang="en-US" dirty="0"/>
              <a:t>Functions of a Router and a Switch</a:t>
            </a:r>
          </a:p>
          <a:p>
            <a:r>
              <a:rPr lang="en-US" dirty="0"/>
              <a:t>Router or a switch.</a:t>
            </a:r>
          </a:p>
          <a:p>
            <a:r>
              <a:rPr lang="en-US" dirty="0"/>
              <a:t>LAN/MAN/PAN/WAN/Internet/Intranet/Extranet</a:t>
            </a:r>
          </a:p>
          <a:p>
            <a:r>
              <a:rPr lang="en-US" dirty="0"/>
              <a:t>OSI and TCP/IP model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Connection Oriented vs Connectionless</a:t>
            </a:r>
          </a:p>
          <a:p>
            <a:r>
              <a:rPr lang="en-US" dirty="0"/>
              <a:t>Subnetting and IP Addressing</a:t>
            </a:r>
          </a:p>
          <a:p>
            <a:r>
              <a:rPr lang="en-US" dirty="0"/>
              <a:t>NAT</a:t>
            </a:r>
          </a:p>
          <a:p>
            <a:r>
              <a:rPr lang="en-US" dirty="0"/>
              <a:t>ICMP/ARP/DHCP</a:t>
            </a:r>
          </a:p>
          <a:p>
            <a:endParaRPr lang="en-US" dirty="0"/>
          </a:p>
          <a:p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33871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8E69-B67B-45C8-95DD-3DCA96C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1" y="513436"/>
            <a:ext cx="3340222" cy="18924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Network?</a:t>
            </a:r>
            <a:br>
              <a:rPr lang="en-US" dirty="0"/>
            </a:br>
            <a:r>
              <a:rPr lang="en-US" sz="2000" dirty="0"/>
              <a:t>Sharing of resources</a:t>
            </a:r>
            <a:br>
              <a:rPr lang="en-US" dirty="0"/>
            </a:br>
            <a:br>
              <a:rPr lang="en-US" dirty="0"/>
            </a:br>
            <a:endParaRPr lang="en-MU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A64-8739-4234-868D-C8C907A4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M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AECE8-D1F3-455D-B6EF-D87C35A4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44" y="1634963"/>
            <a:ext cx="3506679" cy="2817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F3B75-E53B-446A-B79A-CC96CF39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" y="90857"/>
            <a:ext cx="5128802" cy="3338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32C91-9204-4300-9261-D0EB7AF87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9" y="3526782"/>
            <a:ext cx="5128803" cy="3265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30EBB-D3D7-4621-A43D-B11D3219C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790" y="1872588"/>
            <a:ext cx="2489799" cy="45897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ABF594-4527-4708-A79A-CCFD0C971213}"/>
              </a:ext>
            </a:extLst>
          </p:cNvPr>
          <p:cNvSpPr txBox="1">
            <a:spLocks/>
          </p:cNvSpPr>
          <p:nvPr/>
        </p:nvSpPr>
        <p:spPr>
          <a:xfrm>
            <a:off x="8374972" y="4554245"/>
            <a:ext cx="3340222" cy="179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256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8E69-B67B-45C8-95DD-3DCA96C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13" y="2312635"/>
            <a:ext cx="3286956" cy="350814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of a Router:</a:t>
            </a:r>
            <a:br>
              <a:rPr lang="en-US" dirty="0"/>
            </a:br>
            <a:r>
              <a:rPr lang="en-US" sz="1800" dirty="0"/>
              <a:t>a. Finding the best path to a destination</a:t>
            </a:r>
            <a:br>
              <a:rPr lang="en-US" sz="1800" dirty="0"/>
            </a:br>
            <a:r>
              <a:rPr lang="en-US" sz="1800" dirty="0"/>
              <a:t>b. Connect different Networks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of a switch:</a:t>
            </a:r>
            <a:br>
              <a:rPr lang="en-US" dirty="0"/>
            </a:br>
            <a:r>
              <a:rPr lang="en-US" sz="1800" dirty="0"/>
              <a:t>Forward packets</a:t>
            </a:r>
            <a:br>
              <a:rPr lang="en-US" sz="1800" dirty="0"/>
            </a:br>
            <a:r>
              <a:rPr lang="en-US" sz="1800" dirty="0"/>
              <a:t>Plug in your PCs, IP phones, access points, servers, firewalls </a:t>
            </a:r>
            <a:r>
              <a:rPr lang="en-US" sz="1800" dirty="0" err="1"/>
              <a:t>etc</a:t>
            </a:r>
            <a:br>
              <a:rPr lang="en-US" dirty="0"/>
            </a:br>
            <a:br>
              <a:rPr lang="en-US" dirty="0"/>
            </a:br>
            <a:r>
              <a:rPr lang="en-US" sz="1800" i="1" dirty="0"/>
              <a:t>Activity: Check out the Config Guide and Data Sheet of a router and a switch</a:t>
            </a:r>
            <a:br>
              <a:rPr lang="en-US" sz="1800" i="1" dirty="0"/>
            </a:br>
            <a:r>
              <a:rPr lang="en-US" sz="1800" i="1" dirty="0"/>
              <a:t>Types of ports</a:t>
            </a:r>
            <a:endParaRPr lang="en-MU" sz="1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A64-8739-4234-868D-C8C907A4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M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63B07-5C52-4A54-B26E-20BB9D48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1" y="1504348"/>
            <a:ext cx="87630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D8AD2-E0B1-4117-B764-7FF2DD3F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95" y="1104853"/>
            <a:ext cx="876300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B7AA5-812C-40E4-BB1C-844D75BF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97" y="1104853"/>
            <a:ext cx="876300" cy="60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EA397-9DF0-4E60-81FB-7A732ACD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16" y="2491253"/>
            <a:ext cx="87630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18D82-CD2C-4516-B3EA-F76925E4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34" y="1479934"/>
            <a:ext cx="876300" cy="6000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1B9F5-A93B-4C98-B5E3-BF876FD6669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465001" y="1404891"/>
            <a:ext cx="1431894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C8F511-B4CF-4410-AA16-C4142EAA767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773195" y="1404891"/>
            <a:ext cx="1009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E0255D-1408-4BDB-AB19-2859C8AE266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658497" y="1404891"/>
            <a:ext cx="1277737" cy="37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2A7CA6-4C7E-4806-8B79-E9B5A72C18C3}"/>
              </a:ext>
            </a:extLst>
          </p:cNvPr>
          <p:cNvCxnSpPr>
            <a:stCxn id="5" idx="2"/>
            <a:endCxn id="11" idx="1"/>
          </p:cNvCxnSpPr>
          <p:nvPr/>
        </p:nvCxnSpPr>
        <p:spPr>
          <a:xfrm>
            <a:off x="1026851" y="2104423"/>
            <a:ext cx="1941065" cy="686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20997-365F-46E9-B25B-4D53D4CABFA7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3844216" y="2080009"/>
            <a:ext cx="3530168" cy="7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47CAB1-302B-4358-A7A6-738BF49A4364}"/>
              </a:ext>
            </a:extLst>
          </p:cNvPr>
          <p:cNvSpPr txBox="1"/>
          <p:nvPr/>
        </p:nvSpPr>
        <p:spPr>
          <a:xfrm>
            <a:off x="685800" y="1199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  <a:endParaRPr lang="en-M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DFCE-08DB-4B3A-88E5-B16A96E3DF39}"/>
              </a:ext>
            </a:extLst>
          </p:cNvPr>
          <p:cNvSpPr txBox="1"/>
          <p:nvPr/>
        </p:nvSpPr>
        <p:spPr>
          <a:xfrm>
            <a:off x="6787946" y="107509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  <a:endParaRPr lang="en-MU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3E03B4-098B-4DAD-A1FC-7FA45168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6" y="3250084"/>
            <a:ext cx="3492068" cy="16332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D132FA-644A-4E24-A998-5BD971E6F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21" y="3276600"/>
            <a:ext cx="3353425" cy="14015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A70109-E6CE-4480-8D2A-64CD01399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01" y="4942710"/>
            <a:ext cx="7134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6FEFB9-BDC1-4D20-8718-B0E17B9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445" y="1353116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Select a router or a switch? Or even an access point/controller?</a:t>
            </a:r>
            <a:endParaRPr lang="en-M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6B4B3-445D-4635-83D5-95DAF047F849}"/>
              </a:ext>
            </a:extLst>
          </p:cNvPr>
          <p:cNvSpPr txBox="1"/>
          <p:nvPr/>
        </p:nvSpPr>
        <p:spPr>
          <a:xfrm>
            <a:off x="852256" y="301841"/>
            <a:ext cx="484139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Parameters to consider to select a switch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Number of ports</a:t>
            </a:r>
          </a:p>
          <a:p>
            <a:pPr marL="342900" indent="-342900">
              <a:buAutoNum type="arabicPeriod"/>
            </a:pPr>
            <a:r>
              <a:rPr lang="en-US" dirty="0"/>
              <a:t>Managed vs unmanaged</a:t>
            </a:r>
          </a:p>
          <a:p>
            <a:pPr marL="342900" indent="-342900">
              <a:buAutoNum type="arabicPeriod"/>
            </a:pPr>
            <a:r>
              <a:rPr lang="en-US" dirty="0"/>
              <a:t>Layer 2/3</a:t>
            </a:r>
          </a:p>
          <a:p>
            <a:pPr marL="342900" indent="-342900">
              <a:buAutoNum type="arabicPeriod"/>
            </a:pPr>
            <a:r>
              <a:rPr lang="en-US" dirty="0"/>
              <a:t>Uplink</a:t>
            </a:r>
          </a:p>
          <a:p>
            <a:pPr marL="342900" indent="-342900">
              <a:buAutoNum type="arabicPeriod"/>
            </a:pPr>
            <a:r>
              <a:rPr lang="en-US" dirty="0"/>
              <a:t>POE</a:t>
            </a:r>
          </a:p>
          <a:p>
            <a:pPr marL="342900" indent="-342900">
              <a:buAutoNum type="arabicPeriod"/>
            </a:pPr>
            <a:r>
              <a:rPr lang="en-US" dirty="0" err="1"/>
              <a:t>Fanless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Redundant power</a:t>
            </a:r>
          </a:p>
          <a:p>
            <a:pPr marL="342900" indent="-342900">
              <a:buAutoNum type="arabicPeriod"/>
            </a:pPr>
            <a:r>
              <a:rPr lang="en-US" dirty="0"/>
              <a:t>Modular/Fixed?</a:t>
            </a:r>
          </a:p>
          <a:p>
            <a:pPr marL="342900" indent="-342900">
              <a:buAutoNum type="arabicPeriod"/>
            </a:pPr>
            <a:r>
              <a:rPr lang="en-US" dirty="0"/>
              <a:t>Warranty / Smartnet</a:t>
            </a:r>
          </a:p>
          <a:p>
            <a:pPr marL="342900" indent="-342900">
              <a:buAutoNum type="arabicPeriod"/>
            </a:pPr>
            <a:r>
              <a:rPr lang="en-US" dirty="0"/>
              <a:t>Support</a:t>
            </a:r>
          </a:p>
          <a:p>
            <a:pPr marL="342900" indent="-342900">
              <a:buAutoNum type="arabicPeriod"/>
            </a:pPr>
            <a:r>
              <a:rPr lang="en-US" dirty="0"/>
              <a:t>Price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HP/Cisco Switch Selector</a:t>
            </a:r>
          </a:p>
          <a:p>
            <a:r>
              <a:rPr lang="en-US" dirty="0"/>
              <a:t>HP/Cisco Router Selector</a:t>
            </a:r>
          </a:p>
          <a:p>
            <a:r>
              <a:rPr lang="en-US" dirty="0"/>
              <a:t>HP/Cisco Access Point Selector</a:t>
            </a:r>
          </a:p>
          <a:p>
            <a:r>
              <a:rPr lang="en-US" dirty="0"/>
              <a:t>Firewalls?</a:t>
            </a:r>
          </a:p>
          <a:p>
            <a:r>
              <a:rPr lang="en-US" dirty="0" err="1"/>
              <a:t>Dlink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MU" dirty="0"/>
          </a:p>
          <a:p>
            <a:endParaRPr lang="en-MU" dirty="0"/>
          </a:p>
          <a:p>
            <a:endParaRPr lang="en-MU" dirty="0"/>
          </a:p>
        </p:txBody>
      </p:sp>
      <p:sp>
        <p:nvSpPr>
          <p:cNvPr id="28" name="Title 5">
            <a:extLst>
              <a:ext uri="{FF2B5EF4-FFF2-40B4-BE49-F238E27FC236}">
                <a16:creationId xmlns:a16="http://schemas.microsoft.com/office/drawing/2014/main" id="{DFD1F8B1-A9D0-4F46-87C0-5F39B3571F27}"/>
              </a:ext>
            </a:extLst>
          </p:cNvPr>
          <p:cNvSpPr txBox="1">
            <a:spLocks/>
          </p:cNvSpPr>
          <p:nvPr/>
        </p:nvSpPr>
        <p:spPr>
          <a:xfrm>
            <a:off x="8530701" y="4106674"/>
            <a:ext cx="3161963" cy="1645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Activity: A customer is looking for 2 proposals for a switch for an SME which has 20 users, his business is critical and cannot afford downtime. Needs POE for </a:t>
            </a:r>
            <a:r>
              <a:rPr lang="en-US" dirty="0" err="1"/>
              <a:t>ip</a:t>
            </a:r>
            <a:r>
              <a:rPr lang="en-US" dirty="0"/>
              <a:t> phones. </a:t>
            </a:r>
          </a:p>
        </p:txBody>
      </p:sp>
    </p:spTree>
    <p:extLst>
      <p:ext uri="{BB962C8B-B14F-4D97-AF65-F5344CB8AC3E}">
        <p14:creationId xmlns:p14="http://schemas.microsoft.com/office/powerpoint/2010/main" val="335202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6FEFB9-BDC1-4D20-8718-B0E17B9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68" y="447594"/>
            <a:ext cx="3161963" cy="1645920"/>
          </a:xfrm>
        </p:spPr>
        <p:txBody>
          <a:bodyPr>
            <a:normAutofit/>
          </a:bodyPr>
          <a:lstStyle/>
          <a:p>
            <a:r>
              <a:rPr lang="en-US" dirty="0"/>
              <a:t>Types of Networks</a:t>
            </a:r>
            <a:endParaRPr lang="en-M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6B4B3-445D-4635-83D5-95DAF047F849}"/>
              </a:ext>
            </a:extLst>
          </p:cNvPr>
          <p:cNvSpPr txBox="1"/>
          <p:nvPr/>
        </p:nvSpPr>
        <p:spPr>
          <a:xfrm>
            <a:off x="527448" y="195309"/>
            <a:ext cx="72227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LAN: connects a group of computers in a small geographical area.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MAN: covers relatively large region such as cities, towns.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PAN: interconnecting electronic devices in an individual person's workspace </a:t>
            </a:r>
            <a:r>
              <a:rPr lang="en-US" dirty="0" err="1"/>
              <a:t>e.g</a:t>
            </a:r>
            <a:r>
              <a:rPr lang="en-US" dirty="0"/>
              <a:t> smartphones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WAN: spans large locality and connects countries together. </a:t>
            </a:r>
            <a:r>
              <a:rPr lang="en-US" dirty="0" err="1"/>
              <a:t>E.g</a:t>
            </a:r>
            <a:r>
              <a:rPr lang="en-US" dirty="0"/>
              <a:t> Internet.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Internet /Intranet /Extranet</a:t>
            </a:r>
          </a:p>
          <a:p>
            <a:endParaRPr lang="en-US" dirty="0"/>
          </a:p>
          <a:p>
            <a:endParaRPr lang="en-MU" dirty="0"/>
          </a:p>
          <a:p>
            <a:endParaRPr lang="en-MU" dirty="0"/>
          </a:p>
          <a:p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125878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6FEFB9-BDC1-4D20-8718-B0E17B9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68" y="447594"/>
            <a:ext cx="3161963" cy="1645920"/>
          </a:xfrm>
        </p:spPr>
        <p:txBody>
          <a:bodyPr>
            <a:normAutofit/>
          </a:bodyPr>
          <a:lstStyle/>
          <a:p>
            <a:r>
              <a:rPr lang="en-US" dirty="0"/>
              <a:t>OSI Model</a:t>
            </a:r>
            <a:endParaRPr lang="en-M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2DDEE-A6E4-43B7-83A5-601B10D7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9" y="708132"/>
            <a:ext cx="7124700" cy="3914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76517A-A66E-4A30-8780-BFE0550942F5}"/>
              </a:ext>
            </a:extLst>
          </p:cNvPr>
          <p:cNvSpPr txBox="1"/>
          <p:nvPr/>
        </p:nvSpPr>
        <p:spPr>
          <a:xfrm>
            <a:off x="8431568" y="5149048"/>
            <a:ext cx="30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Encapsulation - </a:t>
            </a:r>
          </a:p>
          <a:p>
            <a:r>
              <a:rPr lang="en-US" dirty="0" err="1"/>
              <a:t>Eg</a:t>
            </a:r>
            <a:r>
              <a:rPr lang="en-US" dirty="0"/>
              <a:t> post a package</a:t>
            </a:r>
          </a:p>
          <a:p>
            <a:r>
              <a:rPr lang="en-US" dirty="0"/>
              <a:t>Frame Check Sequence -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92765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6FEFB9-BDC1-4D20-8718-B0E17B9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68" y="447594"/>
            <a:ext cx="3161963" cy="1645920"/>
          </a:xfrm>
        </p:spPr>
        <p:txBody>
          <a:bodyPr>
            <a:normAutofit/>
          </a:bodyPr>
          <a:lstStyle/>
          <a:p>
            <a:r>
              <a:rPr lang="en-US" dirty="0"/>
              <a:t>OSI and TCP/IP models</a:t>
            </a:r>
            <a:endParaRPr lang="en-M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AD857D-46C9-4E73-AFBE-A971AEB1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9" y="266331"/>
            <a:ext cx="7223083" cy="57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4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{1BEEFC2B-D8E8-4C79-A430-E72F12F99322}tf78438558_win32</Template>
  <TotalTime>2599</TotalTime>
  <Words>438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SavonVTI</vt:lpstr>
      <vt:lpstr>Network Technologies</vt:lpstr>
      <vt:lpstr>Introduction to networking</vt:lpstr>
      <vt:lpstr>Network Technologies  Lecture 1  Recap and Revision Lecture </vt:lpstr>
      <vt:lpstr>What is a Network? Sharing of resources  </vt:lpstr>
      <vt:lpstr>Functions of a Router: a. Finding the best path to a destination b. Connect different Networks  Function of a switch: Forward packets Plug in your PCs, IP phones, access points, servers, firewalls etc  Activity: Check out the Config Guide and Data Sheet of a router and a switch Types of ports</vt:lpstr>
      <vt:lpstr>How to Select a router or a switch? Or even an access point/controller?</vt:lpstr>
      <vt:lpstr>Types of Networks</vt:lpstr>
      <vt:lpstr>OSI Model</vt:lpstr>
      <vt:lpstr>OSI and TCP/IP models</vt:lpstr>
      <vt:lpstr>IP Addressing Decimal to Binary</vt:lpstr>
      <vt:lpstr>Subnetting a. Finding Network Address b. Broadcast Address Range of usable IP addresses   </vt:lpstr>
      <vt:lpstr>NAT Configure NAT – Static,Dynamic, NAT Overloading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routing and switching</dc:title>
  <dc:creator>Ajay Paupiah</dc:creator>
  <cp:lastModifiedBy>ohrbamma@gmail.com</cp:lastModifiedBy>
  <cp:revision>46</cp:revision>
  <dcterms:created xsi:type="dcterms:W3CDTF">2021-04-15T12:51:46Z</dcterms:created>
  <dcterms:modified xsi:type="dcterms:W3CDTF">2023-03-15T04:49:08Z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