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8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EA9AC2-3F6E-4F27-804B-71B6B1A48AFB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hyperlink" Target="http://upload.wikimedia.org/wikipedia/commons/2/26/Naringenin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upload.wikimedia.org/wikipedia/commons/f/f1/Chrysin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upload.wikimedia.org/wikipedia/commons/b/b4/Beta-Caryophyllen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f/f5/Alpha-pinen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upload.wikimedia.org/wikipedia/commons/9/93/Limonen.png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259632" y="0"/>
            <a:ext cx="6336704" cy="685800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Rectángulo"/>
          <p:cNvSpPr/>
          <p:nvPr/>
        </p:nvSpPr>
        <p:spPr>
          <a:xfrm>
            <a:off x="6372200" y="0"/>
            <a:ext cx="1152128" cy="2492896"/>
          </a:xfrm>
          <a:prstGeom prst="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Rectángulo"/>
          <p:cNvSpPr/>
          <p:nvPr/>
        </p:nvSpPr>
        <p:spPr>
          <a:xfrm>
            <a:off x="5220072" y="0"/>
            <a:ext cx="1080120" cy="6021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Rectángulo"/>
          <p:cNvSpPr/>
          <p:nvPr/>
        </p:nvSpPr>
        <p:spPr>
          <a:xfrm>
            <a:off x="4067944" y="0"/>
            <a:ext cx="108012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Rectángulo"/>
          <p:cNvSpPr/>
          <p:nvPr/>
        </p:nvSpPr>
        <p:spPr>
          <a:xfrm>
            <a:off x="2915816" y="0"/>
            <a:ext cx="1080120" cy="6021288"/>
          </a:xfrm>
          <a:prstGeom prst="rect">
            <a:avLst/>
          </a:prstGeom>
          <a:solidFill>
            <a:srgbClr val="CC6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1763688" y="0"/>
            <a:ext cx="1080120" cy="4869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403647" y="0"/>
          <a:ext cx="6120678" cy="68471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8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6632">
                <a:tc>
                  <a:txBody>
                    <a:bodyPr/>
                    <a:lstStyle/>
                    <a:p>
                      <a:pPr algn="ctr" fontAlgn="b"/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FES-C</a:t>
                      </a:r>
                      <a:endParaRPr lang="es-MX" sz="800" b="1" i="0" u="none" strike="noStrike" dirty="0">
                        <a:solidFill>
                          <a:srgbClr val="75923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PUEBLA</a:t>
                      </a:r>
                      <a:endParaRPr lang="es-MX" sz="800" b="1" i="0" u="none" strike="noStrike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GUANAJUATO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QUERÉTARO</a:t>
                      </a:r>
                      <a:endParaRPr lang="es-MX" sz="800" b="1" i="0" u="none" strike="noStrike" dirty="0">
                        <a:solidFill>
                          <a:srgbClr val="538ED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VERACRUZ</a:t>
                      </a:r>
                      <a:endParaRPr lang="es-MX" sz="800" b="1" i="0" u="none" strike="noStrike" dirty="0">
                        <a:solidFill>
                          <a:srgbClr val="95373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PICOS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7.363%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4.391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4.436%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4.369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0.607%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4.215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1.537%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4.528</a:t>
                      </a:r>
                      <a:endParaRPr lang="es-MX" sz="800" b="0" i="0" u="none" strike="noStrike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5.429%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4.536</a:t>
                      </a:r>
                      <a:endParaRPr lang="es-MX" sz="800" b="0" i="0" u="none" strike="noStrike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3.190%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5.02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1.425%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4.549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6.294%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5.037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4.793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4.604%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4.828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0.355%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5.072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1.632%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4.806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1.148%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1.160%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5.187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8.198%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5.226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24.300%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12.630%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5.299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15.203%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7.281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0.380%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5.431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1.546%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2.081%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6.219</a:t>
                      </a:r>
                      <a:endParaRPr lang="es-MX" sz="800" b="0" i="0" u="none" strike="noStrike">
                        <a:solidFill>
                          <a:srgbClr val="FF66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0.763%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5.457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5.858%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1.528%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5.723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2.333%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5.958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4.389%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6.455</a:t>
                      </a:r>
                      <a:endParaRPr lang="es-MX" sz="800" b="0" i="0" u="none" strike="noStrike">
                        <a:solidFill>
                          <a:srgbClr val="00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3.165%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5.744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4.335%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10.039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6.087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0.931%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25.522%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6.862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1.961%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10.990%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15.096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6.189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61.992%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6.463</a:t>
                      </a:r>
                      <a:endParaRPr lang="es-MX" sz="800" b="0" i="0" u="none" strike="noStrike">
                        <a:solidFill>
                          <a:srgbClr val="00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0.406%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6.922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1.007%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6.211</a:t>
                      </a:r>
                      <a:endParaRPr lang="es-MX" sz="800" b="0" i="0" u="none" strike="noStrike">
                        <a:solidFill>
                          <a:srgbClr val="FF66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25.385%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16.564</a:t>
                      </a:r>
                      <a:endParaRPr lang="es-MX" sz="800" b="0" i="0" u="none" strike="noStrike">
                        <a:solidFill>
                          <a:srgbClr val="00CC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0.327%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6.695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1.355%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6.712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17.458%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7.256</a:t>
                      </a:r>
                      <a:endParaRPr lang="es-MX" sz="800" b="0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16.757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0.408%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8.343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1.502%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6.887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0.685%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7.337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4.878%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7.294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0.310%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1.011%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7.26</a:t>
                      </a:r>
                      <a:endParaRPr lang="es-MX" sz="800" b="0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0.557%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8.168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1.649%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7.452</a:t>
                      </a:r>
                      <a:endParaRPr lang="es-MX" sz="800" b="0" i="0" u="none" strike="noStrike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17.926</a:t>
                      </a:r>
                      <a:endParaRPr lang="es-MX" sz="800" b="0" i="0" u="none" strike="noStrike" dirty="0">
                        <a:solidFill>
                          <a:srgbClr val="FF00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9.140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1.213%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7.384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0.548%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0.804%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0.601%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18.718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1.269%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10.835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2.282%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7.457</a:t>
                      </a:r>
                      <a:endParaRPr lang="es-MX" sz="800" b="0" i="0" u="none" strike="noStrike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0.395%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8.647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0.254%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19.806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11.032</a:t>
                      </a:r>
                      <a:endParaRPr lang="es-MX" sz="800" b="0" i="0" u="none" strike="noStrike" dirty="0">
                        <a:solidFill>
                          <a:srgbClr val="948B5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2.062%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7.876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9.033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1.076%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20.504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2.885%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13.156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3.309%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8.202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9.538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9.088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20.923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1.539%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14.124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0.758%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9.610%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9.144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22.242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2.180%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29.415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1.474%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9.337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1.105%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10.146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0.793%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9.277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0.542%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22.482</a:t>
                      </a:r>
                      <a:endParaRPr lang="es-MX" sz="800" b="0" i="0" u="none" strike="noStrike">
                        <a:solidFill>
                          <a:srgbClr val="31849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1.168%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10.27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9.658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0.347%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22.619</a:t>
                      </a:r>
                      <a:endParaRPr lang="es-MX" sz="800" b="0" i="0" u="none" strike="noStrike">
                        <a:solidFill>
                          <a:srgbClr val="80008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3.606%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10.548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11.028</a:t>
                      </a:r>
                      <a:endParaRPr lang="es-MX" sz="800" b="0" i="0" u="none" strike="noStrike">
                        <a:solidFill>
                          <a:srgbClr val="948B5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3.934%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22.863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10.698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12.026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1.967%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10.034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0.776%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10.848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0.495%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12.377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10.835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22.966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11.405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0.626%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12.792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10.882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0.488%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11.764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13.028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0.707%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10.994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0.298%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23.356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12.801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0.536%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13.533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11.349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0.381%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23.557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0.852%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14.638</a:t>
                      </a:r>
                      <a:endParaRPr lang="es-MX" sz="800" b="0" i="0" u="none" strike="noStrike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15.764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1.183%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23.895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16.479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0.606%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16.569</a:t>
                      </a:r>
                      <a:endParaRPr lang="es-MX" sz="800" b="0" i="0" u="none" strike="noStrike">
                        <a:solidFill>
                          <a:srgbClr val="00CC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1.090%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12.385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0.354%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24.375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0.571%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16.757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1.824%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13.156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1.551%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24.443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0.643%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20.491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17.293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13.383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24.49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1.545%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14.119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24.906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26.439</a:t>
                      </a:r>
                      <a:endParaRPr lang="es-MX" sz="800" b="0" i="0" u="none" strike="noStrike">
                        <a:solidFill>
                          <a:srgbClr val="974807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2.290%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17.609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1.489%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14.633</a:t>
                      </a:r>
                      <a:endParaRPr lang="es-MX" sz="800" b="0" i="0" u="none" strike="noStrike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0.441%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25.616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0.414%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28.199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17.858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1.082%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25.736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28.503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17.931</a:t>
                      </a:r>
                      <a:endParaRPr lang="es-MX" sz="800" b="0" i="0" u="none" strike="noStrike">
                        <a:solidFill>
                          <a:srgbClr val="FF00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1.044%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16.479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28.974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19.147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1.291%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16.663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0.378%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26.443</a:t>
                      </a:r>
                      <a:endParaRPr lang="es-MX" sz="800" b="0" i="0" u="none" strike="noStrike">
                        <a:solidFill>
                          <a:srgbClr val="974807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26.455%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19.853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26.546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2.418%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20.093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0.923%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20.924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27.385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20.491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0.379%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27.436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2.760%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20.624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22.615</a:t>
                      </a:r>
                      <a:endParaRPr lang="es-MX" sz="800" b="0" i="0" u="none" strike="noStrike">
                        <a:solidFill>
                          <a:srgbClr val="80008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0.404%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22.966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28.207</a:t>
                      </a:r>
                      <a:endParaRPr lang="es-MX" sz="800" b="0" i="0" u="none" strike="noStrike">
                        <a:solidFill>
                          <a:srgbClr val="FF33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8.753%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22.487</a:t>
                      </a:r>
                      <a:endParaRPr lang="es-MX" sz="800" b="0" i="0" u="none" strike="noStrike">
                        <a:solidFill>
                          <a:srgbClr val="31849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23.934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28.331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6.937%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23.934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1.219%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24.268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0.381%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28.798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5.202%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26.97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21.926%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26.469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9.272%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28.974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8.463%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28.503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0.747%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27.441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29.77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2.741%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0.263%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28.211</a:t>
                      </a:r>
                      <a:endParaRPr lang="es-MX" sz="800" b="0" i="0" u="none" strike="noStrike">
                        <a:solidFill>
                          <a:srgbClr val="FF33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1.769%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28.331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0.733%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28.515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28.798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28.969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1475656" y="5271591"/>
            <a:ext cx="1516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Propóleo</a:t>
            </a:r>
          </a:p>
          <a:p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FES-C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948264" y="2852936"/>
            <a:ext cx="1816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>
                <a:solidFill>
                  <a:srgbClr val="C00000"/>
                </a:solidFill>
              </a:rPr>
              <a:t>Propóleo</a:t>
            </a:r>
          </a:p>
          <a:p>
            <a:r>
              <a:rPr lang="es-MX" sz="2400" b="1" dirty="0">
                <a:solidFill>
                  <a:srgbClr val="C00000"/>
                </a:solidFill>
              </a:rPr>
              <a:t>VERACRUZ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2195736" y="6093296"/>
            <a:ext cx="1516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7030A0"/>
                </a:solidFill>
              </a:rPr>
              <a:t>Propóleo</a:t>
            </a:r>
          </a:p>
          <a:p>
            <a:r>
              <a:rPr lang="es-MX" sz="2400" b="1" dirty="0">
                <a:solidFill>
                  <a:srgbClr val="7030A0"/>
                </a:solidFill>
              </a:rPr>
              <a:t>PUEBLA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516216" y="4077072"/>
            <a:ext cx="2106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6699"/>
                </a:solidFill>
              </a:rPr>
              <a:t>Propóleo</a:t>
            </a:r>
          </a:p>
          <a:p>
            <a:r>
              <a:rPr lang="es-MX" sz="2400" b="1" dirty="0">
                <a:solidFill>
                  <a:srgbClr val="006699"/>
                </a:solidFill>
              </a:rPr>
              <a:t>QUERÉTARO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575382" y="6126395"/>
            <a:ext cx="225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/>
              <a:t>Propóleo</a:t>
            </a:r>
          </a:p>
          <a:p>
            <a:r>
              <a:rPr lang="es-MX" sz="2400" b="1" dirty="0"/>
              <a:t>GUANAJUATO</a:t>
            </a:r>
          </a:p>
        </p:txBody>
      </p:sp>
      <p:cxnSp>
        <p:nvCxnSpPr>
          <p:cNvPr id="16" name="15 Conector recto de flecha"/>
          <p:cNvCxnSpPr>
            <a:stCxn id="11" idx="0"/>
          </p:cNvCxnSpPr>
          <p:nvPr/>
        </p:nvCxnSpPr>
        <p:spPr>
          <a:xfrm flipH="1" flipV="1">
            <a:off x="7524338" y="2492896"/>
            <a:ext cx="332156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2411760" y="5877274"/>
            <a:ext cx="465690" cy="36003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 flipV="1">
            <a:off x="5135222" y="6238854"/>
            <a:ext cx="1440160" cy="502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3" idx="0"/>
          </p:cNvCxnSpPr>
          <p:nvPr/>
        </p:nvCxnSpPr>
        <p:spPr>
          <a:xfrm flipH="1" flipV="1">
            <a:off x="6300198" y="3501008"/>
            <a:ext cx="1269416" cy="57606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0" idx="0"/>
          </p:cNvCxnSpPr>
          <p:nvPr/>
        </p:nvCxnSpPr>
        <p:spPr>
          <a:xfrm flipH="1" flipV="1">
            <a:off x="2051724" y="4869161"/>
            <a:ext cx="182377" cy="40243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74BEB0C7-82D2-455E-AC0E-37267BD56455}"/>
              </a:ext>
            </a:extLst>
          </p:cNvPr>
          <p:cNvSpPr/>
          <p:nvPr/>
        </p:nvSpPr>
        <p:spPr>
          <a:xfrm>
            <a:off x="207535" y="260648"/>
            <a:ext cx="43205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"/>
          <p:cNvSpPr/>
          <p:nvPr/>
        </p:nvSpPr>
        <p:spPr>
          <a:xfrm>
            <a:off x="1691680" y="0"/>
            <a:ext cx="5904656" cy="685800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63688" y="0"/>
          <a:ext cx="5688629" cy="6858000"/>
        </p:xfrm>
        <a:graphic>
          <a:graphicData uri="http://schemas.openxmlformats.org/drawingml/2006/table">
            <a:tbl>
              <a:tblPr/>
              <a:tblGrid>
                <a:gridCol w="32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fontAlgn="b"/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75923C"/>
                          </a:solidFill>
                          <a:latin typeface="Calibri"/>
                        </a:rPr>
                        <a:t>Propóleo FES-C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7030A0"/>
                          </a:solidFill>
                          <a:latin typeface="Calibri"/>
                        </a:rPr>
                        <a:t>Propóleo PUEBLA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Propóleo GUANAJUATO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Propóleo QUERÉTARO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953735"/>
                          </a:solidFill>
                          <a:latin typeface="Calibri"/>
                        </a:rPr>
                        <a:t>Propóleo VERACRUZ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PICOS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R (min)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TOTAL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R (min)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TOTAL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 R (min)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TOTAL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 R (min)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TOTAL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R (min)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TOTAL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4.408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7.363%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4.391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4.436%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4.369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0.607%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4.215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1.537%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4.528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5.429%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4.536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3.190%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5.02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1.425%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4.549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6.294%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5.037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0.780%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4.793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4.604%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4.828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0.355%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5.072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1.632%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4.806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1.148%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5.247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1.160%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5.187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8.198%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5.226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24.300%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5.247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12.630%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5.299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15.203%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7.281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0.380%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5.431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1.546%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5.457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2.081%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FF66FF"/>
                          </a:solidFill>
                          <a:latin typeface="Arial"/>
                        </a:rPr>
                        <a:t>6.219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0.763%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5.457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5.858%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9.786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1.528%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5.723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2.333%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5.958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4.389%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FF00"/>
                          </a:solidFill>
                          <a:latin typeface="Arial"/>
                        </a:rPr>
                        <a:t>6.455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3.165%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5.744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4.335%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10.039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0.399%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6.087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0.931%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6.108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25.522%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6.862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1.961%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6.108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10.990%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15.096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0.273%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6.189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61.992%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FF00"/>
                          </a:solidFill>
                          <a:latin typeface="Arial"/>
                        </a:rPr>
                        <a:t>6.463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0.406%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6.922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1.007%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FF66FF"/>
                          </a:solidFill>
                          <a:latin typeface="Arial"/>
                        </a:rPr>
                        <a:t>6.211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25.385%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CC99"/>
                          </a:solidFill>
                          <a:latin typeface="Arial"/>
                        </a:rPr>
                        <a:t>16.564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0.327%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6.695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1.355%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6.712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17.458%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7.256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0.686%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6.472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0.824%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16.757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0.408%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8.343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1.502%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6.887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0.685%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7.337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4.878%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7.294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0.396%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17.408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0.310%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8.913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1.011%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2060"/>
                          </a:solidFill>
                          <a:latin typeface="Arial"/>
                        </a:rPr>
                        <a:t>7.26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0.557%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8.168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1.649%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7.452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0.280%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FF0066"/>
                          </a:solidFill>
                          <a:latin typeface="Arial"/>
                        </a:rPr>
                        <a:t>17.926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0.302%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9.140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1.213%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7.384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0.548%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8.236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0.804%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8.236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0.601%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18.718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1.269%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10.835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2.282%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7.457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0.395%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8.647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0.865%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8.72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0.254%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19.806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0.485%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948B54"/>
                          </a:solidFill>
                          <a:latin typeface="Arial"/>
                        </a:rPr>
                        <a:t>11.032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2.062%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7.876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0.280%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9.033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1.076%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8.917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1.010%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20.504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2.885%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13.156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3.309%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8.202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0.328%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9.538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0.853%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9.088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0.752%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20.923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1.539%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14.124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0.758%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8.917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1.659%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9.782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9.610%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9.144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0.414%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22.242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2.180%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29.415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1.474%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9.337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1.105%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10.146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0.793%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9.277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0.542%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31849B"/>
                          </a:solidFill>
                          <a:latin typeface="Arial"/>
                        </a:rPr>
                        <a:t>22.482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0.275%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9.786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1.168%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10.27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1.524%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9.658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0.347%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800080"/>
                          </a:solidFill>
                          <a:latin typeface="Arial"/>
                        </a:rPr>
                        <a:t>22.619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3.606%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10.548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0.366%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948B54"/>
                          </a:solidFill>
                          <a:latin typeface="Arial"/>
                        </a:rPr>
                        <a:t>11.028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3.934%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9.786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0.566%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22.863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0.622%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10.698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0.287%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12.026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1.967%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10.034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0.365%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22.906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0.776%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10.848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0.495%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12.377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0.985%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10.835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1.573%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22.966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4.422%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11.405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0.626%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12.792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0.759%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10.882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0.488%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23.24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0.287%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11.764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0.273%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13.028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0.707%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10.994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0.298%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23.356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1.459%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12.801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0.536%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13.533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0.685%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11.349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0.381%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23.557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0.852%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14.638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0.397%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15.764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1.183%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12.15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0.324%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23.895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1.053%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16.479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0.606%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CC99"/>
                          </a:solidFill>
                          <a:latin typeface="Arial"/>
                        </a:rPr>
                        <a:t>16.569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1.090%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12.385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0.354%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24.375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0.571%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17.408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0.303%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16.757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1.824%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13.156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1.551%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24.443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0.643%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20.491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0.297%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17.293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0.761%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13.383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0.271%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24.49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1.545%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22.238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0.360%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17.408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1.014%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14.119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0.311%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24.906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0.461%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974807"/>
                          </a:solidFill>
                          <a:latin typeface="Arial"/>
                        </a:rPr>
                        <a:t>26.439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2.290%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17.609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1.489%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14.633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0.441%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25.616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0.414%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28.199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0.669%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17.858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1.224%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15.113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1.082%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25.736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0.756%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28.503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0.366%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FF0066"/>
                          </a:solidFill>
                          <a:latin typeface="Arial"/>
                        </a:rPr>
                        <a:t>17.931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1.044%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16.479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0.338%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26.113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0.773%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1F497D"/>
                          </a:solidFill>
                          <a:latin typeface="Arial"/>
                        </a:rPr>
                        <a:t>28.974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0.337%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19.147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1.291%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16.663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0.378%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974807"/>
                          </a:solidFill>
                          <a:latin typeface="Arial"/>
                        </a:rPr>
                        <a:t>26.443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26.455%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19.853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0.686%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0.317%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26.546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2.418%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20.093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0.923%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20.924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0.309%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27.385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0.514%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20.491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1.675%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22.238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0.379%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27.436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2.760%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20.624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0.997%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800080"/>
                          </a:solidFill>
                          <a:latin typeface="Arial"/>
                        </a:rPr>
                        <a:t>22.615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0.404%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28.113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1.480%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22.213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0.834%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22.966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0.422%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FF33CC"/>
                          </a:solidFill>
                          <a:latin typeface="Arial"/>
                        </a:rPr>
                        <a:t>28.207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8.753%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31849B"/>
                          </a:solidFill>
                          <a:latin typeface="Arial"/>
                        </a:rPr>
                        <a:t>22.487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1.280%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23.934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0.334%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28.331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6.937%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23.934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1.219%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24.268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0.381%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28.798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5.202%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26.97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21.926%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26.469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9.272%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1F497D"/>
                          </a:solidFill>
                          <a:latin typeface="Arial"/>
                        </a:rPr>
                        <a:t>28.974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8.463%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28.503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0.747%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27.441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0.463%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29.77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2.741%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28.113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0.263%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FF33CC"/>
                          </a:solidFill>
                          <a:latin typeface="Arial"/>
                        </a:rPr>
                        <a:t>28.211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1.769%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28.331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0.733%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28.515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0.275%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28.798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0.328%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1F497D"/>
                          </a:solidFill>
                          <a:latin typeface="Arial"/>
                        </a:rPr>
                        <a:t>28.969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0.391%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</a:tbl>
          </a:graphicData>
        </a:graphic>
      </p:graphicFrame>
      <p:sp>
        <p:nvSpPr>
          <p:cNvPr id="29" name="28 Rectángulo"/>
          <p:cNvSpPr/>
          <p:nvPr/>
        </p:nvSpPr>
        <p:spPr>
          <a:xfrm>
            <a:off x="4283968" y="1916832"/>
            <a:ext cx="3528392" cy="252028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" name="3 Conector recto de flecha"/>
          <p:cNvCxnSpPr>
            <a:stCxn id="30" idx="3"/>
          </p:cNvCxnSpPr>
          <p:nvPr/>
        </p:nvCxnSpPr>
        <p:spPr>
          <a:xfrm flipV="1">
            <a:off x="1412947" y="620688"/>
            <a:ext cx="3879133" cy="679430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30" idx="3"/>
          </p:cNvCxnSpPr>
          <p:nvPr/>
        </p:nvCxnSpPr>
        <p:spPr>
          <a:xfrm flipV="1">
            <a:off x="1412947" y="764704"/>
            <a:ext cx="1718893" cy="535414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23" idx="3"/>
          </p:cNvCxnSpPr>
          <p:nvPr/>
        </p:nvCxnSpPr>
        <p:spPr>
          <a:xfrm>
            <a:off x="1259632" y="2738537"/>
            <a:ext cx="864096" cy="119451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23" idx="3"/>
          </p:cNvCxnSpPr>
          <p:nvPr/>
        </p:nvCxnSpPr>
        <p:spPr>
          <a:xfrm>
            <a:off x="1259632" y="2738537"/>
            <a:ext cx="1944216" cy="148255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23" idx="3"/>
          </p:cNvCxnSpPr>
          <p:nvPr/>
        </p:nvCxnSpPr>
        <p:spPr>
          <a:xfrm flipV="1">
            <a:off x="1259632" y="1556795"/>
            <a:ext cx="4104456" cy="118174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79376" y="2276872"/>
            <a:ext cx="118025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7030A0"/>
                </a:solidFill>
                <a:latin typeface="+mj-lt"/>
              </a:rPr>
              <a:t>Un derivado del Fenol</a:t>
            </a:r>
          </a:p>
        </p:txBody>
      </p:sp>
      <p:pic>
        <p:nvPicPr>
          <p:cNvPr id="24578" name="Picture 2" descr="http://www.lookchem.com/300w/2010/0624/80-46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348880"/>
            <a:ext cx="2616438" cy="18657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29 CuadroTexto"/>
          <p:cNvSpPr txBox="1"/>
          <p:nvPr/>
        </p:nvSpPr>
        <p:spPr>
          <a:xfrm>
            <a:off x="713909" y="1115452"/>
            <a:ext cx="6990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FF"/>
                </a:solidFill>
                <a:latin typeface="+mj-lt"/>
              </a:rPr>
              <a:t>Fenol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79376" y="4563098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Naringenina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1" name="40 Conector recto de flecha"/>
          <p:cNvCxnSpPr>
            <a:stCxn id="39" idx="3"/>
          </p:cNvCxnSpPr>
          <p:nvPr/>
        </p:nvCxnSpPr>
        <p:spPr>
          <a:xfrm>
            <a:off x="1519536" y="4747764"/>
            <a:ext cx="3888432" cy="10708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39" idx="3"/>
          </p:cNvCxnSpPr>
          <p:nvPr/>
        </p:nvCxnSpPr>
        <p:spPr>
          <a:xfrm flipV="1">
            <a:off x="1519536" y="4707114"/>
            <a:ext cx="648072" cy="406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39" idx="3"/>
          </p:cNvCxnSpPr>
          <p:nvPr/>
        </p:nvCxnSpPr>
        <p:spPr>
          <a:xfrm>
            <a:off x="1519536" y="4747764"/>
            <a:ext cx="2880320" cy="20922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39" idx="3"/>
          </p:cNvCxnSpPr>
          <p:nvPr/>
        </p:nvCxnSpPr>
        <p:spPr>
          <a:xfrm>
            <a:off x="1519536" y="4747764"/>
            <a:ext cx="2808312" cy="150287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39" idx="3"/>
          </p:cNvCxnSpPr>
          <p:nvPr/>
        </p:nvCxnSpPr>
        <p:spPr>
          <a:xfrm>
            <a:off x="1519536" y="4747764"/>
            <a:ext cx="3888432" cy="63878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4687888" y="3888442"/>
            <a:ext cx="4320480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4580" name="Picture 4" descr="File:Naringenin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8196" y="4360608"/>
            <a:ext cx="3251964" cy="1825296"/>
          </a:xfrm>
          <a:prstGeom prst="rect">
            <a:avLst/>
          </a:prstGeom>
          <a:noFill/>
        </p:spPr>
      </p:pic>
      <p:sp>
        <p:nvSpPr>
          <p:cNvPr id="64" name="63 CuadroTexto"/>
          <p:cNvSpPr txBox="1"/>
          <p:nvPr/>
        </p:nvSpPr>
        <p:spPr>
          <a:xfrm>
            <a:off x="4860032" y="3918804"/>
            <a:ext cx="2745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+mj-lt"/>
              </a:rPr>
              <a:t>Es un </a:t>
            </a:r>
            <a:r>
              <a:rPr lang="es-MX" sz="1600" dirty="0" err="1">
                <a:latin typeface="+mj-lt"/>
              </a:rPr>
              <a:t>Flavonoide</a:t>
            </a:r>
            <a:r>
              <a:rPr lang="es-MX" sz="1600" dirty="0">
                <a:latin typeface="+mj-lt"/>
              </a:rPr>
              <a:t>  de la Toronja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6451577" y="5528821"/>
            <a:ext cx="25567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>
                <a:latin typeface="+mj-lt"/>
              </a:rPr>
              <a:t>Inhibe la secreción del virus de la hepatitis C (VHC) en células infectadas, según un estudio de la facultad de medicina de la Harvard.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77716" y="1407305"/>
            <a:ext cx="2664296" cy="20313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+mj-lt"/>
              </a:rPr>
              <a:t>Fungicida, Bactericida, </a:t>
            </a:r>
            <a:r>
              <a:rPr lang="es-MX" dirty="0" err="1">
                <a:latin typeface="+mj-lt"/>
              </a:rPr>
              <a:t>Sanitizante</a:t>
            </a:r>
            <a:r>
              <a:rPr lang="es-MX" dirty="0">
                <a:latin typeface="+mj-lt"/>
              </a:rPr>
              <a:t>, Antiséptico y Desinfectante</a:t>
            </a:r>
          </a:p>
          <a:p>
            <a:pPr algn="ctr"/>
            <a:endParaRPr lang="es-MX" dirty="0">
              <a:latin typeface="+mj-lt"/>
            </a:endParaRPr>
          </a:p>
          <a:p>
            <a:endParaRPr lang="es-MX" dirty="0">
              <a:latin typeface="+mj-lt"/>
            </a:endParaRPr>
          </a:p>
          <a:p>
            <a:endParaRPr lang="es-MX" dirty="0">
              <a:latin typeface="+mj-lt"/>
            </a:endParaRPr>
          </a:p>
          <a:p>
            <a:endParaRPr lang="es-MX" dirty="0">
              <a:latin typeface="+mj-lt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355976" y="1928446"/>
            <a:ext cx="25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+mj-lt"/>
              </a:rPr>
              <a:t>4-(1,1-Dimetilpropil)fenol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647741"/>
              </p:ext>
            </p:extLst>
          </p:nvPr>
        </p:nvGraphicFramePr>
        <p:xfrm>
          <a:off x="1699282" y="2018036"/>
          <a:ext cx="714375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S ChemDraw Drawing" r:id="rId6" imgW="714274" imgH="1296666" progId="ChemDraw.Document.6.0">
                  <p:embed/>
                </p:oleObj>
              </mc:Choice>
              <mc:Fallback>
                <p:oleObj name="CS ChemDraw Drawing" r:id="rId6" imgW="714274" imgH="129666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9282" y="2018036"/>
                        <a:ext cx="714375" cy="129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669664A-E810-41BB-A8B9-3DDA1AC25B66}"/>
              </a:ext>
            </a:extLst>
          </p:cNvPr>
          <p:cNvSpPr/>
          <p:nvPr/>
        </p:nvSpPr>
        <p:spPr>
          <a:xfrm>
            <a:off x="207535" y="260648"/>
            <a:ext cx="43205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3" grpId="0"/>
      <p:bldP spid="23" grpId="1"/>
      <p:bldP spid="30" grpId="0"/>
      <p:bldP spid="30" grpId="1"/>
      <p:bldP spid="39" grpId="0"/>
      <p:bldP spid="63" grpId="0" animBg="1"/>
      <p:bldP spid="64" grpId="0"/>
      <p:bldP spid="24" grpId="0"/>
      <p:bldP spid="26" grpId="0" animBg="1"/>
      <p:bldP spid="26" grpId="1" animBg="1"/>
      <p:bldP spid="27" grpId="0"/>
      <p:bldP spid="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"/>
          <p:cNvSpPr/>
          <p:nvPr/>
        </p:nvSpPr>
        <p:spPr>
          <a:xfrm>
            <a:off x="1619672" y="0"/>
            <a:ext cx="6048672" cy="685800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Rectángulo"/>
          <p:cNvSpPr/>
          <p:nvPr/>
        </p:nvSpPr>
        <p:spPr>
          <a:xfrm>
            <a:off x="4283968" y="6300936"/>
            <a:ext cx="576064" cy="152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Rectángulo"/>
          <p:cNvSpPr/>
          <p:nvPr/>
        </p:nvSpPr>
        <p:spPr>
          <a:xfrm>
            <a:off x="5436096" y="5436840"/>
            <a:ext cx="50405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85 Rectángulo"/>
          <p:cNvSpPr/>
          <p:nvPr/>
        </p:nvSpPr>
        <p:spPr>
          <a:xfrm>
            <a:off x="6516216" y="2060848"/>
            <a:ext cx="504056" cy="1440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86 Rectángulo"/>
          <p:cNvSpPr/>
          <p:nvPr/>
        </p:nvSpPr>
        <p:spPr>
          <a:xfrm>
            <a:off x="4283968" y="3789040"/>
            <a:ext cx="50405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"/>
          <p:cNvSpPr/>
          <p:nvPr/>
        </p:nvSpPr>
        <p:spPr>
          <a:xfrm>
            <a:off x="5436096" y="836712"/>
            <a:ext cx="432048" cy="144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47 Rectángulo"/>
          <p:cNvSpPr/>
          <p:nvPr/>
        </p:nvSpPr>
        <p:spPr>
          <a:xfrm>
            <a:off x="4283968" y="2708920"/>
            <a:ext cx="50405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Rectángulo"/>
          <p:cNvSpPr/>
          <p:nvPr/>
        </p:nvSpPr>
        <p:spPr>
          <a:xfrm>
            <a:off x="2051720" y="2564904"/>
            <a:ext cx="576064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63691" y="15592"/>
          <a:ext cx="5832645" cy="683155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fontAlgn="b"/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FES-C</a:t>
                      </a:r>
                      <a:endParaRPr lang="es-MX" sz="800" b="1" i="0" u="none" strike="noStrike" dirty="0">
                        <a:solidFill>
                          <a:srgbClr val="75923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PUEBLA</a:t>
                      </a:r>
                      <a:endParaRPr lang="es-MX" sz="800" b="1" i="0" u="none" strike="noStrike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GUANAJUATO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QUERÉTARO</a:t>
                      </a:r>
                      <a:endParaRPr lang="es-MX" sz="800" b="1" i="0" u="none" strike="noStrike" dirty="0">
                        <a:solidFill>
                          <a:srgbClr val="538ED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VERACRUZ</a:t>
                      </a:r>
                      <a:endParaRPr lang="es-MX" sz="800" b="1" i="0" u="none" strike="noStrike" dirty="0">
                        <a:solidFill>
                          <a:srgbClr val="95373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PICOS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7.363%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4.391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4.436%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4.369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0.607%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4.215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1.537%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4.528</a:t>
                      </a:r>
                      <a:endParaRPr lang="es-MX" sz="800" b="0" i="0" u="none" strike="noStrike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5.429%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4.536</a:t>
                      </a:r>
                      <a:endParaRPr lang="es-MX" sz="800" b="0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3.190%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5.02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1.425%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4.549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6.294%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5.037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0.780%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4.793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4.604%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4.828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0.355%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5.072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1.632%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4.806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1.148%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1.160%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5.187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8.198%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5.226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24.300%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12.630%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5.299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15.203%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7.281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0.380%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5.431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1.546%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2.081%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6.219</a:t>
                      </a:r>
                      <a:endParaRPr lang="es-MX" sz="800" b="0" i="0" u="none" strike="noStrike">
                        <a:solidFill>
                          <a:srgbClr val="FF66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0.763%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5.858%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1.528%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5.723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2.333%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5.958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4.389%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6.455</a:t>
                      </a:r>
                      <a:endParaRPr lang="es-MX" sz="800" b="0" i="0" u="none" strike="noStrike">
                        <a:solidFill>
                          <a:srgbClr val="00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3.165%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5.744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4.335%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10.039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6.087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0.931%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4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25.522%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6.862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1.961%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10.990%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15.096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6.189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61.992%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6.463</a:t>
                      </a:r>
                      <a:endParaRPr lang="es-MX" sz="800" b="0" i="0" u="none" strike="noStrike">
                        <a:solidFill>
                          <a:srgbClr val="00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0.406%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6.922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1.007%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6.211</a:t>
                      </a:r>
                      <a:endParaRPr lang="es-MX" sz="800" b="0" i="0" u="none" strike="noStrike">
                        <a:solidFill>
                          <a:srgbClr val="FF66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25.385%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16.564</a:t>
                      </a:r>
                      <a:endParaRPr lang="es-MX" sz="800" b="0" i="0" u="none" strike="noStrike">
                        <a:solidFill>
                          <a:srgbClr val="00CC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6.695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1.355%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6.712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17.458%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7.256</a:t>
                      </a:r>
                      <a:endParaRPr lang="es-MX" sz="800" b="0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16.757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0.408%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8.343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1.502%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6.887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0.685%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7.337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4.878%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7.294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1.011%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7.26</a:t>
                      </a:r>
                      <a:endParaRPr lang="es-MX" sz="8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0.557%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8.168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1.649%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7.452</a:t>
                      </a:r>
                      <a:endParaRPr lang="es-MX" sz="800" b="0" i="0" u="none" strike="noStrike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17.926</a:t>
                      </a:r>
                      <a:endParaRPr lang="es-MX" sz="800" b="0" i="0" u="none" strike="noStrike">
                        <a:solidFill>
                          <a:srgbClr val="FF00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9.140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1.213%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7.384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0.548%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0.804%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0.601%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18.718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10.835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2.282%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7.457</a:t>
                      </a:r>
                      <a:endParaRPr lang="es-MX" sz="800" b="0" i="0" u="none" strike="noStrike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0.395%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8.647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0.254%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19.806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11.032</a:t>
                      </a:r>
                      <a:endParaRPr lang="es-MX" sz="800" b="0" i="0" u="none" strike="noStrike">
                        <a:solidFill>
                          <a:srgbClr val="948B5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2.062%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7.876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9.033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1.076%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20.504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2.885%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13.156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3.309%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6198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8.202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9.538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9.088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20.923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1.539%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14.124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0.758%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9.610%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9.144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22.242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2.180%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29.415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1.474%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9.337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1.105%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10.146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0.793%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9.277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0.542%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22.482</a:t>
                      </a:r>
                      <a:endParaRPr lang="es-MX" sz="800" b="0" i="0" u="none" strike="noStrike">
                        <a:solidFill>
                          <a:srgbClr val="31849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1.168%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10.27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9.658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0.347%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22.619</a:t>
                      </a:r>
                      <a:endParaRPr lang="es-MX" sz="800" b="0" i="0" u="none" strike="noStrike">
                        <a:solidFill>
                          <a:srgbClr val="80008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3.606%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10.548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11.028</a:t>
                      </a:r>
                      <a:endParaRPr lang="es-MX" sz="800" b="0" i="0" u="none" strike="noStrike">
                        <a:solidFill>
                          <a:srgbClr val="948B5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3.934%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22.863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10.698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12.026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1.967%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10.034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0.776%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10.848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0.495%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12.377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10.835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22.966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11.405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0.626%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12.792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10.882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0.488%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11.764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13.028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0.707%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10.994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0.298%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23.356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12.801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0.536%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13.533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11.349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0.381%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23.557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0.852%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14.638</a:t>
                      </a:r>
                      <a:endParaRPr lang="es-MX" sz="800" b="0" i="0" u="none" strike="noStrike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15.764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1.183%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23.895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16.479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0.606%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16.569</a:t>
                      </a:r>
                      <a:endParaRPr lang="es-MX" sz="800" b="0" i="0" u="none" strike="noStrike">
                        <a:solidFill>
                          <a:srgbClr val="00CC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1.090%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12.385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0.354%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24.375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0.571%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16.757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1.824%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13.156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1.551%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24.443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0.643%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20.491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17.293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13.383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0.271%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24.49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1.545%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14.119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24.906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26.439</a:t>
                      </a:r>
                      <a:endParaRPr lang="es-MX" sz="800" b="0" i="0" u="none" strike="noStrike">
                        <a:solidFill>
                          <a:srgbClr val="974807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2.290%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17.609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1.489%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14.633</a:t>
                      </a:r>
                      <a:endParaRPr lang="es-MX" sz="800" b="0" i="0" u="none" strike="noStrike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0.441%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25.616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28.199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17.858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1.082%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25.736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28.503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17.931</a:t>
                      </a:r>
                      <a:endParaRPr lang="es-MX" sz="800" b="0" i="0" u="none" strike="noStrike">
                        <a:solidFill>
                          <a:srgbClr val="FF00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1.044%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16.479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28.974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19.147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1.291%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16.663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0.378%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26.443</a:t>
                      </a:r>
                      <a:endParaRPr lang="es-MX" sz="800" b="0" i="0" u="none" strike="noStrike">
                        <a:solidFill>
                          <a:srgbClr val="974807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26.455%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19.853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26.546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2.418%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20.093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0.923%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20.924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27.385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20.491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0.379%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27.436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2.760%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20.624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22.615</a:t>
                      </a:r>
                      <a:endParaRPr lang="es-MX" sz="800" b="0" i="0" u="none" strike="noStrike">
                        <a:solidFill>
                          <a:srgbClr val="80008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0.404%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22.966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28.207</a:t>
                      </a:r>
                      <a:endParaRPr lang="es-MX" sz="800" b="0" i="0" u="none" strike="noStrike">
                        <a:solidFill>
                          <a:srgbClr val="FF33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8.753%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22.487</a:t>
                      </a:r>
                      <a:endParaRPr lang="es-MX" sz="800" b="0" i="0" u="none" strike="noStrike">
                        <a:solidFill>
                          <a:srgbClr val="31849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23.934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28.331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6.937%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23.934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1.219%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24.268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0.381%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28.798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5.202%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26.97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21.926%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26.469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9.272%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28.974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8.463%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28.503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0.747%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27.441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29.77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2.741%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0.263%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28.211</a:t>
                      </a:r>
                      <a:endParaRPr lang="es-MX" sz="800" b="0" i="0" u="none" strike="noStrike">
                        <a:solidFill>
                          <a:srgbClr val="FF33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1.769%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28.331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0.733%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28.515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28.798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28.969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</a:tbl>
          </a:graphicData>
        </a:graphic>
      </p:graphicFrame>
      <p:cxnSp>
        <p:nvCxnSpPr>
          <p:cNvPr id="28" name="27 Conector recto de flecha"/>
          <p:cNvCxnSpPr>
            <a:stCxn id="45" idx="3"/>
            <a:endCxn id="46" idx="1"/>
          </p:cNvCxnSpPr>
          <p:nvPr/>
        </p:nvCxnSpPr>
        <p:spPr>
          <a:xfrm flipV="1">
            <a:off x="1531188" y="908720"/>
            <a:ext cx="3904908" cy="391398"/>
          </a:xfrm>
          <a:prstGeom prst="straightConnector1">
            <a:avLst/>
          </a:prstGeom>
          <a:ln w="19050">
            <a:solidFill>
              <a:srgbClr val="FF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45" idx="3"/>
            <a:endCxn id="48" idx="1"/>
          </p:cNvCxnSpPr>
          <p:nvPr/>
        </p:nvCxnSpPr>
        <p:spPr>
          <a:xfrm>
            <a:off x="1531188" y="1300118"/>
            <a:ext cx="2752780" cy="1516814"/>
          </a:xfrm>
          <a:prstGeom prst="straightConnector1">
            <a:avLst/>
          </a:prstGeom>
          <a:ln w="19050">
            <a:solidFill>
              <a:srgbClr val="FF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45" idx="3"/>
            <a:endCxn id="47" idx="0"/>
          </p:cNvCxnSpPr>
          <p:nvPr/>
        </p:nvCxnSpPr>
        <p:spPr>
          <a:xfrm>
            <a:off x="1531188" y="1300118"/>
            <a:ext cx="808564" cy="1264786"/>
          </a:xfrm>
          <a:prstGeom prst="straightConnector1">
            <a:avLst/>
          </a:prstGeom>
          <a:ln w="19050">
            <a:solidFill>
              <a:srgbClr val="FF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0" y="111545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FF3399"/>
                </a:solidFill>
              </a:rPr>
              <a:t>Benzotiazol</a:t>
            </a:r>
            <a:r>
              <a:rPr lang="es-MX" dirty="0">
                <a:solidFill>
                  <a:srgbClr val="FF3399"/>
                </a:solidFill>
              </a:rPr>
              <a:t> 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515074" y="2852936"/>
            <a:ext cx="2448272" cy="216024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7" name="66 CuadroTexto"/>
          <p:cNvSpPr txBox="1"/>
          <p:nvPr/>
        </p:nvSpPr>
        <p:spPr>
          <a:xfrm>
            <a:off x="323528" y="562324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FF3300"/>
                </a:solidFill>
              </a:rPr>
              <a:t>Crisina</a:t>
            </a:r>
            <a:endParaRPr lang="es-MX" dirty="0">
              <a:solidFill>
                <a:srgbClr val="FF3300"/>
              </a:solidFill>
            </a:endParaRPr>
          </a:p>
        </p:txBody>
      </p:sp>
      <p:cxnSp>
        <p:nvCxnSpPr>
          <p:cNvPr id="69" name="68 Conector recto de flecha"/>
          <p:cNvCxnSpPr>
            <a:stCxn id="67" idx="3"/>
            <a:endCxn id="65" idx="1"/>
          </p:cNvCxnSpPr>
          <p:nvPr/>
        </p:nvCxnSpPr>
        <p:spPr>
          <a:xfrm flipV="1">
            <a:off x="1292063" y="5544852"/>
            <a:ext cx="4144033" cy="263061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67" idx="3"/>
            <a:endCxn id="66" idx="1"/>
          </p:cNvCxnSpPr>
          <p:nvPr/>
        </p:nvCxnSpPr>
        <p:spPr>
          <a:xfrm>
            <a:off x="1292063" y="5807913"/>
            <a:ext cx="2991905" cy="569223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Rectángulo"/>
          <p:cNvSpPr/>
          <p:nvPr/>
        </p:nvSpPr>
        <p:spPr>
          <a:xfrm>
            <a:off x="2195736" y="2204864"/>
            <a:ext cx="3096343" cy="2520280"/>
          </a:xfrm>
          <a:prstGeom prst="rect">
            <a:avLst/>
          </a:prstGeom>
          <a:solidFill>
            <a:schemeClr val="bg1"/>
          </a:solidFill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File:Chrysi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7" y="2492896"/>
            <a:ext cx="2735716" cy="1720082"/>
          </a:xfrm>
          <a:prstGeom prst="rect">
            <a:avLst/>
          </a:prstGeom>
          <a:noFill/>
        </p:spPr>
      </p:pic>
      <p:sp>
        <p:nvSpPr>
          <p:cNvPr id="82" name="81 CuadroTexto"/>
          <p:cNvSpPr txBox="1"/>
          <p:nvPr/>
        </p:nvSpPr>
        <p:spPr>
          <a:xfrm>
            <a:off x="2195736" y="220486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+mj-lt"/>
              </a:rPr>
              <a:t>Presente en el panal de las abejas. Es una </a:t>
            </a:r>
            <a:r>
              <a:rPr lang="es-MX" sz="1600" b="1" dirty="0">
                <a:latin typeface="+mj-lt"/>
              </a:rPr>
              <a:t>Flavona</a:t>
            </a:r>
            <a:r>
              <a:rPr lang="es-MX" sz="1600" dirty="0">
                <a:latin typeface="+mj-lt"/>
              </a:rPr>
              <a:t>.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2159437" y="4149080"/>
            <a:ext cx="3132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+mj-lt"/>
              </a:rPr>
              <a:t>Se le reconoce efecto antiinflamatorio y antioxidante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85532" y="3542238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33CC"/>
                </a:solidFill>
              </a:rPr>
              <a:t>β</a:t>
            </a:r>
            <a:r>
              <a:rPr lang="es-MX" b="1" dirty="0">
                <a:solidFill>
                  <a:srgbClr val="0033CC"/>
                </a:solidFill>
              </a:rPr>
              <a:t>-</a:t>
            </a:r>
            <a:r>
              <a:rPr lang="es-MX" b="1" dirty="0" err="1">
                <a:solidFill>
                  <a:srgbClr val="0033CC"/>
                </a:solidFill>
              </a:rPr>
              <a:t>Cariofileno</a:t>
            </a:r>
            <a:endParaRPr lang="es-MX" dirty="0">
              <a:solidFill>
                <a:srgbClr val="0033CC"/>
              </a:solidFill>
            </a:endParaRPr>
          </a:p>
        </p:txBody>
      </p:sp>
      <p:pic>
        <p:nvPicPr>
          <p:cNvPr id="1032" name="Picture 8" descr="File:Beta-Caryophyllen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2924944"/>
            <a:ext cx="2219325" cy="2076450"/>
          </a:xfrm>
          <a:prstGeom prst="rect">
            <a:avLst/>
          </a:prstGeom>
          <a:noFill/>
        </p:spPr>
      </p:pic>
      <p:sp>
        <p:nvSpPr>
          <p:cNvPr id="85" name="84 CuadroTexto"/>
          <p:cNvSpPr txBox="1"/>
          <p:nvPr/>
        </p:nvSpPr>
        <p:spPr>
          <a:xfrm>
            <a:off x="5515074" y="2852936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Terpeno</a:t>
            </a:r>
          </a:p>
        </p:txBody>
      </p:sp>
      <p:cxnSp>
        <p:nvCxnSpPr>
          <p:cNvPr id="88" name="87 Conector recto de flecha"/>
          <p:cNvCxnSpPr>
            <a:stCxn id="84" idx="3"/>
            <a:endCxn id="86" idx="1"/>
          </p:cNvCxnSpPr>
          <p:nvPr/>
        </p:nvCxnSpPr>
        <p:spPr>
          <a:xfrm flipV="1">
            <a:off x="1732842" y="2132856"/>
            <a:ext cx="4783374" cy="1594048"/>
          </a:xfrm>
          <a:prstGeom prst="straightConnector1">
            <a:avLst/>
          </a:prstGeom>
          <a:ln w="190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>
            <a:stCxn id="84" idx="3"/>
            <a:endCxn id="87" idx="1"/>
          </p:cNvCxnSpPr>
          <p:nvPr/>
        </p:nvCxnSpPr>
        <p:spPr>
          <a:xfrm>
            <a:off x="1732842" y="3726904"/>
            <a:ext cx="2551126" cy="170148"/>
          </a:xfrm>
          <a:prstGeom prst="straightConnector1">
            <a:avLst/>
          </a:prstGeom>
          <a:ln w="190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Rectángulo"/>
          <p:cNvSpPr/>
          <p:nvPr/>
        </p:nvSpPr>
        <p:spPr>
          <a:xfrm>
            <a:off x="5148064" y="1124744"/>
            <a:ext cx="2376264" cy="2016224"/>
          </a:xfrm>
          <a:prstGeom prst="rect">
            <a:avLst/>
          </a:prstGeom>
          <a:solidFill>
            <a:schemeClr val="bg1"/>
          </a:solidFill>
          <a:ln w="190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http://upload.wikimedia.org/wikipedia/commons/d/d4/Benzothiazole_number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1196753"/>
            <a:ext cx="2016224" cy="1442160"/>
          </a:xfrm>
          <a:prstGeom prst="rect">
            <a:avLst/>
          </a:prstGeom>
          <a:noFill/>
        </p:spPr>
      </p:pic>
      <p:sp>
        <p:nvSpPr>
          <p:cNvPr id="62" name="61 CuadroTexto"/>
          <p:cNvSpPr txBox="1"/>
          <p:nvPr/>
        </p:nvSpPr>
        <p:spPr>
          <a:xfrm>
            <a:off x="5918180" y="2699628"/>
            <a:ext cx="958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>
                <a:latin typeface="+mj-lt"/>
              </a:rPr>
              <a:t>Biocida</a:t>
            </a:r>
            <a:endParaRPr lang="es-MX" sz="1600" dirty="0">
              <a:latin typeface="+mj-lt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508104" y="4653136"/>
            <a:ext cx="1546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+mj-lt"/>
              </a:rPr>
              <a:t>Antiinflamatorio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9AD65DB3-5348-4C97-9182-0DA1CA8228EA}"/>
              </a:ext>
            </a:extLst>
          </p:cNvPr>
          <p:cNvSpPr/>
          <p:nvPr/>
        </p:nvSpPr>
        <p:spPr>
          <a:xfrm>
            <a:off x="207535" y="260648"/>
            <a:ext cx="43205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86" grpId="0" animBg="1"/>
      <p:bldP spid="86" grpId="1" animBg="1"/>
      <p:bldP spid="87" grpId="0" animBg="1"/>
      <p:bldP spid="87" grpId="1" animBg="1"/>
      <p:bldP spid="46" grpId="0" animBg="1"/>
      <p:bldP spid="46" grpId="1" animBg="1"/>
      <p:bldP spid="48" grpId="0" animBg="1"/>
      <p:bldP spid="48" grpId="1" animBg="1"/>
      <p:bldP spid="47" grpId="0" animBg="1"/>
      <p:bldP spid="47" grpId="1" animBg="1"/>
      <p:bldP spid="45" grpId="0"/>
      <p:bldP spid="45" grpId="1"/>
      <p:bldP spid="94" grpId="0" animBg="1"/>
      <p:bldP spid="94" grpId="1" animBg="1"/>
      <p:bldP spid="67" grpId="0"/>
      <p:bldP spid="81" grpId="0" animBg="1"/>
      <p:bldP spid="82" grpId="0"/>
      <p:bldP spid="83" grpId="0"/>
      <p:bldP spid="84" grpId="0"/>
      <p:bldP spid="84" grpId="1"/>
      <p:bldP spid="85" grpId="0"/>
      <p:bldP spid="85" grpId="1"/>
      <p:bldP spid="61" grpId="0" animBg="1"/>
      <p:bldP spid="61" grpId="1" animBg="1"/>
      <p:bldP spid="62" grpId="0"/>
      <p:bldP spid="62" grpId="1"/>
      <p:bldP spid="33" grpId="0"/>
      <p:bldP spid="3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"/>
          <p:cNvSpPr/>
          <p:nvPr/>
        </p:nvSpPr>
        <p:spPr>
          <a:xfrm>
            <a:off x="1619672" y="0"/>
            <a:ext cx="6048672" cy="685800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78 Cinta perforada"/>
          <p:cNvSpPr/>
          <p:nvPr/>
        </p:nvSpPr>
        <p:spPr>
          <a:xfrm>
            <a:off x="6516216" y="1052736"/>
            <a:ext cx="1080120" cy="216024"/>
          </a:xfrm>
          <a:prstGeom prst="flowChartPunchedTap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72 Elipse"/>
          <p:cNvSpPr/>
          <p:nvPr/>
        </p:nvSpPr>
        <p:spPr>
          <a:xfrm>
            <a:off x="2123728" y="404664"/>
            <a:ext cx="504056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62 Elipse"/>
          <p:cNvSpPr/>
          <p:nvPr/>
        </p:nvSpPr>
        <p:spPr>
          <a:xfrm>
            <a:off x="6516216" y="260648"/>
            <a:ext cx="504056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Elipse"/>
          <p:cNvSpPr/>
          <p:nvPr/>
        </p:nvSpPr>
        <p:spPr>
          <a:xfrm>
            <a:off x="5436096" y="2564904"/>
            <a:ext cx="504056" cy="216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Elipse"/>
          <p:cNvSpPr/>
          <p:nvPr/>
        </p:nvSpPr>
        <p:spPr>
          <a:xfrm>
            <a:off x="4283968" y="5157192"/>
            <a:ext cx="504056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205989"/>
              </p:ext>
            </p:extLst>
          </p:nvPr>
        </p:nvGraphicFramePr>
        <p:xfrm>
          <a:off x="1763691" y="15592"/>
          <a:ext cx="5832645" cy="71350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fontAlgn="b"/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FES-C</a:t>
                      </a:r>
                      <a:endParaRPr lang="es-MX" sz="800" b="1" i="0" u="none" strike="noStrike" dirty="0">
                        <a:solidFill>
                          <a:srgbClr val="75923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PUEBLA</a:t>
                      </a:r>
                      <a:endParaRPr lang="es-MX" sz="800" b="1" i="0" u="none" strike="noStrike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GUANAJUATO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QUERÉTARO</a:t>
                      </a:r>
                      <a:endParaRPr lang="es-MX" sz="800" b="1" i="0" u="none" strike="noStrike" dirty="0">
                        <a:solidFill>
                          <a:srgbClr val="538ED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VERACRUZ</a:t>
                      </a:r>
                      <a:endParaRPr lang="es-MX" sz="800" b="1" i="0" u="none" strike="noStrike" dirty="0">
                        <a:solidFill>
                          <a:srgbClr val="95373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PICOS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7.363%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4.391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4.436%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4.369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0.607%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4.215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1.537%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4.528</a:t>
                      </a:r>
                      <a:endParaRPr lang="es-MX" sz="800" b="0" i="0" u="none" strike="noStrike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5.429%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4.536</a:t>
                      </a:r>
                      <a:endParaRPr lang="es-MX" sz="800" b="0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3.190%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5.02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1.425%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4.549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6.294%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5.037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0.780%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4.793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4.604%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4.828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0.355%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5.072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1.632%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4.806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1.148%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1.160%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5.187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8.198%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5.226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24.300%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12.630%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5.299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15.203%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7.281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0.380%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5.431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1.546%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2.081%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6.219</a:t>
                      </a:r>
                      <a:endParaRPr lang="es-MX" sz="800" b="0" i="0" u="none" strike="noStrike">
                        <a:solidFill>
                          <a:srgbClr val="FF66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0.763%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5.858%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1.528%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5.723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2.333%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5.958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4.389%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6.455</a:t>
                      </a:r>
                      <a:endParaRPr lang="es-MX" sz="800" b="0" i="0" u="none" strike="noStrike">
                        <a:solidFill>
                          <a:srgbClr val="00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3.165%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5.744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4.335%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10.039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6.087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0.931%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4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25.522%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6.862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1.961%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10.990%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15.096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6.189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61.992%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6.463</a:t>
                      </a:r>
                      <a:endParaRPr lang="es-MX" sz="800" b="0" i="0" u="none" strike="noStrike">
                        <a:solidFill>
                          <a:srgbClr val="00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0.406%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6.922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1.007%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6.211</a:t>
                      </a:r>
                      <a:endParaRPr lang="es-MX" sz="800" b="0" i="0" u="none" strike="noStrike">
                        <a:solidFill>
                          <a:srgbClr val="FF66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25.385%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16.564</a:t>
                      </a:r>
                      <a:endParaRPr lang="es-MX" sz="800" b="0" i="0" u="none" strike="noStrike">
                        <a:solidFill>
                          <a:srgbClr val="00CC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6.695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1.355%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373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6.712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17.458%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7.256</a:t>
                      </a:r>
                      <a:endParaRPr lang="es-MX" sz="800" b="0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16.757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0.408%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8.343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1.502%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6.887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0.685%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7.337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4.878%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7.294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1.011%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7.26</a:t>
                      </a:r>
                      <a:endParaRPr lang="es-MX" sz="8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0.557%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8.168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1.649%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7.452</a:t>
                      </a:r>
                      <a:endParaRPr lang="es-MX" sz="800" b="0" i="0" u="none" strike="noStrike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17.926</a:t>
                      </a:r>
                      <a:endParaRPr lang="es-MX" sz="800" b="0" i="0" u="none" strike="noStrike">
                        <a:solidFill>
                          <a:srgbClr val="FF00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9.140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1.213%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7.384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0.548%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0.804%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0.601%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18.718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10.835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2.282%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7.457</a:t>
                      </a:r>
                      <a:endParaRPr lang="es-MX" sz="800" b="0" i="0" u="none" strike="noStrike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0.395%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8.647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0.254%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19.806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11.032</a:t>
                      </a:r>
                      <a:endParaRPr lang="es-MX" sz="800" b="0" i="0" u="none" strike="noStrike">
                        <a:solidFill>
                          <a:srgbClr val="948B5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2.062%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7.876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9.033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1.076%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20.504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2.885%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13.156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3.309%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6198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8.202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9.538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9.088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20.923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1.539%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14.124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0.758%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9.610%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9.144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22.242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2.180%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29.415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1.474%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9.337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1.105%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10.146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0.793%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9.277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0.542%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22.482</a:t>
                      </a:r>
                      <a:endParaRPr lang="es-MX" sz="800" b="0" i="0" u="none" strike="noStrike">
                        <a:solidFill>
                          <a:srgbClr val="31849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1.168%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10.27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9.658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0.347%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22.619</a:t>
                      </a:r>
                      <a:endParaRPr lang="es-MX" sz="800" b="0" i="0" u="none" strike="noStrike" dirty="0">
                        <a:solidFill>
                          <a:srgbClr val="80008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3.606%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10.548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11.028</a:t>
                      </a:r>
                      <a:endParaRPr lang="es-MX" sz="800" b="0" i="0" u="none" strike="noStrike">
                        <a:solidFill>
                          <a:srgbClr val="948B5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3.934%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22.863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10.698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12.026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1.967%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10.034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0.776%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10.848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0.495%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12.377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10.835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22.966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11.405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0.626%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12.792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10.882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0.488%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11.764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13.028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0.707%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10.994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0.298%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23.356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12.801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0.536%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13.533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11.349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0.381%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23.557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0.852%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14.638</a:t>
                      </a:r>
                      <a:endParaRPr lang="es-MX" sz="800" b="0" i="0" u="none" strike="noStrike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15.764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1.183%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23.895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16.479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0.606%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16.569</a:t>
                      </a:r>
                      <a:endParaRPr lang="es-MX" sz="800" b="0" i="0" u="none" strike="noStrike">
                        <a:solidFill>
                          <a:srgbClr val="00CC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1.090%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12.385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0.354%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24.375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0.571%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16.757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1.824%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13.156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1.551%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24.443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0.643%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20.491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17.293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13.383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0.271%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24.49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1.545%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14.119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24.906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26.439</a:t>
                      </a:r>
                      <a:endParaRPr lang="es-MX" sz="800" b="0" i="0" u="none" strike="noStrike">
                        <a:solidFill>
                          <a:srgbClr val="974807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2.290%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17.609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1.489%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14.633</a:t>
                      </a:r>
                      <a:endParaRPr lang="es-MX" sz="800" b="0" i="0" u="none" strike="noStrike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0.441%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25.616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28.199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17.858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1.082%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25.736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28.503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17.931</a:t>
                      </a:r>
                      <a:endParaRPr lang="es-MX" sz="800" b="0" i="0" u="none" strike="noStrike">
                        <a:solidFill>
                          <a:srgbClr val="FF00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1.044%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16.479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28.974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19.147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1.291%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16.663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0.378%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26.443</a:t>
                      </a:r>
                      <a:endParaRPr lang="es-MX" sz="800" b="0" i="0" u="none" strike="noStrike">
                        <a:solidFill>
                          <a:srgbClr val="974807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26.455%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19.853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26.546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2.418%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20.093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0.923%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20.924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27.385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20.491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0.379%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27.436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2.760%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20.624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22.615</a:t>
                      </a:r>
                      <a:endParaRPr lang="es-MX" sz="800" b="0" i="0" u="none" strike="noStrike">
                        <a:solidFill>
                          <a:srgbClr val="80008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0.404%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34827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22.966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28.207</a:t>
                      </a:r>
                      <a:endParaRPr lang="es-MX" sz="800" b="0" i="0" u="none" strike="noStrike">
                        <a:solidFill>
                          <a:srgbClr val="FF33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8.753%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22.487</a:t>
                      </a:r>
                      <a:endParaRPr lang="es-MX" sz="800" b="0" i="0" u="none" strike="noStrike">
                        <a:solidFill>
                          <a:srgbClr val="31849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23.934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28.331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6.937%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23.934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1.219%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24.268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0.381%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28.798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5.202%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26.97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21.926%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26.469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9.272%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28.974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8.463%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28.503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0.747%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27.441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29.77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2.741%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0.263%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28.211</a:t>
                      </a:r>
                      <a:endParaRPr lang="es-MX" sz="800" b="0" i="0" u="none" strike="noStrike">
                        <a:solidFill>
                          <a:srgbClr val="FF33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1.769%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28.331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0.733%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28.515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28.798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28.969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</a:tbl>
          </a:graphicData>
        </a:graphic>
      </p:graphicFrame>
      <p:cxnSp>
        <p:nvCxnSpPr>
          <p:cNvPr id="28" name="27 Conector recto de flecha"/>
          <p:cNvCxnSpPr>
            <a:stCxn id="45" idx="3"/>
            <a:endCxn id="52" idx="1"/>
          </p:cNvCxnSpPr>
          <p:nvPr/>
        </p:nvCxnSpPr>
        <p:spPr>
          <a:xfrm flipV="1">
            <a:off x="1691680" y="2596540"/>
            <a:ext cx="3818233" cy="1367874"/>
          </a:xfrm>
          <a:prstGeom prst="straightConnector1">
            <a:avLst/>
          </a:prstGeom>
          <a:ln w="19050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45" idx="3"/>
            <a:endCxn id="56" idx="1"/>
          </p:cNvCxnSpPr>
          <p:nvPr/>
        </p:nvCxnSpPr>
        <p:spPr>
          <a:xfrm>
            <a:off x="1691680" y="3964414"/>
            <a:ext cx="2666105" cy="1224414"/>
          </a:xfrm>
          <a:prstGeom prst="straightConnector1">
            <a:avLst/>
          </a:prstGeom>
          <a:ln w="19050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70723" y="37797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CC00CC"/>
                </a:solidFill>
              </a:rPr>
              <a:t>Ácido oleico</a:t>
            </a:r>
            <a:r>
              <a:rPr lang="es-MX" dirty="0">
                <a:solidFill>
                  <a:srgbClr val="CC00CC"/>
                </a:solidFill>
              </a:rPr>
              <a:t> 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160240" y="1556792"/>
            <a:ext cx="3419872" cy="2088232"/>
          </a:xfrm>
          <a:prstGeom prst="rect">
            <a:avLst/>
          </a:prstGeom>
          <a:solidFill>
            <a:schemeClr val="bg1"/>
          </a:solidFill>
          <a:ln w="19050"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83 CuadroTexto"/>
          <p:cNvSpPr txBox="1"/>
          <p:nvPr/>
        </p:nvSpPr>
        <p:spPr>
          <a:xfrm>
            <a:off x="395536" y="133147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6699"/>
                </a:solidFill>
              </a:rPr>
              <a:t>α</a:t>
            </a:r>
            <a:r>
              <a:rPr lang="es-MX" b="1" dirty="0">
                <a:solidFill>
                  <a:srgbClr val="006699"/>
                </a:solidFill>
              </a:rPr>
              <a:t>-Pineno</a:t>
            </a:r>
            <a:endParaRPr lang="es-MX" dirty="0">
              <a:solidFill>
                <a:srgbClr val="006699"/>
              </a:solidFill>
            </a:endParaRPr>
          </a:p>
        </p:txBody>
      </p:sp>
      <p:cxnSp>
        <p:nvCxnSpPr>
          <p:cNvPr id="88" name="87 Conector recto de flecha"/>
          <p:cNvCxnSpPr>
            <a:stCxn id="84" idx="3"/>
            <a:endCxn id="63" idx="3"/>
          </p:cNvCxnSpPr>
          <p:nvPr/>
        </p:nvCxnSpPr>
        <p:spPr>
          <a:xfrm flipV="1">
            <a:off x="1580476" y="445036"/>
            <a:ext cx="5009557" cy="1071106"/>
          </a:xfrm>
          <a:prstGeom prst="straightConnector1">
            <a:avLst/>
          </a:prstGeom>
          <a:ln w="19050">
            <a:solidFill>
              <a:srgbClr val="00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>
            <a:stCxn id="84" idx="3"/>
            <a:endCxn id="73" idx="3"/>
          </p:cNvCxnSpPr>
          <p:nvPr/>
        </p:nvCxnSpPr>
        <p:spPr>
          <a:xfrm flipV="1">
            <a:off x="1580476" y="589052"/>
            <a:ext cx="617069" cy="927090"/>
          </a:xfrm>
          <a:prstGeom prst="straightConnector1">
            <a:avLst/>
          </a:prstGeom>
          <a:ln w="19050">
            <a:solidFill>
              <a:srgbClr val="00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Rectángulo"/>
          <p:cNvSpPr/>
          <p:nvPr/>
        </p:nvSpPr>
        <p:spPr>
          <a:xfrm>
            <a:off x="4283968" y="3356992"/>
            <a:ext cx="4104456" cy="1368152"/>
          </a:xfrm>
          <a:prstGeom prst="rect">
            <a:avLst/>
          </a:prstGeom>
          <a:solidFill>
            <a:schemeClr val="bg1"/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" name="Picture 2" descr="http://upload.wikimedia.org/wikipedia/commons/1/15/Oleic_acid_shorthand_formul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573016"/>
            <a:ext cx="3918124" cy="486606"/>
          </a:xfrm>
          <a:prstGeom prst="rect">
            <a:avLst/>
          </a:prstGeom>
          <a:noFill/>
        </p:spPr>
      </p:pic>
      <p:sp>
        <p:nvSpPr>
          <p:cNvPr id="51" name="50 CuadroTexto"/>
          <p:cNvSpPr txBox="1"/>
          <p:nvPr/>
        </p:nvSpPr>
        <p:spPr>
          <a:xfrm>
            <a:off x="4211960" y="4293096"/>
            <a:ext cx="429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Acido graso </a:t>
            </a:r>
            <a:r>
              <a:rPr lang="es-MX" dirty="0" err="1"/>
              <a:t>monoinsaturado</a:t>
            </a:r>
            <a:r>
              <a:rPr lang="es-MX" dirty="0"/>
              <a:t>. Hipotensor</a:t>
            </a:r>
          </a:p>
        </p:txBody>
      </p:sp>
      <p:pic>
        <p:nvPicPr>
          <p:cNvPr id="3" name="Picture 4" descr="File:Alpha-pinen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628800"/>
            <a:ext cx="1728192" cy="1994068"/>
          </a:xfrm>
          <a:prstGeom prst="rect">
            <a:avLst/>
          </a:prstGeom>
          <a:noFill/>
        </p:spPr>
      </p:pic>
      <p:sp>
        <p:nvSpPr>
          <p:cNvPr id="85" name="84 CuadroTexto"/>
          <p:cNvSpPr txBox="1"/>
          <p:nvPr/>
        </p:nvSpPr>
        <p:spPr>
          <a:xfrm>
            <a:off x="2195736" y="1628800"/>
            <a:ext cx="214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</a:t>
            </a:r>
            <a:r>
              <a:rPr lang="es-MX" b="1" dirty="0"/>
              <a:t>-Pineno</a:t>
            </a:r>
          </a:p>
          <a:p>
            <a:r>
              <a:rPr lang="es-MX" dirty="0"/>
              <a:t>Es un </a:t>
            </a:r>
            <a:r>
              <a:rPr lang="es-MX" dirty="0" err="1"/>
              <a:t>monoterpeno</a:t>
            </a:r>
            <a:endParaRPr lang="es-MX" dirty="0"/>
          </a:p>
        </p:txBody>
      </p:sp>
      <p:cxnSp>
        <p:nvCxnSpPr>
          <p:cNvPr id="92" name="91 Conector recto de flecha"/>
          <p:cNvCxnSpPr>
            <a:stCxn id="90" idx="0"/>
            <a:endCxn id="79" idx="3"/>
          </p:cNvCxnSpPr>
          <p:nvPr/>
        </p:nvCxnSpPr>
        <p:spPr>
          <a:xfrm flipH="1" flipV="1">
            <a:off x="7596336" y="1160748"/>
            <a:ext cx="468557" cy="414435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Rectángulo"/>
          <p:cNvSpPr/>
          <p:nvPr/>
        </p:nvSpPr>
        <p:spPr>
          <a:xfrm>
            <a:off x="6286211" y="1597442"/>
            <a:ext cx="2592288" cy="266429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CuadroTexto"/>
          <p:cNvSpPr txBox="1"/>
          <p:nvPr/>
        </p:nvSpPr>
        <p:spPr>
          <a:xfrm>
            <a:off x="2167375" y="302534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Antibiótico, antiinflamatorio</a:t>
            </a:r>
          </a:p>
        </p:txBody>
      </p:sp>
      <p:pic>
        <p:nvPicPr>
          <p:cNvPr id="1030" name="Picture 6" descr="Archivo:Limonen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1619415"/>
            <a:ext cx="1224136" cy="1737577"/>
          </a:xfrm>
          <a:prstGeom prst="rect">
            <a:avLst/>
          </a:prstGeom>
          <a:noFill/>
        </p:spPr>
      </p:pic>
      <p:sp>
        <p:nvSpPr>
          <p:cNvPr id="90" name="89 CuadroTexto"/>
          <p:cNvSpPr txBox="1"/>
          <p:nvPr/>
        </p:nvSpPr>
        <p:spPr>
          <a:xfrm>
            <a:off x="7345959" y="1575183"/>
            <a:ext cx="143786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MX" sz="1600" b="1" dirty="0"/>
              <a:t>Limoneno</a:t>
            </a:r>
          </a:p>
        </p:txBody>
      </p:sp>
      <p:sp>
        <p:nvSpPr>
          <p:cNvPr id="103" name="102 CuadroTexto"/>
          <p:cNvSpPr txBox="1"/>
          <p:nvPr/>
        </p:nvSpPr>
        <p:spPr>
          <a:xfrm>
            <a:off x="7369514" y="2060848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>
                <a:latin typeface="+mj-lt"/>
              </a:rPr>
              <a:t>Monoterpeno</a:t>
            </a:r>
            <a:r>
              <a:rPr lang="es-MX" sz="1600" dirty="0">
                <a:latin typeface="+mj-lt"/>
              </a:rPr>
              <a:t>.</a:t>
            </a:r>
          </a:p>
          <a:p>
            <a:pPr algn="ctr"/>
            <a:r>
              <a:rPr lang="es-MX" sz="1600" dirty="0">
                <a:latin typeface="+mj-lt"/>
              </a:rPr>
              <a:t>Da el olor característico a naranjas y limones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289394" y="3626675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+mj-lt"/>
              </a:rPr>
              <a:t>Anticancerígeno, antibacteriano</a:t>
            </a:r>
            <a:r>
              <a:rPr lang="es-MX" sz="1600" dirty="0"/>
              <a:t>.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3D2D70A-D0B3-4FB1-91D4-AFFEE8CD1887}"/>
              </a:ext>
            </a:extLst>
          </p:cNvPr>
          <p:cNvSpPr/>
          <p:nvPr/>
        </p:nvSpPr>
        <p:spPr>
          <a:xfrm>
            <a:off x="207535" y="260648"/>
            <a:ext cx="43205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73" grpId="0" animBg="1"/>
      <p:bldP spid="63" grpId="0" animBg="1"/>
      <p:bldP spid="52" grpId="0" animBg="1"/>
      <p:bldP spid="56" grpId="0" animBg="1"/>
      <p:bldP spid="45" grpId="0"/>
      <p:bldP spid="94" grpId="0" animBg="1"/>
      <p:bldP spid="94" grpId="1" animBg="1"/>
      <p:bldP spid="84" grpId="0"/>
      <p:bldP spid="61" grpId="0" animBg="1"/>
      <p:bldP spid="51" grpId="0"/>
      <p:bldP spid="85" grpId="0"/>
      <p:bldP spid="85" grpId="1"/>
      <p:bldP spid="96" grpId="0" animBg="1"/>
      <p:bldP spid="96" grpId="1" animBg="1"/>
      <p:bldP spid="58" grpId="0"/>
      <p:bldP spid="58" grpId="1"/>
      <p:bldP spid="90" grpId="0"/>
      <p:bldP spid="90" grpId="1"/>
      <p:bldP spid="103" grpId="0"/>
      <p:bldP spid="103" grpId="1"/>
      <p:bldP spid="27" grpId="0"/>
      <p:bldP spid="27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267</TotalTime>
  <Words>2679</Words>
  <Application>Microsoft Office PowerPoint</Application>
  <PresentationFormat>Presentación en pantalla (4:3)</PresentationFormat>
  <Paragraphs>1765</Paragraphs>
  <Slides>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Constantia</vt:lpstr>
      <vt:lpstr>Wingdings 2</vt:lpstr>
      <vt:lpstr>Flujo</vt:lpstr>
      <vt:lpstr>CS ChemDraw Drawing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Elisa Gutierrez Hernandez</dc:creator>
  <cp:lastModifiedBy>Raul Mejía</cp:lastModifiedBy>
  <cp:revision>21</cp:revision>
  <dcterms:created xsi:type="dcterms:W3CDTF">2011-11-14T23:55:26Z</dcterms:created>
  <dcterms:modified xsi:type="dcterms:W3CDTF">2020-07-14T21:06:16Z</dcterms:modified>
</cp:coreProperties>
</file>