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8" d="100"/>
          <a:sy n="58" d="100"/>
        </p:scale>
        <p:origin x="5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020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1782008"/>
            <a:ext cx="7477601" cy="1916430"/>
          </a:xfrm>
          <a:prstGeom prst="rect">
            <a:avLst/>
          </a:prstGeom>
          <a:noFill/>
          <a:ln/>
        </p:spPr>
        <p:txBody>
          <a:bodyPr wrap="square" rtlCol="0" anchor="t"/>
          <a:lstStyle/>
          <a:p>
            <a:pPr marL="0" indent="0">
              <a:lnSpc>
                <a:spcPts val="7545"/>
              </a:lnSpc>
              <a:buNone/>
            </a:pPr>
            <a:r>
              <a:rPr lang="en-US" sz="6036" dirty="0">
                <a:solidFill>
                  <a:srgbClr val="AE8625"/>
                </a:solidFill>
                <a:latin typeface="Prata" pitchFamily="34" charset="0"/>
                <a:ea typeface="Prata" pitchFamily="34" charset="-122"/>
                <a:cs typeface="Prata" pitchFamily="34" charset="-120"/>
              </a:rPr>
              <a:t>Understanding the Runtime Stack</a:t>
            </a:r>
            <a:endParaRPr lang="en-US" sz="6036" dirty="0"/>
          </a:p>
        </p:txBody>
      </p:sp>
      <p:sp>
        <p:nvSpPr>
          <p:cNvPr id="6" name="Text 2"/>
          <p:cNvSpPr/>
          <p:nvPr/>
        </p:nvSpPr>
        <p:spPr>
          <a:xfrm>
            <a:off x="6319599" y="4031694"/>
            <a:ext cx="7477601" cy="1777008"/>
          </a:xfrm>
          <a:prstGeom prst="rect">
            <a:avLst/>
          </a:prstGeom>
          <a:no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The runtime stack, also known as the call stack, is a fundamental data structure in computer programming that plays a crucial role in the execution of code. It is a stack data structure that keeps track of the function calls made by a program, allowing the program to return to the correct location after a function has finished executing.</a:t>
            </a:r>
            <a:endParaRPr lang="en-US" sz="1750" dirty="0"/>
          </a:p>
        </p:txBody>
      </p:sp>
      <p:sp>
        <p:nvSpPr>
          <p:cNvPr id="7" name="Shape 3"/>
          <p:cNvSpPr/>
          <p:nvPr/>
        </p:nvSpPr>
        <p:spPr>
          <a:xfrm>
            <a:off x="6319599" y="6075283"/>
            <a:ext cx="355402" cy="355402"/>
          </a:xfrm>
          <a:prstGeom prst="roundRect">
            <a:avLst>
              <a:gd name="adj" fmla="val 25726039"/>
            </a:avLst>
          </a:prstGeom>
          <a:noFill/>
          <a:ln w="7620">
            <a:solidFill>
              <a:srgbClr val="FFFFFF"/>
            </a:solidFill>
            <a:prstDash val="solid"/>
          </a:ln>
        </p:spPr>
      </p:sp>
      <p:pic>
        <p:nvPicPr>
          <p:cNvPr id="8" name="Image 2" descr="preencoded.png"/>
          <p:cNvPicPr>
            <a:picLocks noChangeAspect="1"/>
          </p:cNvPicPr>
          <p:nvPr/>
        </p:nvPicPr>
        <p:blipFill>
          <a:blip r:embed="rId5"/>
          <a:stretch>
            <a:fillRect/>
          </a:stretch>
        </p:blipFill>
        <p:spPr>
          <a:xfrm>
            <a:off x="6327219" y="6082903"/>
            <a:ext cx="340162" cy="340162"/>
          </a:xfrm>
          <a:prstGeom prst="rect">
            <a:avLst/>
          </a:prstGeom>
        </p:spPr>
      </p:pic>
      <p:sp>
        <p:nvSpPr>
          <p:cNvPr id="9" name="Text 4"/>
          <p:cNvSpPr/>
          <p:nvPr/>
        </p:nvSpPr>
        <p:spPr>
          <a:xfrm>
            <a:off x="6786086" y="6058614"/>
            <a:ext cx="1594842" cy="388858"/>
          </a:xfrm>
          <a:prstGeom prst="rect">
            <a:avLst/>
          </a:prstGeom>
          <a:noFill/>
          <a:ln/>
        </p:spPr>
        <p:txBody>
          <a:bodyPr wrap="none" rtlCol="0" anchor="t"/>
          <a:lstStyle/>
          <a:p>
            <a:pPr marL="0" indent="0" algn="l">
              <a:lnSpc>
                <a:spcPts val="3062"/>
              </a:lnSpc>
              <a:buNone/>
            </a:pPr>
            <a:r>
              <a:rPr lang="en-US" sz="2187" b="1" dirty="0">
                <a:solidFill>
                  <a:srgbClr val="CFCBBF"/>
                </a:solidFill>
                <a:latin typeface="Raleway" pitchFamily="34" charset="0"/>
                <a:ea typeface="Raleway" pitchFamily="34" charset="-122"/>
                <a:cs typeface="Raleway" pitchFamily="34" charset="-120"/>
              </a:rPr>
              <a:t>By Rakesh R</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1023223" y="966907"/>
            <a:ext cx="6720126" cy="587216"/>
          </a:xfrm>
          <a:prstGeom prst="rect">
            <a:avLst/>
          </a:prstGeom>
          <a:noFill/>
          <a:ln/>
        </p:spPr>
        <p:txBody>
          <a:bodyPr wrap="none" rtlCol="0" anchor="t"/>
          <a:lstStyle/>
          <a:p>
            <a:pPr marL="0" indent="0">
              <a:lnSpc>
                <a:spcPts val="4624"/>
              </a:lnSpc>
              <a:buNone/>
            </a:pPr>
            <a:r>
              <a:rPr lang="en-US" sz="3699" dirty="0">
                <a:solidFill>
                  <a:srgbClr val="AE8625"/>
                </a:solidFill>
                <a:latin typeface="Prata" pitchFamily="34" charset="0"/>
                <a:ea typeface="Prata" pitchFamily="34" charset="-122"/>
                <a:cs typeface="Prata" pitchFamily="34" charset="-120"/>
              </a:rPr>
              <a:t>Purpose of the Runtime Stack</a:t>
            </a:r>
            <a:endParaRPr lang="en-US" sz="3699" dirty="0"/>
          </a:p>
        </p:txBody>
      </p:sp>
      <p:sp>
        <p:nvSpPr>
          <p:cNvPr id="6" name="Shape 2"/>
          <p:cNvSpPr/>
          <p:nvPr/>
        </p:nvSpPr>
        <p:spPr>
          <a:xfrm>
            <a:off x="1293376" y="1835944"/>
            <a:ext cx="23455" cy="5426750"/>
          </a:xfrm>
          <a:prstGeom prst="rect">
            <a:avLst/>
          </a:prstGeom>
          <a:solidFill>
            <a:srgbClr val="D2AC47"/>
          </a:solidFill>
          <a:ln/>
        </p:spPr>
      </p:sp>
      <p:sp>
        <p:nvSpPr>
          <p:cNvPr id="7" name="Shape 3"/>
          <p:cNvSpPr/>
          <p:nvPr/>
        </p:nvSpPr>
        <p:spPr>
          <a:xfrm>
            <a:off x="1516440" y="2182356"/>
            <a:ext cx="657701" cy="23455"/>
          </a:xfrm>
          <a:prstGeom prst="rect">
            <a:avLst/>
          </a:prstGeom>
          <a:solidFill>
            <a:srgbClr val="D2AC47"/>
          </a:solidFill>
          <a:ln/>
        </p:spPr>
      </p:sp>
      <p:sp>
        <p:nvSpPr>
          <p:cNvPr id="8" name="Shape 4"/>
          <p:cNvSpPr/>
          <p:nvPr/>
        </p:nvSpPr>
        <p:spPr>
          <a:xfrm>
            <a:off x="1093649" y="1982748"/>
            <a:ext cx="422791" cy="422791"/>
          </a:xfrm>
          <a:prstGeom prst="roundRect">
            <a:avLst>
              <a:gd name="adj" fmla="val 13334"/>
            </a:avLst>
          </a:prstGeom>
          <a:solidFill>
            <a:srgbClr val="2D3033"/>
          </a:solidFill>
          <a:ln/>
        </p:spPr>
      </p:sp>
      <p:sp>
        <p:nvSpPr>
          <p:cNvPr id="9" name="Text 5"/>
          <p:cNvSpPr/>
          <p:nvPr/>
        </p:nvSpPr>
        <p:spPr>
          <a:xfrm>
            <a:off x="1256407" y="2017871"/>
            <a:ext cx="97274" cy="352425"/>
          </a:xfrm>
          <a:prstGeom prst="rect">
            <a:avLst/>
          </a:prstGeom>
          <a:noFill/>
          <a:ln/>
        </p:spPr>
        <p:txBody>
          <a:bodyPr wrap="none" rtlCol="0" anchor="t"/>
          <a:lstStyle/>
          <a:p>
            <a:pPr marL="0" indent="0" algn="ctr">
              <a:lnSpc>
                <a:spcPts val="2774"/>
              </a:lnSpc>
              <a:buNone/>
            </a:pPr>
            <a:r>
              <a:rPr lang="en-US" sz="2220" dirty="0">
                <a:solidFill>
                  <a:srgbClr val="AE8625"/>
                </a:solidFill>
                <a:latin typeface="Prata" pitchFamily="34" charset="0"/>
                <a:ea typeface="Prata" pitchFamily="34" charset="-122"/>
                <a:cs typeface="Prata" pitchFamily="34" charset="-120"/>
              </a:rPr>
              <a:t>1</a:t>
            </a:r>
            <a:endParaRPr lang="en-US" sz="2220" dirty="0"/>
          </a:p>
        </p:txBody>
      </p:sp>
      <p:sp>
        <p:nvSpPr>
          <p:cNvPr id="10" name="Text 6"/>
          <p:cNvSpPr/>
          <p:nvPr/>
        </p:nvSpPr>
        <p:spPr>
          <a:xfrm>
            <a:off x="2338507" y="2023824"/>
            <a:ext cx="2348984" cy="293608"/>
          </a:xfrm>
          <a:prstGeom prst="rect">
            <a:avLst/>
          </a:prstGeom>
          <a:noFill/>
          <a:ln/>
        </p:spPr>
        <p:txBody>
          <a:bodyPr wrap="none" rtlCol="0" anchor="t"/>
          <a:lstStyle/>
          <a:p>
            <a:pPr marL="0" indent="0" algn="l">
              <a:lnSpc>
                <a:spcPts val="2312"/>
              </a:lnSpc>
              <a:buNone/>
            </a:pPr>
            <a:r>
              <a:rPr lang="en-US" sz="1850" dirty="0">
                <a:solidFill>
                  <a:srgbClr val="AE8625"/>
                </a:solidFill>
                <a:latin typeface="Prata" pitchFamily="34" charset="0"/>
                <a:ea typeface="Prata" pitchFamily="34" charset="-122"/>
                <a:cs typeface="Prata" pitchFamily="34" charset="-120"/>
              </a:rPr>
              <a:t>Function Invocation</a:t>
            </a:r>
            <a:endParaRPr lang="en-US" sz="1850" dirty="0"/>
          </a:p>
        </p:txBody>
      </p:sp>
      <p:sp>
        <p:nvSpPr>
          <p:cNvPr id="11" name="Text 7"/>
          <p:cNvSpPr/>
          <p:nvPr/>
        </p:nvSpPr>
        <p:spPr>
          <a:xfrm>
            <a:off x="2338507" y="2430185"/>
            <a:ext cx="7610951" cy="901541"/>
          </a:xfrm>
          <a:prstGeom prst="rect">
            <a:avLst/>
          </a:prstGeom>
          <a:noFill/>
          <a:ln/>
        </p:spPr>
        <p:txBody>
          <a:bodyPr wrap="square" rtlCol="0" anchor="t"/>
          <a:lstStyle/>
          <a:p>
            <a:pPr marL="0" indent="0" algn="l">
              <a:lnSpc>
                <a:spcPts val="2368"/>
              </a:lnSpc>
              <a:buNone/>
            </a:pPr>
            <a:r>
              <a:rPr lang="en-US" sz="1480" dirty="0">
                <a:solidFill>
                  <a:srgbClr val="CFCBBF"/>
                </a:solidFill>
                <a:latin typeface="Raleway" pitchFamily="34" charset="0"/>
                <a:ea typeface="Raleway" pitchFamily="34" charset="-122"/>
                <a:cs typeface="Raleway" pitchFamily="34" charset="-120"/>
              </a:rPr>
              <a:t>The runtime stack is responsible for managing the flow of execution when a program calls functions. It ensures that the program returns to the correct point after a function has completed, allowing the program to continue its execution.</a:t>
            </a:r>
            <a:endParaRPr lang="en-US" sz="1480" dirty="0"/>
          </a:p>
        </p:txBody>
      </p:sp>
      <p:sp>
        <p:nvSpPr>
          <p:cNvPr id="12" name="Shape 8"/>
          <p:cNvSpPr/>
          <p:nvPr/>
        </p:nvSpPr>
        <p:spPr>
          <a:xfrm>
            <a:off x="1516440" y="4053900"/>
            <a:ext cx="657701" cy="23455"/>
          </a:xfrm>
          <a:prstGeom prst="rect">
            <a:avLst/>
          </a:prstGeom>
          <a:solidFill>
            <a:srgbClr val="D2AC47"/>
          </a:solidFill>
          <a:ln/>
        </p:spPr>
      </p:sp>
      <p:sp>
        <p:nvSpPr>
          <p:cNvPr id="13" name="Shape 9"/>
          <p:cNvSpPr/>
          <p:nvPr/>
        </p:nvSpPr>
        <p:spPr>
          <a:xfrm>
            <a:off x="1093649" y="3854291"/>
            <a:ext cx="422791" cy="422791"/>
          </a:xfrm>
          <a:prstGeom prst="roundRect">
            <a:avLst>
              <a:gd name="adj" fmla="val 13334"/>
            </a:avLst>
          </a:prstGeom>
          <a:solidFill>
            <a:srgbClr val="2D3033"/>
          </a:solidFill>
          <a:ln/>
        </p:spPr>
      </p:sp>
      <p:sp>
        <p:nvSpPr>
          <p:cNvPr id="14" name="Text 10"/>
          <p:cNvSpPr/>
          <p:nvPr/>
        </p:nvSpPr>
        <p:spPr>
          <a:xfrm>
            <a:off x="1218664" y="3889415"/>
            <a:ext cx="172760" cy="352425"/>
          </a:xfrm>
          <a:prstGeom prst="rect">
            <a:avLst/>
          </a:prstGeom>
          <a:noFill/>
          <a:ln/>
        </p:spPr>
        <p:txBody>
          <a:bodyPr wrap="none" rtlCol="0" anchor="t"/>
          <a:lstStyle/>
          <a:p>
            <a:pPr marL="0" indent="0" algn="ctr">
              <a:lnSpc>
                <a:spcPts val="2774"/>
              </a:lnSpc>
              <a:buNone/>
            </a:pPr>
            <a:r>
              <a:rPr lang="en-US" sz="2220" dirty="0">
                <a:solidFill>
                  <a:srgbClr val="AE8625"/>
                </a:solidFill>
                <a:latin typeface="Prata" pitchFamily="34" charset="0"/>
                <a:ea typeface="Prata" pitchFamily="34" charset="-122"/>
                <a:cs typeface="Prata" pitchFamily="34" charset="-120"/>
              </a:rPr>
              <a:t>2</a:t>
            </a:r>
            <a:endParaRPr lang="en-US" sz="2220" dirty="0"/>
          </a:p>
        </p:txBody>
      </p:sp>
      <p:sp>
        <p:nvSpPr>
          <p:cNvPr id="15" name="Text 11"/>
          <p:cNvSpPr/>
          <p:nvPr/>
        </p:nvSpPr>
        <p:spPr>
          <a:xfrm>
            <a:off x="2338507" y="3895368"/>
            <a:ext cx="2511147" cy="293608"/>
          </a:xfrm>
          <a:prstGeom prst="rect">
            <a:avLst/>
          </a:prstGeom>
          <a:noFill/>
          <a:ln/>
        </p:spPr>
        <p:txBody>
          <a:bodyPr wrap="none" rtlCol="0" anchor="t"/>
          <a:lstStyle/>
          <a:p>
            <a:pPr marL="0" indent="0" algn="l">
              <a:lnSpc>
                <a:spcPts val="2312"/>
              </a:lnSpc>
              <a:buNone/>
            </a:pPr>
            <a:r>
              <a:rPr lang="en-US" sz="1850" dirty="0">
                <a:solidFill>
                  <a:srgbClr val="AE8625"/>
                </a:solidFill>
                <a:latin typeface="Prata" pitchFamily="34" charset="0"/>
                <a:ea typeface="Prata" pitchFamily="34" charset="-122"/>
                <a:cs typeface="Prata" pitchFamily="34" charset="-120"/>
              </a:rPr>
              <a:t>Memory Management</a:t>
            </a:r>
            <a:endParaRPr lang="en-US" sz="1850" dirty="0"/>
          </a:p>
        </p:txBody>
      </p:sp>
      <p:sp>
        <p:nvSpPr>
          <p:cNvPr id="16" name="Text 12"/>
          <p:cNvSpPr/>
          <p:nvPr/>
        </p:nvSpPr>
        <p:spPr>
          <a:xfrm>
            <a:off x="2338507" y="4301728"/>
            <a:ext cx="7610951" cy="901541"/>
          </a:xfrm>
          <a:prstGeom prst="rect">
            <a:avLst/>
          </a:prstGeom>
          <a:noFill/>
          <a:ln/>
        </p:spPr>
        <p:txBody>
          <a:bodyPr wrap="square" rtlCol="0" anchor="t"/>
          <a:lstStyle/>
          <a:p>
            <a:pPr marL="0" indent="0" algn="l">
              <a:lnSpc>
                <a:spcPts val="2368"/>
              </a:lnSpc>
              <a:buNone/>
            </a:pPr>
            <a:r>
              <a:rPr lang="en-US" sz="1480" dirty="0">
                <a:solidFill>
                  <a:srgbClr val="CFCBBF"/>
                </a:solidFill>
                <a:latin typeface="Raleway" pitchFamily="34" charset="0"/>
                <a:ea typeface="Raleway" pitchFamily="34" charset="-122"/>
                <a:cs typeface="Raleway" pitchFamily="34" charset="-120"/>
              </a:rPr>
              <a:t>The runtime stack also manages the memory allocation for local variables and function parameters. As functions are called and returned, the stack allocates and deallocates memory for the variables used within each function.</a:t>
            </a:r>
            <a:endParaRPr lang="en-US" sz="1480" dirty="0"/>
          </a:p>
        </p:txBody>
      </p:sp>
      <p:sp>
        <p:nvSpPr>
          <p:cNvPr id="17" name="Shape 13"/>
          <p:cNvSpPr/>
          <p:nvPr/>
        </p:nvSpPr>
        <p:spPr>
          <a:xfrm>
            <a:off x="1516440" y="5925443"/>
            <a:ext cx="657701" cy="23455"/>
          </a:xfrm>
          <a:prstGeom prst="rect">
            <a:avLst/>
          </a:prstGeom>
          <a:solidFill>
            <a:srgbClr val="D2AC47"/>
          </a:solidFill>
          <a:ln/>
        </p:spPr>
      </p:sp>
      <p:sp>
        <p:nvSpPr>
          <p:cNvPr id="18" name="Shape 14"/>
          <p:cNvSpPr/>
          <p:nvPr/>
        </p:nvSpPr>
        <p:spPr>
          <a:xfrm>
            <a:off x="1093649" y="5725835"/>
            <a:ext cx="422791" cy="422791"/>
          </a:xfrm>
          <a:prstGeom prst="roundRect">
            <a:avLst>
              <a:gd name="adj" fmla="val 13334"/>
            </a:avLst>
          </a:prstGeom>
          <a:solidFill>
            <a:srgbClr val="2D3033"/>
          </a:solidFill>
          <a:ln/>
        </p:spPr>
      </p:sp>
      <p:sp>
        <p:nvSpPr>
          <p:cNvPr id="19" name="Text 15"/>
          <p:cNvSpPr/>
          <p:nvPr/>
        </p:nvSpPr>
        <p:spPr>
          <a:xfrm>
            <a:off x="1217593" y="5760958"/>
            <a:ext cx="174784" cy="352425"/>
          </a:xfrm>
          <a:prstGeom prst="rect">
            <a:avLst/>
          </a:prstGeom>
          <a:noFill/>
          <a:ln/>
        </p:spPr>
        <p:txBody>
          <a:bodyPr wrap="none" rtlCol="0" anchor="t"/>
          <a:lstStyle/>
          <a:p>
            <a:pPr marL="0" indent="0" algn="ctr">
              <a:lnSpc>
                <a:spcPts val="2774"/>
              </a:lnSpc>
              <a:buNone/>
            </a:pPr>
            <a:r>
              <a:rPr lang="en-US" sz="2220" dirty="0">
                <a:solidFill>
                  <a:srgbClr val="AE8625"/>
                </a:solidFill>
                <a:latin typeface="Prata" pitchFamily="34" charset="0"/>
                <a:ea typeface="Prata" pitchFamily="34" charset="-122"/>
                <a:cs typeface="Prata" pitchFamily="34" charset="-120"/>
              </a:rPr>
              <a:t>3</a:t>
            </a:r>
            <a:endParaRPr lang="en-US" sz="2220" dirty="0"/>
          </a:p>
        </p:txBody>
      </p:sp>
      <p:sp>
        <p:nvSpPr>
          <p:cNvPr id="20" name="Text 16"/>
          <p:cNvSpPr/>
          <p:nvPr/>
        </p:nvSpPr>
        <p:spPr>
          <a:xfrm>
            <a:off x="2338507" y="5766911"/>
            <a:ext cx="2348984" cy="293608"/>
          </a:xfrm>
          <a:prstGeom prst="rect">
            <a:avLst/>
          </a:prstGeom>
          <a:noFill/>
          <a:ln/>
        </p:spPr>
        <p:txBody>
          <a:bodyPr wrap="none" rtlCol="0" anchor="t"/>
          <a:lstStyle/>
          <a:p>
            <a:pPr marL="0" indent="0" algn="l">
              <a:lnSpc>
                <a:spcPts val="2312"/>
              </a:lnSpc>
              <a:buNone/>
            </a:pPr>
            <a:r>
              <a:rPr lang="en-US" sz="1850" dirty="0">
                <a:solidFill>
                  <a:srgbClr val="AE8625"/>
                </a:solidFill>
                <a:latin typeface="Prata" pitchFamily="34" charset="0"/>
                <a:ea typeface="Prata" pitchFamily="34" charset="-122"/>
                <a:cs typeface="Prata" pitchFamily="34" charset="-120"/>
              </a:rPr>
              <a:t>Error Handling</a:t>
            </a:r>
            <a:endParaRPr lang="en-US" sz="1850" dirty="0"/>
          </a:p>
        </p:txBody>
      </p:sp>
      <p:sp>
        <p:nvSpPr>
          <p:cNvPr id="21" name="Text 17"/>
          <p:cNvSpPr/>
          <p:nvPr/>
        </p:nvSpPr>
        <p:spPr>
          <a:xfrm>
            <a:off x="2338507" y="6173272"/>
            <a:ext cx="7610951" cy="901541"/>
          </a:xfrm>
          <a:prstGeom prst="rect">
            <a:avLst/>
          </a:prstGeom>
          <a:noFill/>
          <a:ln/>
        </p:spPr>
        <p:txBody>
          <a:bodyPr wrap="square" rtlCol="0" anchor="t"/>
          <a:lstStyle/>
          <a:p>
            <a:pPr marL="0" indent="0" algn="l">
              <a:lnSpc>
                <a:spcPts val="2368"/>
              </a:lnSpc>
              <a:buNone/>
            </a:pPr>
            <a:r>
              <a:rPr lang="en-US" sz="1480" dirty="0">
                <a:solidFill>
                  <a:srgbClr val="CFCBBF"/>
                </a:solidFill>
                <a:latin typeface="Raleway" pitchFamily="34" charset="0"/>
                <a:ea typeface="Raleway" pitchFamily="34" charset="-122"/>
                <a:cs typeface="Raleway" pitchFamily="34" charset="-120"/>
              </a:rPr>
              <a:t>The runtime stack is crucial for error handling, as it provides a way to trace the sequence of function calls that led to an error. This information is essential for debugging and understanding the flow of a program's execution.</a:t>
            </a:r>
            <a:endParaRPr lang="en-US" sz="148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721281"/>
            <a:ext cx="8159829" cy="694373"/>
          </a:xfrm>
          <a:prstGeom prst="rect">
            <a:avLst/>
          </a:prstGeom>
          <a:noFill/>
          <a:ln/>
        </p:spPr>
        <p:txBody>
          <a:bodyPr wrap="non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How the Runtime Stack Works</a:t>
            </a:r>
            <a:endParaRPr lang="en-US" sz="4374" dirty="0"/>
          </a:p>
        </p:txBody>
      </p:sp>
      <p:pic>
        <p:nvPicPr>
          <p:cNvPr id="6" name="Image 2" descr="preencoded.png"/>
          <p:cNvPicPr>
            <a:picLocks noChangeAspect="1"/>
          </p:cNvPicPr>
          <p:nvPr/>
        </p:nvPicPr>
        <p:blipFill>
          <a:blip r:embed="rId5"/>
          <a:stretch>
            <a:fillRect/>
          </a:stretch>
        </p:blipFill>
        <p:spPr>
          <a:xfrm>
            <a:off x="4490799" y="1748909"/>
            <a:ext cx="1110972" cy="1990963"/>
          </a:xfrm>
          <a:prstGeom prst="rect">
            <a:avLst/>
          </a:prstGeom>
        </p:spPr>
      </p:pic>
      <p:sp>
        <p:nvSpPr>
          <p:cNvPr id="7" name="Text 2"/>
          <p:cNvSpPr/>
          <p:nvPr/>
        </p:nvSpPr>
        <p:spPr>
          <a:xfrm>
            <a:off x="5935028" y="1971080"/>
            <a:ext cx="2777490" cy="347186"/>
          </a:xfrm>
          <a:prstGeom prst="rect">
            <a:avLst/>
          </a:prstGeom>
          <a:noFill/>
          <a:ln/>
        </p:spPr>
        <p:txBody>
          <a:bodyPr wrap="none" rtlCol="0" anchor="t"/>
          <a:lstStyle/>
          <a:p>
            <a:pPr marL="0" indent="0" algn="l">
              <a:lnSpc>
                <a:spcPts val="2734"/>
              </a:lnSpc>
              <a:buNone/>
            </a:pPr>
            <a:r>
              <a:rPr lang="en-US" sz="2187" dirty="0">
                <a:solidFill>
                  <a:srgbClr val="AE8625"/>
                </a:solidFill>
                <a:latin typeface="Prata" pitchFamily="34" charset="0"/>
                <a:ea typeface="Prata" pitchFamily="34" charset="-122"/>
                <a:cs typeface="Prata" pitchFamily="34" charset="-120"/>
              </a:rPr>
              <a:t>Function Call</a:t>
            </a:r>
            <a:endParaRPr lang="en-US" sz="2187" dirty="0"/>
          </a:p>
        </p:txBody>
      </p:sp>
      <p:sp>
        <p:nvSpPr>
          <p:cNvPr id="8" name="Text 3"/>
          <p:cNvSpPr/>
          <p:nvPr/>
        </p:nvSpPr>
        <p:spPr>
          <a:xfrm>
            <a:off x="5935028" y="2451497"/>
            <a:ext cx="7862173" cy="1066205"/>
          </a:xfrm>
          <a:prstGeom prst="rect">
            <a:avLst/>
          </a:prstGeom>
          <a:noFill/>
          <a:ln/>
        </p:spPr>
        <p:txBody>
          <a:bodyPr wrap="square" rtlCol="0" anchor="t"/>
          <a:lstStyle/>
          <a:p>
            <a:pPr marL="0" indent="0" algn="l">
              <a:lnSpc>
                <a:spcPts val="2799"/>
              </a:lnSpc>
              <a:buNone/>
            </a:pPr>
            <a:r>
              <a:rPr lang="en-US" sz="1750" dirty="0">
                <a:solidFill>
                  <a:srgbClr val="CFCBBF"/>
                </a:solidFill>
                <a:latin typeface="Raleway" pitchFamily="34" charset="0"/>
                <a:ea typeface="Raleway" pitchFamily="34" charset="-122"/>
                <a:cs typeface="Raleway" pitchFamily="34" charset="-120"/>
              </a:rPr>
              <a:t>When a function is called, a new frame is pushed onto the top of the runtime stack. This frame contains information about the function, including its parameters, local variables, and the return address.</a:t>
            </a:r>
            <a:endParaRPr lang="en-US" sz="1750" dirty="0"/>
          </a:p>
        </p:txBody>
      </p:sp>
      <p:pic>
        <p:nvPicPr>
          <p:cNvPr id="9" name="Image 3" descr="preencoded.png"/>
          <p:cNvPicPr>
            <a:picLocks noChangeAspect="1"/>
          </p:cNvPicPr>
          <p:nvPr/>
        </p:nvPicPr>
        <p:blipFill>
          <a:blip r:embed="rId6"/>
          <a:stretch>
            <a:fillRect/>
          </a:stretch>
        </p:blipFill>
        <p:spPr>
          <a:xfrm>
            <a:off x="4490799" y="3739872"/>
            <a:ext cx="1110972" cy="1777484"/>
          </a:xfrm>
          <a:prstGeom prst="rect">
            <a:avLst/>
          </a:prstGeom>
        </p:spPr>
      </p:pic>
      <p:sp>
        <p:nvSpPr>
          <p:cNvPr id="10" name="Text 4"/>
          <p:cNvSpPr/>
          <p:nvPr/>
        </p:nvSpPr>
        <p:spPr>
          <a:xfrm>
            <a:off x="5935028" y="3962043"/>
            <a:ext cx="2777490" cy="347186"/>
          </a:xfrm>
          <a:prstGeom prst="rect">
            <a:avLst/>
          </a:prstGeom>
          <a:noFill/>
          <a:ln/>
        </p:spPr>
        <p:txBody>
          <a:bodyPr wrap="none" rtlCol="0" anchor="t"/>
          <a:lstStyle/>
          <a:p>
            <a:pPr marL="0" indent="0" algn="l">
              <a:lnSpc>
                <a:spcPts val="2734"/>
              </a:lnSpc>
              <a:buNone/>
            </a:pPr>
            <a:r>
              <a:rPr lang="en-US" sz="2187" dirty="0">
                <a:solidFill>
                  <a:srgbClr val="AE8625"/>
                </a:solidFill>
                <a:latin typeface="Prata" pitchFamily="34" charset="0"/>
                <a:ea typeface="Prata" pitchFamily="34" charset="-122"/>
                <a:cs typeface="Prata" pitchFamily="34" charset="-120"/>
              </a:rPr>
              <a:t>Execution</a:t>
            </a:r>
            <a:endParaRPr lang="en-US" sz="2187" dirty="0"/>
          </a:p>
        </p:txBody>
      </p:sp>
      <p:sp>
        <p:nvSpPr>
          <p:cNvPr id="11" name="Text 5"/>
          <p:cNvSpPr/>
          <p:nvPr/>
        </p:nvSpPr>
        <p:spPr>
          <a:xfrm>
            <a:off x="5935028" y="4442460"/>
            <a:ext cx="7862173" cy="710803"/>
          </a:xfrm>
          <a:prstGeom prst="rect">
            <a:avLst/>
          </a:prstGeom>
          <a:noFill/>
          <a:ln/>
        </p:spPr>
        <p:txBody>
          <a:bodyPr wrap="square" rtlCol="0" anchor="t"/>
          <a:lstStyle/>
          <a:p>
            <a:pPr marL="0" indent="0" algn="l">
              <a:lnSpc>
                <a:spcPts val="2799"/>
              </a:lnSpc>
              <a:buNone/>
            </a:pPr>
            <a:r>
              <a:rPr lang="en-US" sz="1750" dirty="0">
                <a:solidFill>
                  <a:srgbClr val="CFCBBF"/>
                </a:solidFill>
                <a:latin typeface="Raleway" pitchFamily="34" charset="0"/>
                <a:ea typeface="Raleway" pitchFamily="34" charset="-122"/>
                <a:cs typeface="Raleway" pitchFamily="34" charset="-120"/>
              </a:rPr>
              <a:t>The program then executes the instructions within the function, using the memory allocated on the stack for its variables and parameters.</a:t>
            </a:r>
            <a:endParaRPr lang="en-US" sz="1750" dirty="0"/>
          </a:p>
        </p:txBody>
      </p:sp>
      <p:pic>
        <p:nvPicPr>
          <p:cNvPr id="12" name="Image 4" descr="preencoded.png"/>
          <p:cNvPicPr>
            <a:picLocks noChangeAspect="1"/>
          </p:cNvPicPr>
          <p:nvPr/>
        </p:nvPicPr>
        <p:blipFill>
          <a:blip r:embed="rId7"/>
          <a:stretch>
            <a:fillRect/>
          </a:stretch>
        </p:blipFill>
        <p:spPr>
          <a:xfrm>
            <a:off x="4490799" y="5517356"/>
            <a:ext cx="1110972" cy="1990963"/>
          </a:xfrm>
          <a:prstGeom prst="rect">
            <a:avLst/>
          </a:prstGeom>
        </p:spPr>
      </p:pic>
      <p:sp>
        <p:nvSpPr>
          <p:cNvPr id="13" name="Text 6"/>
          <p:cNvSpPr/>
          <p:nvPr/>
        </p:nvSpPr>
        <p:spPr>
          <a:xfrm>
            <a:off x="5935028" y="5739527"/>
            <a:ext cx="2777490" cy="347186"/>
          </a:xfrm>
          <a:prstGeom prst="rect">
            <a:avLst/>
          </a:prstGeom>
          <a:noFill/>
          <a:ln/>
        </p:spPr>
        <p:txBody>
          <a:bodyPr wrap="none" rtlCol="0" anchor="t"/>
          <a:lstStyle/>
          <a:p>
            <a:pPr marL="0" indent="0" algn="l">
              <a:lnSpc>
                <a:spcPts val="2734"/>
              </a:lnSpc>
              <a:buNone/>
            </a:pPr>
            <a:r>
              <a:rPr lang="en-US" sz="2187" dirty="0">
                <a:solidFill>
                  <a:srgbClr val="AE8625"/>
                </a:solidFill>
                <a:latin typeface="Prata" pitchFamily="34" charset="0"/>
                <a:ea typeface="Prata" pitchFamily="34" charset="-122"/>
                <a:cs typeface="Prata" pitchFamily="34" charset="-120"/>
              </a:rPr>
              <a:t>Function Return</a:t>
            </a:r>
            <a:endParaRPr lang="en-US" sz="2187" dirty="0"/>
          </a:p>
        </p:txBody>
      </p:sp>
      <p:sp>
        <p:nvSpPr>
          <p:cNvPr id="14" name="Text 7"/>
          <p:cNvSpPr/>
          <p:nvPr/>
        </p:nvSpPr>
        <p:spPr>
          <a:xfrm>
            <a:off x="5935028" y="6219944"/>
            <a:ext cx="7862173" cy="1066205"/>
          </a:xfrm>
          <a:prstGeom prst="rect">
            <a:avLst/>
          </a:prstGeom>
          <a:noFill/>
          <a:ln/>
        </p:spPr>
        <p:txBody>
          <a:bodyPr wrap="square" rtlCol="0" anchor="t"/>
          <a:lstStyle/>
          <a:p>
            <a:pPr marL="0" indent="0" algn="l">
              <a:lnSpc>
                <a:spcPts val="2799"/>
              </a:lnSpc>
              <a:buNone/>
            </a:pPr>
            <a:r>
              <a:rPr lang="en-US" sz="1750" dirty="0">
                <a:solidFill>
                  <a:srgbClr val="CFCBBF"/>
                </a:solidFill>
                <a:latin typeface="Raleway" pitchFamily="34" charset="0"/>
                <a:ea typeface="Raleway" pitchFamily="34" charset="-122"/>
                <a:cs typeface="Raleway" pitchFamily="34" charset="-120"/>
              </a:rPr>
              <a:t>When the function completes, its frame is popped off the stack, and the program returns to the point from which the function was called, using the stored return address.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982504"/>
            <a:ext cx="8311991" cy="694373"/>
          </a:xfrm>
          <a:prstGeom prst="rect">
            <a:avLst/>
          </a:prstGeom>
          <a:noFill/>
          <a:ln/>
        </p:spPr>
        <p:txBody>
          <a:bodyPr wrap="non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Pushing and Popping Elements</a:t>
            </a:r>
            <a:endParaRPr lang="en-US" sz="4374" dirty="0"/>
          </a:p>
        </p:txBody>
      </p:sp>
      <p:sp>
        <p:nvSpPr>
          <p:cNvPr id="6" name="Shape 2"/>
          <p:cNvSpPr/>
          <p:nvPr/>
        </p:nvSpPr>
        <p:spPr>
          <a:xfrm>
            <a:off x="833199" y="2183725"/>
            <a:ext cx="499943" cy="499943"/>
          </a:xfrm>
          <a:prstGeom prst="roundRect">
            <a:avLst>
              <a:gd name="adj" fmla="val 13333"/>
            </a:avLst>
          </a:prstGeom>
          <a:solidFill>
            <a:srgbClr val="2D3033"/>
          </a:solidFill>
          <a:ln/>
        </p:spPr>
      </p:sp>
      <p:sp>
        <p:nvSpPr>
          <p:cNvPr id="7" name="Text 3"/>
          <p:cNvSpPr/>
          <p:nvPr/>
        </p:nvSpPr>
        <p:spPr>
          <a:xfrm>
            <a:off x="1025604" y="2225397"/>
            <a:ext cx="115014" cy="416481"/>
          </a:xfrm>
          <a:prstGeom prst="rect">
            <a:avLst/>
          </a:prstGeom>
          <a:noFill/>
          <a:ln/>
        </p:spPr>
        <p:txBody>
          <a:bodyPr wrap="none" rtlCol="0" anchor="t"/>
          <a:lstStyle/>
          <a:p>
            <a:pPr marL="0" indent="0" algn="ctr">
              <a:lnSpc>
                <a:spcPts val="3281"/>
              </a:lnSpc>
              <a:buNone/>
            </a:pPr>
            <a:r>
              <a:rPr lang="en-US" sz="2624" dirty="0">
                <a:solidFill>
                  <a:srgbClr val="AE8625"/>
                </a:solidFill>
                <a:latin typeface="Prata" pitchFamily="34" charset="0"/>
                <a:ea typeface="Prata" pitchFamily="34" charset="-122"/>
                <a:cs typeface="Prata" pitchFamily="34" charset="-120"/>
              </a:rPr>
              <a:t>1</a:t>
            </a:r>
            <a:endParaRPr lang="en-US" sz="2624" dirty="0"/>
          </a:p>
        </p:txBody>
      </p:sp>
      <p:sp>
        <p:nvSpPr>
          <p:cNvPr id="8" name="Text 4"/>
          <p:cNvSpPr/>
          <p:nvPr/>
        </p:nvSpPr>
        <p:spPr>
          <a:xfrm>
            <a:off x="1555313" y="2260044"/>
            <a:ext cx="2777490"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Pushing</a:t>
            </a:r>
            <a:endParaRPr lang="en-US" sz="2187" dirty="0"/>
          </a:p>
        </p:txBody>
      </p:sp>
      <p:sp>
        <p:nvSpPr>
          <p:cNvPr id="9" name="Text 5"/>
          <p:cNvSpPr/>
          <p:nvPr/>
        </p:nvSpPr>
        <p:spPr>
          <a:xfrm>
            <a:off x="1555313" y="2740462"/>
            <a:ext cx="3820001" cy="2487811"/>
          </a:xfrm>
          <a:prstGeom prst="rect">
            <a:avLst/>
          </a:prstGeom>
          <a:no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When a new function is called, its frame is pushed onto the top of the runtime stack. This adds the function's information to the stack, allowing the program to keep track of the order in which functions were called.</a:t>
            </a:r>
            <a:endParaRPr lang="en-US" sz="1750" dirty="0"/>
          </a:p>
        </p:txBody>
      </p:sp>
      <p:sp>
        <p:nvSpPr>
          <p:cNvPr id="10" name="Shape 6"/>
          <p:cNvSpPr/>
          <p:nvPr/>
        </p:nvSpPr>
        <p:spPr>
          <a:xfrm>
            <a:off x="5597485" y="2183725"/>
            <a:ext cx="499943" cy="499943"/>
          </a:xfrm>
          <a:prstGeom prst="roundRect">
            <a:avLst>
              <a:gd name="adj" fmla="val 13333"/>
            </a:avLst>
          </a:prstGeom>
          <a:solidFill>
            <a:srgbClr val="2D3033"/>
          </a:solidFill>
          <a:ln/>
        </p:spPr>
      </p:sp>
      <p:sp>
        <p:nvSpPr>
          <p:cNvPr id="11" name="Text 7"/>
          <p:cNvSpPr/>
          <p:nvPr/>
        </p:nvSpPr>
        <p:spPr>
          <a:xfrm>
            <a:off x="5745242" y="2225397"/>
            <a:ext cx="204311" cy="416481"/>
          </a:xfrm>
          <a:prstGeom prst="rect">
            <a:avLst/>
          </a:prstGeom>
          <a:noFill/>
          <a:ln/>
        </p:spPr>
        <p:txBody>
          <a:bodyPr wrap="none" rtlCol="0" anchor="t"/>
          <a:lstStyle/>
          <a:p>
            <a:pPr marL="0" indent="0" algn="ctr">
              <a:lnSpc>
                <a:spcPts val="3281"/>
              </a:lnSpc>
              <a:buNone/>
            </a:pPr>
            <a:r>
              <a:rPr lang="en-US" sz="2624" dirty="0">
                <a:solidFill>
                  <a:srgbClr val="AE8625"/>
                </a:solidFill>
                <a:latin typeface="Prata" pitchFamily="34" charset="0"/>
                <a:ea typeface="Prata" pitchFamily="34" charset="-122"/>
                <a:cs typeface="Prata" pitchFamily="34" charset="-120"/>
              </a:rPr>
              <a:t>2</a:t>
            </a:r>
            <a:endParaRPr lang="en-US" sz="2624" dirty="0"/>
          </a:p>
        </p:txBody>
      </p:sp>
      <p:sp>
        <p:nvSpPr>
          <p:cNvPr id="12" name="Text 8"/>
          <p:cNvSpPr/>
          <p:nvPr/>
        </p:nvSpPr>
        <p:spPr>
          <a:xfrm>
            <a:off x="6319599" y="2260044"/>
            <a:ext cx="2777490"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Popping</a:t>
            </a:r>
            <a:endParaRPr lang="en-US" sz="2187" dirty="0"/>
          </a:p>
        </p:txBody>
      </p:sp>
      <p:sp>
        <p:nvSpPr>
          <p:cNvPr id="13" name="Text 9"/>
          <p:cNvSpPr/>
          <p:nvPr/>
        </p:nvSpPr>
        <p:spPr>
          <a:xfrm>
            <a:off x="6319599" y="2740462"/>
            <a:ext cx="3820001" cy="2132409"/>
          </a:xfrm>
          <a:prstGeom prst="rect">
            <a:avLst/>
          </a:prstGeom>
          <a:no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When a function completes, its frame is popped off the top of the stack. This removes the function's information from the stack, allowing the program to return to the previous function in the call sequence.</a:t>
            </a:r>
            <a:endParaRPr lang="en-US" sz="1750" dirty="0"/>
          </a:p>
        </p:txBody>
      </p:sp>
      <p:sp>
        <p:nvSpPr>
          <p:cNvPr id="14" name="Shape 10"/>
          <p:cNvSpPr/>
          <p:nvPr/>
        </p:nvSpPr>
        <p:spPr>
          <a:xfrm>
            <a:off x="833199" y="5624036"/>
            <a:ext cx="499943" cy="499943"/>
          </a:xfrm>
          <a:prstGeom prst="roundRect">
            <a:avLst>
              <a:gd name="adj" fmla="val 13333"/>
            </a:avLst>
          </a:prstGeom>
          <a:solidFill>
            <a:srgbClr val="2D3033"/>
          </a:solidFill>
          <a:ln/>
        </p:spPr>
      </p:sp>
      <p:sp>
        <p:nvSpPr>
          <p:cNvPr id="15" name="Text 11"/>
          <p:cNvSpPr/>
          <p:nvPr/>
        </p:nvSpPr>
        <p:spPr>
          <a:xfrm>
            <a:off x="979765" y="5665708"/>
            <a:ext cx="206693" cy="416481"/>
          </a:xfrm>
          <a:prstGeom prst="rect">
            <a:avLst/>
          </a:prstGeom>
          <a:noFill/>
          <a:ln/>
        </p:spPr>
        <p:txBody>
          <a:bodyPr wrap="none" rtlCol="0" anchor="t"/>
          <a:lstStyle/>
          <a:p>
            <a:pPr marL="0" indent="0" algn="ctr">
              <a:lnSpc>
                <a:spcPts val="3281"/>
              </a:lnSpc>
              <a:buNone/>
            </a:pPr>
            <a:r>
              <a:rPr lang="en-US" sz="2624" dirty="0">
                <a:solidFill>
                  <a:srgbClr val="AE8625"/>
                </a:solidFill>
                <a:latin typeface="Prata" pitchFamily="34" charset="0"/>
                <a:ea typeface="Prata" pitchFamily="34" charset="-122"/>
                <a:cs typeface="Prata" pitchFamily="34" charset="-120"/>
              </a:rPr>
              <a:t>3</a:t>
            </a:r>
            <a:endParaRPr lang="en-US" sz="2624" dirty="0"/>
          </a:p>
        </p:txBody>
      </p:sp>
      <p:sp>
        <p:nvSpPr>
          <p:cNvPr id="16" name="Text 12"/>
          <p:cNvSpPr/>
          <p:nvPr/>
        </p:nvSpPr>
        <p:spPr>
          <a:xfrm>
            <a:off x="1555313" y="5700355"/>
            <a:ext cx="2777490"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LIFO</a:t>
            </a:r>
            <a:endParaRPr lang="en-US" sz="2187" dirty="0"/>
          </a:p>
        </p:txBody>
      </p:sp>
      <p:sp>
        <p:nvSpPr>
          <p:cNvPr id="17" name="Text 13"/>
          <p:cNvSpPr/>
          <p:nvPr/>
        </p:nvSpPr>
        <p:spPr>
          <a:xfrm>
            <a:off x="1555313" y="6180773"/>
            <a:ext cx="8584287" cy="1066205"/>
          </a:xfrm>
          <a:prstGeom prst="rect">
            <a:avLst/>
          </a:prstGeom>
          <a:no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The runtime stack follows the Last-In-First-Out (LIFO) principle, meaning that the most recently added function is the first one to be removed. This ensures that the program returns to the correct point after a function has completed.</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sp>
        <p:nvSpPr>
          <p:cNvPr id="4" name="Text 1"/>
          <p:cNvSpPr/>
          <p:nvPr/>
        </p:nvSpPr>
        <p:spPr>
          <a:xfrm>
            <a:off x="2037993" y="1328261"/>
            <a:ext cx="10067687" cy="694373"/>
          </a:xfrm>
          <a:prstGeom prst="rect">
            <a:avLst/>
          </a:prstGeom>
          <a:noFill/>
          <a:ln/>
        </p:spPr>
        <p:txBody>
          <a:bodyPr wrap="non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Function Calls and the Runtime Stack</a:t>
            </a:r>
            <a:endParaRPr lang="en-US" sz="4374" dirty="0"/>
          </a:p>
        </p:txBody>
      </p:sp>
      <p:sp>
        <p:nvSpPr>
          <p:cNvPr id="5" name="Text 2"/>
          <p:cNvSpPr/>
          <p:nvPr/>
        </p:nvSpPr>
        <p:spPr>
          <a:xfrm>
            <a:off x="2037993" y="2578060"/>
            <a:ext cx="2934891"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Nested Function Calls</a:t>
            </a:r>
            <a:endParaRPr lang="en-US" sz="2187" dirty="0"/>
          </a:p>
        </p:txBody>
      </p:sp>
      <p:sp>
        <p:nvSpPr>
          <p:cNvPr id="6" name="Text 3"/>
          <p:cNvSpPr/>
          <p:nvPr/>
        </p:nvSpPr>
        <p:spPr>
          <a:xfrm>
            <a:off x="2037993" y="3147417"/>
            <a:ext cx="3156347" cy="2487811"/>
          </a:xfrm>
          <a:prstGeom prst="rect">
            <a:avLst/>
          </a:prstGeom>
          <a:no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When a function calls another function, the new function is pushed onto the runtime stack. This creates a nested call structure, where each function call is represented by a frame on the stack.</a:t>
            </a:r>
            <a:endParaRPr lang="en-US" sz="1750" dirty="0"/>
          </a:p>
        </p:txBody>
      </p:sp>
      <p:sp>
        <p:nvSpPr>
          <p:cNvPr id="7" name="Text 4"/>
          <p:cNvSpPr/>
          <p:nvPr/>
        </p:nvSpPr>
        <p:spPr>
          <a:xfrm>
            <a:off x="5743932" y="2578060"/>
            <a:ext cx="2777490"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Return Addresses</a:t>
            </a:r>
            <a:endParaRPr lang="en-US" sz="2187" dirty="0"/>
          </a:p>
        </p:txBody>
      </p:sp>
      <p:sp>
        <p:nvSpPr>
          <p:cNvPr id="8" name="Text 5"/>
          <p:cNvSpPr/>
          <p:nvPr/>
        </p:nvSpPr>
        <p:spPr>
          <a:xfrm>
            <a:off x="5743932" y="3147417"/>
            <a:ext cx="3156347" cy="3198614"/>
          </a:xfrm>
          <a:prstGeom prst="rect">
            <a:avLst/>
          </a:prstGeom>
          <a:no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The runtime stack stores the return addresses for each function call, allowing the program to return to the correct point after a function has completed. This ensures that the program resumes execution at the correct location.</a:t>
            </a:r>
            <a:endParaRPr lang="en-US" sz="1750" dirty="0"/>
          </a:p>
        </p:txBody>
      </p:sp>
      <p:sp>
        <p:nvSpPr>
          <p:cNvPr id="9" name="Text 6"/>
          <p:cNvSpPr/>
          <p:nvPr/>
        </p:nvSpPr>
        <p:spPr>
          <a:xfrm>
            <a:off x="9449872" y="2578060"/>
            <a:ext cx="2777490"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Stack Frames</a:t>
            </a:r>
            <a:endParaRPr lang="en-US" sz="2187" dirty="0"/>
          </a:p>
        </p:txBody>
      </p:sp>
      <p:sp>
        <p:nvSpPr>
          <p:cNvPr id="10" name="Text 7"/>
          <p:cNvSpPr/>
          <p:nvPr/>
        </p:nvSpPr>
        <p:spPr>
          <a:xfrm>
            <a:off x="9449872" y="3147417"/>
            <a:ext cx="3156347" cy="3554016"/>
          </a:xfrm>
          <a:prstGeom prst="rect">
            <a:avLst/>
          </a:prstGeom>
          <a:noFill/>
          <a:ln/>
        </p:spPr>
        <p:txBody>
          <a:bodyPr wrap="square" rtlCol="0" anchor="t"/>
          <a:lstStyle/>
          <a:p>
            <a:pPr marL="0" indent="0">
              <a:lnSpc>
                <a:spcPts val="2799"/>
              </a:lnSpc>
              <a:buNone/>
            </a:pPr>
            <a:r>
              <a:rPr lang="en-US" sz="1750" dirty="0">
                <a:solidFill>
                  <a:srgbClr val="CFCBBF"/>
                </a:solidFill>
                <a:latin typeface="Raleway" pitchFamily="34" charset="0"/>
                <a:ea typeface="Raleway" pitchFamily="34" charset="-122"/>
                <a:cs typeface="Raleway" pitchFamily="34" charset="-120"/>
              </a:rPr>
              <a:t>Each function call is represented by a stack frame, which contains the function's parameters, local variables, and the return address. This information is used to properly manage the function's execution and restore the program's state when the function returns.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sp>
        <p:nvSpPr>
          <p:cNvPr id="4" name="Text 1"/>
          <p:cNvSpPr/>
          <p:nvPr/>
        </p:nvSpPr>
        <p:spPr>
          <a:xfrm>
            <a:off x="2110264" y="603171"/>
            <a:ext cx="6244471" cy="684848"/>
          </a:xfrm>
          <a:prstGeom prst="rect">
            <a:avLst/>
          </a:prstGeom>
          <a:noFill/>
          <a:ln/>
        </p:spPr>
        <p:txBody>
          <a:bodyPr wrap="none" rtlCol="0" anchor="t"/>
          <a:lstStyle/>
          <a:p>
            <a:pPr marL="0" indent="0">
              <a:lnSpc>
                <a:spcPts val="5393"/>
              </a:lnSpc>
              <a:buNone/>
            </a:pPr>
            <a:r>
              <a:rPr lang="en-US" sz="4314" dirty="0">
                <a:solidFill>
                  <a:srgbClr val="AE8625"/>
                </a:solidFill>
                <a:latin typeface="Prata" pitchFamily="34" charset="0"/>
                <a:ea typeface="Prata" pitchFamily="34" charset="-122"/>
                <a:cs typeface="Prata" pitchFamily="34" charset="-120"/>
              </a:rPr>
              <a:t>Handling Return Values</a:t>
            </a:r>
            <a:endParaRPr lang="en-US" sz="4314" dirty="0"/>
          </a:p>
        </p:txBody>
      </p:sp>
      <p:sp>
        <p:nvSpPr>
          <p:cNvPr id="5" name="Shape 2"/>
          <p:cNvSpPr/>
          <p:nvPr/>
        </p:nvSpPr>
        <p:spPr>
          <a:xfrm>
            <a:off x="2110264" y="1726287"/>
            <a:ext cx="5095399" cy="2665214"/>
          </a:xfrm>
          <a:prstGeom prst="roundRect">
            <a:avLst>
              <a:gd name="adj" fmla="val 2467"/>
            </a:avLst>
          </a:prstGeom>
          <a:solidFill>
            <a:srgbClr val="2D3033"/>
          </a:solidFill>
          <a:ln/>
        </p:spPr>
      </p:sp>
      <p:sp>
        <p:nvSpPr>
          <p:cNvPr id="6" name="Text 3"/>
          <p:cNvSpPr/>
          <p:nvPr/>
        </p:nvSpPr>
        <p:spPr>
          <a:xfrm>
            <a:off x="2329339" y="1945362"/>
            <a:ext cx="2739390" cy="342424"/>
          </a:xfrm>
          <a:prstGeom prst="rect">
            <a:avLst/>
          </a:prstGeom>
          <a:noFill/>
          <a:ln/>
        </p:spPr>
        <p:txBody>
          <a:bodyPr wrap="none" rtlCol="0" anchor="t"/>
          <a:lstStyle/>
          <a:p>
            <a:pPr marL="0" indent="0">
              <a:lnSpc>
                <a:spcPts val="2696"/>
              </a:lnSpc>
              <a:buNone/>
            </a:pPr>
            <a:r>
              <a:rPr lang="en-US" sz="2157" dirty="0">
                <a:solidFill>
                  <a:srgbClr val="AE8625"/>
                </a:solidFill>
                <a:latin typeface="Prata" pitchFamily="34" charset="0"/>
                <a:ea typeface="Prata" pitchFamily="34" charset="-122"/>
                <a:cs typeface="Prata" pitchFamily="34" charset="-120"/>
              </a:rPr>
              <a:t>Return Values</a:t>
            </a:r>
            <a:endParaRPr lang="en-US" sz="2157" dirty="0"/>
          </a:p>
        </p:txBody>
      </p:sp>
      <p:sp>
        <p:nvSpPr>
          <p:cNvPr id="7" name="Text 4"/>
          <p:cNvSpPr/>
          <p:nvPr/>
        </p:nvSpPr>
        <p:spPr>
          <a:xfrm>
            <a:off x="2329339" y="2419231"/>
            <a:ext cx="4657249" cy="1753195"/>
          </a:xfrm>
          <a:prstGeom prst="rect">
            <a:avLst/>
          </a:prstGeom>
          <a:noFill/>
          <a:ln/>
        </p:spPr>
        <p:txBody>
          <a:bodyPr wrap="square" rtlCol="0" anchor="t"/>
          <a:lstStyle/>
          <a:p>
            <a:pPr marL="0" indent="0">
              <a:lnSpc>
                <a:spcPts val="2761"/>
              </a:lnSpc>
              <a:buNone/>
            </a:pPr>
            <a:r>
              <a:rPr lang="en-US" sz="1726" dirty="0">
                <a:solidFill>
                  <a:srgbClr val="CFCBBF"/>
                </a:solidFill>
                <a:latin typeface="Raleway" pitchFamily="34" charset="0"/>
                <a:ea typeface="Raleway" pitchFamily="34" charset="-122"/>
                <a:cs typeface="Raleway" pitchFamily="34" charset="-120"/>
              </a:rPr>
              <a:t>When a function completes, it can return a value to the calling function. This return value is stored in a designated location, such as a register or a memory location, so that the calling function can access it.</a:t>
            </a:r>
            <a:endParaRPr lang="en-US" sz="1726" dirty="0"/>
          </a:p>
        </p:txBody>
      </p:sp>
      <p:sp>
        <p:nvSpPr>
          <p:cNvPr id="8" name="Shape 5"/>
          <p:cNvSpPr/>
          <p:nvPr/>
        </p:nvSpPr>
        <p:spPr>
          <a:xfrm>
            <a:off x="7424737" y="1726287"/>
            <a:ext cx="5095399" cy="2665214"/>
          </a:xfrm>
          <a:prstGeom prst="roundRect">
            <a:avLst>
              <a:gd name="adj" fmla="val 2467"/>
            </a:avLst>
          </a:prstGeom>
          <a:solidFill>
            <a:srgbClr val="2D3033"/>
          </a:solidFill>
          <a:ln/>
        </p:spPr>
      </p:sp>
      <p:sp>
        <p:nvSpPr>
          <p:cNvPr id="9" name="Text 6"/>
          <p:cNvSpPr/>
          <p:nvPr/>
        </p:nvSpPr>
        <p:spPr>
          <a:xfrm>
            <a:off x="7643813" y="1945362"/>
            <a:ext cx="2739390" cy="342424"/>
          </a:xfrm>
          <a:prstGeom prst="rect">
            <a:avLst/>
          </a:prstGeom>
          <a:noFill/>
          <a:ln/>
        </p:spPr>
        <p:txBody>
          <a:bodyPr wrap="none" rtlCol="0" anchor="t"/>
          <a:lstStyle/>
          <a:p>
            <a:pPr marL="0" indent="0">
              <a:lnSpc>
                <a:spcPts val="2696"/>
              </a:lnSpc>
              <a:buNone/>
            </a:pPr>
            <a:r>
              <a:rPr lang="en-US" sz="2157" dirty="0">
                <a:solidFill>
                  <a:srgbClr val="AE8625"/>
                </a:solidFill>
                <a:latin typeface="Prata" pitchFamily="34" charset="0"/>
                <a:ea typeface="Prata" pitchFamily="34" charset="-122"/>
                <a:cs typeface="Prata" pitchFamily="34" charset="-120"/>
              </a:rPr>
              <a:t>Return Address</a:t>
            </a:r>
            <a:endParaRPr lang="en-US" sz="2157" dirty="0"/>
          </a:p>
        </p:txBody>
      </p:sp>
      <p:sp>
        <p:nvSpPr>
          <p:cNvPr id="10" name="Text 7"/>
          <p:cNvSpPr/>
          <p:nvPr/>
        </p:nvSpPr>
        <p:spPr>
          <a:xfrm>
            <a:off x="7643813" y="2419231"/>
            <a:ext cx="4657249" cy="1753195"/>
          </a:xfrm>
          <a:prstGeom prst="rect">
            <a:avLst/>
          </a:prstGeom>
          <a:noFill/>
          <a:ln/>
        </p:spPr>
        <p:txBody>
          <a:bodyPr wrap="square" rtlCol="0" anchor="t"/>
          <a:lstStyle/>
          <a:p>
            <a:pPr marL="0" indent="0">
              <a:lnSpc>
                <a:spcPts val="2761"/>
              </a:lnSpc>
              <a:buNone/>
            </a:pPr>
            <a:r>
              <a:rPr lang="en-US" sz="1726" dirty="0">
                <a:solidFill>
                  <a:srgbClr val="CFCBBF"/>
                </a:solidFill>
                <a:latin typeface="Raleway" pitchFamily="34" charset="0"/>
                <a:ea typeface="Raleway" pitchFamily="34" charset="-122"/>
                <a:cs typeface="Raleway" pitchFamily="34" charset="-120"/>
              </a:rPr>
              <a:t>In addition to the return value, the runtime stack also stores the return address for the function call. This address is used to resume the execution of the calling function after the called function has completed.</a:t>
            </a:r>
            <a:endParaRPr lang="en-US" sz="1726" dirty="0"/>
          </a:p>
        </p:txBody>
      </p:sp>
      <p:sp>
        <p:nvSpPr>
          <p:cNvPr id="11" name="Shape 8"/>
          <p:cNvSpPr/>
          <p:nvPr/>
        </p:nvSpPr>
        <p:spPr>
          <a:xfrm>
            <a:off x="2110264" y="4610576"/>
            <a:ext cx="5095399" cy="3015853"/>
          </a:xfrm>
          <a:prstGeom prst="roundRect">
            <a:avLst>
              <a:gd name="adj" fmla="val 2180"/>
            </a:avLst>
          </a:prstGeom>
          <a:solidFill>
            <a:srgbClr val="2D3033"/>
          </a:solidFill>
          <a:ln/>
        </p:spPr>
      </p:sp>
      <p:sp>
        <p:nvSpPr>
          <p:cNvPr id="12" name="Text 9"/>
          <p:cNvSpPr/>
          <p:nvPr/>
        </p:nvSpPr>
        <p:spPr>
          <a:xfrm>
            <a:off x="2329339" y="4829651"/>
            <a:ext cx="2739390" cy="342424"/>
          </a:xfrm>
          <a:prstGeom prst="rect">
            <a:avLst/>
          </a:prstGeom>
          <a:noFill/>
          <a:ln/>
        </p:spPr>
        <p:txBody>
          <a:bodyPr wrap="none" rtlCol="0" anchor="t"/>
          <a:lstStyle/>
          <a:p>
            <a:pPr marL="0" indent="0">
              <a:lnSpc>
                <a:spcPts val="2696"/>
              </a:lnSpc>
              <a:buNone/>
            </a:pPr>
            <a:r>
              <a:rPr lang="en-US" sz="2157" dirty="0">
                <a:solidFill>
                  <a:srgbClr val="AE8625"/>
                </a:solidFill>
                <a:latin typeface="Prata" pitchFamily="34" charset="0"/>
                <a:ea typeface="Prata" pitchFamily="34" charset="-122"/>
                <a:cs typeface="Prata" pitchFamily="34" charset="-120"/>
              </a:rPr>
              <a:t>Restore State</a:t>
            </a:r>
            <a:endParaRPr lang="en-US" sz="2157" dirty="0"/>
          </a:p>
        </p:txBody>
      </p:sp>
      <p:sp>
        <p:nvSpPr>
          <p:cNvPr id="13" name="Text 10"/>
          <p:cNvSpPr/>
          <p:nvPr/>
        </p:nvSpPr>
        <p:spPr>
          <a:xfrm>
            <a:off x="2329339" y="5303520"/>
            <a:ext cx="4657249" cy="2103834"/>
          </a:xfrm>
          <a:prstGeom prst="rect">
            <a:avLst/>
          </a:prstGeom>
          <a:noFill/>
          <a:ln/>
        </p:spPr>
        <p:txBody>
          <a:bodyPr wrap="square" rtlCol="0" anchor="t"/>
          <a:lstStyle/>
          <a:p>
            <a:pPr marL="0" indent="0">
              <a:lnSpc>
                <a:spcPts val="2761"/>
              </a:lnSpc>
              <a:buNone/>
            </a:pPr>
            <a:r>
              <a:rPr lang="en-US" sz="1726" dirty="0">
                <a:solidFill>
                  <a:srgbClr val="CFCBBF"/>
                </a:solidFill>
                <a:latin typeface="Raleway" pitchFamily="34" charset="0"/>
                <a:ea typeface="Raleway" pitchFamily="34" charset="-122"/>
                <a:cs typeface="Raleway" pitchFamily="34" charset="-120"/>
              </a:rPr>
              <a:t>When a function returns, the runtime stack is used to restore the state of the calling function, including its local variables and parameters. This ensures that the program can continue execution from the correct point.</a:t>
            </a:r>
            <a:endParaRPr lang="en-US" sz="1726" dirty="0"/>
          </a:p>
        </p:txBody>
      </p:sp>
      <p:sp>
        <p:nvSpPr>
          <p:cNvPr id="14" name="Shape 11"/>
          <p:cNvSpPr/>
          <p:nvPr/>
        </p:nvSpPr>
        <p:spPr>
          <a:xfrm>
            <a:off x="7424737" y="4610576"/>
            <a:ext cx="5095399" cy="3015853"/>
          </a:xfrm>
          <a:prstGeom prst="roundRect">
            <a:avLst>
              <a:gd name="adj" fmla="val 2180"/>
            </a:avLst>
          </a:prstGeom>
          <a:solidFill>
            <a:srgbClr val="2D3033"/>
          </a:solidFill>
          <a:ln/>
        </p:spPr>
      </p:sp>
      <p:sp>
        <p:nvSpPr>
          <p:cNvPr id="15" name="Text 12"/>
          <p:cNvSpPr/>
          <p:nvPr/>
        </p:nvSpPr>
        <p:spPr>
          <a:xfrm>
            <a:off x="7643813" y="4829651"/>
            <a:ext cx="2739390" cy="342424"/>
          </a:xfrm>
          <a:prstGeom prst="rect">
            <a:avLst/>
          </a:prstGeom>
          <a:noFill/>
          <a:ln/>
        </p:spPr>
        <p:txBody>
          <a:bodyPr wrap="none" rtlCol="0" anchor="t"/>
          <a:lstStyle/>
          <a:p>
            <a:pPr marL="0" indent="0">
              <a:lnSpc>
                <a:spcPts val="2696"/>
              </a:lnSpc>
              <a:buNone/>
            </a:pPr>
            <a:r>
              <a:rPr lang="en-US" sz="2157" dirty="0">
                <a:solidFill>
                  <a:srgbClr val="AE8625"/>
                </a:solidFill>
                <a:latin typeface="Prata" pitchFamily="34" charset="0"/>
                <a:ea typeface="Prata" pitchFamily="34" charset="-122"/>
                <a:cs typeface="Prata" pitchFamily="34" charset="-120"/>
              </a:rPr>
              <a:t>Error Handling</a:t>
            </a:r>
            <a:endParaRPr lang="en-US" sz="2157" dirty="0"/>
          </a:p>
        </p:txBody>
      </p:sp>
      <p:sp>
        <p:nvSpPr>
          <p:cNvPr id="16" name="Text 13"/>
          <p:cNvSpPr/>
          <p:nvPr/>
        </p:nvSpPr>
        <p:spPr>
          <a:xfrm>
            <a:off x="7643813" y="5303520"/>
            <a:ext cx="4657249" cy="2103834"/>
          </a:xfrm>
          <a:prstGeom prst="rect">
            <a:avLst/>
          </a:prstGeom>
          <a:noFill/>
          <a:ln/>
        </p:spPr>
        <p:txBody>
          <a:bodyPr wrap="square" rtlCol="0" anchor="t"/>
          <a:lstStyle/>
          <a:p>
            <a:pPr marL="0" indent="0">
              <a:lnSpc>
                <a:spcPts val="2761"/>
              </a:lnSpc>
              <a:buNone/>
            </a:pPr>
            <a:r>
              <a:rPr lang="en-US" sz="1726" dirty="0">
                <a:solidFill>
                  <a:srgbClr val="CFCBBF"/>
                </a:solidFill>
                <a:latin typeface="Raleway" pitchFamily="34" charset="0"/>
                <a:ea typeface="Raleway" pitchFamily="34" charset="-122"/>
                <a:cs typeface="Raleway" pitchFamily="34" charset="-120"/>
              </a:rPr>
              <a:t>The runtime stack is also crucial for handling errors and exceptions. When an error occurs, the stack can be used to trace the sequence of function calls that led to the error, which is essential for debugging and resolving the issue.</a:t>
            </a:r>
            <a:endParaRPr lang="en-US" sz="172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56536" y="693063"/>
            <a:ext cx="7833836" cy="609124"/>
          </a:xfrm>
          <a:prstGeom prst="rect">
            <a:avLst/>
          </a:prstGeom>
          <a:noFill/>
          <a:ln/>
        </p:spPr>
        <p:txBody>
          <a:bodyPr wrap="none" rtlCol="0" anchor="t"/>
          <a:lstStyle/>
          <a:p>
            <a:pPr marL="0" indent="0">
              <a:lnSpc>
                <a:spcPts val="4797"/>
              </a:lnSpc>
              <a:buNone/>
            </a:pPr>
            <a:r>
              <a:rPr lang="en-US" sz="3837" dirty="0">
                <a:solidFill>
                  <a:srgbClr val="AE8625"/>
                </a:solidFill>
                <a:latin typeface="Prata" pitchFamily="34" charset="0"/>
                <a:ea typeface="Prata" pitchFamily="34" charset="-122"/>
                <a:cs typeface="Prata" pitchFamily="34" charset="-120"/>
              </a:rPr>
              <a:t>Recursion and the Runtime Stack</a:t>
            </a:r>
            <a:endParaRPr lang="en-US" sz="3837" dirty="0"/>
          </a:p>
        </p:txBody>
      </p:sp>
      <p:sp>
        <p:nvSpPr>
          <p:cNvPr id="6" name="Shape 2"/>
          <p:cNvSpPr/>
          <p:nvPr/>
        </p:nvSpPr>
        <p:spPr>
          <a:xfrm>
            <a:off x="1136690" y="1594485"/>
            <a:ext cx="24289" cy="5941933"/>
          </a:xfrm>
          <a:prstGeom prst="rect">
            <a:avLst/>
          </a:prstGeom>
          <a:solidFill>
            <a:srgbClr val="D2AC47"/>
          </a:solidFill>
          <a:ln/>
        </p:spPr>
      </p:sp>
      <p:sp>
        <p:nvSpPr>
          <p:cNvPr id="7" name="Shape 3"/>
          <p:cNvSpPr/>
          <p:nvPr/>
        </p:nvSpPr>
        <p:spPr>
          <a:xfrm>
            <a:off x="1368088" y="1953816"/>
            <a:ext cx="682228" cy="24289"/>
          </a:xfrm>
          <a:prstGeom prst="rect">
            <a:avLst/>
          </a:prstGeom>
          <a:solidFill>
            <a:srgbClr val="D2AC47"/>
          </a:solidFill>
          <a:ln/>
        </p:spPr>
      </p:sp>
      <p:sp>
        <p:nvSpPr>
          <p:cNvPr id="8" name="Shape 4"/>
          <p:cNvSpPr/>
          <p:nvPr/>
        </p:nvSpPr>
        <p:spPr>
          <a:xfrm>
            <a:off x="929580" y="1746766"/>
            <a:ext cx="438507" cy="438507"/>
          </a:xfrm>
          <a:prstGeom prst="roundRect">
            <a:avLst>
              <a:gd name="adj" fmla="val 13337"/>
            </a:avLst>
          </a:prstGeom>
          <a:solidFill>
            <a:srgbClr val="2D3033"/>
          </a:solidFill>
          <a:ln/>
        </p:spPr>
      </p:sp>
      <p:sp>
        <p:nvSpPr>
          <p:cNvPr id="9" name="Text 5"/>
          <p:cNvSpPr/>
          <p:nvPr/>
        </p:nvSpPr>
        <p:spPr>
          <a:xfrm>
            <a:off x="1098411" y="1783199"/>
            <a:ext cx="100846" cy="365522"/>
          </a:xfrm>
          <a:prstGeom prst="rect">
            <a:avLst/>
          </a:prstGeom>
          <a:noFill/>
          <a:ln/>
        </p:spPr>
        <p:txBody>
          <a:bodyPr wrap="none" rtlCol="0" anchor="t"/>
          <a:lstStyle/>
          <a:p>
            <a:pPr marL="0" indent="0" algn="ctr">
              <a:lnSpc>
                <a:spcPts val="2878"/>
              </a:lnSpc>
              <a:buNone/>
            </a:pPr>
            <a:r>
              <a:rPr lang="en-US" sz="2302" dirty="0">
                <a:solidFill>
                  <a:srgbClr val="AE8625"/>
                </a:solidFill>
                <a:latin typeface="Prata" pitchFamily="34" charset="0"/>
                <a:ea typeface="Prata" pitchFamily="34" charset="-122"/>
                <a:cs typeface="Prata" pitchFamily="34" charset="-120"/>
              </a:rPr>
              <a:t>1</a:t>
            </a:r>
            <a:endParaRPr lang="en-US" sz="2302" dirty="0"/>
          </a:p>
        </p:txBody>
      </p:sp>
      <p:sp>
        <p:nvSpPr>
          <p:cNvPr id="10" name="Text 6"/>
          <p:cNvSpPr/>
          <p:nvPr/>
        </p:nvSpPr>
        <p:spPr>
          <a:xfrm>
            <a:off x="2220992" y="1789390"/>
            <a:ext cx="2436733" cy="304562"/>
          </a:xfrm>
          <a:prstGeom prst="rect">
            <a:avLst/>
          </a:prstGeom>
          <a:noFill/>
          <a:ln/>
        </p:spPr>
        <p:txBody>
          <a:bodyPr wrap="none" rtlCol="0" anchor="t"/>
          <a:lstStyle/>
          <a:p>
            <a:pPr marL="0" indent="0" algn="l">
              <a:lnSpc>
                <a:spcPts val="2398"/>
              </a:lnSpc>
              <a:buNone/>
            </a:pPr>
            <a:r>
              <a:rPr lang="en-US" sz="1919" dirty="0">
                <a:solidFill>
                  <a:srgbClr val="AE8625"/>
                </a:solidFill>
                <a:latin typeface="Prata" pitchFamily="34" charset="0"/>
                <a:ea typeface="Prata" pitchFamily="34" charset="-122"/>
                <a:cs typeface="Prata" pitchFamily="34" charset="-120"/>
              </a:rPr>
              <a:t>Recursive Calls</a:t>
            </a:r>
            <a:endParaRPr lang="en-US" sz="1919" dirty="0"/>
          </a:p>
        </p:txBody>
      </p:sp>
      <p:sp>
        <p:nvSpPr>
          <p:cNvPr id="11" name="Text 7"/>
          <p:cNvSpPr/>
          <p:nvPr/>
        </p:nvSpPr>
        <p:spPr>
          <a:xfrm>
            <a:off x="2220992" y="2210872"/>
            <a:ext cx="7895273" cy="935474"/>
          </a:xfrm>
          <a:prstGeom prst="rect">
            <a:avLst/>
          </a:prstGeom>
          <a:noFill/>
          <a:ln/>
        </p:spPr>
        <p:txBody>
          <a:bodyPr wrap="square" rtlCol="0" anchor="t"/>
          <a:lstStyle/>
          <a:p>
            <a:pPr marL="0" indent="0" algn="l">
              <a:lnSpc>
                <a:spcPts val="2456"/>
              </a:lnSpc>
              <a:buNone/>
            </a:pPr>
            <a:r>
              <a:rPr lang="en-US" sz="1535" dirty="0">
                <a:solidFill>
                  <a:srgbClr val="CFCBBF"/>
                </a:solidFill>
                <a:latin typeface="Raleway" pitchFamily="34" charset="0"/>
                <a:ea typeface="Raleway" pitchFamily="34" charset="-122"/>
                <a:cs typeface="Raleway" pitchFamily="34" charset="-120"/>
              </a:rPr>
              <a:t>When a function calls itself, it creates a recursive call. The runtime stack is used to manage these recursive calls, pushing a new frame onto the stack for each recursive invocation of the function.</a:t>
            </a:r>
            <a:endParaRPr lang="en-US" sz="1535" dirty="0"/>
          </a:p>
        </p:txBody>
      </p:sp>
      <p:sp>
        <p:nvSpPr>
          <p:cNvPr id="12" name="Shape 8"/>
          <p:cNvSpPr/>
          <p:nvPr/>
        </p:nvSpPr>
        <p:spPr>
          <a:xfrm>
            <a:off x="1368088" y="3895487"/>
            <a:ext cx="682228" cy="24289"/>
          </a:xfrm>
          <a:prstGeom prst="rect">
            <a:avLst/>
          </a:prstGeom>
          <a:solidFill>
            <a:srgbClr val="D2AC47"/>
          </a:solidFill>
          <a:ln/>
        </p:spPr>
      </p:sp>
      <p:sp>
        <p:nvSpPr>
          <p:cNvPr id="13" name="Shape 9"/>
          <p:cNvSpPr/>
          <p:nvPr/>
        </p:nvSpPr>
        <p:spPr>
          <a:xfrm>
            <a:off x="929580" y="3688437"/>
            <a:ext cx="438507" cy="438507"/>
          </a:xfrm>
          <a:prstGeom prst="roundRect">
            <a:avLst>
              <a:gd name="adj" fmla="val 13337"/>
            </a:avLst>
          </a:prstGeom>
          <a:solidFill>
            <a:srgbClr val="2D3033"/>
          </a:solidFill>
          <a:ln/>
        </p:spPr>
      </p:sp>
      <p:sp>
        <p:nvSpPr>
          <p:cNvPr id="14" name="Text 10"/>
          <p:cNvSpPr/>
          <p:nvPr/>
        </p:nvSpPr>
        <p:spPr>
          <a:xfrm>
            <a:off x="1059240" y="3724870"/>
            <a:ext cx="179189" cy="365522"/>
          </a:xfrm>
          <a:prstGeom prst="rect">
            <a:avLst/>
          </a:prstGeom>
          <a:noFill/>
          <a:ln/>
        </p:spPr>
        <p:txBody>
          <a:bodyPr wrap="none" rtlCol="0" anchor="t"/>
          <a:lstStyle/>
          <a:p>
            <a:pPr marL="0" indent="0" algn="ctr">
              <a:lnSpc>
                <a:spcPts val="2878"/>
              </a:lnSpc>
              <a:buNone/>
            </a:pPr>
            <a:r>
              <a:rPr lang="en-US" sz="2302" dirty="0">
                <a:solidFill>
                  <a:srgbClr val="AE8625"/>
                </a:solidFill>
                <a:latin typeface="Prata" pitchFamily="34" charset="0"/>
                <a:ea typeface="Prata" pitchFamily="34" charset="-122"/>
                <a:cs typeface="Prata" pitchFamily="34" charset="-120"/>
              </a:rPr>
              <a:t>2</a:t>
            </a:r>
            <a:endParaRPr lang="en-US" sz="2302" dirty="0"/>
          </a:p>
        </p:txBody>
      </p:sp>
      <p:sp>
        <p:nvSpPr>
          <p:cNvPr id="15" name="Text 11"/>
          <p:cNvSpPr/>
          <p:nvPr/>
        </p:nvSpPr>
        <p:spPr>
          <a:xfrm>
            <a:off x="2220992" y="3731062"/>
            <a:ext cx="2436733" cy="304562"/>
          </a:xfrm>
          <a:prstGeom prst="rect">
            <a:avLst/>
          </a:prstGeom>
          <a:noFill/>
          <a:ln/>
        </p:spPr>
        <p:txBody>
          <a:bodyPr wrap="none" rtlCol="0" anchor="t"/>
          <a:lstStyle/>
          <a:p>
            <a:pPr marL="0" indent="0" algn="l">
              <a:lnSpc>
                <a:spcPts val="2398"/>
              </a:lnSpc>
              <a:buNone/>
            </a:pPr>
            <a:r>
              <a:rPr lang="en-US" sz="1919" dirty="0">
                <a:solidFill>
                  <a:srgbClr val="AE8625"/>
                </a:solidFill>
                <a:latin typeface="Prata" pitchFamily="34" charset="0"/>
                <a:ea typeface="Prata" pitchFamily="34" charset="-122"/>
                <a:cs typeface="Prata" pitchFamily="34" charset="-120"/>
              </a:rPr>
              <a:t>Stack Overflow</a:t>
            </a:r>
            <a:endParaRPr lang="en-US" sz="1919" dirty="0"/>
          </a:p>
        </p:txBody>
      </p:sp>
      <p:sp>
        <p:nvSpPr>
          <p:cNvPr id="16" name="Text 12"/>
          <p:cNvSpPr/>
          <p:nvPr/>
        </p:nvSpPr>
        <p:spPr>
          <a:xfrm>
            <a:off x="2220992" y="4152543"/>
            <a:ext cx="7895273" cy="935474"/>
          </a:xfrm>
          <a:prstGeom prst="rect">
            <a:avLst/>
          </a:prstGeom>
          <a:noFill/>
          <a:ln/>
        </p:spPr>
        <p:txBody>
          <a:bodyPr wrap="square" rtlCol="0" anchor="t"/>
          <a:lstStyle/>
          <a:p>
            <a:pPr marL="0" indent="0" algn="l">
              <a:lnSpc>
                <a:spcPts val="2456"/>
              </a:lnSpc>
              <a:buNone/>
            </a:pPr>
            <a:r>
              <a:rPr lang="en-US" sz="1535" dirty="0">
                <a:solidFill>
                  <a:srgbClr val="CFCBBF"/>
                </a:solidFill>
                <a:latin typeface="Raleway" pitchFamily="34" charset="0"/>
                <a:ea typeface="Raleway" pitchFamily="34" charset="-122"/>
                <a:cs typeface="Raleway" pitchFamily="34" charset="-120"/>
              </a:rPr>
              <a:t>If a recursive function does not have a proper base case to stop the recursion, it can continue calling itself indefinitely, leading to a stack overflow error. This occurs when the runtime stack runs out of memory to store the function calls.</a:t>
            </a:r>
            <a:endParaRPr lang="en-US" sz="1535" dirty="0"/>
          </a:p>
        </p:txBody>
      </p:sp>
      <p:sp>
        <p:nvSpPr>
          <p:cNvPr id="17" name="Shape 13"/>
          <p:cNvSpPr/>
          <p:nvPr/>
        </p:nvSpPr>
        <p:spPr>
          <a:xfrm>
            <a:off x="1368088" y="5837158"/>
            <a:ext cx="682228" cy="24289"/>
          </a:xfrm>
          <a:prstGeom prst="rect">
            <a:avLst/>
          </a:prstGeom>
          <a:solidFill>
            <a:srgbClr val="D2AC47"/>
          </a:solidFill>
          <a:ln/>
        </p:spPr>
      </p:sp>
      <p:sp>
        <p:nvSpPr>
          <p:cNvPr id="18" name="Shape 14"/>
          <p:cNvSpPr/>
          <p:nvPr/>
        </p:nvSpPr>
        <p:spPr>
          <a:xfrm>
            <a:off x="929580" y="5630108"/>
            <a:ext cx="438507" cy="438507"/>
          </a:xfrm>
          <a:prstGeom prst="roundRect">
            <a:avLst>
              <a:gd name="adj" fmla="val 13337"/>
            </a:avLst>
          </a:prstGeom>
          <a:solidFill>
            <a:srgbClr val="2D3033"/>
          </a:solidFill>
          <a:ln/>
        </p:spPr>
      </p:sp>
      <p:sp>
        <p:nvSpPr>
          <p:cNvPr id="19" name="Text 15"/>
          <p:cNvSpPr/>
          <p:nvPr/>
        </p:nvSpPr>
        <p:spPr>
          <a:xfrm>
            <a:off x="1058168" y="5666542"/>
            <a:ext cx="181332" cy="365522"/>
          </a:xfrm>
          <a:prstGeom prst="rect">
            <a:avLst/>
          </a:prstGeom>
          <a:noFill/>
          <a:ln/>
        </p:spPr>
        <p:txBody>
          <a:bodyPr wrap="none" rtlCol="0" anchor="t"/>
          <a:lstStyle/>
          <a:p>
            <a:pPr marL="0" indent="0" algn="ctr">
              <a:lnSpc>
                <a:spcPts val="2878"/>
              </a:lnSpc>
              <a:buNone/>
            </a:pPr>
            <a:r>
              <a:rPr lang="en-US" sz="2302" dirty="0">
                <a:solidFill>
                  <a:srgbClr val="AE8625"/>
                </a:solidFill>
                <a:latin typeface="Prata" pitchFamily="34" charset="0"/>
                <a:ea typeface="Prata" pitchFamily="34" charset="-122"/>
                <a:cs typeface="Prata" pitchFamily="34" charset="-120"/>
              </a:rPr>
              <a:t>3</a:t>
            </a:r>
            <a:endParaRPr lang="en-US" sz="2302" dirty="0"/>
          </a:p>
        </p:txBody>
      </p:sp>
      <p:sp>
        <p:nvSpPr>
          <p:cNvPr id="20" name="Text 16"/>
          <p:cNvSpPr/>
          <p:nvPr/>
        </p:nvSpPr>
        <p:spPr>
          <a:xfrm>
            <a:off x="2220992" y="5672733"/>
            <a:ext cx="2436733" cy="304562"/>
          </a:xfrm>
          <a:prstGeom prst="rect">
            <a:avLst/>
          </a:prstGeom>
          <a:noFill/>
          <a:ln/>
        </p:spPr>
        <p:txBody>
          <a:bodyPr wrap="none" rtlCol="0" anchor="t"/>
          <a:lstStyle/>
          <a:p>
            <a:pPr marL="0" indent="0" algn="l">
              <a:lnSpc>
                <a:spcPts val="2398"/>
              </a:lnSpc>
              <a:buNone/>
            </a:pPr>
            <a:r>
              <a:rPr lang="en-US" sz="1919" dirty="0">
                <a:solidFill>
                  <a:srgbClr val="AE8625"/>
                </a:solidFill>
                <a:latin typeface="Prata" pitchFamily="34" charset="0"/>
                <a:ea typeface="Prata" pitchFamily="34" charset="-122"/>
                <a:cs typeface="Prata" pitchFamily="34" charset="-120"/>
              </a:rPr>
              <a:t>Stack Unwinding</a:t>
            </a:r>
            <a:endParaRPr lang="en-US" sz="1919" dirty="0"/>
          </a:p>
        </p:txBody>
      </p:sp>
      <p:sp>
        <p:nvSpPr>
          <p:cNvPr id="21" name="Text 17"/>
          <p:cNvSpPr/>
          <p:nvPr/>
        </p:nvSpPr>
        <p:spPr>
          <a:xfrm>
            <a:off x="2220992" y="6094214"/>
            <a:ext cx="7895273" cy="1247299"/>
          </a:xfrm>
          <a:prstGeom prst="rect">
            <a:avLst/>
          </a:prstGeom>
          <a:noFill/>
          <a:ln/>
        </p:spPr>
        <p:txBody>
          <a:bodyPr wrap="square" rtlCol="0" anchor="t"/>
          <a:lstStyle/>
          <a:p>
            <a:pPr marL="0" indent="0" algn="l">
              <a:lnSpc>
                <a:spcPts val="2456"/>
              </a:lnSpc>
              <a:buNone/>
            </a:pPr>
            <a:r>
              <a:rPr lang="en-US" sz="1535" dirty="0">
                <a:solidFill>
                  <a:srgbClr val="CFCBBF"/>
                </a:solidFill>
                <a:latin typeface="Raleway" pitchFamily="34" charset="0"/>
                <a:ea typeface="Raleway" pitchFamily="34" charset="-122"/>
                <a:cs typeface="Raleway" pitchFamily="34" charset="-120"/>
              </a:rPr>
              <a:t>When the recursive function reaches its base case, the runtime stack is used to unwind the function calls, popping each frame off the stack until the initial function call is reached. This allows the program to return to the correct point and continue its execution.</a:t>
            </a:r>
            <a:endParaRPr lang="en-US" sz="153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sp>
        <p:nvSpPr>
          <p:cNvPr id="4" name="Text 1"/>
          <p:cNvSpPr/>
          <p:nvPr/>
        </p:nvSpPr>
        <p:spPr>
          <a:xfrm>
            <a:off x="2037993" y="851892"/>
            <a:ext cx="10554414" cy="1388745"/>
          </a:xfrm>
          <a:prstGeom prst="rect">
            <a:avLst/>
          </a:prstGeom>
          <a:noFill/>
          <a:ln/>
        </p:spPr>
        <p:txBody>
          <a:bodyPr wrap="squar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The Importance of Understanding the Runtime Stack</a:t>
            </a:r>
            <a:endParaRPr lang="en-US" sz="4374" dirty="0"/>
          </a:p>
        </p:txBody>
      </p:sp>
      <p:pic>
        <p:nvPicPr>
          <p:cNvPr id="5" name="Image 1" descr="preencoded.png"/>
          <p:cNvPicPr>
            <a:picLocks noChangeAspect="1"/>
          </p:cNvPicPr>
          <p:nvPr/>
        </p:nvPicPr>
        <p:blipFill>
          <a:blip r:embed="rId4"/>
          <a:stretch>
            <a:fillRect/>
          </a:stretch>
        </p:blipFill>
        <p:spPr>
          <a:xfrm>
            <a:off x="2037993" y="2684978"/>
            <a:ext cx="444341" cy="444341"/>
          </a:xfrm>
          <a:prstGeom prst="rect">
            <a:avLst/>
          </a:prstGeom>
        </p:spPr>
      </p:pic>
      <p:sp>
        <p:nvSpPr>
          <p:cNvPr id="6" name="Text 2"/>
          <p:cNvSpPr/>
          <p:nvPr/>
        </p:nvSpPr>
        <p:spPr>
          <a:xfrm>
            <a:off x="2037993" y="3351490"/>
            <a:ext cx="2388632" cy="347186"/>
          </a:xfrm>
          <a:prstGeom prst="rect">
            <a:avLst/>
          </a:prstGeom>
          <a:noFill/>
          <a:ln/>
        </p:spPr>
        <p:txBody>
          <a:bodyPr wrap="none" rtlCol="0" anchor="t"/>
          <a:lstStyle/>
          <a:p>
            <a:pPr marL="0" indent="0" algn="l">
              <a:lnSpc>
                <a:spcPts val="2734"/>
              </a:lnSpc>
              <a:buNone/>
            </a:pPr>
            <a:r>
              <a:rPr lang="en-US" sz="2187" dirty="0">
                <a:solidFill>
                  <a:srgbClr val="AE8625"/>
                </a:solidFill>
                <a:latin typeface="Prata" pitchFamily="34" charset="0"/>
                <a:ea typeface="Prata" pitchFamily="34" charset="-122"/>
                <a:cs typeface="Prata" pitchFamily="34" charset="-120"/>
              </a:rPr>
              <a:t>Code Execution</a:t>
            </a:r>
            <a:endParaRPr lang="en-US" sz="2187" dirty="0"/>
          </a:p>
        </p:txBody>
      </p:sp>
      <p:sp>
        <p:nvSpPr>
          <p:cNvPr id="7" name="Text 3"/>
          <p:cNvSpPr/>
          <p:nvPr/>
        </p:nvSpPr>
        <p:spPr>
          <a:xfrm>
            <a:off x="2037993" y="3831908"/>
            <a:ext cx="2388632" cy="2487811"/>
          </a:xfrm>
          <a:prstGeom prst="rect">
            <a:avLst/>
          </a:prstGeom>
          <a:noFill/>
          <a:ln/>
        </p:spPr>
        <p:txBody>
          <a:bodyPr wrap="square" rtlCol="0" anchor="t"/>
          <a:lstStyle/>
          <a:p>
            <a:pPr marL="0" indent="0" algn="l">
              <a:lnSpc>
                <a:spcPts val="2799"/>
              </a:lnSpc>
              <a:buNone/>
            </a:pPr>
            <a:r>
              <a:rPr lang="en-US" sz="1750" dirty="0">
                <a:solidFill>
                  <a:srgbClr val="CFCBBF"/>
                </a:solidFill>
                <a:latin typeface="Raleway" pitchFamily="34" charset="0"/>
                <a:ea typeface="Raleway" pitchFamily="34" charset="-122"/>
                <a:cs typeface="Raleway" pitchFamily="34" charset="-120"/>
              </a:rPr>
              <a:t>Understanding the runtime stack is crucial for comprehending how a program executes code and manages the flow of function calls.</a:t>
            </a:r>
            <a:endParaRPr lang="en-US" sz="1750" dirty="0"/>
          </a:p>
        </p:txBody>
      </p:sp>
      <p:pic>
        <p:nvPicPr>
          <p:cNvPr id="8" name="Image 2" descr="preencoded.png"/>
          <p:cNvPicPr>
            <a:picLocks noChangeAspect="1"/>
          </p:cNvPicPr>
          <p:nvPr/>
        </p:nvPicPr>
        <p:blipFill>
          <a:blip r:embed="rId5"/>
          <a:stretch>
            <a:fillRect/>
          </a:stretch>
        </p:blipFill>
        <p:spPr>
          <a:xfrm>
            <a:off x="4759881" y="2684978"/>
            <a:ext cx="444341" cy="444341"/>
          </a:xfrm>
          <a:prstGeom prst="rect">
            <a:avLst/>
          </a:prstGeom>
        </p:spPr>
      </p:pic>
      <p:sp>
        <p:nvSpPr>
          <p:cNvPr id="9" name="Text 4"/>
          <p:cNvSpPr/>
          <p:nvPr/>
        </p:nvSpPr>
        <p:spPr>
          <a:xfrm>
            <a:off x="4759881" y="3351490"/>
            <a:ext cx="2388632" cy="347186"/>
          </a:xfrm>
          <a:prstGeom prst="rect">
            <a:avLst/>
          </a:prstGeom>
          <a:noFill/>
          <a:ln/>
        </p:spPr>
        <p:txBody>
          <a:bodyPr wrap="none" rtlCol="0" anchor="t"/>
          <a:lstStyle/>
          <a:p>
            <a:pPr marL="0" indent="0" algn="l">
              <a:lnSpc>
                <a:spcPts val="2734"/>
              </a:lnSpc>
              <a:buNone/>
            </a:pPr>
            <a:r>
              <a:rPr lang="en-US" sz="2187" dirty="0">
                <a:solidFill>
                  <a:srgbClr val="AE8625"/>
                </a:solidFill>
                <a:latin typeface="Prata" pitchFamily="34" charset="0"/>
                <a:ea typeface="Prata" pitchFamily="34" charset="-122"/>
                <a:cs typeface="Prata" pitchFamily="34" charset="-120"/>
              </a:rPr>
              <a:t>Debugging</a:t>
            </a:r>
            <a:endParaRPr lang="en-US" sz="2187" dirty="0"/>
          </a:p>
        </p:txBody>
      </p:sp>
      <p:sp>
        <p:nvSpPr>
          <p:cNvPr id="10" name="Text 5"/>
          <p:cNvSpPr/>
          <p:nvPr/>
        </p:nvSpPr>
        <p:spPr>
          <a:xfrm>
            <a:off x="4759881" y="3831908"/>
            <a:ext cx="2388632" cy="2843213"/>
          </a:xfrm>
          <a:prstGeom prst="rect">
            <a:avLst/>
          </a:prstGeom>
          <a:noFill/>
          <a:ln/>
        </p:spPr>
        <p:txBody>
          <a:bodyPr wrap="square" rtlCol="0" anchor="t"/>
          <a:lstStyle/>
          <a:p>
            <a:pPr marL="0" indent="0" algn="l">
              <a:lnSpc>
                <a:spcPts val="2799"/>
              </a:lnSpc>
              <a:buNone/>
            </a:pPr>
            <a:r>
              <a:rPr lang="en-US" sz="1750" dirty="0">
                <a:solidFill>
                  <a:srgbClr val="CFCBBF"/>
                </a:solidFill>
                <a:latin typeface="Raleway" pitchFamily="34" charset="0"/>
                <a:ea typeface="Raleway" pitchFamily="34" charset="-122"/>
                <a:cs typeface="Raleway" pitchFamily="34" charset="-120"/>
              </a:rPr>
              <a:t>The runtime stack is essential for debugging, as it provides a way to trace the sequence of function calls that led to an error or unexpected behavior.</a:t>
            </a:r>
            <a:endParaRPr lang="en-US" sz="1750" dirty="0"/>
          </a:p>
        </p:txBody>
      </p:sp>
      <p:pic>
        <p:nvPicPr>
          <p:cNvPr id="11" name="Image 3" descr="preencoded.png"/>
          <p:cNvPicPr>
            <a:picLocks noChangeAspect="1"/>
          </p:cNvPicPr>
          <p:nvPr/>
        </p:nvPicPr>
        <p:blipFill>
          <a:blip r:embed="rId6"/>
          <a:stretch>
            <a:fillRect/>
          </a:stretch>
        </p:blipFill>
        <p:spPr>
          <a:xfrm>
            <a:off x="7481768" y="2684978"/>
            <a:ext cx="444341" cy="444341"/>
          </a:xfrm>
          <a:prstGeom prst="rect">
            <a:avLst/>
          </a:prstGeom>
        </p:spPr>
      </p:pic>
      <p:sp>
        <p:nvSpPr>
          <p:cNvPr id="12" name="Text 6"/>
          <p:cNvSpPr/>
          <p:nvPr/>
        </p:nvSpPr>
        <p:spPr>
          <a:xfrm>
            <a:off x="7481768" y="3351490"/>
            <a:ext cx="2388632" cy="694373"/>
          </a:xfrm>
          <a:prstGeom prst="rect">
            <a:avLst/>
          </a:prstGeom>
          <a:noFill/>
          <a:ln/>
        </p:spPr>
        <p:txBody>
          <a:bodyPr wrap="square" rtlCol="0" anchor="t"/>
          <a:lstStyle/>
          <a:p>
            <a:pPr marL="0" indent="0" algn="l">
              <a:lnSpc>
                <a:spcPts val="2734"/>
              </a:lnSpc>
              <a:buNone/>
            </a:pPr>
            <a:r>
              <a:rPr lang="en-US" sz="2187" dirty="0">
                <a:solidFill>
                  <a:srgbClr val="AE8625"/>
                </a:solidFill>
                <a:latin typeface="Prata" pitchFamily="34" charset="0"/>
                <a:ea typeface="Prata" pitchFamily="34" charset="-122"/>
                <a:cs typeface="Prata" pitchFamily="34" charset="-120"/>
              </a:rPr>
              <a:t>Performance Optimization</a:t>
            </a:r>
            <a:endParaRPr lang="en-US" sz="2187" dirty="0"/>
          </a:p>
        </p:txBody>
      </p:sp>
      <p:sp>
        <p:nvSpPr>
          <p:cNvPr id="13" name="Text 7"/>
          <p:cNvSpPr/>
          <p:nvPr/>
        </p:nvSpPr>
        <p:spPr>
          <a:xfrm>
            <a:off x="7481768" y="4179094"/>
            <a:ext cx="2388632" cy="3198614"/>
          </a:xfrm>
          <a:prstGeom prst="rect">
            <a:avLst/>
          </a:prstGeom>
          <a:noFill/>
          <a:ln/>
        </p:spPr>
        <p:txBody>
          <a:bodyPr wrap="square" rtlCol="0" anchor="t"/>
          <a:lstStyle/>
          <a:p>
            <a:pPr marL="0" indent="0" algn="l">
              <a:lnSpc>
                <a:spcPts val="2799"/>
              </a:lnSpc>
              <a:buNone/>
            </a:pPr>
            <a:r>
              <a:rPr lang="en-US" sz="1750" dirty="0">
                <a:solidFill>
                  <a:srgbClr val="CFCBBF"/>
                </a:solidFill>
                <a:latin typeface="Raleway" pitchFamily="34" charset="0"/>
                <a:ea typeface="Raleway" pitchFamily="34" charset="-122"/>
                <a:cs typeface="Raleway" pitchFamily="34" charset="-120"/>
              </a:rPr>
              <a:t>Understanding the runtime stack can help developers optimize the performance of their programs by identifying and addressing inefficient function calls or memory usage.</a:t>
            </a:r>
            <a:endParaRPr lang="en-US" sz="1750" dirty="0"/>
          </a:p>
        </p:txBody>
      </p:sp>
      <p:pic>
        <p:nvPicPr>
          <p:cNvPr id="14" name="Image 4" descr="preencoded.png"/>
          <p:cNvPicPr>
            <a:picLocks noChangeAspect="1"/>
          </p:cNvPicPr>
          <p:nvPr/>
        </p:nvPicPr>
        <p:blipFill>
          <a:blip r:embed="rId7"/>
          <a:stretch>
            <a:fillRect/>
          </a:stretch>
        </p:blipFill>
        <p:spPr>
          <a:xfrm>
            <a:off x="10203656" y="2684978"/>
            <a:ext cx="444341" cy="444341"/>
          </a:xfrm>
          <a:prstGeom prst="rect">
            <a:avLst/>
          </a:prstGeom>
        </p:spPr>
      </p:pic>
      <p:sp>
        <p:nvSpPr>
          <p:cNvPr id="15" name="Text 8"/>
          <p:cNvSpPr/>
          <p:nvPr/>
        </p:nvSpPr>
        <p:spPr>
          <a:xfrm>
            <a:off x="10203656" y="3351490"/>
            <a:ext cx="2388751" cy="694373"/>
          </a:xfrm>
          <a:prstGeom prst="rect">
            <a:avLst/>
          </a:prstGeom>
          <a:noFill/>
          <a:ln/>
        </p:spPr>
        <p:txBody>
          <a:bodyPr wrap="square" rtlCol="0" anchor="t"/>
          <a:lstStyle/>
          <a:p>
            <a:pPr marL="0" indent="0" algn="l">
              <a:lnSpc>
                <a:spcPts val="2734"/>
              </a:lnSpc>
              <a:buNone/>
            </a:pPr>
            <a:r>
              <a:rPr lang="en-US" sz="2187" dirty="0">
                <a:solidFill>
                  <a:srgbClr val="AE8625"/>
                </a:solidFill>
                <a:latin typeface="Prata" pitchFamily="34" charset="0"/>
                <a:ea typeface="Prata" pitchFamily="34" charset="-122"/>
                <a:cs typeface="Prata" pitchFamily="34" charset="-120"/>
              </a:rPr>
              <a:t>Learning Programming</a:t>
            </a:r>
            <a:endParaRPr lang="en-US" sz="2187" dirty="0"/>
          </a:p>
        </p:txBody>
      </p:sp>
      <p:sp>
        <p:nvSpPr>
          <p:cNvPr id="16" name="Text 9"/>
          <p:cNvSpPr/>
          <p:nvPr/>
        </p:nvSpPr>
        <p:spPr>
          <a:xfrm>
            <a:off x="10203656" y="4179094"/>
            <a:ext cx="2388751" cy="2843213"/>
          </a:xfrm>
          <a:prstGeom prst="rect">
            <a:avLst/>
          </a:prstGeom>
          <a:noFill/>
          <a:ln/>
        </p:spPr>
        <p:txBody>
          <a:bodyPr wrap="square" rtlCol="0" anchor="t"/>
          <a:lstStyle/>
          <a:p>
            <a:pPr marL="0" indent="0" algn="l">
              <a:lnSpc>
                <a:spcPts val="2799"/>
              </a:lnSpc>
              <a:buNone/>
            </a:pPr>
            <a:r>
              <a:rPr lang="en-US" sz="1750" dirty="0">
                <a:solidFill>
                  <a:srgbClr val="CFCBBF"/>
                </a:solidFill>
                <a:latin typeface="Raleway" pitchFamily="34" charset="0"/>
                <a:ea typeface="Raleway" pitchFamily="34" charset="-122"/>
                <a:cs typeface="Raleway" pitchFamily="34" charset="-120"/>
              </a:rPr>
              <a:t>Mastering the concepts of the runtime stack is a fundamental step in learning programming and understanding the inner workings of computer systems.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1019</Words>
  <Application>Microsoft Office PowerPoint</Application>
  <PresentationFormat>Custom</PresentationFormat>
  <Paragraphs>73</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Prata</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Pavan R</cp:lastModifiedBy>
  <cp:revision>2</cp:revision>
  <dcterms:created xsi:type="dcterms:W3CDTF">2024-04-13T09:44:13Z</dcterms:created>
  <dcterms:modified xsi:type="dcterms:W3CDTF">2024-04-13T09:47:42Z</dcterms:modified>
</cp:coreProperties>
</file>