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4" r:id="rId5"/>
    <p:sldId id="265" r:id="rId6"/>
    <p:sldId id="266" r:id="rId7"/>
    <p:sldId id="267" r:id="rId8"/>
    <p:sldId id="268" r:id="rId9"/>
    <p:sldId id="269" r:id="rId10"/>
    <p:sldId id="256" r:id="rId11"/>
    <p:sldId id="257" r:id="rId12"/>
    <p:sldId id="259" r:id="rId13"/>
    <p:sldId id="260" r:id="rId14"/>
    <p:sldId id="261" r:id="rId15"/>
    <p:sldId id="262" r:id="rId16"/>
    <p:sldId id="263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9683F0-6911-43F2-88A3-972635ED1010}" v="4" dt="2022-08-08T17:37:28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3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673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2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0193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48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95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43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4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8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2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ADEF8-259F-426E-8367-0F53D74DCF8D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655A96-1AFE-45D7-A2F7-EAE13A415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86E6-7BB5-FD95-A238-3991A140E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Giới thiệu dịch tễ học bệnh truyền nhiễm</a:t>
            </a:r>
          </a:p>
        </p:txBody>
      </p:sp>
    </p:spTree>
    <p:extLst>
      <p:ext uri="{BB962C8B-B14F-4D97-AF65-F5344CB8AC3E}">
        <p14:creationId xmlns:p14="http://schemas.microsoft.com/office/powerpoint/2010/main" val="200248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3C16-70BB-E801-771D-36A1E953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 Character-based 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B635-B72D-5BA9-F67A-48C2EE99B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5289"/>
            <a:ext cx="8596668" cy="4324450"/>
          </a:xfrm>
        </p:spPr>
        <p:txBody>
          <a:bodyPr/>
          <a:lstStyle/>
          <a:p>
            <a:r>
              <a:rPr lang="en-US"/>
              <a:t>Input: Ma trận M</a:t>
            </a:r>
          </a:p>
          <a:p>
            <a:pPr marL="0" indent="0">
              <a:buNone/>
            </a:pPr>
            <a:r>
              <a:rPr lang="en-US"/>
              <a:t>	M(i, j) trạng thái của đặc trưng thứ j</a:t>
            </a:r>
          </a:p>
          <a:p>
            <a:pPr marL="0" indent="0">
              <a:buNone/>
            </a:pPr>
            <a:r>
              <a:rPr lang="en-US"/>
              <a:t>của sinh vật thứ i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Các thuật toán</a:t>
            </a:r>
          </a:p>
          <a:p>
            <a:r>
              <a:rPr lang="en-US"/>
              <a:t>2.1.1. Maximum Parsimony</a:t>
            </a:r>
          </a:p>
          <a:p>
            <a:pPr marL="0" indent="0">
              <a:buNone/>
            </a:pPr>
            <a:r>
              <a:rPr lang="en-US"/>
              <a:t>	-&gt; Xây dựng cây với số lần tiến hóa (đột biến) là nhỏ nhất</a:t>
            </a:r>
          </a:p>
          <a:p>
            <a:r>
              <a:rPr lang="en-US"/>
              <a:t>2.1.2. Compatibility</a:t>
            </a:r>
          </a:p>
          <a:p>
            <a:pPr marL="0" indent="0">
              <a:buNone/>
            </a:pPr>
            <a:r>
              <a:rPr lang="en-US"/>
              <a:t>	-&gt; Giải định đột biến hiếm xảy ra, xây dựng cây mà tại mỗi nucleotide chỉ đột biến một lần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CB6A90-7ABD-855A-D0F7-71E91781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334" y="868261"/>
            <a:ext cx="3038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9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D2CC-62AE-ABA8-6C77-CE2ABE3C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2.1.3. 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D9C2-114B-197E-6811-36C6445E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3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E291-501F-548C-780C-05E00361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2.2. Distance-based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CE94F-82FA-B3A7-7A3A-83518C28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Tính toán sự tương đồng giữa các sinh vật</a:t>
            </a:r>
          </a:p>
          <a:p>
            <a:pPr marL="0" indent="0">
              <a:buNone/>
            </a:pPr>
            <a:r>
              <a:rPr lang="en-US"/>
              <a:t>	-&gt; Các sinh vật có sự tương đồng thì gần nhau hơn về mặt tiến hóa</a:t>
            </a:r>
          </a:p>
          <a:p>
            <a:r>
              <a:rPr lang="en-US"/>
              <a:t>Input: Ma trận M</a:t>
            </a:r>
          </a:p>
          <a:p>
            <a:pPr marL="0" indent="0">
              <a:buNone/>
            </a:pPr>
            <a:r>
              <a:rPr lang="en-US"/>
              <a:t>	M(i, j) là khoảng cách (sự khác biệt) giữa sinh vật i và sinh vật j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42CA5-287C-8B08-E60C-12F8134A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743" y="3793462"/>
            <a:ext cx="37338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26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F5AD-42E2-D503-AD6D-D280E881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/>
          <a:lstStyle/>
          <a:p>
            <a:r>
              <a:rPr lang="en-US"/>
              <a:t>Thuật toán UPGMA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72ED-722C-48C0-DA15-7C06D800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Tiếp cận bottom-up</a:t>
            </a:r>
          </a:p>
          <a:p>
            <a:r>
              <a:rPr lang="en-US"/>
              <a:t>Các mẫu giống nhau thì sẽ có cùng nguồn gốc và ở gần nhau trên cây</a:t>
            </a:r>
          </a:p>
          <a:p>
            <a:r>
              <a:rPr lang="en-US"/>
              <a:t>Tính toán lại giá trị của ma trận khoảng cách sau mỗi lần gộp nút</a:t>
            </a:r>
          </a:p>
          <a:p>
            <a:r>
              <a:rPr lang="en-US"/>
              <a:t>Giả định sự đồng đều về tốc độ tiến hóa</a:t>
            </a:r>
          </a:p>
        </p:txBody>
      </p:sp>
    </p:spTree>
    <p:extLst>
      <p:ext uri="{BB962C8B-B14F-4D97-AF65-F5344CB8AC3E}">
        <p14:creationId xmlns:p14="http://schemas.microsoft.com/office/powerpoint/2010/main" val="1631348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2CC4E33-E8E0-FF93-E238-21031A2B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871" y="1379013"/>
            <a:ext cx="6832929" cy="460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64111-3CEB-78F8-9969-E2059FE96623}"/>
              </a:ext>
            </a:extLst>
          </p:cNvPr>
          <p:cNvSpPr txBox="1"/>
          <p:nvPr/>
        </p:nvSpPr>
        <p:spPr>
          <a:xfrm>
            <a:off x="2820692" y="728419"/>
            <a:ext cx="3487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Input: ma trận khoảng cách M</a:t>
            </a:r>
          </a:p>
        </p:txBody>
      </p:sp>
    </p:spTree>
    <p:extLst>
      <p:ext uri="{BB962C8B-B14F-4D97-AF65-F5344CB8AC3E}">
        <p14:creationId xmlns:p14="http://schemas.microsoft.com/office/powerpoint/2010/main" val="284052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40F9953-CD80-FCEA-03B6-6A8282FDC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6" y="1796987"/>
            <a:ext cx="7985689" cy="32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56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DAF8575-DDD0-43E3-95E0-CF812F06A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CCA1792-C598-45A3-82EC-60F305DCB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84F3208-0F93-4217-AB03-C74E56572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F862CE08-0EF8-4D30-9F34-5CEF2E35C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CF707B85-7DC9-4931-8C39-C2802F1F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9409EB7-9549-43B7-9597-771D971C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95D6453-5D14-445F-B965-BA2F9177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562F0BDF-F752-4F9D-826C-376BA43AF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019CD532-CC2D-41A0-B2E5-1A177CC06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751829B1-B54D-428F-B99F-234847A0C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8483DED-5995-47C7-9E6E-3340224B3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6B2143A-4358-5706-848A-CE6C763F7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26" y="1966475"/>
            <a:ext cx="8470904" cy="317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77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013D8E-14F9-C434-0B20-A36EB976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65" y="293619"/>
            <a:ext cx="8664807" cy="26751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3FF9EA-4B9A-CF8C-BDE4-B1D3D6D59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27" y="3429001"/>
            <a:ext cx="3999945" cy="3006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C715E0-D382-7327-F97A-15D48A9864B1}"/>
              </a:ext>
            </a:extLst>
          </p:cNvPr>
          <p:cNvSpPr txBox="1"/>
          <p:nvPr/>
        </p:nvSpPr>
        <p:spPr>
          <a:xfrm>
            <a:off x="1552735" y="4772164"/>
            <a:ext cx="190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Kết quả:</a:t>
            </a:r>
          </a:p>
        </p:txBody>
      </p:sp>
    </p:spTree>
    <p:extLst>
      <p:ext uri="{BB962C8B-B14F-4D97-AF65-F5344CB8AC3E}">
        <p14:creationId xmlns:p14="http://schemas.microsoft.com/office/powerpoint/2010/main" val="14585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4D95-0996-862C-0363-FFDCEC0A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212"/>
          </a:xfrm>
        </p:spPr>
        <p:txBody>
          <a:bodyPr/>
          <a:lstStyle/>
          <a:p>
            <a:r>
              <a:rPr lang="en-US"/>
              <a:t>Khái niệm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6289-EA62-E037-9211-C59AA55C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/>
              <a:t>Dịch tễ học</a:t>
            </a:r>
          </a:p>
          <a:p>
            <a:pPr marL="0" indent="0">
              <a:buNone/>
            </a:pPr>
            <a:r>
              <a:rPr lang="en-US"/>
              <a:t>	- Nghiên cứu tình trạng và các yếu tố liên quan đến sức khỏe của quần chúng</a:t>
            </a:r>
          </a:p>
          <a:p>
            <a:r>
              <a:rPr lang="en-US"/>
              <a:t>Dịch tễ học bệnh truyền nhiễm</a:t>
            </a:r>
          </a:p>
          <a:p>
            <a:pPr marL="0" indent="0">
              <a:buNone/>
            </a:pPr>
            <a:r>
              <a:rPr lang="en-US"/>
              <a:t>	- Nghiên cứu nguyên nhân của các bệnh truyền nhiễm</a:t>
            </a:r>
          </a:p>
          <a:p>
            <a:pPr marL="0" indent="0">
              <a:buNone/>
            </a:pPr>
            <a:r>
              <a:rPr lang="en-US"/>
              <a:t>	- Dựa vào các yếu tố di truyền và yếu tố môi trường của mầm bệnh</a:t>
            </a:r>
          </a:p>
        </p:txBody>
      </p:sp>
    </p:spTree>
    <p:extLst>
      <p:ext uri="{BB962C8B-B14F-4D97-AF65-F5344CB8AC3E}">
        <p14:creationId xmlns:p14="http://schemas.microsoft.com/office/powerpoint/2010/main" val="274638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0F84-1A53-7625-7DB4-F5DFE30B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765"/>
          </a:xfrm>
        </p:spPr>
        <p:txBody>
          <a:bodyPr/>
          <a:lstStyle/>
          <a:p>
            <a:pPr algn="ctr"/>
            <a:r>
              <a:rPr lang="en-US"/>
              <a:t>Các vấn đề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09AAD-C761-2AEA-6905-7343A4AB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85247"/>
            <a:ext cx="8596668" cy="3056115"/>
          </a:xfrm>
        </p:spPr>
        <p:txBody>
          <a:bodyPr/>
          <a:lstStyle/>
          <a:p>
            <a:r>
              <a:rPr lang="en-US"/>
              <a:t>Nghiên cứu mối quan hệ về mặt tiến hóa giữa các thực thể sinh học</a:t>
            </a:r>
          </a:p>
          <a:p>
            <a:pPr marL="0" indent="0">
              <a:buNone/>
            </a:pPr>
            <a:r>
              <a:rPr lang="en-US"/>
              <a:t>	- Dựa vào trình tự các phân tử</a:t>
            </a:r>
          </a:p>
          <a:p>
            <a:pPr marL="0" indent="0">
              <a:buNone/>
            </a:pPr>
            <a:r>
              <a:rPr lang="en-US"/>
              <a:t>	- Dựa đặc điểm hình thái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559237-1E6B-A0EC-5FC0-7887E79910A7}"/>
              </a:ext>
            </a:extLst>
          </p:cNvPr>
          <p:cNvSpPr txBox="1">
            <a:spLocks/>
          </p:cNvSpPr>
          <p:nvPr/>
        </p:nvSpPr>
        <p:spPr>
          <a:xfrm>
            <a:off x="542864" y="1990166"/>
            <a:ext cx="8596668" cy="69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1. Cây phả hệ</a:t>
            </a:r>
          </a:p>
        </p:txBody>
      </p:sp>
    </p:spTree>
    <p:extLst>
      <p:ext uri="{BB962C8B-B14F-4D97-AF65-F5344CB8AC3E}">
        <p14:creationId xmlns:p14="http://schemas.microsoft.com/office/powerpoint/2010/main" val="70694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B54B-849C-1796-8011-9992A302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Các kĩ thuật giải trình tự gen,</a:t>
            </a:r>
            <a:br>
              <a:rPr lang="en-US"/>
            </a:br>
            <a:r>
              <a:rPr lang="en-US"/>
              <a:t> phân loại 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E237-BCD9-D0B6-F6F7-27924462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Cung cấp cách tiếp cận về mặt phân tử</a:t>
            </a:r>
          </a:p>
          <a:p>
            <a:r>
              <a:rPr lang="en-US"/>
              <a:t>Xác định đặc điểm, phân tích cách thức lây truyền của mầm bệnh</a:t>
            </a:r>
          </a:p>
          <a:p>
            <a:r>
              <a:rPr lang="en-US"/>
              <a:t>Dựa trên các quy tắc về sự tương đồng giữa các quan sát về gen và dịch tễ</a:t>
            </a:r>
          </a:p>
        </p:txBody>
      </p:sp>
    </p:spTree>
    <p:extLst>
      <p:ext uri="{BB962C8B-B14F-4D97-AF65-F5344CB8AC3E}">
        <p14:creationId xmlns:p14="http://schemas.microsoft.com/office/powerpoint/2010/main" val="360037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0730-5F4E-AC34-B4D7-E0BE3C07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896471"/>
          </a:xfrm>
        </p:spPr>
        <p:txBody>
          <a:bodyPr/>
          <a:lstStyle/>
          <a:p>
            <a:r>
              <a:rPr lang="en-US"/>
              <a:t>3. Phân tích các gen kháng thuốc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DFB7-270E-0A40-54C1-32A9CC3CC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Nâng cao hiểu biết về gen kháng thuốc</a:t>
            </a:r>
          </a:p>
          <a:p>
            <a:r>
              <a:rPr lang="en-US"/>
              <a:t>Sử dụng kháng sinh một cách hiệu quả</a:t>
            </a:r>
          </a:p>
          <a:p>
            <a:r>
              <a:rPr lang="en-US"/>
              <a:t>Nghiên cứu các thuốc kháng sinh mới</a:t>
            </a:r>
          </a:p>
        </p:txBody>
      </p:sp>
    </p:spTree>
    <p:extLst>
      <p:ext uri="{BB962C8B-B14F-4D97-AF65-F5344CB8AC3E}">
        <p14:creationId xmlns:p14="http://schemas.microsoft.com/office/powerpoint/2010/main" val="325547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F6931-DC1D-ABDE-66B7-D28334A8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788"/>
          </a:xfrm>
        </p:spPr>
        <p:txBody>
          <a:bodyPr/>
          <a:lstStyle/>
          <a:p>
            <a:r>
              <a:rPr lang="en-US"/>
              <a:t>4. Phát hiện các bệnh truyền nhiễm mới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7EB9E-CE7A-34A4-0BE3-2D5ED6FE2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Đưa ra cảnh báo kịp thời về các nguy cơ dịch bệnh</a:t>
            </a:r>
          </a:p>
        </p:txBody>
      </p:sp>
    </p:spTree>
    <p:extLst>
      <p:ext uri="{BB962C8B-B14F-4D97-AF65-F5344CB8AC3E}">
        <p14:creationId xmlns:p14="http://schemas.microsoft.com/office/powerpoint/2010/main" val="33444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3136-6E0D-998D-0771-6C5A93FCB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539" y="741989"/>
            <a:ext cx="7766936" cy="1646302"/>
          </a:xfrm>
        </p:spPr>
        <p:txBody>
          <a:bodyPr/>
          <a:lstStyle/>
          <a:p>
            <a:pPr algn="ctr"/>
            <a:r>
              <a:rPr lang="en-US" err="1"/>
              <a:t>Xây</a:t>
            </a:r>
            <a:r>
              <a:rPr lang="en-US"/>
              <a:t> </a:t>
            </a:r>
            <a:r>
              <a:rPr lang="en-US" err="1"/>
              <a:t>dựng</a:t>
            </a:r>
            <a:r>
              <a:rPr lang="en-US"/>
              <a:t> </a:t>
            </a:r>
            <a:r>
              <a:rPr lang="en-US" err="1"/>
              <a:t>cây</a:t>
            </a:r>
            <a:r>
              <a:rPr lang="en-US"/>
              <a:t> </a:t>
            </a:r>
            <a:r>
              <a:rPr lang="en-US" err="1"/>
              <a:t>phả</a:t>
            </a:r>
            <a:r>
              <a:rPr lang="en-US"/>
              <a:t> </a:t>
            </a:r>
            <a:r>
              <a:rPr lang="en-US" err="1"/>
              <a:t>hệ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6F228-0841-E756-17CD-D39C0D2BE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35" y="2708007"/>
            <a:ext cx="5112343" cy="35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7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459A-59FC-3B1A-E548-DF77A27A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</a:t>
            </a: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0CED-A685-B5D3-6F01-B18373A2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DNA – </a:t>
            </a:r>
            <a:r>
              <a:rPr lang="en-US" err="1"/>
              <a:t>vật</a:t>
            </a:r>
            <a:r>
              <a:rPr lang="en-US"/>
              <a:t> </a:t>
            </a:r>
            <a:r>
              <a:rPr lang="en-US" err="1"/>
              <a:t>chất</a:t>
            </a:r>
            <a:r>
              <a:rPr lang="en-US"/>
              <a:t> di </a:t>
            </a:r>
            <a:r>
              <a:rPr lang="en-US" err="1"/>
              <a:t>truyền</a:t>
            </a:r>
            <a:endParaRPr lang="en-US"/>
          </a:p>
          <a:p>
            <a:r>
              <a:rPr lang="en-US"/>
              <a:t>Sai </a:t>
            </a:r>
            <a:r>
              <a:rPr lang="en-US" err="1"/>
              <a:t>sót</a:t>
            </a:r>
            <a:r>
              <a:rPr lang="en-US"/>
              <a:t> </a:t>
            </a:r>
            <a:r>
              <a:rPr lang="en-US" err="1"/>
              <a:t>khi</a:t>
            </a:r>
            <a:r>
              <a:rPr lang="en-US"/>
              <a:t> di </a:t>
            </a:r>
            <a:r>
              <a:rPr lang="en-US" err="1"/>
              <a:t>truyền</a:t>
            </a:r>
            <a:r>
              <a:rPr lang="en-US"/>
              <a:t> qua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thế</a:t>
            </a:r>
            <a:r>
              <a:rPr lang="en-US"/>
              <a:t> </a:t>
            </a:r>
            <a:r>
              <a:rPr lang="en-US" err="1"/>
              <a:t>hệ</a:t>
            </a:r>
            <a:endParaRPr lang="en-US"/>
          </a:p>
          <a:p>
            <a:r>
              <a:rPr lang="en-US" err="1"/>
              <a:t>Đột</a:t>
            </a:r>
            <a:r>
              <a:rPr lang="en-US"/>
              <a:t> </a:t>
            </a:r>
            <a:r>
              <a:rPr lang="en-US" err="1"/>
              <a:t>biến</a:t>
            </a:r>
            <a:r>
              <a:rPr lang="en-US"/>
              <a:t> </a:t>
            </a:r>
            <a:r>
              <a:rPr lang="en-US" err="1"/>
              <a:t>tạo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loài</a:t>
            </a:r>
            <a:r>
              <a:rPr lang="en-US"/>
              <a:t> </a:t>
            </a:r>
            <a:r>
              <a:rPr lang="en-US" err="1"/>
              <a:t>mới</a:t>
            </a:r>
            <a:endParaRPr lang="en-US"/>
          </a:p>
          <a:p>
            <a:r>
              <a:rPr lang="en-US" err="1"/>
              <a:t>Nghiên</a:t>
            </a:r>
            <a:r>
              <a:rPr lang="en-US"/>
              <a:t> </a:t>
            </a:r>
            <a:r>
              <a:rPr lang="en-US" err="1"/>
              <a:t>cứu</a:t>
            </a:r>
            <a:r>
              <a:rPr lang="en-US"/>
              <a:t> </a:t>
            </a:r>
            <a:r>
              <a:rPr lang="en-US" err="1"/>
              <a:t>nguồn</a:t>
            </a:r>
            <a:r>
              <a:rPr lang="en-US"/>
              <a:t> </a:t>
            </a:r>
            <a:r>
              <a:rPr lang="en-US" err="1"/>
              <a:t>gốc</a:t>
            </a:r>
            <a:r>
              <a:rPr lang="en-US"/>
              <a:t> </a:t>
            </a:r>
            <a:r>
              <a:rPr lang="en-US" err="1"/>
              <a:t>và</a:t>
            </a:r>
            <a:r>
              <a:rPr lang="en-US"/>
              <a:t> </a:t>
            </a:r>
            <a:r>
              <a:rPr lang="en-US" err="1"/>
              <a:t>mối</a:t>
            </a:r>
            <a:r>
              <a:rPr lang="en-US"/>
              <a:t> </a:t>
            </a:r>
            <a:r>
              <a:rPr lang="en-US" err="1"/>
              <a:t>quan</a:t>
            </a:r>
            <a:r>
              <a:rPr lang="en-US"/>
              <a:t> </a:t>
            </a:r>
            <a:r>
              <a:rPr lang="en-US" err="1"/>
              <a:t>giữa</a:t>
            </a:r>
            <a:r>
              <a:rPr lang="en-US"/>
              <a:t> </a:t>
            </a:r>
            <a:r>
              <a:rPr lang="en-US" err="1"/>
              <a:t>các</a:t>
            </a:r>
            <a:r>
              <a:rPr lang="en-US"/>
              <a:t> </a:t>
            </a:r>
            <a:r>
              <a:rPr lang="en-US" err="1"/>
              <a:t>sinh</a:t>
            </a:r>
            <a:r>
              <a:rPr lang="en-US"/>
              <a:t> </a:t>
            </a:r>
            <a:r>
              <a:rPr lang="en-US" err="1"/>
              <a:t>vật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4C1E-7813-545C-1D53-FC2C081F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84433"/>
            <a:ext cx="8596668" cy="1320800"/>
          </a:xfrm>
        </p:spPr>
        <p:txBody>
          <a:bodyPr/>
          <a:lstStyle/>
          <a:p>
            <a:r>
              <a:rPr lang="en-US"/>
              <a:t>2. Phương pháp xây dựng cây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EF883-8AF8-741B-129E-932E3817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2.1. Character-based</a:t>
            </a:r>
          </a:p>
          <a:p>
            <a:pPr marL="0" indent="0">
              <a:buNone/>
            </a:pPr>
            <a:r>
              <a:rPr lang="en-US"/>
              <a:t>	+ Số lượng bộ phận cơ thể</a:t>
            </a:r>
          </a:p>
          <a:p>
            <a:pPr marL="0" indent="0">
              <a:buNone/>
            </a:pPr>
            <a:r>
              <a:rPr lang="en-US"/>
              <a:t>	+ Sự xuất hiện hoặc thiếu hụt protein, nucleotide trong genome</a:t>
            </a:r>
          </a:p>
          <a:p>
            <a:r>
              <a:rPr lang="en-US"/>
              <a:t>2.2. Distance-based</a:t>
            </a:r>
          </a:p>
        </p:txBody>
      </p:sp>
    </p:spTree>
    <p:extLst>
      <p:ext uri="{BB962C8B-B14F-4D97-AF65-F5344CB8AC3E}">
        <p14:creationId xmlns:p14="http://schemas.microsoft.com/office/powerpoint/2010/main" val="30912760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C2492874B6A4CA691E58BF2C14C45" ma:contentTypeVersion="9" ma:contentTypeDescription="Create a new document." ma:contentTypeScope="" ma:versionID="66611b3bb19bbb50912bcb93e5fa43ed">
  <xsd:schema xmlns:xsd="http://www.w3.org/2001/XMLSchema" xmlns:xs="http://www.w3.org/2001/XMLSchema" xmlns:p="http://schemas.microsoft.com/office/2006/metadata/properties" xmlns:ns3="1c1b9441-c63f-44ad-8ae8-9908ea7ee903" xmlns:ns4="6aa31448-b96a-46aa-a87c-6ec8777b5845" targetNamespace="http://schemas.microsoft.com/office/2006/metadata/properties" ma:root="true" ma:fieldsID="1a19cc30e08ebbeee78378f1830969c8" ns3:_="" ns4:_="">
    <xsd:import namespace="1c1b9441-c63f-44ad-8ae8-9908ea7ee903"/>
    <xsd:import namespace="6aa31448-b96a-46aa-a87c-6ec8777b584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b9441-c63f-44ad-8ae8-9908ea7ee9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31448-b96a-46aa-a87c-6ec8777b5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91AFD4-AA98-438A-97D2-3777EE2C73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1b9441-c63f-44ad-8ae8-9908ea7ee903"/>
    <ds:schemaRef ds:uri="6aa31448-b96a-46aa-a87c-6ec8777b5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C20B99-717C-48AB-8426-0E162FB60C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4EB784-918E-498C-A193-CDC00DC59988}">
  <ds:schemaRefs>
    <ds:schemaRef ds:uri="http://schemas.microsoft.com/office/infopath/2007/PartnerControls"/>
    <ds:schemaRef ds:uri="http://schemas.microsoft.com/office/2006/documentManagement/types"/>
    <ds:schemaRef ds:uri="6aa31448-b96a-46aa-a87c-6ec8777b5845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1c1b9441-c63f-44ad-8ae8-9908ea7ee90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2435</TotalTime>
  <Words>486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Giới thiệu dịch tễ học bệnh truyền nhiễm</vt:lpstr>
      <vt:lpstr>Khái niệm</vt:lpstr>
      <vt:lpstr>Các vấn đề nghiên cứu</vt:lpstr>
      <vt:lpstr>2. Các kĩ thuật giải trình tự gen,  phân loại gen</vt:lpstr>
      <vt:lpstr>3. Phân tích các gen kháng thuốc</vt:lpstr>
      <vt:lpstr>4. Phát hiện các bệnh truyền nhiễm mới</vt:lpstr>
      <vt:lpstr>Xây dựng cây phả hệ</vt:lpstr>
      <vt:lpstr>1. Giới thiệu</vt:lpstr>
      <vt:lpstr>2. Phương pháp xây dựng cây</vt:lpstr>
      <vt:lpstr>2.1. Character-based   </vt:lpstr>
      <vt:lpstr>2.1.3. Maximum Likelihood</vt:lpstr>
      <vt:lpstr>2.2. Distance-based</vt:lpstr>
      <vt:lpstr>Thuật toán UPGMA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cây phả hệ</dc:title>
  <dc:creator>Nguyen Thanh Hoan 20173126</dc:creator>
  <cp:lastModifiedBy>Nguyen Thanh Hoan 20173126</cp:lastModifiedBy>
  <cp:revision>2</cp:revision>
  <dcterms:created xsi:type="dcterms:W3CDTF">2022-08-07T08:25:32Z</dcterms:created>
  <dcterms:modified xsi:type="dcterms:W3CDTF">2022-08-09T01:00:55Z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0x0101003F1C2492874B6A4CA691E58BF2C14C45</vt:lpwstr>
  </property>
</Properties>
</file>