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70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110" d="100"/>
          <a:sy n="110" d="100"/>
        </p:scale>
        <p:origin x="-1632"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Ref idx="1001">
        <a:schemeClr val="bg1"/>
      </p:bgRef>
    </p:bg>
    <p:spTree>
      <p:nvGrpSpPr>
        <p:cNvPr id="1" name=""/>
        <p:cNvGrpSpPr/>
        <p:nvPr/>
      </p:nvGrpSpPr>
      <p:grpSpPr>
        <a:xfrm>
          <a:off x="0" y="0"/>
          <a:ext cx="0" cy="0"/>
          <a:chOff x="0" y="0"/>
          <a:chExt cx="0" cy="0"/>
        </a:xfrm>
      </p:grpSpPr>
      <p:sp>
        <p:nvSpPr>
          <p:cNvPr id="8" name="7 Título"/>
          <p:cNvSpPr>
            <a:spLocks noGrp="1"/>
          </p:cNvSpPr>
          <p:nvPr>
            <p:ph type="ctrTitle"/>
          </p:nvPr>
        </p:nvSpPr>
        <p:spPr>
          <a:xfrm>
            <a:off x="2286000" y="3124200"/>
            <a:ext cx="6172200" cy="1894362"/>
          </a:xfrm>
        </p:spPr>
        <p:txBody>
          <a:bodyPr/>
          <a:lstStyle>
            <a:lvl1pPr>
              <a:defRPr b="1"/>
            </a:lvl1pPr>
          </a:lstStyle>
          <a:p>
            <a:r>
              <a:rPr kumimoji="0" lang="es-ES" smtClean="0"/>
              <a:t>Haga clic para modificar el estilo de título del patrón</a:t>
            </a:r>
            <a:endParaRPr kumimoji="0" lang="en-US"/>
          </a:p>
        </p:txBody>
      </p:sp>
      <p:sp>
        <p:nvSpPr>
          <p:cNvPr id="9" name="8 Subtítulo"/>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28" name="27 Marcador de fecha"/>
          <p:cNvSpPr>
            <a:spLocks noGrp="1"/>
          </p:cNvSpPr>
          <p:nvPr>
            <p:ph type="dt" sz="half" idx="10"/>
          </p:nvPr>
        </p:nvSpPr>
        <p:spPr bwMode="auto">
          <a:xfrm rot="5400000">
            <a:off x="7764621" y="1174097"/>
            <a:ext cx="2286000" cy="381000"/>
          </a:xfrm>
        </p:spPr>
        <p:txBody>
          <a:bodyPr/>
          <a:lstStyle/>
          <a:p>
            <a:fld id="{758EB5EC-2595-43B0-B7F7-A3B6E10F1991}" type="datetimeFigureOut">
              <a:rPr lang="es-MX" smtClean="0"/>
              <a:t>28/01/2017</a:t>
            </a:fld>
            <a:endParaRPr lang="es-MX"/>
          </a:p>
        </p:txBody>
      </p:sp>
      <p:sp>
        <p:nvSpPr>
          <p:cNvPr id="17" name="16 Marcador de pie de página"/>
          <p:cNvSpPr>
            <a:spLocks noGrp="1"/>
          </p:cNvSpPr>
          <p:nvPr>
            <p:ph type="ftr" sz="quarter" idx="11"/>
          </p:nvPr>
        </p:nvSpPr>
        <p:spPr bwMode="auto">
          <a:xfrm rot="5400000">
            <a:off x="7077269" y="4181669"/>
            <a:ext cx="3657600" cy="384048"/>
          </a:xfrm>
        </p:spPr>
        <p:txBody>
          <a:bodyPr/>
          <a:lstStyle/>
          <a:p>
            <a:endParaRPr lang="es-MX"/>
          </a:p>
        </p:txBody>
      </p:sp>
      <p:sp>
        <p:nvSpPr>
          <p:cNvPr id="10" name="9 Rectángulo"/>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Rectángulo"/>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13 Rectángulo"/>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18 Rectángulo"/>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Conector recto"/>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17 Conector recto"/>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19 Conector recto"/>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15 Conector recto"/>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14 Conector recto"/>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21 Conector recto"/>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26 Rectángulo"/>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20 Elipse"/>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Elipse"/>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23 Elipse"/>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25 Elipse"/>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24 Elipse"/>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28 Marcador de número de diapositiva"/>
          <p:cNvSpPr>
            <a:spLocks noGrp="1"/>
          </p:cNvSpPr>
          <p:nvPr>
            <p:ph type="sldNum" sz="quarter" idx="12"/>
          </p:nvPr>
        </p:nvSpPr>
        <p:spPr bwMode="auto">
          <a:xfrm>
            <a:off x="1325544" y="4928702"/>
            <a:ext cx="609600" cy="517524"/>
          </a:xfrm>
        </p:spPr>
        <p:txBody>
          <a:bodyPr/>
          <a:lstStyle/>
          <a:p>
            <a:fld id="{55CF05F7-6B24-4F3D-8452-9D15FAFF7D7B}" type="slidenum">
              <a:rPr lang="es-MX" smtClean="0"/>
              <a:t>‹Nº›</a:t>
            </a:fld>
            <a:endParaRPr lang="es-MX"/>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758EB5EC-2595-43B0-B7F7-A3B6E10F1991}" type="datetimeFigureOut">
              <a:rPr lang="es-MX" smtClean="0"/>
              <a:t>28/01/2017</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55CF05F7-6B24-4F3D-8452-9D15FAFF7D7B}" type="slidenum">
              <a:rPr lang="es-MX" smtClean="0"/>
              <a:t>‹Nº›</a:t>
            </a:fld>
            <a:endParaRPr lang="es-MX"/>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9"/>
            <a:ext cx="1676400" cy="5851525"/>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274638"/>
            <a:ext cx="6019800" cy="5851525"/>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758EB5EC-2595-43B0-B7F7-A3B6E10F1991}" type="datetimeFigureOut">
              <a:rPr lang="es-MX" smtClean="0"/>
              <a:t>28/01/2017</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55CF05F7-6B24-4F3D-8452-9D15FAFF7D7B}" type="slidenum">
              <a:rPr lang="es-MX" smtClean="0"/>
              <a:t>‹Nº›</a:t>
            </a:fld>
            <a:endParaRPr lang="es-MX"/>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8" name="7 Marcador de contenido"/>
          <p:cNvSpPr>
            <a:spLocks noGrp="1"/>
          </p:cNvSpPr>
          <p:nvPr>
            <p:ph sz="quarter" idx="1"/>
          </p:nvPr>
        </p:nvSpPr>
        <p:spPr>
          <a:xfrm>
            <a:off x="457200" y="1600200"/>
            <a:ext cx="7467600" cy="4873752"/>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4"/>
          </p:nvPr>
        </p:nvSpPr>
        <p:spPr/>
        <p:txBody>
          <a:bodyPr rtlCol="0"/>
          <a:lstStyle/>
          <a:p>
            <a:fld id="{758EB5EC-2595-43B0-B7F7-A3B6E10F1991}" type="datetimeFigureOut">
              <a:rPr lang="es-MX" smtClean="0"/>
              <a:t>28/01/2017</a:t>
            </a:fld>
            <a:endParaRPr lang="es-MX"/>
          </a:p>
        </p:txBody>
      </p:sp>
      <p:sp>
        <p:nvSpPr>
          <p:cNvPr id="9" name="8 Marcador de número de diapositiva"/>
          <p:cNvSpPr>
            <a:spLocks noGrp="1"/>
          </p:cNvSpPr>
          <p:nvPr>
            <p:ph type="sldNum" sz="quarter" idx="15"/>
          </p:nvPr>
        </p:nvSpPr>
        <p:spPr/>
        <p:txBody>
          <a:bodyPr rtlCol="0"/>
          <a:lstStyle/>
          <a:p>
            <a:fld id="{55CF05F7-6B24-4F3D-8452-9D15FAFF7D7B}" type="slidenum">
              <a:rPr lang="es-MX" smtClean="0"/>
              <a:t>‹Nº›</a:t>
            </a:fld>
            <a:endParaRPr lang="es-MX"/>
          </a:p>
        </p:txBody>
      </p:sp>
      <p:sp>
        <p:nvSpPr>
          <p:cNvPr id="10" name="9 Marcador de pie de página"/>
          <p:cNvSpPr>
            <a:spLocks noGrp="1"/>
          </p:cNvSpPr>
          <p:nvPr>
            <p:ph type="ftr" sz="quarter" idx="16"/>
          </p:nvPr>
        </p:nvSpPr>
        <p:spPr/>
        <p:txBody>
          <a:bodyPr rtlCol="0"/>
          <a:lstStyle/>
          <a:p>
            <a:endParaRPr lang="es-MX"/>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2286000" y="2895600"/>
            <a:ext cx="6172200" cy="2053590"/>
          </a:xfrm>
        </p:spPr>
        <p:txBody>
          <a:bodyPr/>
          <a:lstStyle>
            <a:lvl1pPr algn="l">
              <a:buNone/>
              <a:defRPr sz="3000" b="1" cap="small" baseline="0"/>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bwMode="auto">
          <a:xfrm rot="5400000">
            <a:off x="7763256" y="1170432"/>
            <a:ext cx="2286000" cy="381000"/>
          </a:xfrm>
        </p:spPr>
        <p:txBody>
          <a:bodyPr/>
          <a:lstStyle/>
          <a:p>
            <a:fld id="{758EB5EC-2595-43B0-B7F7-A3B6E10F1991}" type="datetimeFigureOut">
              <a:rPr lang="es-MX" smtClean="0"/>
              <a:t>28/01/2017</a:t>
            </a:fld>
            <a:endParaRPr lang="es-MX"/>
          </a:p>
        </p:txBody>
      </p:sp>
      <p:sp>
        <p:nvSpPr>
          <p:cNvPr id="5" name="4 Marcador de pie de página"/>
          <p:cNvSpPr>
            <a:spLocks noGrp="1"/>
          </p:cNvSpPr>
          <p:nvPr>
            <p:ph type="ftr" sz="quarter" idx="11"/>
          </p:nvPr>
        </p:nvSpPr>
        <p:spPr bwMode="auto">
          <a:xfrm rot="5400000">
            <a:off x="7077456" y="4178808"/>
            <a:ext cx="3657600" cy="384048"/>
          </a:xfrm>
        </p:spPr>
        <p:txBody>
          <a:bodyPr/>
          <a:lstStyle/>
          <a:p>
            <a:endParaRPr lang="es-MX"/>
          </a:p>
        </p:txBody>
      </p:sp>
      <p:sp>
        <p:nvSpPr>
          <p:cNvPr id="9" name="8 Rectángulo"/>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9 Rectángulo"/>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Rectángulo"/>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Rectángulo"/>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Conector recto"/>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13 Conector recto"/>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14 Conector recto"/>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15 Conector recto"/>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16 Conector recto"/>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17 Rectángulo"/>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18 Elipse"/>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19 Elipse"/>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20 Elipse"/>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21 Elipse"/>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Elipse"/>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25 Conector recto"/>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5 Marcador de número de diapositiva"/>
          <p:cNvSpPr>
            <a:spLocks noGrp="1"/>
          </p:cNvSpPr>
          <p:nvPr>
            <p:ph type="sldNum" sz="quarter" idx="12"/>
          </p:nvPr>
        </p:nvSpPr>
        <p:spPr bwMode="auto">
          <a:xfrm>
            <a:off x="1340616" y="4928702"/>
            <a:ext cx="609600" cy="517524"/>
          </a:xfrm>
        </p:spPr>
        <p:txBody>
          <a:bodyPr/>
          <a:lstStyle/>
          <a:p>
            <a:fld id="{55CF05F7-6B24-4F3D-8452-9D15FAFF7D7B}" type="slidenum">
              <a:rPr lang="es-MX" smtClean="0"/>
              <a:t>‹Nº›</a:t>
            </a:fld>
            <a:endParaRPr lang="es-MX"/>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5" name="4 Marcador de fecha"/>
          <p:cNvSpPr>
            <a:spLocks noGrp="1"/>
          </p:cNvSpPr>
          <p:nvPr>
            <p:ph type="dt" sz="half" idx="10"/>
          </p:nvPr>
        </p:nvSpPr>
        <p:spPr/>
        <p:txBody>
          <a:bodyPr/>
          <a:lstStyle/>
          <a:p>
            <a:fld id="{758EB5EC-2595-43B0-B7F7-A3B6E10F1991}" type="datetimeFigureOut">
              <a:rPr lang="es-MX" smtClean="0"/>
              <a:t>28/01/2017</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55CF05F7-6B24-4F3D-8452-9D15FAFF7D7B}" type="slidenum">
              <a:rPr lang="es-MX" smtClean="0"/>
              <a:t>‹Nº›</a:t>
            </a:fld>
            <a:endParaRPr lang="es-MX"/>
          </a:p>
        </p:txBody>
      </p:sp>
      <p:sp>
        <p:nvSpPr>
          <p:cNvPr id="9" name="8 Marcador de contenido"/>
          <p:cNvSpPr>
            <a:spLocks noGrp="1"/>
          </p:cNvSpPr>
          <p:nvPr>
            <p:ph sz="quarter" idx="1"/>
          </p:nvPr>
        </p:nvSpPr>
        <p:spPr>
          <a:xfrm>
            <a:off x="457200" y="1600200"/>
            <a:ext cx="3657600"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1" name="10 Marcador de contenido"/>
          <p:cNvSpPr>
            <a:spLocks noGrp="1"/>
          </p:cNvSpPr>
          <p:nvPr>
            <p:ph sz="quarter" idx="2"/>
          </p:nvPr>
        </p:nvSpPr>
        <p:spPr>
          <a:xfrm>
            <a:off x="4270248" y="1600200"/>
            <a:ext cx="3657600"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7543800" cy="1143000"/>
          </a:xfrm>
        </p:spPr>
        <p:txBody>
          <a:bodyPr anchor="b"/>
          <a:lstStyle>
            <a:lvl1pPr>
              <a:defRPr/>
            </a:lvl1pPr>
          </a:lstStyle>
          <a:p>
            <a:r>
              <a:rPr kumimoji="0" lang="es-ES" smtClean="0"/>
              <a:t>Haga clic para modificar el estilo de título del patrón</a:t>
            </a:r>
            <a:endParaRPr kumimoji="0" lang="en-US"/>
          </a:p>
        </p:txBody>
      </p:sp>
      <p:sp>
        <p:nvSpPr>
          <p:cNvPr id="7" name="6 Marcador de fecha"/>
          <p:cNvSpPr>
            <a:spLocks noGrp="1"/>
          </p:cNvSpPr>
          <p:nvPr>
            <p:ph type="dt" sz="half" idx="10"/>
          </p:nvPr>
        </p:nvSpPr>
        <p:spPr/>
        <p:txBody>
          <a:bodyPr/>
          <a:lstStyle/>
          <a:p>
            <a:fld id="{758EB5EC-2595-43B0-B7F7-A3B6E10F1991}" type="datetimeFigureOut">
              <a:rPr lang="es-MX" smtClean="0"/>
              <a:t>28/01/2017</a:t>
            </a:fld>
            <a:endParaRPr lang="es-MX"/>
          </a:p>
        </p:txBody>
      </p:sp>
      <p:sp>
        <p:nvSpPr>
          <p:cNvPr id="8" name="7 Marcador de pie de página"/>
          <p:cNvSpPr>
            <a:spLocks noGrp="1"/>
          </p:cNvSpPr>
          <p:nvPr>
            <p:ph type="ftr" sz="quarter" idx="11"/>
          </p:nvPr>
        </p:nvSpPr>
        <p:spPr/>
        <p:txBody>
          <a:bodyPr/>
          <a:lstStyle/>
          <a:p>
            <a:endParaRPr lang="es-MX"/>
          </a:p>
        </p:txBody>
      </p:sp>
      <p:sp>
        <p:nvSpPr>
          <p:cNvPr id="9" name="8 Marcador de número de diapositiva"/>
          <p:cNvSpPr>
            <a:spLocks noGrp="1"/>
          </p:cNvSpPr>
          <p:nvPr>
            <p:ph type="sldNum" sz="quarter" idx="12"/>
          </p:nvPr>
        </p:nvSpPr>
        <p:spPr/>
        <p:txBody>
          <a:bodyPr/>
          <a:lstStyle/>
          <a:p>
            <a:fld id="{55CF05F7-6B24-4F3D-8452-9D15FAFF7D7B}" type="slidenum">
              <a:rPr lang="es-MX" smtClean="0"/>
              <a:t>‹Nº›</a:t>
            </a:fld>
            <a:endParaRPr lang="es-MX"/>
          </a:p>
        </p:txBody>
      </p:sp>
      <p:sp>
        <p:nvSpPr>
          <p:cNvPr id="11" name="10 Marcador de contenido"/>
          <p:cNvSpPr>
            <a:spLocks noGrp="1"/>
          </p:cNvSpPr>
          <p:nvPr>
            <p:ph sz="quarter" idx="2"/>
          </p:nvPr>
        </p:nvSpPr>
        <p:spPr>
          <a:xfrm>
            <a:off x="457200" y="2362200"/>
            <a:ext cx="3657600" cy="38862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3" name="12 Marcador de contenido"/>
          <p:cNvSpPr>
            <a:spLocks noGrp="1"/>
          </p:cNvSpPr>
          <p:nvPr>
            <p:ph sz="quarter" idx="4"/>
          </p:nvPr>
        </p:nvSpPr>
        <p:spPr>
          <a:xfrm>
            <a:off x="4371975" y="2362200"/>
            <a:ext cx="3657600" cy="38862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2" name="11 Marcador de texto"/>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s-ES" smtClean="0"/>
              <a:t>Haga clic para modificar el estilo de texto del patrón</a:t>
            </a:r>
          </a:p>
        </p:txBody>
      </p:sp>
      <p:sp>
        <p:nvSpPr>
          <p:cNvPr id="14" name="13 Marcador de texto"/>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s-ES" smtClean="0"/>
              <a:t>Haga clic para modificar el estilo de texto del patrón</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6" name="5 Marcador de fecha"/>
          <p:cNvSpPr>
            <a:spLocks noGrp="1"/>
          </p:cNvSpPr>
          <p:nvPr>
            <p:ph type="dt" sz="half" idx="10"/>
          </p:nvPr>
        </p:nvSpPr>
        <p:spPr/>
        <p:txBody>
          <a:bodyPr rtlCol="0"/>
          <a:lstStyle/>
          <a:p>
            <a:fld id="{758EB5EC-2595-43B0-B7F7-A3B6E10F1991}" type="datetimeFigureOut">
              <a:rPr lang="es-MX" smtClean="0"/>
              <a:t>28/01/2017</a:t>
            </a:fld>
            <a:endParaRPr lang="es-MX"/>
          </a:p>
        </p:txBody>
      </p:sp>
      <p:sp>
        <p:nvSpPr>
          <p:cNvPr id="7" name="6 Marcador de número de diapositiva"/>
          <p:cNvSpPr>
            <a:spLocks noGrp="1"/>
          </p:cNvSpPr>
          <p:nvPr>
            <p:ph type="sldNum" sz="quarter" idx="11"/>
          </p:nvPr>
        </p:nvSpPr>
        <p:spPr/>
        <p:txBody>
          <a:bodyPr rtlCol="0"/>
          <a:lstStyle/>
          <a:p>
            <a:fld id="{55CF05F7-6B24-4F3D-8452-9D15FAFF7D7B}" type="slidenum">
              <a:rPr lang="es-MX" smtClean="0"/>
              <a:t>‹Nº›</a:t>
            </a:fld>
            <a:endParaRPr lang="es-MX"/>
          </a:p>
        </p:txBody>
      </p:sp>
      <p:sp>
        <p:nvSpPr>
          <p:cNvPr id="8" name="7 Marcador de pie de página"/>
          <p:cNvSpPr>
            <a:spLocks noGrp="1"/>
          </p:cNvSpPr>
          <p:nvPr>
            <p:ph type="ftr" sz="quarter" idx="12"/>
          </p:nvPr>
        </p:nvSpPr>
        <p:spPr/>
        <p:txBody>
          <a:bodyPr rtlCol="0"/>
          <a:lstStyle/>
          <a:p>
            <a:endParaRPr lang="es-MX"/>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758EB5EC-2595-43B0-B7F7-A3B6E10F1991}" type="datetimeFigureOut">
              <a:rPr lang="es-MX" smtClean="0"/>
              <a:t>28/01/2017</a:t>
            </a:fld>
            <a:endParaRPr lang="es-MX"/>
          </a:p>
        </p:txBody>
      </p:sp>
      <p:sp>
        <p:nvSpPr>
          <p:cNvPr id="3" name="2 Marcador de pie de página"/>
          <p:cNvSpPr>
            <a:spLocks noGrp="1"/>
          </p:cNvSpPr>
          <p:nvPr>
            <p:ph type="ftr" sz="quarter" idx="11"/>
          </p:nvPr>
        </p:nvSpPr>
        <p:spPr/>
        <p:txBody>
          <a:bodyPr/>
          <a:lstStyle/>
          <a:p>
            <a:endParaRPr lang="es-MX"/>
          </a:p>
        </p:txBody>
      </p:sp>
      <p:sp>
        <p:nvSpPr>
          <p:cNvPr id="4" name="3 Marcador de número de diapositiva"/>
          <p:cNvSpPr>
            <a:spLocks noGrp="1"/>
          </p:cNvSpPr>
          <p:nvPr>
            <p:ph type="sldNum" sz="quarter" idx="12"/>
          </p:nvPr>
        </p:nvSpPr>
        <p:spPr/>
        <p:txBody>
          <a:bodyPr/>
          <a:lstStyle/>
          <a:p>
            <a:fld id="{55CF05F7-6B24-4F3D-8452-9D15FAFF7D7B}" type="slidenum">
              <a:rPr lang="es-MX" smtClean="0"/>
              <a:t>‹Nº›</a:t>
            </a:fld>
            <a:endParaRPr lang="es-MX"/>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bg>
      <p:bgRef idx="1001">
        <a:schemeClr val="bg1"/>
      </p:bgRef>
    </p:bg>
    <p:spTree>
      <p:nvGrpSpPr>
        <p:cNvPr id="1" name=""/>
        <p:cNvGrpSpPr/>
        <p:nvPr/>
      </p:nvGrpSpPr>
      <p:grpSpPr>
        <a:xfrm>
          <a:off x="0" y="0"/>
          <a:ext cx="0" cy="0"/>
          <a:chOff x="0" y="0"/>
          <a:chExt cx="0" cy="0"/>
        </a:xfrm>
      </p:grpSpPr>
      <p:sp>
        <p:nvSpPr>
          <p:cNvPr id="10" name="9 Conector recto"/>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1 Título"/>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s-ES" smtClean="0"/>
              <a:t>Haga clic para modificar el estilo de texto del patrón</a:t>
            </a:r>
          </a:p>
        </p:txBody>
      </p:sp>
      <p:sp>
        <p:nvSpPr>
          <p:cNvPr id="8" name="7 Conector recto"/>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8 Conector recto"/>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10 Conector recto"/>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11 Rectángulo"/>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Conector recto"/>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13 Elipse"/>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17 Marcador de contenido"/>
          <p:cNvSpPr>
            <a:spLocks noGrp="1"/>
          </p:cNvSpPr>
          <p:nvPr>
            <p:ph sz="quarter" idx="1"/>
          </p:nvPr>
        </p:nvSpPr>
        <p:spPr>
          <a:xfrm>
            <a:off x="304800" y="274320"/>
            <a:ext cx="5638800" cy="6327648"/>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21" name="20 Marcador de fecha"/>
          <p:cNvSpPr>
            <a:spLocks noGrp="1"/>
          </p:cNvSpPr>
          <p:nvPr>
            <p:ph type="dt" sz="half" idx="14"/>
          </p:nvPr>
        </p:nvSpPr>
        <p:spPr/>
        <p:txBody>
          <a:bodyPr rtlCol="0"/>
          <a:lstStyle/>
          <a:p>
            <a:fld id="{758EB5EC-2595-43B0-B7F7-A3B6E10F1991}" type="datetimeFigureOut">
              <a:rPr lang="es-MX" smtClean="0"/>
              <a:t>28/01/2017</a:t>
            </a:fld>
            <a:endParaRPr lang="es-MX"/>
          </a:p>
        </p:txBody>
      </p:sp>
      <p:sp>
        <p:nvSpPr>
          <p:cNvPr id="22" name="21 Marcador de número de diapositiva"/>
          <p:cNvSpPr>
            <a:spLocks noGrp="1"/>
          </p:cNvSpPr>
          <p:nvPr>
            <p:ph type="sldNum" sz="quarter" idx="15"/>
          </p:nvPr>
        </p:nvSpPr>
        <p:spPr/>
        <p:txBody>
          <a:bodyPr rtlCol="0"/>
          <a:lstStyle/>
          <a:p>
            <a:fld id="{55CF05F7-6B24-4F3D-8452-9D15FAFF7D7B}" type="slidenum">
              <a:rPr lang="es-MX" smtClean="0"/>
              <a:t>‹Nº›</a:t>
            </a:fld>
            <a:endParaRPr lang="es-MX"/>
          </a:p>
        </p:txBody>
      </p:sp>
      <p:sp>
        <p:nvSpPr>
          <p:cNvPr id="23" name="22 Marcador de pie de página"/>
          <p:cNvSpPr>
            <a:spLocks noGrp="1"/>
          </p:cNvSpPr>
          <p:nvPr>
            <p:ph type="ftr" sz="quarter" idx="16"/>
          </p:nvPr>
        </p:nvSpPr>
        <p:spPr/>
        <p:txBody>
          <a:bodyPr rtlCol="0"/>
          <a:lstStyle/>
          <a:p>
            <a:endParaRPr lang="es-MX"/>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9" name="8 Conector recto"/>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12 Elipse"/>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1 Título"/>
          <p:cNvSpPr>
            <a:spLocks noGrp="1"/>
          </p:cNvSpPr>
          <p:nvPr>
            <p:ph type="title"/>
          </p:nvPr>
        </p:nvSpPr>
        <p:spPr>
          <a:xfrm rot="5400000">
            <a:off x="3350133" y="3200400"/>
            <a:ext cx="6309360" cy="457200"/>
          </a:xfrm>
        </p:spPr>
        <p:txBody>
          <a:bodyPr anchor="b"/>
          <a:lstStyle>
            <a:lvl1pPr algn="l">
              <a:buNone/>
              <a:defRPr sz="2000" b="1"/>
            </a:lvl1pPr>
          </a:lstStyle>
          <a:p>
            <a:r>
              <a:rPr kumimoji="0" lang="es-ES" smtClean="0"/>
              <a:t>Haga clic para modificar el estilo de título del patrón</a:t>
            </a:r>
            <a:endParaRPr kumimoji="0" lang="en-US"/>
          </a:p>
        </p:txBody>
      </p:sp>
      <p:sp>
        <p:nvSpPr>
          <p:cNvPr id="3" name="2 Marcador de posición de imagen"/>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s-ES" smtClean="0"/>
              <a:t>Haga clic en el icono para agregar una imagen</a:t>
            </a:r>
            <a:endParaRPr kumimoji="0" lang="en-US" dirty="0"/>
          </a:p>
        </p:txBody>
      </p:sp>
      <p:sp>
        <p:nvSpPr>
          <p:cNvPr id="4" name="3 Marcador de texto"/>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10" name="9 Conector recto"/>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10 Rectángulo"/>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Conector recto"/>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18 Conector recto"/>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19 Conector recto"/>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16 Marcador de fecha"/>
          <p:cNvSpPr>
            <a:spLocks noGrp="1"/>
          </p:cNvSpPr>
          <p:nvPr>
            <p:ph type="dt" sz="half" idx="10"/>
          </p:nvPr>
        </p:nvSpPr>
        <p:spPr/>
        <p:txBody>
          <a:bodyPr rtlCol="0"/>
          <a:lstStyle/>
          <a:p>
            <a:fld id="{758EB5EC-2595-43B0-B7F7-A3B6E10F1991}" type="datetimeFigureOut">
              <a:rPr lang="es-MX" smtClean="0"/>
              <a:t>28/01/2017</a:t>
            </a:fld>
            <a:endParaRPr lang="es-MX"/>
          </a:p>
        </p:txBody>
      </p:sp>
      <p:sp>
        <p:nvSpPr>
          <p:cNvPr id="18" name="17 Marcador de número de diapositiva"/>
          <p:cNvSpPr>
            <a:spLocks noGrp="1"/>
          </p:cNvSpPr>
          <p:nvPr>
            <p:ph type="sldNum" sz="quarter" idx="11"/>
          </p:nvPr>
        </p:nvSpPr>
        <p:spPr/>
        <p:txBody>
          <a:bodyPr rtlCol="0"/>
          <a:lstStyle/>
          <a:p>
            <a:fld id="{55CF05F7-6B24-4F3D-8452-9D15FAFF7D7B}" type="slidenum">
              <a:rPr lang="es-MX" smtClean="0"/>
              <a:t>‹Nº›</a:t>
            </a:fld>
            <a:endParaRPr lang="es-MX"/>
          </a:p>
        </p:txBody>
      </p:sp>
      <p:sp>
        <p:nvSpPr>
          <p:cNvPr id="21" name="20 Marcador de pie de página"/>
          <p:cNvSpPr>
            <a:spLocks noGrp="1"/>
          </p:cNvSpPr>
          <p:nvPr>
            <p:ph type="ftr" sz="quarter" idx="12"/>
          </p:nvPr>
        </p:nvSpPr>
        <p:spPr/>
        <p:txBody>
          <a:bodyPr rtlCol="0"/>
          <a:lstStyle/>
          <a:p>
            <a:endParaRPr lang="es-MX"/>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15 Conector recto"/>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21 Marcador de título"/>
          <p:cNvSpPr>
            <a:spLocks noGrp="1"/>
          </p:cNvSpPr>
          <p:nvPr>
            <p:ph type="title"/>
          </p:nvPr>
        </p:nvSpPr>
        <p:spPr>
          <a:xfrm>
            <a:off x="457200" y="274638"/>
            <a:ext cx="7467600" cy="1143000"/>
          </a:xfrm>
          <a:prstGeom prst="rect">
            <a:avLst/>
          </a:prstGeom>
        </p:spPr>
        <p:txBody>
          <a:bodyPr vert="horz" anchor="b">
            <a:normAutofit/>
          </a:bodyPr>
          <a:lstStyle/>
          <a:p>
            <a:r>
              <a:rPr kumimoji="0" lang="es-ES" smtClean="0"/>
              <a:t>Haga clic para modificar el estilo de título del patrón</a:t>
            </a:r>
            <a:endParaRPr kumimoji="0" lang="en-US"/>
          </a:p>
        </p:txBody>
      </p:sp>
      <p:sp>
        <p:nvSpPr>
          <p:cNvPr id="13" name="12 Marcador de texto"/>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4" name="13 Marcador de fecha"/>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758EB5EC-2595-43B0-B7F7-A3B6E10F1991}" type="datetimeFigureOut">
              <a:rPr lang="es-MX" smtClean="0"/>
              <a:t>28/01/2017</a:t>
            </a:fld>
            <a:endParaRPr lang="es-MX"/>
          </a:p>
        </p:txBody>
      </p:sp>
      <p:sp>
        <p:nvSpPr>
          <p:cNvPr id="3" name="2 Marcador de pie de página"/>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s-MX"/>
          </a:p>
        </p:txBody>
      </p:sp>
      <p:sp>
        <p:nvSpPr>
          <p:cNvPr id="7" name="6 Conector recto"/>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8 Conector recto"/>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9 Rectángulo"/>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Conector recto"/>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11 Elipse"/>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Marcador de número de diapositiva"/>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55CF05F7-6B24-4F3D-8452-9D15FAFF7D7B}" type="slidenum">
              <a:rPr lang="es-MX" smtClean="0"/>
              <a:t>‹Nº›</a:t>
            </a:fld>
            <a:endParaRPr lang="es-MX"/>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MX"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22529" name="Imagen 1"/>
          <p:cNvPicPr>
            <a:picLocks noChangeAspect="1" noChangeArrowheads="1"/>
          </p:cNvPicPr>
          <p:nvPr/>
        </p:nvPicPr>
        <p:blipFill>
          <a:blip r:embed="rId2"/>
          <a:srcRect/>
          <a:stretch>
            <a:fillRect/>
          </a:stretch>
        </p:blipFill>
        <p:spPr bwMode="auto">
          <a:xfrm>
            <a:off x="500034" y="357166"/>
            <a:ext cx="1149350" cy="1127125"/>
          </a:xfrm>
          <a:prstGeom prst="rect">
            <a:avLst/>
          </a:prstGeom>
          <a:noFill/>
        </p:spPr>
      </p:pic>
      <p:sp>
        <p:nvSpPr>
          <p:cNvPr id="22531" name="Rectangle 3"/>
          <p:cNvSpPr>
            <a:spLocks noChangeArrowheads="1"/>
          </p:cNvSpPr>
          <p:nvPr/>
        </p:nvSpPr>
        <p:spPr bwMode="auto">
          <a:xfrm>
            <a:off x="1785918" y="428604"/>
            <a:ext cx="7000924" cy="58785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MX" sz="4000" b="1" i="0" u="none" strike="noStrike" cap="none" normalizeH="0" baseline="0" dirty="0" smtClean="0">
                <a:ln>
                  <a:noFill/>
                </a:ln>
                <a:solidFill>
                  <a:schemeClr val="tx1"/>
                </a:solidFill>
                <a:effectLst/>
                <a:latin typeface="Calibri" pitchFamily="34" charset="0"/>
                <a:ea typeface="Times New Roman" pitchFamily="18" charset="0"/>
                <a:cs typeface="Arial" pitchFamily="34" charset="0"/>
              </a:rPr>
              <a:t>Universidad del Valle de Puebla</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s-MX"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s-MX" sz="2400" b="0" i="0" u="none" strike="noStrike" cap="none" normalizeH="0" baseline="0" dirty="0" smtClean="0">
                <a:ln>
                  <a:noFill/>
                </a:ln>
                <a:solidFill>
                  <a:srgbClr val="191919"/>
                </a:solidFill>
                <a:effectLst/>
                <a:latin typeface="Calibri" pitchFamily="34" charset="0"/>
                <a:ea typeface="Times New Roman" pitchFamily="18" charset="0"/>
                <a:cs typeface="Times New Roman" pitchFamily="18" charset="0"/>
              </a:rPr>
              <a:t>Administración de Tecnologías de la Información</a:t>
            </a:r>
            <a:r>
              <a:rPr kumimoji="0" lang="es-MX" sz="24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a:t>
            </a:r>
          </a:p>
          <a:p>
            <a:pPr marL="0" marR="0" lvl="0" indent="0" algn="ctr" defTabSz="914400" rtl="0" eaLnBrk="0" fontAlgn="base" latinLnBrk="0" hangingPunct="0">
              <a:lnSpc>
                <a:spcPct val="100000"/>
              </a:lnSpc>
              <a:spcBef>
                <a:spcPct val="0"/>
              </a:spcBef>
              <a:spcAft>
                <a:spcPct val="0"/>
              </a:spcAft>
              <a:buClrTx/>
              <a:buSzTx/>
              <a:buFontTx/>
              <a:buNone/>
              <a:tabLst/>
            </a:pPr>
            <a:endParaRPr kumimoji="0" lang="es-MX"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s-MX" sz="4000" b="1"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Base de Datos I.</a:t>
            </a:r>
          </a:p>
          <a:p>
            <a:pPr marL="0" marR="0" lvl="0" indent="0" algn="ctr" defTabSz="914400" rtl="0" eaLnBrk="0" fontAlgn="base" latinLnBrk="0" hangingPunct="0">
              <a:lnSpc>
                <a:spcPct val="100000"/>
              </a:lnSpc>
              <a:spcBef>
                <a:spcPct val="0"/>
              </a:spcBef>
              <a:spcAft>
                <a:spcPct val="0"/>
              </a:spcAft>
              <a:buClrTx/>
              <a:buSzTx/>
              <a:buFontTx/>
              <a:buNone/>
              <a:tabLst/>
            </a:pPr>
            <a:endParaRPr kumimoji="0" lang="es-MX"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s-MX" sz="24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Proyecto: Sistema de Base de datos para Tienda Proyecto </a:t>
            </a:r>
            <a:r>
              <a:rPr kumimoji="0" lang="es-MX" sz="2400"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Walmart</a:t>
            </a:r>
            <a:endParaRPr kumimoji="0" lang="es-MX"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s-MX" sz="2400" b="0" i="0" u="none" strike="noStrike" cap="none" normalizeH="0" baseline="0" dirty="0" smtClean="0">
              <a:ln>
                <a:noFill/>
              </a:ln>
              <a:solidFill>
                <a:srgbClr val="191919"/>
              </a:solidFill>
              <a:effectLst/>
              <a:latin typeface="Calibri" pitchFamily="34" charset="0"/>
              <a:ea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s-MX" sz="2400" b="0" i="0" u="none" strike="noStrike" cap="none" normalizeH="0" baseline="0" dirty="0" smtClean="0">
                <a:ln>
                  <a:noFill/>
                </a:ln>
                <a:solidFill>
                  <a:srgbClr val="191919"/>
                </a:solidFill>
                <a:effectLst/>
                <a:latin typeface="Calibri" pitchFamily="34" charset="0"/>
                <a:ea typeface="Times New Roman" pitchFamily="18" charset="0"/>
                <a:cs typeface="Times New Roman" pitchFamily="18" charset="0"/>
              </a:rPr>
              <a:t>Profesor:</a:t>
            </a:r>
            <a:endParaRPr kumimoji="0" lang="es-MX"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s-MX" sz="2400" b="0" i="0" u="none" strike="noStrike" cap="none" normalizeH="0" baseline="0" dirty="0" smtClean="0">
                <a:ln>
                  <a:noFill/>
                </a:ln>
                <a:solidFill>
                  <a:srgbClr val="000000"/>
                </a:solidFill>
                <a:effectLst/>
                <a:latin typeface="Calibri" pitchFamily="34" charset="0"/>
                <a:ea typeface="Times New Roman" pitchFamily="18" charset="0"/>
                <a:cs typeface="Times New Roman" pitchFamily="18" charset="0"/>
              </a:rPr>
              <a:t>Dr. Daniel Pérez Rojas</a:t>
            </a:r>
          </a:p>
          <a:p>
            <a:pPr marL="0" marR="0" lvl="0" indent="0" algn="ctr" defTabSz="914400" rtl="0" eaLnBrk="0" fontAlgn="base" latinLnBrk="0" hangingPunct="0">
              <a:lnSpc>
                <a:spcPct val="100000"/>
              </a:lnSpc>
              <a:spcBef>
                <a:spcPct val="0"/>
              </a:spcBef>
              <a:spcAft>
                <a:spcPct val="0"/>
              </a:spcAft>
              <a:buClrTx/>
              <a:buSzTx/>
              <a:buFontTx/>
              <a:buNone/>
              <a:tabLst/>
            </a:pPr>
            <a:endParaRPr kumimoji="0" lang="es-MX"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s-MX" sz="24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Alumnos:</a:t>
            </a:r>
            <a:endParaRPr kumimoji="0" lang="es-MX"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s-MX" sz="24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José Ángel Sánchez Pérez</a:t>
            </a:r>
            <a:endParaRPr kumimoji="0" lang="es-MX"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s-MX" sz="24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Juan Luis Uriel Rodríguez Peralta</a:t>
            </a:r>
            <a:endParaRPr kumimoji="0" lang="es-MX" sz="32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noChangeArrowheads="1"/>
          </p:cNvPicPr>
          <p:nvPr/>
        </p:nvPicPr>
        <p:blipFill>
          <a:blip r:embed="rId2"/>
          <a:srcRect/>
          <a:stretch>
            <a:fillRect/>
          </a:stretch>
        </p:blipFill>
        <p:spPr bwMode="auto">
          <a:xfrm>
            <a:off x="500034" y="357166"/>
            <a:ext cx="1149350" cy="1127125"/>
          </a:xfrm>
          <a:prstGeom prst="rect">
            <a:avLst/>
          </a:prstGeom>
          <a:noFill/>
        </p:spPr>
      </p:pic>
      <p:sp>
        <p:nvSpPr>
          <p:cNvPr id="3" name="2 CuadroTexto"/>
          <p:cNvSpPr txBox="1"/>
          <p:nvPr/>
        </p:nvSpPr>
        <p:spPr>
          <a:xfrm>
            <a:off x="1785918" y="1571612"/>
            <a:ext cx="6500858" cy="369332"/>
          </a:xfrm>
          <a:prstGeom prst="rect">
            <a:avLst/>
          </a:prstGeom>
          <a:noFill/>
        </p:spPr>
        <p:txBody>
          <a:bodyPr wrap="square" rtlCol="0">
            <a:spAutoFit/>
          </a:bodyPr>
          <a:lstStyle/>
          <a:p>
            <a:endParaRPr lang="es-MX" dirty="0"/>
          </a:p>
        </p:txBody>
      </p:sp>
      <p:sp>
        <p:nvSpPr>
          <p:cNvPr id="4" name="3 Rectángulo"/>
          <p:cNvSpPr/>
          <p:nvPr/>
        </p:nvSpPr>
        <p:spPr>
          <a:xfrm>
            <a:off x="1714480" y="357166"/>
            <a:ext cx="6929486" cy="1138773"/>
          </a:xfrm>
          <a:prstGeom prst="rect">
            <a:avLst/>
          </a:prstGeom>
        </p:spPr>
        <p:txBody>
          <a:bodyPr wrap="square">
            <a:spAutoFit/>
          </a:bodyPr>
          <a:lstStyle/>
          <a:p>
            <a:pPr lvl="0" algn="ctr" fontAlgn="base">
              <a:spcBef>
                <a:spcPct val="0"/>
              </a:spcBef>
              <a:spcAft>
                <a:spcPct val="0"/>
              </a:spcAft>
            </a:pPr>
            <a:r>
              <a:rPr kumimoji="0" lang="es-MX" sz="3200" b="1" i="0" u="none" strike="noStrike" cap="none" normalizeH="0" baseline="0" dirty="0" smtClean="0">
                <a:ln>
                  <a:noFill/>
                </a:ln>
                <a:solidFill>
                  <a:schemeClr val="tx1"/>
                </a:solidFill>
                <a:effectLst/>
                <a:latin typeface="Calibri" pitchFamily="34" charset="0"/>
                <a:ea typeface="Times New Roman" pitchFamily="18" charset="0"/>
                <a:cs typeface="Arial" pitchFamily="34" charset="0"/>
              </a:rPr>
              <a:t>Universidad del Valle de Puebla</a:t>
            </a:r>
            <a:endParaRPr kumimoji="0" lang="es-MX" sz="16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lvl="0" algn="ctr" eaLnBrk="0" fontAlgn="base" hangingPunct="0">
              <a:spcBef>
                <a:spcPct val="0"/>
              </a:spcBef>
              <a:spcAft>
                <a:spcPct val="0"/>
              </a:spcAft>
            </a:pPr>
            <a:r>
              <a:rPr kumimoji="0" lang="es-MX" b="0" i="0" u="none" strike="noStrike" cap="none" normalizeH="0" baseline="0" dirty="0" smtClean="0">
                <a:ln>
                  <a:noFill/>
                </a:ln>
                <a:solidFill>
                  <a:srgbClr val="191919"/>
                </a:solidFill>
                <a:effectLst/>
                <a:latin typeface="Calibri" pitchFamily="34" charset="0"/>
                <a:ea typeface="Times New Roman" pitchFamily="18" charset="0"/>
                <a:cs typeface="Times New Roman" pitchFamily="18" charset="0"/>
              </a:rPr>
              <a:t>Administración de Tecnologías de la Información</a:t>
            </a:r>
            <a:r>
              <a:rPr kumimoji="0" lang="es-MX"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a:t>
            </a:r>
            <a:endParaRPr kumimoji="0" lang="es-MX" sz="16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lvl="0" algn="ctr" eaLnBrk="0" fontAlgn="base" hangingPunct="0">
              <a:spcBef>
                <a:spcPct val="0"/>
              </a:spcBef>
              <a:spcAft>
                <a:spcPct val="0"/>
              </a:spcAft>
            </a:pPr>
            <a:r>
              <a:rPr lang="es-MX" dirty="0">
                <a:solidFill>
                  <a:srgbClr val="191919"/>
                </a:solidFill>
                <a:latin typeface="Calibri" pitchFamily="34" charset="0"/>
                <a:ea typeface="Times New Roman" pitchFamily="18" charset="0"/>
                <a:cs typeface="Times New Roman" pitchFamily="18" charset="0"/>
              </a:rPr>
              <a:t>Base de Datos I.</a:t>
            </a:r>
          </a:p>
        </p:txBody>
      </p:sp>
      <p:sp>
        <p:nvSpPr>
          <p:cNvPr id="5" name="4 CuadroTexto"/>
          <p:cNvSpPr txBox="1"/>
          <p:nvPr/>
        </p:nvSpPr>
        <p:spPr>
          <a:xfrm>
            <a:off x="857224" y="1785926"/>
            <a:ext cx="7786742" cy="2246769"/>
          </a:xfrm>
          <a:prstGeom prst="rect">
            <a:avLst/>
          </a:prstGeom>
          <a:noFill/>
        </p:spPr>
        <p:txBody>
          <a:bodyPr wrap="square" rtlCol="0">
            <a:spAutoFit/>
          </a:bodyPr>
          <a:lstStyle/>
          <a:p>
            <a:pPr algn="just"/>
            <a:r>
              <a:rPr lang="es-MX" sz="2000" b="1" dirty="0">
                <a:latin typeface="Calibri" pitchFamily="34" charset="0"/>
              </a:rPr>
              <a:t>Normalización</a:t>
            </a:r>
          </a:p>
          <a:p>
            <a:pPr algn="just"/>
            <a:r>
              <a:rPr lang="es-MX" sz="2000" dirty="0">
                <a:latin typeface="Calibri" pitchFamily="34" charset="0"/>
              </a:rPr>
              <a:t> </a:t>
            </a:r>
          </a:p>
          <a:p>
            <a:pPr algn="just"/>
            <a:r>
              <a:rPr lang="es-MX" sz="2000" dirty="0">
                <a:latin typeface="Calibri" pitchFamily="34" charset="0"/>
              </a:rPr>
              <a:t>	Se </a:t>
            </a:r>
            <a:r>
              <a:rPr lang="es-MX" sz="2000" dirty="0" smtClean="0">
                <a:latin typeface="Calibri" pitchFamily="34" charset="0"/>
              </a:rPr>
              <a:t>válida </a:t>
            </a:r>
            <a:r>
              <a:rPr lang="es-MX" sz="2000" dirty="0">
                <a:latin typeface="Calibri" pitchFamily="34" charset="0"/>
              </a:rPr>
              <a:t>que el modelo de base de datos sea un modelo normalizado, para esto se debe de garantizar que se cumple con las 3 formas </a:t>
            </a:r>
            <a:r>
              <a:rPr lang="es-MX" sz="2000" dirty="0" smtClean="0">
                <a:latin typeface="Calibri" pitchFamily="34" charset="0"/>
              </a:rPr>
              <a:t>normales.</a:t>
            </a:r>
          </a:p>
          <a:p>
            <a:pPr algn="just"/>
            <a:endParaRPr lang="es-MX" sz="2000" dirty="0">
              <a:latin typeface="Calibri" pitchFamily="34" charset="0"/>
            </a:endParaRPr>
          </a:p>
          <a:p>
            <a:pPr algn="just"/>
            <a:endParaRPr lang="es-MX" sz="2000" dirty="0">
              <a:latin typeface="Calibri"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noChangeArrowheads="1"/>
          </p:cNvPicPr>
          <p:nvPr/>
        </p:nvPicPr>
        <p:blipFill>
          <a:blip r:embed="rId2"/>
          <a:srcRect/>
          <a:stretch>
            <a:fillRect/>
          </a:stretch>
        </p:blipFill>
        <p:spPr bwMode="auto">
          <a:xfrm>
            <a:off x="500034" y="357166"/>
            <a:ext cx="1149350" cy="1127125"/>
          </a:xfrm>
          <a:prstGeom prst="rect">
            <a:avLst/>
          </a:prstGeom>
          <a:noFill/>
        </p:spPr>
      </p:pic>
      <p:sp>
        <p:nvSpPr>
          <p:cNvPr id="3" name="2 CuadroTexto"/>
          <p:cNvSpPr txBox="1"/>
          <p:nvPr/>
        </p:nvSpPr>
        <p:spPr>
          <a:xfrm>
            <a:off x="1785918" y="1571612"/>
            <a:ext cx="6500858" cy="369332"/>
          </a:xfrm>
          <a:prstGeom prst="rect">
            <a:avLst/>
          </a:prstGeom>
          <a:noFill/>
        </p:spPr>
        <p:txBody>
          <a:bodyPr wrap="square" rtlCol="0">
            <a:spAutoFit/>
          </a:bodyPr>
          <a:lstStyle/>
          <a:p>
            <a:endParaRPr lang="es-MX" dirty="0"/>
          </a:p>
        </p:txBody>
      </p:sp>
      <p:sp>
        <p:nvSpPr>
          <p:cNvPr id="4" name="3 Rectángulo"/>
          <p:cNvSpPr/>
          <p:nvPr/>
        </p:nvSpPr>
        <p:spPr>
          <a:xfrm>
            <a:off x="1714480" y="357166"/>
            <a:ext cx="6929486" cy="1138773"/>
          </a:xfrm>
          <a:prstGeom prst="rect">
            <a:avLst/>
          </a:prstGeom>
        </p:spPr>
        <p:txBody>
          <a:bodyPr wrap="square">
            <a:spAutoFit/>
          </a:bodyPr>
          <a:lstStyle/>
          <a:p>
            <a:pPr lvl="0" algn="ctr" fontAlgn="base">
              <a:spcBef>
                <a:spcPct val="0"/>
              </a:spcBef>
              <a:spcAft>
                <a:spcPct val="0"/>
              </a:spcAft>
            </a:pPr>
            <a:r>
              <a:rPr kumimoji="0" lang="es-MX" sz="3200" b="1" i="0" u="none" strike="noStrike" cap="none" normalizeH="0" baseline="0" dirty="0" smtClean="0">
                <a:ln>
                  <a:noFill/>
                </a:ln>
                <a:solidFill>
                  <a:schemeClr val="tx1"/>
                </a:solidFill>
                <a:effectLst/>
                <a:latin typeface="Calibri" pitchFamily="34" charset="0"/>
                <a:ea typeface="Times New Roman" pitchFamily="18" charset="0"/>
                <a:cs typeface="Arial" pitchFamily="34" charset="0"/>
              </a:rPr>
              <a:t>Universidad del Valle de Puebla</a:t>
            </a:r>
            <a:endParaRPr kumimoji="0" lang="es-MX" sz="16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lvl="0" algn="ctr" eaLnBrk="0" fontAlgn="base" hangingPunct="0">
              <a:spcBef>
                <a:spcPct val="0"/>
              </a:spcBef>
              <a:spcAft>
                <a:spcPct val="0"/>
              </a:spcAft>
            </a:pPr>
            <a:r>
              <a:rPr kumimoji="0" lang="es-MX" b="0" i="0" u="none" strike="noStrike" cap="none" normalizeH="0" baseline="0" dirty="0" smtClean="0">
                <a:ln>
                  <a:noFill/>
                </a:ln>
                <a:solidFill>
                  <a:srgbClr val="191919"/>
                </a:solidFill>
                <a:effectLst/>
                <a:latin typeface="Calibri" pitchFamily="34" charset="0"/>
                <a:ea typeface="Times New Roman" pitchFamily="18" charset="0"/>
                <a:cs typeface="Times New Roman" pitchFamily="18" charset="0"/>
              </a:rPr>
              <a:t>Administración de Tecnologías de la Información</a:t>
            </a:r>
            <a:r>
              <a:rPr kumimoji="0" lang="es-MX"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a:t>
            </a:r>
            <a:endParaRPr kumimoji="0" lang="es-MX" sz="16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lvl="0" algn="ctr" eaLnBrk="0" fontAlgn="base" hangingPunct="0">
              <a:spcBef>
                <a:spcPct val="0"/>
              </a:spcBef>
              <a:spcAft>
                <a:spcPct val="0"/>
              </a:spcAft>
            </a:pPr>
            <a:r>
              <a:rPr lang="es-MX" dirty="0">
                <a:solidFill>
                  <a:srgbClr val="191919"/>
                </a:solidFill>
                <a:latin typeface="Calibri" pitchFamily="34" charset="0"/>
                <a:ea typeface="Times New Roman" pitchFamily="18" charset="0"/>
                <a:cs typeface="Times New Roman" pitchFamily="18" charset="0"/>
              </a:rPr>
              <a:t>Base de Datos I.</a:t>
            </a:r>
          </a:p>
        </p:txBody>
      </p:sp>
      <p:sp>
        <p:nvSpPr>
          <p:cNvPr id="5" name="4 CuadroTexto"/>
          <p:cNvSpPr txBox="1"/>
          <p:nvPr/>
        </p:nvSpPr>
        <p:spPr>
          <a:xfrm>
            <a:off x="714348" y="1785926"/>
            <a:ext cx="7786742" cy="400110"/>
          </a:xfrm>
          <a:prstGeom prst="rect">
            <a:avLst/>
          </a:prstGeom>
          <a:noFill/>
        </p:spPr>
        <p:txBody>
          <a:bodyPr wrap="square" rtlCol="0">
            <a:spAutoFit/>
          </a:bodyPr>
          <a:lstStyle/>
          <a:p>
            <a:r>
              <a:rPr lang="es-MX" sz="2000" b="1" dirty="0" smtClean="0">
                <a:latin typeface="Calibri" pitchFamily="34" charset="0"/>
              </a:rPr>
              <a:t>Implementación</a:t>
            </a:r>
            <a:endParaRPr lang="es-MX" sz="2000" dirty="0">
              <a:latin typeface="Calibri" pitchFamily="34" charset="0"/>
            </a:endParaRPr>
          </a:p>
        </p:txBody>
      </p:sp>
      <p:pic>
        <p:nvPicPr>
          <p:cNvPr id="6" name="5 Imagen"/>
          <p:cNvPicPr/>
          <p:nvPr/>
        </p:nvPicPr>
        <p:blipFill>
          <a:blip r:embed="rId3"/>
          <a:srcRect/>
          <a:stretch>
            <a:fillRect/>
          </a:stretch>
        </p:blipFill>
        <p:spPr bwMode="auto">
          <a:xfrm>
            <a:off x="500034" y="2285992"/>
            <a:ext cx="8072494" cy="4131353"/>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sz="quarter" idx="1"/>
          </p:nvPr>
        </p:nvSpPr>
        <p:spPr>
          <a:xfrm>
            <a:off x="500034" y="1643050"/>
            <a:ext cx="8229600" cy="3757626"/>
          </a:xfrm>
        </p:spPr>
        <p:txBody>
          <a:bodyPr>
            <a:noAutofit/>
          </a:bodyPr>
          <a:lstStyle/>
          <a:p>
            <a:r>
              <a:rPr lang="es-MX" sz="1800" b="1" dirty="0">
                <a:latin typeface="Calibri" pitchFamily="34" charset="0"/>
              </a:rPr>
              <a:t>Front </a:t>
            </a:r>
            <a:r>
              <a:rPr lang="es-MX" sz="1800" b="1" dirty="0" err="1">
                <a:latin typeface="Calibri" pitchFamily="34" charset="0"/>
              </a:rPr>
              <a:t>End</a:t>
            </a:r>
            <a:r>
              <a:rPr lang="es-MX" sz="1800" dirty="0">
                <a:latin typeface="Calibri" pitchFamily="34" charset="0"/>
              </a:rPr>
              <a:t> .- Del lado del </a:t>
            </a:r>
            <a:r>
              <a:rPr lang="es-MX" sz="1800" dirty="0" err="1">
                <a:latin typeface="Calibri" pitchFamily="34" charset="0"/>
              </a:rPr>
              <a:t>frontend</a:t>
            </a:r>
            <a:r>
              <a:rPr lang="es-MX" sz="1800" dirty="0">
                <a:latin typeface="Calibri" pitchFamily="34" charset="0"/>
              </a:rPr>
              <a:t> se construyo una vista exclusivamente usando html5 , </a:t>
            </a:r>
            <a:r>
              <a:rPr lang="es-MX" sz="1800" dirty="0" err="1">
                <a:latin typeface="Calibri" pitchFamily="34" charset="0"/>
              </a:rPr>
              <a:t>js</a:t>
            </a:r>
            <a:r>
              <a:rPr lang="es-MX" sz="1800" dirty="0">
                <a:latin typeface="Calibri" pitchFamily="34" charset="0"/>
              </a:rPr>
              <a:t> y </a:t>
            </a:r>
            <a:r>
              <a:rPr lang="es-MX" sz="1800" dirty="0" err="1">
                <a:latin typeface="Calibri" pitchFamily="34" charset="0"/>
              </a:rPr>
              <a:t>css</a:t>
            </a:r>
            <a:r>
              <a:rPr lang="es-MX" sz="1800" dirty="0">
                <a:latin typeface="Calibri" pitchFamily="34" charset="0"/>
              </a:rPr>
              <a:t> , para mantener lo más puro posible un patrón de programación MVC</a:t>
            </a:r>
          </a:p>
          <a:p>
            <a:r>
              <a:rPr lang="es-MX" sz="1800" b="1" dirty="0" err="1">
                <a:latin typeface="Calibri" pitchFamily="34" charset="0"/>
              </a:rPr>
              <a:t>Materialize</a:t>
            </a:r>
            <a:r>
              <a:rPr lang="es-MX" sz="1800" dirty="0">
                <a:latin typeface="Calibri" pitchFamily="34" charset="0"/>
              </a:rPr>
              <a:t>.- Framework CSS que permite cambiar la vista para el usuario.</a:t>
            </a:r>
          </a:p>
          <a:p>
            <a:r>
              <a:rPr lang="es-MX" sz="1800" b="1" dirty="0">
                <a:latin typeface="Calibri" pitchFamily="34" charset="0"/>
              </a:rPr>
              <a:t>Angular</a:t>
            </a:r>
            <a:r>
              <a:rPr lang="es-MX" sz="1800" dirty="0">
                <a:latin typeface="Calibri" pitchFamily="34" charset="0"/>
              </a:rPr>
              <a:t>.- Framework de </a:t>
            </a:r>
            <a:r>
              <a:rPr lang="es-MX" sz="1800" dirty="0" err="1">
                <a:latin typeface="Calibri" pitchFamily="34" charset="0"/>
              </a:rPr>
              <a:t>Javascript</a:t>
            </a:r>
            <a:r>
              <a:rPr lang="es-MX" sz="1800" dirty="0">
                <a:latin typeface="Calibri" pitchFamily="34" charset="0"/>
              </a:rPr>
              <a:t> que se utiliza para la creación de paginas dinámicas evitando la recarga completa de la pagina</a:t>
            </a:r>
            <a:r>
              <a:rPr lang="es-MX" sz="1800" dirty="0" smtClean="0">
                <a:latin typeface="Calibri" pitchFamily="34" charset="0"/>
              </a:rPr>
              <a:t>.</a:t>
            </a:r>
            <a:endParaRPr lang="es-MX" sz="1800" dirty="0">
              <a:latin typeface="Calibri" pitchFamily="34" charset="0"/>
            </a:endParaRPr>
          </a:p>
          <a:p>
            <a:r>
              <a:rPr lang="es-MX" sz="1800" b="1" dirty="0" err="1">
                <a:latin typeface="Calibri" pitchFamily="34" charset="0"/>
              </a:rPr>
              <a:t>BackEnd</a:t>
            </a:r>
            <a:r>
              <a:rPr lang="es-MX" sz="1800" dirty="0">
                <a:latin typeface="Calibri" pitchFamily="34" charset="0"/>
              </a:rPr>
              <a:t>.- En el back </a:t>
            </a:r>
            <a:r>
              <a:rPr lang="es-MX" sz="1800" dirty="0" err="1">
                <a:latin typeface="Calibri" pitchFamily="34" charset="0"/>
              </a:rPr>
              <a:t>end</a:t>
            </a:r>
            <a:r>
              <a:rPr lang="es-MX" sz="1800" dirty="0">
                <a:latin typeface="Calibri" pitchFamily="34" charset="0"/>
              </a:rPr>
              <a:t> se definieron dos capas la parte de las entidades de los objetos que representan las tablas de las bases de </a:t>
            </a:r>
            <a:r>
              <a:rPr lang="es-MX" sz="1800" dirty="0" smtClean="0">
                <a:latin typeface="Calibri" pitchFamily="34" charset="0"/>
              </a:rPr>
              <a:t>datos</a:t>
            </a:r>
            <a:endParaRPr lang="es-MX" sz="1800" dirty="0">
              <a:latin typeface="Calibri" pitchFamily="34" charset="0"/>
            </a:endParaRPr>
          </a:p>
          <a:p>
            <a:r>
              <a:rPr lang="es-MX" sz="1800" b="1" dirty="0" err="1">
                <a:latin typeface="Calibri" pitchFamily="34" charset="0"/>
              </a:rPr>
              <a:t>Php</a:t>
            </a:r>
            <a:r>
              <a:rPr lang="es-MX" sz="1800" b="1" dirty="0">
                <a:latin typeface="Calibri" pitchFamily="34" charset="0"/>
              </a:rPr>
              <a:t> librería PDO .-</a:t>
            </a:r>
            <a:r>
              <a:rPr lang="es-MX" sz="1800" dirty="0">
                <a:latin typeface="Calibri" pitchFamily="34" charset="0"/>
              </a:rPr>
              <a:t> La librería PDO de PHP </a:t>
            </a:r>
            <a:r>
              <a:rPr lang="es-MX" sz="1800" dirty="0" smtClean="0">
                <a:latin typeface="Calibri" pitchFamily="34" charset="0"/>
              </a:rPr>
              <a:t>Esta </a:t>
            </a:r>
            <a:r>
              <a:rPr lang="es-MX" sz="1800" dirty="0">
                <a:latin typeface="Calibri" pitchFamily="34" charset="0"/>
              </a:rPr>
              <a:t>librería permite que la programación sea bajo el paradigma POO</a:t>
            </a:r>
          </a:p>
          <a:p>
            <a:r>
              <a:rPr lang="es-MX" sz="1800" b="1" dirty="0">
                <a:latin typeface="Calibri" pitchFamily="34" charset="0"/>
              </a:rPr>
              <a:t>Base de datos</a:t>
            </a:r>
            <a:r>
              <a:rPr lang="es-MX" sz="1800" dirty="0">
                <a:latin typeface="Calibri" pitchFamily="34" charset="0"/>
              </a:rPr>
              <a:t>: Se genero el esquema de base de datos en MYSQL, </a:t>
            </a:r>
            <a:r>
              <a:rPr lang="es-MX" sz="1800" dirty="0" smtClean="0">
                <a:latin typeface="Calibri" pitchFamily="34" charset="0"/>
              </a:rPr>
              <a:t> cumplimiento </a:t>
            </a:r>
            <a:r>
              <a:rPr lang="es-MX" sz="1800" dirty="0">
                <a:latin typeface="Calibri" pitchFamily="34" charset="0"/>
              </a:rPr>
              <a:t>de las primeras 3 formas normales</a:t>
            </a:r>
          </a:p>
          <a:p>
            <a:r>
              <a:rPr lang="es-MX" sz="1800" b="1" dirty="0">
                <a:latin typeface="Calibri" pitchFamily="34" charset="0"/>
              </a:rPr>
              <a:t>Consultas</a:t>
            </a:r>
            <a:r>
              <a:rPr lang="es-MX" sz="1800" dirty="0">
                <a:latin typeface="Calibri" pitchFamily="34" charset="0"/>
              </a:rPr>
              <a:t>: Se desarrollaron los </a:t>
            </a:r>
            <a:r>
              <a:rPr lang="es-MX" sz="1800" dirty="0" err="1">
                <a:latin typeface="Calibri" pitchFamily="34" charset="0"/>
              </a:rPr>
              <a:t>queries</a:t>
            </a:r>
            <a:r>
              <a:rPr lang="es-MX" sz="1800" dirty="0">
                <a:latin typeface="Calibri" pitchFamily="34" charset="0"/>
              </a:rPr>
              <a:t> propuestos que servirán de </a:t>
            </a:r>
            <a:r>
              <a:rPr lang="es-MX" sz="1800" dirty="0" err="1">
                <a:latin typeface="Calibri" pitchFamily="34" charset="0"/>
              </a:rPr>
              <a:t>de</a:t>
            </a:r>
            <a:r>
              <a:rPr lang="es-MX" sz="1800" dirty="0">
                <a:latin typeface="Calibri" pitchFamily="34" charset="0"/>
              </a:rPr>
              <a:t> ayuda para analizar la información de la base de datos y que repercutirán en decisiones de tipo administrativo o </a:t>
            </a:r>
            <a:r>
              <a:rPr lang="es-MX" sz="1800" dirty="0" smtClean="0">
                <a:latin typeface="Calibri" pitchFamily="34" charset="0"/>
              </a:rPr>
              <a:t>gerencial</a:t>
            </a:r>
            <a:endParaRPr lang="es-MX" sz="1800" dirty="0">
              <a:latin typeface="Calibri" pitchFamily="34" charset="0"/>
            </a:endParaRPr>
          </a:p>
        </p:txBody>
      </p:sp>
      <p:pic>
        <p:nvPicPr>
          <p:cNvPr id="4" name="Imagen 1"/>
          <p:cNvPicPr>
            <a:picLocks noChangeAspect="1" noChangeArrowheads="1"/>
          </p:cNvPicPr>
          <p:nvPr/>
        </p:nvPicPr>
        <p:blipFill>
          <a:blip r:embed="rId2"/>
          <a:srcRect/>
          <a:stretch>
            <a:fillRect/>
          </a:stretch>
        </p:blipFill>
        <p:spPr bwMode="auto">
          <a:xfrm>
            <a:off x="500034" y="357166"/>
            <a:ext cx="1149350" cy="1127125"/>
          </a:xfrm>
          <a:prstGeom prst="rect">
            <a:avLst/>
          </a:prstGeom>
          <a:noFill/>
        </p:spPr>
      </p:pic>
      <p:sp>
        <p:nvSpPr>
          <p:cNvPr id="5" name="4 Rectángulo"/>
          <p:cNvSpPr/>
          <p:nvPr/>
        </p:nvSpPr>
        <p:spPr>
          <a:xfrm>
            <a:off x="1714480" y="357166"/>
            <a:ext cx="6929486" cy="1138773"/>
          </a:xfrm>
          <a:prstGeom prst="rect">
            <a:avLst/>
          </a:prstGeom>
        </p:spPr>
        <p:txBody>
          <a:bodyPr wrap="square">
            <a:spAutoFit/>
          </a:bodyPr>
          <a:lstStyle/>
          <a:p>
            <a:pPr lvl="0" algn="ctr" fontAlgn="base">
              <a:spcBef>
                <a:spcPct val="0"/>
              </a:spcBef>
              <a:spcAft>
                <a:spcPct val="0"/>
              </a:spcAft>
            </a:pPr>
            <a:r>
              <a:rPr kumimoji="0" lang="es-MX" sz="3200" b="1" i="0" u="none" strike="noStrike" cap="none" normalizeH="0" baseline="0" dirty="0" smtClean="0">
                <a:ln>
                  <a:noFill/>
                </a:ln>
                <a:solidFill>
                  <a:schemeClr val="tx1"/>
                </a:solidFill>
                <a:effectLst/>
                <a:latin typeface="Calibri" pitchFamily="34" charset="0"/>
                <a:ea typeface="Times New Roman" pitchFamily="18" charset="0"/>
                <a:cs typeface="Arial" pitchFamily="34" charset="0"/>
              </a:rPr>
              <a:t>Universidad del Valle de Puebla</a:t>
            </a:r>
            <a:endParaRPr kumimoji="0" lang="es-MX" sz="16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lvl="0" algn="ctr" eaLnBrk="0" fontAlgn="base" hangingPunct="0">
              <a:spcBef>
                <a:spcPct val="0"/>
              </a:spcBef>
              <a:spcAft>
                <a:spcPct val="0"/>
              </a:spcAft>
            </a:pPr>
            <a:r>
              <a:rPr kumimoji="0" lang="es-MX" b="0" i="0" u="none" strike="noStrike" cap="none" normalizeH="0" baseline="0" dirty="0" smtClean="0">
                <a:ln>
                  <a:noFill/>
                </a:ln>
                <a:solidFill>
                  <a:srgbClr val="191919"/>
                </a:solidFill>
                <a:effectLst/>
                <a:latin typeface="Calibri" pitchFamily="34" charset="0"/>
                <a:ea typeface="Times New Roman" pitchFamily="18" charset="0"/>
                <a:cs typeface="Times New Roman" pitchFamily="18" charset="0"/>
              </a:rPr>
              <a:t>Administración de Tecnologías de la Información</a:t>
            </a:r>
            <a:r>
              <a:rPr kumimoji="0" lang="es-MX"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a:t>
            </a:r>
            <a:endParaRPr kumimoji="0" lang="es-MX" sz="16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lvl="0" algn="ctr" eaLnBrk="0" fontAlgn="base" hangingPunct="0">
              <a:spcBef>
                <a:spcPct val="0"/>
              </a:spcBef>
              <a:spcAft>
                <a:spcPct val="0"/>
              </a:spcAft>
            </a:pPr>
            <a:r>
              <a:rPr lang="es-MX" dirty="0">
                <a:solidFill>
                  <a:srgbClr val="191919"/>
                </a:solidFill>
                <a:latin typeface="Calibri" pitchFamily="34" charset="0"/>
                <a:ea typeface="Times New Roman" pitchFamily="18" charset="0"/>
                <a:cs typeface="Times New Roman" pitchFamily="18" charset="0"/>
              </a:rPr>
              <a:t>Base de Datos I.</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Imagen"/>
          <p:cNvPicPr/>
          <p:nvPr/>
        </p:nvPicPr>
        <p:blipFill>
          <a:blip r:embed="rId2"/>
          <a:srcRect/>
          <a:stretch>
            <a:fillRect/>
          </a:stretch>
        </p:blipFill>
        <p:spPr bwMode="auto">
          <a:xfrm>
            <a:off x="500034" y="2071678"/>
            <a:ext cx="8215370" cy="4579262"/>
          </a:xfrm>
          <a:prstGeom prst="rect">
            <a:avLst/>
          </a:prstGeom>
          <a:noFill/>
          <a:ln w="9525">
            <a:noFill/>
            <a:miter lim="800000"/>
            <a:headEnd/>
            <a:tailEnd/>
          </a:ln>
        </p:spPr>
      </p:pic>
      <p:pic>
        <p:nvPicPr>
          <p:cNvPr id="5" name="Imagen 1"/>
          <p:cNvPicPr>
            <a:picLocks noChangeAspect="1" noChangeArrowheads="1"/>
          </p:cNvPicPr>
          <p:nvPr/>
        </p:nvPicPr>
        <p:blipFill>
          <a:blip r:embed="rId3"/>
          <a:srcRect/>
          <a:stretch>
            <a:fillRect/>
          </a:stretch>
        </p:blipFill>
        <p:spPr bwMode="auto">
          <a:xfrm>
            <a:off x="500034" y="357166"/>
            <a:ext cx="1149350" cy="1127125"/>
          </a:xfrm>
          <a:prstGeom prst="rect">
            <a:avLst/>
          </a:prstGeom>
          <a:noFill/>
        </p:spPr>
      </p:pic>
      <p:sp>
        <p:nvSpPr>
          <p:cNvPr id="6" name="5 Rectángulo"/>
          <p:cNvSpPr/>
          <p:nvPr/>
        </p:nvSpPr>
        <p:spPr>
          <a:xfrm>
            <a:off x="1714480" y="357166"/>
            <a:ext cx="6929486" cy="1138773"/>
          </a:xfrm>
          <a:prstGeom prst="rect">
            <a:avLst/>
          </a:prstGeom>
        </p:spPr>
        <p:txBody>
          <a:bodyPr wrap="square">
            <a:spAutoFit/>
          </a:bodyPr>
          <a:lstStyle/>
          <a:p>
            <a:pPr lvl="0" algn="ctr" fontAlgn="base">
              <a:spcBef>
                <a:spcPct val="0"/>
              </a:spcBef>
              <a:spcAft>
                <a:spcPct val="0"/>
              </a:spcAft>
            </a:pPr>
            <a:r>
              <a:rPr kumimoji="0" lang="es-MX" sz="3200" b="1" i="0" u="none" strike="noStrike" cap="none" normalizeH="0" baseline="0" dirty="0" smtClean="0">
                <a:ln>
                  <a:noFill/>
                </a:ln>
                <a:solidFill>
                  <a:schemeClr val="tx1"/>
                </a:solidFill>
                <a:effectLst/>
                <a:latin typeface="Calibri" pitchFamily="34" charset="0"/>
                <a:ea typeface="Times New Roman" pitchFamily="18" charset="0"/>
                <a:cs typeface="Arial" pitchFamily="34" charset="0"/>
              </a:rPr>
              <a:t>Universidad del Valle de Puebla</a:t>
            </a:r>
            <a:endParaRPr kumimoji="0" lang="es-MX" sz="16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lvl="0" algn="ctr" eaLnBrk="0" fontAlgn="base" hangingPunct="0">
              <a:spcBef>
                <a:spcPct val="0"/>
              </a:spcBef>
              <a:spcAft>
                <a:spcPct val="0"/>
              </a:spcAft>
            </a:pPr>
            <a:r>
              <a:rPr kumimoji="0" lang="es-MX" b="0" i="0" u="none" strike="noStrike" cap="none" normalizeH="0" baseline="0" dirty="0" smtClean="0">
                <a:ln>
                  <a:noFill/>
                </a:ln>
                <a:solidFill>
                  <a:srgbClr val="191919"/>
                </a:solidFill>
                <a:effectLst/>
                <a:latin typeface="Calibri" pitchFamily="34" charset="0"/>
                <a:ea typeface="Times New Roman" pitchFamily="18" charset="0"/>
                <a:cs typeface="Times New Roman" pitchFamily="18" charset="0"/>
              </a:rPr>
              <a:t>Administración de Tecnologías de la Información</a:t>
            </a:r>
            <a:r>
              <a:rPr kumimoji="0" lang="es-MX"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a:t>
            </a:r>
            <a:endParaRPr kumimoji="0" lang="es-MX" sz="16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lvl="0" algn="ctr" eaLnBrk="0" fontAlgn="base" hangingPunct="0">
              <a:spcBef>
                <a:spcPct val="0"/>
              </a:spcBef>
              <a:spcAft>
                <a:spcPct val="0"/>
              </a:spcAft>
            </a:pPr>
            <a:r>
              <a:rPr lang="es-MX" dirty="0">
                <a:solidFill>
                  <a:srgbClr val="191919"/>
                </a:solidFill>
                <a:latin typeface="Calibri" pitchFamily="34" charset="0"/>
                <a:ea typeface="Times New Roman" pitchFamily="18" charset="0"/>
                <a:cs typeface="Times New Roman" pitchFamily="18" charset="0"/>
              </a:rPr>
              <a:t>Base de Datos I.</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
          <p:cNvPicPr>
            <a:picLocks noChangeAspect="1" noChangeArrowheads="1"/>
          </p:cNvPicPr>
          <p:nvPr/>
        </p:nvPicPr>
        <p:blipFill>
          <a:blip r:embed="rId2"/>
          <a:srcRect/>
          <a:stretch>
            <a:fillRect/>
          </a:stretch>
        </p:blipFill>
        <p:spPr bwMode="auto">
          <a:xfrm>
            <a:off x="500034" y="357166"/>
            <a:ext cx="1149350" cy="1127125"/>
          </a:xfrm>
          <a:prstGeom prst="rect">
            <a:avLst/>
          </a:prstGeom>
          <a:noFill/>
        </p:spPr>
      </p:pic>
      <p:sp>
        <p:nvSpPr>
          <p:cNvPr id="5" name="4 Rectángulo"/>
          <p:cNvSpPr/>
          <p:nvPr/>
        </p:nvSpPr>
        <p:spPr>
          <a:xfrm>
            <a:off x="1714480" y="357166"/>
            <a:ext cx="6929486" cy="1138773"/>
          </a:xfrm>
          <a:prstGeom prst="rect">
            <a:avLst/>
          </a:prstGeom>
        </p:spPr>
        <p:txBody>
          <a:bodyPr wrap="square">
            <a:spAutoFit/>
          </a:bodyPr>
          <a:lstStyle/>
          <a:p>
            <a:pPr lvl="0" algn="ctr" fontAlgn="base">
              <a:spcBef>
                <a:spcPct val="0"/>
              </a:spcBef>
              <a:spcAft>
                <a:spcPct val="0"/>
              </a:spcAft>
            </a:pPr>
            <a:r>
              <a:rPr kumimoji="0" lang="es-MX" sz="3200" b="1" i="0" u="none" strike="noStrike" cap="none" normalizeH="0" baseline="0" dirty="0" smtClean="0">
                <a:ln>
                  <a:noFill/>
                </a:ln>
                <a:solidFill>
                  <a:schemeClr val="tx1"/>
                </a:solidFill>
                <a:effectLst/>
                <a:latin typeface="Calibri" pitchFamily="34" charset="0"/>
                <a:ea typeface="Times New Roman" pitchFamily="18" charset="0"/>
                <a:cs typeface="Arial" pitchFamily="34" charset="0"/>
              </a:rPr>
              <a:t>Universidad del Valle de Puebla</a:t>
            </a:r>
            <a:endParaRPr kumimoji="0" lang="es-MX" sz="16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lvl="0" algn="ctr" eaLnBrk="0" fontAlgn="base" hangingPunct="0">
              <a:spcBef>
                <a:spcPct val="0"/>
              </a:spcBef>
              <a:spcAft>
                <a:spcPct val="0"/>
              </a:spcAft>
            </a:pPr>
            <a:r>
              <a:rPr kumimoji="0" lang="es-MX" b="0" i="0" u="none" strike="noStrike" cap="none" normalizeH="0" baseline="0" dirty="0" smtClean="0">
                <a:ln>
                  <a:noFill/>
                </a:ln>
                <a:solidFill>
                  <a:srgbClr val="191919"/>
                </a:solidFill>
                <a:effectLst/>
                <a:latin typeface="Calibri" pitchFamily="34" charset="0"/>
                <a:ea typeface="Times New Roman" pitchFamily="18" charset="0"/>
                <a:cs typeface="Times New Roman" pitchFamily="18" charset="0"/>
              </a:rPr>
              <a:t>Administración de Tecnologías de la Información</a:t>
            </a:r>
            <a:r>
              <a:rPr kumimoji="0" lang="es-MX"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a:t>
            </a:r>
            <a:endParaRPr kumimoji="0" lang="es-MX" sz="16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lvl="0" algn="ctr" eaLnBrk="0" fontAlgn="base" hangingPunct="0">
              <a:spcBef>
                <a:spcPct val="0"/>
              </a:spcBef>
              <a:spcAft>
                <a:spcPct val="0"/>
              </a:spcAft>
            </a:pPr>
            <a:r>
              <a:rPr lang="es-MX" dirty="0">
                <a:solidFill>
                  <a:srgbClr val="191919"/>
                </a:solidFill>
                <a:latin typeface="Calibri" pitchFamily="34" charset="0"/>
                <a:ea typeface="Times New Roman" pitchFamily="18" charset="0"/>
                <a:cs typeface="Times New Roman" pitchFamily="18" charset="0"/>
              </a:rPr>
              <a:t>Base de Datos I.</a:t>
            </a:r>
          </a:p>
        </p:txBody>
      </p:sp>
      <p:pic>
        <p:nvPicPr>
          <p:cNvPr id="6" name="5 Imagen"/>
          <p:cNvPicPr/>
          <p:nvPr/>
        </p:nvPicPr>
        <p:blipFill>
          <a:blip r:embed="rId3"/>
          <a:srcRect/>
          <a:stretch>
            <a:fillRect/>
          </a:stretch>
        </p:blipFill>
        <p:spPr bwMode="auto">
          <a:xfrm>
            <a:off x="500034" y="1643050"/>
            <a:ext cx="8286808" cy="4857784"/>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
          <p:cNvPicPr>
            <a:picLocks noChangeAspect="1" noChangeArrowheads="1"/>
          </p:cNvPicPr>
          <p:nvPr/>
        </p:nvPicPr>
        <p:blipFill>
          <a:blip r:embed="rId2"/>
          <a:srcRect/>
          <a:stretch>
            <a:fillRect/>
          </a:stretch>
        </p:blipFill>
        <p:spPr bwMode="auto">
          <a:xfrm>
            <a:off x="500034" y="357166"/>
            <a:ext cx="1149350" cy="1127125"/>
          </a:xfrm>
          <a:prstGeom prst="rect">
            <a:avLst/>
          </a:prstGeom>
          <a:noFill/>
        </p:spPr>
      </p:pic>
      <p:sp>
        <p:nvSpPr>
          <p:cNvPr id="5" name="4 Rectángulo"/>
          <p:cNvSpPr/>
          <p:nvPr/>
        </p:nvSpPr>
        <p:spPr>
          <a:xfrm>
            <a:off x="1714480" y="357166"/>
            <a:ext cx="6929486" cy="1138773"/>
          </a:xfrm>
          <a:prstGeom prst="rect">
            <a:avLst/>
          </a:prstGeom>
        </p:spPr>
        <p:txBody>
          <a:bodyPr wrap="square">
            <a:spAutoFit/>
          </a:bodyPr>
          <a:lstStyle/>
          <a:p>
            <a:pPr lvl="0" algn="ctr" fontAlgn="base">
              <a:spcBef>
                <a:spcPct val="0"/>
              </a:spcBef>
              <a:spcAft>
                <a:spcPct val="0"/>
              </a:spcAft>
            </a:pPr>
            <a:r>
              <a:rPr kumimoji="0" lang="es-MX" sz="3200" b="1" i="0" u="none" strike="noStrike" cap="none" normalizeH="0" baseline="0" dirty="0" smtClean="0">
                <a:ln>
                  <a:noFill/>
                </a:ln>
                <a:solidFill>
                  <a:schemeClr val="tx1"/>
                </a:solidFill>
                <a:effectLst/>
                <a:latin typeface="Calibri" pitchFamily="34" charset="0"/>
                <a:ea typeface="Times New Roman" pitchFamily="18" charset="0"/>
                <a:cs typeface="Arial" pitchFamily="34" charset="0"/>
              </a:rPr>
              <a:t>Universidad del Valle de Puebla</a:t>
            </a:r>
            <a:endParaRPr kumimoji="0" lang="es-MX" sz="16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lvl="0" algn="ctr" eaLnBrk="0" fontAlgn="base" hangingPunct="0">
              <a:spcBef>
                <a:spcPct val="0"/>
              </a:spcBef>
              <a:spcAft>
                <a:spcPct val="0"/>
              </a:spcAft>
            </a:pPr>
            <a:r>
              <a:rPr kumimoji="0" lang="es-MX" b="0" i="0" u="none" strike="noStrike" cap="none" normalizeH="0" baseline="0" dirty="0" smtClean="0">
                <a:ln>
                  <a:noFill/>
                </a:ln>
                <a:solidFill>
                  <a:srgbClr val="191919"/>
                </a:solidFill>
                <a:effectLst/>
                <a:latin typeface="Calibri" pitchFamily="34" charset="0"/>
                <a:ea typeface="Times New Roman" pitchFamily="18" charset="0"/>
                <a:cs typeface="Times New Roman" pitchFamily="18" charset="0"/>
              </a:rPr>
              <a:t>Administración de Tecnologías de la Información</a:t>
            </a:r>
            <a:r>
              <a:rPr kumimoji="0" lang="es-MX"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a:t>
            </a:r>
            <a:endParaRPr kumimoji="0" lang="es-MX" sz="16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lvl="0" algn="ctr" eaLnBrk="0" fontAlgn="base" hangingPunct="0">
              <a:spcBef>
                <a:spcPct val="0"/>
              </a:spcBef>
              <a:spcAft>
                <a:spcPct val="0"/>
              </a:spcAft>
            </a:pPr>
            <a:r>
              <a:rPr lang="es-MX" dirty="0">
                <a:solidFill>
                  <a:srgbClr val="191919"/>
                </a:solidFill>
                <a:latin typeface="Calibri" pitchFamily="34" charset="0"/>
                <a:ea typeface="Times New Roman" pitchFamily="18" charset="0"/>
                <a:cs typeface="Times New Roman" pitchFamily="18" charset="0"/>
              </a:rPr>
              <a:t>Base de Datos I.</a:t>
            </a:r>
          </a:p>
        </p:txBody>
      </p:sp>
      <p:pic>
        <p:nvPicPr>
          <p:cNvPr id="6" name="5 Imagen"/>
          <p:cNvPicPr/>
          <p:nvPr/>
        </p:nvPicPr>
        <p:blipFill>
          <a:blip r:embed="rId3"/>
          <a:srcRect/>
          <a:stretch>
            <a:fillRect/>
          </a:stretch>
        </p:blipFill>
        <p:spPr bwMode="auto">
          <a:xfrm>
            <a:off x="285720" y="1928802"/>
            <a:ext cx="8501122" cy="4783086"/>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sz="quarter" idx="1"/>
          </p:nvPr>
        </p:nvSpPr>
        <p:spPr/>
        <p:txBody>
          <a:bodyPr>
            <a:normAutofit fontScale="92500"/>
          </a:bodyPr>
          <a:lstStyle/>
          <a:p>
            <a:pPr>
              <a:buNone/>
            </a:pPr>
            <a:r>
              <a:rPr lang="es-MX" b="1" dirty="0">
                <a:latin typeface="Calibri" pitchFamily="34" charset="0"/>
              </a:rPr>
              <a:t>Conclusiones del equipo</a:t>
            </a:r>
          </a:p>
          <a:p>
            <a:pPr>
              <a:buNone/>
            </a:pPr>
            <a:r>
              <a:rPr lang="es-MX" dirty="0">
                <a:latin typeface="Calibri" pitchFamily="34" charset="0"/>
              </a:rPr>
              <a:t> </a:t>
            </a:r>
          </a:p>
          <a:p>
            <a:pPr algn="just">
              <a:buNone/>
            </a:pPr>
            <a:r>
              <a:rPr lang="es-MX" dirty="0">
                <a:latin typeface="Calibri" pitchFamily="34" charset="0"/>
              </a:rPr>
              <a:t>	</a:t>
            </a:r>
            <a:r>
              <a:rPr lang="es-MX" dirty="0" smtClean="0">
                <a:latin typeface="Calibri" pitchFamily="34" charset="0"/>
              </a:rPr>
              <a:t>	Después </a:t>
            </a:r>
            <a:r>
              <a:rPr lang="es-MX" dirty="0">
                <a:latin typeface="Calibri" pitchFamily="34" charset="0"/>
              </a:rPr>
              <a:t>de haber recopilado información para poblar la BD se obtuvo la conclusión de que el inventario es esencial en la creación y existencia de una empresa, ya que el inventario con ayuda de una buena Base de datos en ella podemos hacer un balance de los bienes que cuenta esta. </a:t>
            </a:r>
          </a:p>
          <a:p>
            <a:pPr algn="just">
              <a:buNone/>
            </a:pPr>
            <a:r>
              <a:rPr lang="es-MX" dirty="0">
                <a:latin typeface="Calibri" pitchFamily="34" charset="0"/>
              </a:rPr>
              <a:t>	</a:t>
            </a:r>
            <a:r>
              <a:rPr lang="es-MX" dirty="0" smtClean="0">
                <a:latin typeface="Calibri" pitchFamily="34" charset="0"/>
              </a:rPr>
              <a:t>	La </a:t>
            </a:r>
            <a:r>
              <a:rPr lang="es-MX" dirty="0">
                <a:latin typeface="Calibri" pitchFamily="34" charset="0"/>
              </a:rPr>
              <a:t>carencia de un inventario en una empresa conllevaría a la quiebra de la empresa, debido a que habría una desorganización, a consecuencia de las carencias o excesos de bienes se tomarían malas decisiones en el manejo de la empresa.</a:t>
            </a:r>
          </a:p>
          <a:p>
            <a:pPr>
              <a:buNone/>
            </a:pPr>
            <a:r>
              <a:rPr lang="es-MX" dirty="0" smtClean="0"/>
              <a:t>	</a:t>
            </a:r>
            <a:r>
              <a:rPr lang="es-MX" dirty="0"/>
              <a:t>	</a:t>
            </a:r>
          </a:p>
          <a:p>
            <a:endParaRPr lang="es-MX" dirty="0"/>
          </a:p>
        </p:txBody>
      </p:sp>
      <p:pic>
        <p:nvPicPr>
          <p:cNvPr id="4" name="Imagen 1"/>
          <p:cNvPicPr>
            <a:picLocks noChangeAspect="1" noChangeArrowheads="1"/>
          </p:cNvPicPr>
          <p:nvPr/>
        </p:nvPicPr>
        <p:blipFill>
          <a:blip r:embed="rId2"/>
          <a:srcRect/>
          <a:stretch>
            <a:fillRect/>
          </a:stretch>
        </p:blipFill>
        <p:spPr bwMode="auto">
          <a:xfrm>
            <a:off x="500034" y="357166"/>
            <a:ext cx="1149350" cy="1127125"/>
          </a:xfrm>
          <a:prstGeom prst="rect">
            <a:avLst/>
          </a:prstGeom>
          <a:noFill/>
        </p:spPr>
      </p:pic>
      <p:sp>
        <p:nvSpPr>
          <p:cNvPr id="5" name="4 Rectángulo"/>
          <p:cNvSpPr/>
          <p:nvPr/>
        </p:nvSpPr>
        <p:spPr>
          <a:xfrm>
            <a:off x="1714480" y="357166"/>
            <a:ext cx="6929486" cy="1138773"/>
          </a:xfrm>
          <a:prstGeom prst="rect">
            <a:avLst/>
          </a:prstGeom>
        </p:spPr>
        <p:txBody>
          <a:bodyPr wrap="square">
            <a:spAutoFit/>
          </a:bodyPr>
          <a:lstStyle/>
          <a:p>
            <a:pPr lvl="0" algn="ctr" fontAlgn="base">
              <a:spcBef>
                <a:spcPct val="0"/>
              </a:spcBef>
              <a:spcAft>
                <a:spcPct val="0"/>
              </a:spcAft>
            </a:pPr>
            <a:r>
              <a:rPr kumimoji="0" lang="es-MX" sz="3200" b="1" i="0" u="none" strike="noStrike" cap="none" normalizeH="0" baseline="0" dirty="0" smtClean="0">
                <a:ln>
                  <a:noFill/>
                </a:ln>
                <a:solidFill>
                  <a:schemeClr val="tx1"/>
                </a:solidFill>
                <a:effectLst/>
                <a:latin typeface="Calibri" pitchFamily="34" charset="0"/>
                <a:ea typeface="Times New Roman" pitchFamily="18" charset="0"/>
                <a:cs typeface="Arial" pitchFamily="34" charset="0"/>
              </a:rPr>
              <a:t>Universidad del Valle de Puebla</a:t>
            </a:r>
            <a:endParaRPr kumimoji="0" lang="es-MX" sz="16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lvl="0" algn="ctr" eaLnBrk="0" fontAlgn="base" hangingPunct="0">
              <a:spcBef>
                <a:spcPct val="0"/>
              </a:spcBef>
              <a:spcAft>
                <a:spcPct val="0"/>
              </a:spcAft>
            </a:pPr>
            <a:r>
              <a:rPr kumimoji="0" lang="es-MX" b="0" i="0" u="none" strike="noStrike" cap="none" normalizeH="0" baseline="0" dirty="0" smtClean="0">
                <a:ln>
                  <a:noFill/>
                </a:ln>
                <a:solidFill>
                  <a:srgbClr val="191919"/>
                </a:solidFill>
                <a:effectLst/>
                <a:latin typeface="Calibri" pitchFamily="34" charset="0"/>
                <a:ea typeface="Times New Roman" pitchFamily="18" charset="0"/>
                <a:cs typeface="Times New Roman" pitchFamily="18" charset="0"/>
              </a:rPr>
              <a:t>Administración de Tecnologías de la Información</a:t>
            </a:r>
            <a:r>
              <a:rPr kumimoji="0" lang="es-MX"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a:t>
            </a:r>
            <a:endParaRPr kumimoji="0" lang="es-MX" sz="16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lvl="0" algn="ctr" eaLnBrk="0" fontAlgn="base" hangingPunct="0">
              <a:spcBef>
                <a:spcPct val="0"/>
              </a:spcBef>
              <a:spcAft>
                <a:spcPct val="0"/>
              </a:spcAft>
            </a:pPr>
            <a:r>
              <a:rPr lang="es-MX" dirty="0">
                <a:solidFill>
                  <a:srgbClr val="191919"/>
                </a:solidFill>
                <a:latin typeface="Calibri" pitchFamily="34" charset="0"/>
                <a:ea typeface="Times New Roman" pitchFamily="18" charset="0"/>
                <a:cs typeface="Times New Roman" pitchFamily="18" charset="0"/>
              </a:rPr>
              <a:t>Base de Datos I.</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1"/>
          <p:cNvPicPr>
            <a:picLocks noChangeAspect="1" noChangeArrowheads="1"/>
          </p:cNvPicPr>
          <p:nvPr/>
        </p:nvPicPr>
        <p:blipFill>
          <a:blip r:embed="rId2"/>
          <a:srcRect/>
          <a:stretch>
            <a:fillRect/>
          </a:stretch>
        </p:blipFill>
        <p:spPr bwMode="auto">
          <a:xfrm>
            <a:off x="500034" y="357166"/>
            <a:ext cx="1149350" cy="1127125"/>
          </a:xfrm>
          <a:prstGeom prst="rect">
            <a:avLst/>
          </a:prstGeom>
          <a:noFill/>
        </p:spPr>
      </p:pic>
      <p:sp>
        <p:nvSpPr>
          <p:cNvPr id="6" name="5 Rectángulo"/>
          <p:cNvSpPr/>
          <p:nvPr/>
        </p:nvSpPr>
        <p:spPr>
          <a:xfrm>
            <a:off x="1714480" y="357166"/>
            <a:ext cx="6929486" cy="1138773"/>
          </a:xfrm>
          <a:prstGeom prst="rect">
            <a:avLst/>
          </a:prstGeom>
        </p:spPr>
        <p:txBody>
          <a:bodyPr wrap="square">
            <a:spAutoFit/>
          </a:bodyPr>
          <a:lstStyle/>
          <a:p>
            <a:pPr lvl="0" algn="ctr" fontAlgn="base">
              <a:spcBef>
                <a:spcPct val="0"/>
              </a:spcBef>
              <a:spcAft>
                <a:spcPct val="0"/>
              </a:spcAft>
            </a:pPr>
            <a:r>
              <a:rPr kumimoji="0" lang="es-MX" sz="3200" b="1" i="0" u="none" strike="noStrike" cap="none" normalizeH="0" baseline="0" dirty="0" smtClean="0">
                <a:ln>
                  <a:noFill/>
                </a:ln>
                <a:solidFill>
                  <a:schemeClr val="tx1"/>
                </a:solidFill>
                <a:effectLst/>
                <a:latin typeface="Calibri" pitchFamily="34" charset="0"/>
                <a:ea typeface="Times New Roman" pitchFamily="18" charset="0"/>
                <a:cs typeface="Arial" pitchFamily="34" charset="0"/>
              </a:rPr>
              <a:t>Universidad del Valle de Puebla</a:t>
            </a:r>
            <a:endParaRPr kumimoji="0" lang="es-MX" sz="16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lvl="0" algn="ctr" eaLnBrk="0" fontAlgn="base" hangingPunct="0">
              <a:spcBef>
                <a:spcPct val="0"/>
              </a:spcBef>
              <a:spcAft>
                <a:spcPct val="0"/>
              </a:spcAft>
            </a:pPr>
            <a:r>
              <a:rPr kumimoji="0" lang="es-MX" b="0" i="0" u="none" strike="noStrike" cap="none" normalizeH="0" baseline="0" dirty="0" smtClean="0">
                <a:ln>
                  <a:noFill/>
                </a:ln>
                <a:solidFill>
                  <a:srgbClr val="191919"/>
                </a:solidFill>
                <a:effectLst/>
                <a:latin typeface="Calibri" pitchFamily="34" charset="0"/>
                <a:ea typeface="Times New Roman" pitchFamily="18" charset="0"/>
                <a:cs typeface="Times New Roman" pitchFamily="18" charset="0"/>
              </a:rPr>
              <a:t>Administración de Tecnologías de la Información</a:t>
            </a:r>
            <a:r>
              <a:rPr kumimoji="0" lang="es-MX"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a:t>
            </a:r>
            <a:endParaRPr kumimoji="0" lang="es-MX" sz="16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lvl="0" algn="ctr" eaLnBrk="0" fontAlgn="base" hangingPunct="0">
              <a:spcBef>
                <a:spcPct val="0"/>
              </a:spcBef>
              <a:spcAft>
                <a:spcPct val="0"/>
              </a:spcAft>
            </a:pPr>
            <a:r>
              <a:rPr lang="es-MX" dirty="0">
                <a:solidFill>
                  <a:srgbClr val="191919"/>
                </a:solidFill>
                <a:latin typeface="Calibri" pitchFamily="34" charset="0"/>
                <a:ea typeface="Times New Roman" pitchFamily="18" charset="0"/>
                <a:cs typeface="Times New Roman" pitchFamily="18" charset="0"/>
              </a:rPr>
              <a:t>Base de Datos I.</a:t>
            </a:r>
          </a:p>
        </p:txBody>
      </p:sp>
      <p:sp>
        <p:nvSpPr>
          <p:cNvPr id="8" name="7 CuadroTexto"/>
          <p:cNvSpPr txBox="1"/>
          <p:nvPr/>
        </p:nvSpPr>
        <p:spPr>
          <a:xfrm>
            <a:off x="1071538" y="2285992"/>
            <a:ext cx="7786742" cy="3416320"/>
          </a:xfrm>
          <a:prstGeom prst="rect">
            <a:avLst/>
          </a:prstGeom>
          <a:noFill/>
        </p:spPr>
        <p:txBody>
          <a:bodyPr wrap="square" rtlCol="0">
            <a:spAutoFit/>
          </a:bodyPr>
          <a:lstStyle/>
          <a:p>
            <a:pPr algn="just"/>
            <a:r>
              <a:rPr lang="es-MX" sz="2400" b="1" dirty="0">
                <a:latin typeface="Calibri" pitchFamily="34" charset="0"/>
              </a:rPr>
              <a:t>Definición del Problema</a:t>
            </a:r>
          </a:p>
          <a:p>
            <a:pPr algn="just"/>
            <a:r>
              <a:rPr lang="es-MX" sz="2400" dirty="0">
                <a:latin typeface="Calibri" pitchFamily="34" charset="0"/>
              </a:rPr>
              <a:t> </a:t>
            </a:r>
          </a:p>
          <a:p>
            <a:pPr algn="just"/>
            <a:r>
              <a:rPr lang="es-MX" sz="2400" dirty="0">
                <a:latin typeface="Calibri" pitchFamily="34" charset="0"/>
              </a:rPr>
              <a:t>	Se pretende tener la solución de Base de datos con la capacidad de realizar un manejo de   inventario para cada una de las tiendas las tiendas </a:t>
            </a:r>
            <a:r>
              <a:rPr lang="es-MX" sz="2400" dirty="0" err="1">
                <a:latin typeface="Calibri" pitchFamily="34" charset="0"/>
              </a:rPr>
              <a:t>Walmart</a:t>
            </a:r>
            <a:r>
              <a:rPr lang="es-MX" sz="2400" dirty="0">
                <a:latin typeface="Calibri" pitchFamily="34" charset="0"/>
              </a:rPr>
              <a:t> de la ciudad de Puebla, poder tener un manejo de cartera de clientes de todas las tiendas, tener una cartera de proveedores así como tener un control de las ventas y compras que realiza cada establecimiento de acuerdo a sus clientes y proveedores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noChangeArrowheads="1"/>
          </p:cNvPicPr>
          <p:nvPr/>
        </p:nvPicPr>
        <p:blipFill>
          <a:blip r:embed="rId2"/>
          <a:srcRect/>
          <a:stretch>
            <a:fillRect/>
          </a:stretch>
        </p:blipFill>
        <p:spPr bwMode="auto">
          <a:xfrm>
            <a:off x="500034" y="357166"/>
            <a:ext cx="1149350" cy="1127125"/>
          </a:xfrm>
          <a:prstGeom prst="rect">
            <a:avLst/>
          </a:prstGeom>
          <a:noFill/>
        </p:spPr>
      </p:pic>
      <p:sp>
        <p:nvSpPr>
          <p:cNvPr id="3" name="2 CuadroTexto"/>
          <p:cNvSpPr txBox="1"/>
          <p:nvPr/>
        </p:nvSpPr>
        <p:spPr>
          <a:xfrm>
            <a:off x="1785918" y="1571612"/>
            <a:ext cx="6500858" cy="369332"/>
          </a:xfrm>
          <a:prstGeom prst="rect">
            <a:avLst/>
          </a:prstGeom>
          <a:noFill/>
        </p:spPr>
        <p:txBody>
          <a:bodyPr wrap="square" rtlCol="0">
            <a:spAutoFit/>
          </a:bodyPr>
          <a:lstStyle/>
          <a:p>
            <a:endParaRPr lang="es-MX" dirty="0"/>
          </a:p>
        </p:txBody>
      </p:sp>
      <p:sp>
        <p:nvSpPr>
          <p:cNvPr id="4" name="3 Rectángulo"/>
          <p:cNvSpPr/>
          <p:nvPr/>
        </p:nvSpPr>
        <p:spPr>
          <a:xfrm>
            <a:off x="1714480" y="357166"/>
            <a:ext cx="6929486" cy="1138773"/>
          </a:xfrm>
          <a:prstGeom prst="rect">
            <a:avLst/>
          </a:prstGeom>
        </p:spPr>
        <p:txBody>
          <a:bodyPr wrap="square">
            <a:spAutoFit/>
          </a:bodyPr>
          <a:lstStyle/>
          <a:p>
            <a:pPr lvl="0" algn="ctr" fontAlgn="base">
              <a:spcBef>
                <a:spcPct val="0"/>
              </a:spcBef>
              <a:spcAft>
                <a:spcPct val="0"/>
              </a:spcAft>
            </a:pPr>
            <a:r>
              <a:rPr kumimoji="0" lang="es-MX" sz="3200" b="1" i="0" u="none" strike="noStrike" cap="none" normalizeH="0" baseline="0" dirty="0" smtClean="0">
                <a:ln>
                  <a:noFill/>
                </a:ln>
                <a:solidFill>
                  <a:schemeClr val="tx1"/>
                </a:solidFill>
                <a:effectLst/>
                <a:latin typeface="Calibri" pitchFamily="34" charset="0"/>
                <a:ea typeface="Times New Roman" pitchFamily="18" charset="0"/>
                <a:cs typeface="Arial" pitchFamily="34" charset="0"/>
              </a:rPr>
              <a:t>Universidad del Valle de Puebla</a:t>
            </a:r>
            <a:endParaRPr kumimoji="0" lang="es-MX" sz="16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lvl="0" algn="ctr" eaLnBrk="0" fontAlgn="base" hangingPunct="0">
              <a:spcBef>
                <a:spcPct val="0"/>
              </a:spcBef>
              <a:spcAft>
                <a:spcPct val="0"/>
              </a:spcAft>
            </a:pPr>
            <a:r>
              <a:rPr kumimoji="0" lang="es-MX" b="0" i="0" u="none" strike="noStrike" cap="none" normalizeH="0" baseline="0" dirty="0" smtClean="0">
                <a:ln>
                  <a:noFill/>
                </a:ln>
                <a:solidFill>
                  <a:srgbClr val="191919"/>
                </a:solidFill>
                <a:effectLst/>
                <a:latin typeface="Calibri" pitchFamily="34" charset="0"/>
                <a:ea typeface="Times New Roman" pitchFamily="18" charset="0"/>
                <a:cs typeface="Times New Roman" pitchFamily="18" charset="0"/>
              </a:rPr>
              <a:t>Administración de Tecnologías de la Información</a:t>
            </a:r>
            <a:r>
              <a:rPr kumimoji="0" lang="es-MX"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a:t>
            </a:r>
            <a:endParaRPr kumimoji="0" lang="es-MX" sz="16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lvl="0" algn="ctr" eaLnBrk="0" fontAlgn="base" hangingPunct="0">
              <a:spcBef>
                <a:spcPct val="0"/>
              </a:spcBef>
              <a:spcAft>
                <a:spcPct val="0"/>
              </a:spcAft>
            </a:pPr>
            <a:r>
              <a:rPr lang="es-MX" dirty="0">
                <a:solidFill>
                  <a:srgbClr val="191919"/>
                </a:solidFill>
                <a:latin typeface="Calibri" pitchFamily="34" charset="0"/>
                <a:ea typeface="Times New Roman" pitchFamily="18" charset="0"/>
                <a:cs typeface="Times New Roman" pitchFamily="18" charset="0"/>
              </a:rPr>
              <a:t>Base de Datos I.</a:t>
            </a:r>
          </a:p>
        </p:txBody>
      </p:sp>
      <p:sp>
        <p:nvSpPr>
          <p:cNvPr id="5" name="4 CuadroTexto"/>
          <p:cNvSpPr txBox="1"/>
          <p:nvPr/>
        </p:nvSpPr>
        <p:spPr>
          <a:xfrm>
            <a:off x="1071538" y="1928802"/>
            <a:ext cx="7786742" cy="3416320"/>
          </a:xfrm>
          <a:prstGeom prst="rect">
            <a:avLst/>
          </a:prstGeom>
          <a:noFill/>
        </p:spPr>
        <p:txBody>
          <a:bodyPr wrap="square" rtlCol="0">
            <a:spAutoFit/>
          </a:bodyPr>
          <a:lstStyle/>
          <a:p>
            <a:pPr algn="just"/>
            <a:r>
              <a:rPr lang="es-MX" b="1" dirty="0">
                <a:latin typeface="Calibri" pitchFamily="34" charset="0"/>
              </a:rPr>
              <a:t>El alcance de este </a:t>
            </a:r>
            <a:r>
              <a:rPr lang="es-MX" b="1" dirty="0" smtClean="0">
                <a:latin typeface="Calibri" pitchFamily="34" charset="0"/>
              </a:rPr>
              <a:t>proyecto</a:t>
            </a:r>
          </a:p>
          <a:p>
            <a:pPr algn="just"/>
            <a:endParaRPr lang="es-MX" b="1" dirty="0">
              <a:latin typeface="Calibri" pitchFamily="34" charset="0"/>
            </a:endParaRPr>
          </a:p>
          <a:p>
            <a:pPr algn="just"/>
            <a:r>
              <a:rPr lang="es-MX" dirty="0" smtClean="0">
                <a:latin typeface="Calibri" pitchFamily="34" charset="0"/>
              </a:rPr>
              <a:t>El </a:t>
            </a:r>
            <a:r>
              <a:rPr lang="es-MX" dirty="0">
                <a:latin typeface="Calibri" pitchFamily="34" charset="0"/>
              </a:rPr>
              <a:t>alcance de este proyecto es el siguiente</a:t>
            </a:r>
            <a:r>
              <a:rPr lang="es-MX" dirty="0" smtClean="0">
                <a:latin typeface="Calibri" pitchFamily="34" charset="0"/>
              </a:rPr>
              <a:t>:</a:t>
            </a:r>
          </a:p>
          <a:p>
            <a:pPr algn="just"/>
            <a:endParaRPr lang="es-MX" dirty="0">
              <a:latin typeface="Calibri" pitchFamily="34" charset="0"/>
            </a:endParaRPr>
          </a:p>
          <a:p>
            <a:pPr lvl="0" algn="just">
              <a:buFont typeface="Wingdings" pitchFamily="2" charset="2"/>
              <a:buChar char="Ø"/>
            </a:pPr>
            <a:r>
              <a:rPr lang="es-MX" dirty="0" smtClean="0">
                <a:latin typeface="Calibri" pitchFamily="34" charset="0"/>
              </a:rPr>
              <a:t> Desarrollo </a:t>
            </a:r>
            <a:r>
              <a:rPr lang="es-MX" dirty="0">
                <a:latin typeface="Calibri" pitchFamily="34" charset="0"/>
              </a:rPr>
              <a:t>e implementación de una Base de datos que cumpla con la solución al </a:t>
            </a:r>
            <a:r>
              <a:rPr lang="es-MX" dirty="0" smtClean="0">
                <a:latin typeface="Calibri" pitchFamily="34" charset="0"/>
              </a:rPr>
              <a:t>problema</a:t>
            </a:r>
          </a:p>
          <a:p>
            <a:pPr lvl="0" algn="just">
              <a:buFont typeface="Wingdings" pitchFamily="2" charset="2"/>
              <a:buChar char="Ø"/>
            </a:pPr>
            <a:endParaRPr lang="es-MX" dirty="0">
              <a:latin typeface="Calibri" pitchFamily="34" charset="0"/>
            </a:endParaRPr>
          </a:p>
          <a:p>
            <a:pPr lvl="0" algn="just">
              <a:buFont typeface="Wingdings" pitchFamily="2" charset="2"/>
              <a:buChar char="Ø"/>
            </a:pPr>
            <a:r>
              <a:rPr lang="es-MX" dirty="0" smtClean="0">
                <a:latin typeface="Calibri" pitchFamily="34" charset="0"/>
              </a:rPr>
              <a:t> Generación </a:t>
            </a:r>
            <a:r>
              <a:rPr lang="es-MX" dirty="0">
                <a:latin typeface="Calibri" pitchFamily="34" charset="0"/>
              </a:rPr>
              <a:t>de consultas importantes para el administrador o Gerente de la tienda puedan tomar decisiones importantes</a:t>
            </a:r>
            <a:r>
              <a:rPr lang="es-MX" dirty="0" smtClean="0">
                <a:latin typeface="Calibri" pitchFamily="34" charset="0"/>
              </a:rPr>
              <a:t>.</a:t>
            </a:r>
          </a:p>
          <a:p>
            <a:pPr lvl="0" algn="just">
              <a:buFont typeface="Wingdings" pitchFamily="2" charset="2"/>
              <a:buChar char="Ø"/>
            </a:pPr>
            <a:endParaRPr lang="es-MX" dirty="0">
              <a:latin typeface="Calibri" pitchFamily="34" charset="0"/>
            </a:endParaRPr>
          </a:p>
          <a:p>
            <a:pPr lvl="0" algn="just">
              <a:buFont typeface="Wingdings" pitchFamily="2" charset="2"/>
              <a:buChar char="Ø"/>
            </a:pPr>
            <a:r>
              <a:rPr lang="es-MX" dirty="0" smtClean="0">
                <a:latin typeface="Calibri" pitchFamily="34" charset="0"/>
              </a:rPr>
              <a:t> Alta </a:t>
            </a:r>
            <a:r>
              <a:rPr lang="es-MX" dirty="0">
                <a:latin typeface="Calibri" pitchFamily="34" charset="0"/>
              </a:rPr>
              <a:t>física de algunos catálogos de tiendas, departamentos y productos desde una aplicación desarrollada en PHP</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noChangeArrowheads="1"/>
          </p:cNvPicPr>
          <p:nvPr/>
        </p:nvPicPr>
        <p:blipFill>
          <a:blip r:embed="rId2"/>
          <a:srcRect/>
          <a:stretch>
            <a:fillRect/>
          </a:stretch>
        </p:blipFill>
        <p:spPr bwMode="auto">
          <a:xfrm>
            <a:off x="500034" y="357166"/>
            <a:ext cx="1149350" cy="1127125"/>
          </a:xfrm>
          <a:prstGeom prst="rect">
            <a:avLst/>
          </a:prstGeom>
          <a:noFill/>
        </p:spPr>
      </p:pic>
      <p:sp>
        <p:nvSpPr>
          <p:cNvPr id="3" name="2 CuadroTexto"/>
          <p:cNvSpPr txBox="1"/>
          <p:nvPr/>
        </p:nvSpPr>
        <p:spPr>
          <a:xfrm>
            <a:off x="1785918" y="1571612"/>
            <a:ext cx="6500858" cy="369332"/>
          </a:xfrm>
          <a:prstGeom prst="rect">
            <a:avLst/>
          </a:prstGeom>
          <a:noFill/>
        </p:spPr>
        <p:txBody>
          <a:bodyPr wrap="square" rtlCol="0">
            <a:spAutoFit/>
          </a:bodyPr>
          <a:lstStyle/>
          <a:p>
            <a:endParaRPr lang="es-MX" dirty="0"/>
          </a:p>
        </p:txBody>
      </p:sp>
      <p:sp>
        <p:nvSpPr>
          <p:cNvPr id="4" name="3 Rectángulo"/>
          <p:cNvSpPr/>
          <p:nvPr/>
        </p:nvSpPr>
        <p:spPr>
          <a:xfrm>
            <a:off x="1714480" y="357166"/>
            <a:ext cx="6929486" cy="1138773"/>
          </a:xfrm>
          <a:prstGeom prst="rect">
            <a:avLst/>
          </a:prstGeom>
        </p:spPr>
        <p:txBody>
          <a:bodyPr wrap="square">
            <a:spAutoFit/>
          </a:bodyPr>
          <a:lstStyle/>
          <a:p>
            <a:pPr lvl="0" algn="ctr" fontAlgn="base">
              <a:spcBef>
                <a:spcPct val="0"/>
              </a:spcBef>
              <a:spcAft>
                <a:spcPct val="0"/>
              </a:spcAft>
            </a:pPr>
            <a:r>
              <a:rPr kumimoji="0" lang="es-MX" sz="3200" b="1" i="0" u="none" strike="noStrike" cap="none" normalizeH="0" baseline="0" dirty="0" smtClean="0">
                <a:ln>
                  <a:noFill/>
                </a:ln>
                <a:solidFill>
                  <a:schemeClr val="tx1"/>
                </a:solidFill>
                <a:effectLst/>
                <a:latin typeface="Calibri" pitchFamily="34" charset="0"/>
                <a:ea typeface="Times New Roman" pitchFamily="18" charset="0"/>
                <a:cs typeface="Arial" pitchFamily="34" charset="0"/>
              </a:rPr>
              <a:t>Universidad del Valle de Puebla</a:t>
            </a:r>
            <a:endParaRPr kumimoji="0" lang="es-MX" sz="16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lvl="0" algn="ctr" eaLnBrk="0" fontAlgn="base" hangingPunct="0">
              <a:spcBef>
                <a:spcPct val="0"/>
              </a:spcBef>
              <a:spcAft>
                <a:spcPct val="0"/>
              </a:spcAft>
            </a:pPr>
            <a:r>
              <a:rPr kumimoji="0" lang="es-MX" b="0" i="0" u="none" strike="noStrike" cap="none" normalizeH="0" baseline="0" dirty="0" smtClean="0">
                <a:ln>
                  <a:noFill/>
                </a:ln>
                <a:solidFill>
                  <a:srgbClr val="191919"/>
                </a:solidFill>
                <a:effectLst/>
                <a:latin typeface="Calibri" pitchFamily="34" charset="0"/>
                <a:ea typeface="Times New Roman" pitchFamily="18" charset="0"/>
                <a:cs typeface="Times New Roman" pitchFamily="18" charset="0"/>
              </a:rPr>
              <a:t>Administración de Tecnologías de la Información</a:t>
            </a:r>
            <a:r>
              <a:rPr kumimoji="0" lang="es-MX"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a:t>
            </a:r>
            <a:endParaRPr kumimoji="0" lang="es-MX" sz="16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lvl="0" algn="ctr" eaLnBrk="0" fontAlgn="base" hangingPunct="0">
              <a:spcBef>
                <a:spcPct val="0"/>
              </a:spcBef>
              <a:spcAft>
                <a:spcPct val="0"/>
              </a:spcAft>
            </a:pPr>
            <a:r>
              <a:rPr lang="es-MX" dirty="0">
                <a:solidFill>
                  <a:srgbClr val="191919"/>
                </a:solidFill>
                <a:latin typeface="Calibri" pitchFamily="34" charset="0"/>
                <a:ea typeface="Times New Roman" pitchFamily="18" charset="0"/>
                <a:cs typeface="Times New Roman" pitchFamily="18" charset="0"/>
              </a:rPr>
              <a:t>Base de Datos I.</a:t>
            </a:r>
          </a:p>
        </p:txBody>
      </p:sp>
      <p:sp>
        <p:nvSpPr>
          <p:cNvPr id="5" name="4 CuadroTexto"/>
          <p:cNvSpPr txBox="1"/>
          <p:nvPr/>
        </p:nvSpPr>
        <p:spPr>
          <a:xfrm>
            <a:off x="1071538" y="1714488"/>
            <a:ext cx="7786742" cy="3970318"/>
          </a:xfrm>
          <a:prstGeom prst="rect">
            <a:avLst/>
          </a:prstGeom>
          <a:noFill/>
        </p:spPr>
        <p:txBody>
          <a:bodyPr wrap="square" rtlCol="0">
            <a:spAutoFit/>
          </a:bodyPr>
          <a:lstStyle/>
          <a:p>
            <a:pPr algn="just"/>
            <a:r>
              <a:rPr lang="es-MX" b="1" dirty="0">
                <a:latin typeface="Calibri" pitchFamily="34" charset="0"/>
              </a:rPr>
              <a:t>Propuesta de Solución</a:t>
            </a:r>
          </a:p>
          <a:p>
            <a:pPr algn="just"/>
            <a:r>
              <a:rPr lang="es-MX" dirty="0">
                <a:latin typeface="Calibri" pitchFamily="34" charset="0"/>
              </a:rPr>
              <a:t> </a:t>
            </a:r>
          </a:p>
          <a:p>
            <a:pPr algn="just"/>
            <a:r>
              <a:rPr lang="es-MX" dirty="0">
                <a:latin typeface="Calibri" pitchFamily="34" charset="0"/>
              </a:rPr>
              <a:t>	Llevar a cabo el proceso de </a:t>
            </a:r>
            <a:r>
              <a:rPr lang="es-MX" b="1" dirty="0">
                <a:latin typeface="Calibri" pitchFamily="34" charset="0"/>
              </a:rPr>
              <a:t>hacer inventario</a:t>
            </a:r>
            <a:r>
              <a:rPr lang="es-MX" dirty="0">
                <a:latin typeface="Calibri" pitchFamily="34" charset="0"/>
              </a:rPr>
              <a:t> es una tarea obligada para todo aquél que está al frente de una tienda o comercio, pues es clave para su buen funcionamiento. Un inventario actualizado ayuda a estar al tanto día a día de la </a:t>
            </a:r>
            <a:r>
              <a:rPr lang="es-MX" b="1" dirty="0">
                <a:latin typeface="Calibri" pitchFamily="34" charset="0"/>
              </a:rPr>
              <a:t>situación financiera de un negocio</a:t>
            </a:r>
            <a:r>
              <a:rPr lang="es-MX" dirty="0">
                <a:latin typeface="Calibri" pitchFamily="34" charset="0"/>
              </a:rPr>
              <a:t>, tener controlado el stock y conocer a ciencia cierta las necesidades de los clientes. </a:t>
            </a:r>
            <a:endParaRPr lang="es-MX" dirty="0" smtClean="0">
              <a:latin typeface="Calibri" pitchFamily="34" charset="0"/>
            </a:endParaRPr>
          </a:p>
          <a:p>
            <a:pPr algn="just"/>
            <a:endParaRPr lang="es-MX" dirty="0">
              <a:latin typeface="Calibri" pitchFamily="34" charset="0"/>
            </a:endParaRPr>
          </a:p>
          <a:p>
            <a:pPr algn="just"/>
            <a:r>
              <a:rPr lang="es-MX" dirty="0" smtClean="0">
                <a:latin typeface="Calibri" pitchFamily="34" charset="0"/>
              </a:rPr>
              <a:t>	La </a:t>
            </a:r>
            <a:r>
              <a:rPr lang="es-MX" dirty="0">
                <a:latin typeface="Calibri" pitchFamily="34" charset="0"/>
              </a:rPr>
              <a:t>tarea de </a:t>
            </a:r>
            <a:r>
              <a:rPr lang="es-MX" b="1" dirty="0">
                <a:latin typeface="Calibri" pitchFamily="34" charset="0"/>
              </a:rPr>
              <a:t>realizar el inventario</a:t>
            </a:r>
            <a:r>
              <a:rPr lang="es-MX" dirty="0">
                <a:latin typeface="Calibri" pitchFamily="34" charset="0"/>
              </a:rPr>
              <a:t> en cualquier comercio es conveniente llevarla a cabo de forma periódica. Aunque muchas empresas esperan al finalizar el ejercicio económico anual para hacerlo, no es aconsejable esperar tanto si nos interesa estar informados sobre la viabilidad económica de nuestro negocio en todo momento. Lo mejor es establecer la frecuencia de realizar el inventario en función de nuestro volumen de ventas y productos.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noChangeArrowheads="1"/>
          </p:cNvPicPr>
          <p:nvPr/>
        </p:nvPicPr>
        <p:blipFill>
          <a:blip r:embed="rId2"/>
          <a:srcRect/>
          <a:stretch>
            <a:fillRect/>
          </a:stretch>
        </p:blipFill>
        <p:spPr bwMode="auto">
          <a:xfrm>
            <a:off x="500034" y="357166"/>
            <a:ext cx="1149350" cy="1127125"/>
          </a:xfrm>
          <a:prstGeom prst="rect">
            <a:avLst/>
          </a:prstGeom>
          <a:noFill/>
        </p:spPr>
      </p:pic>
      <p:sp>
        <p:nvSpPr>
          <p:cNvPr id="3" name="2 CuadroTexto"/>
          <p:cNvSpPr txBox="1"/>
          <p:nvPr/>
        </p:nvSpPr>
        <p:spPr>
          <a:xfrm>
            <a:off x="1785918" y="1571612"/>
            <a:ext cx="6500858" cy="369332"/>
          </a:xfrm>
          <a:prstGeom prst="rect">
            <a:avLst/>
          </a:prstGeom>
          <a:noFill/>
        </p:spPr>
        <p:txBody>
          <a:bodyPr wrap="square" rtlCol="0">
            <a:spAutoFit/>
          </a:bodyPr>
          <a:lstStyle/>
          <a:p>
            <a:endParaRPr lang="es-MX" dirty="0"/>
          </a:p>
        </p:txBody>
      </p:sp>
      <p:sp>
        <p:nvSpPr>
          <p:cNvPr id="4" name="3 Rectángulo"/>
          <p:cNvSpPr/>
          <p:nvPr/>
        </p:nvSpPr>
        <p:spPr>
          <a:xfrm>
            <a:off x="1714480" y="357166"/>
            <a:ext cx="6929486" cy="1138773"/>
          </a:xfrm>
          <a:prstGeom prst="rect">
            <a:avLst/>
          </a:prstGeom>
        </p:spPr>
        <p:txBody>
          <a:bodyPr wrap="square">
            <a:spAutoFit/>
          </a:bodyPr>
          <a:lstStyle/>
          <a:p>
            <a:pPr lvl="0" algn="ctr" fontAlgn="base">
              <a:spcBef>
                <a:spcPct val="0"/>
              </a:spcBef>
              <a:spcAft>
                <a:spcPct val="0"/>
              </a:spcAft>
            </a:pPr>
            <a:r>
              <a:rPr kumimoji="0" lang="es-MX" sz="3200" b="1" i="0" u="none" strike="noStrike" cap="none" normalizeH="0" baseline="0" dirty="0" smtClean="0">
                <a:ln>
                  <a:noFill/>
                </a:ln>
                <a:solidFill>
                  <a:schemeClr val="tx1"/>
                </a:solidFill>
                <a:effectLst/>
                <a:latin typeface="Calibri" pitchFamily="34" charset="0"/>
                <a:ea typeface="Times New Roman" pitchFamily="18" charset="0"/>
                <a:cs typeface="Arial" pitchFamily="34" charset="0"/>
              </a:rPr>
              <a:t>Universidad del Valle de Puebla</a:t>
            </a:r>
            <a:endParaRPr kumimoji="0" lang="es-MX" sz="16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lvl="0" algn="ctr" eaLnBrk="0" fontAlgn="base" hangingPunct="0">
              <a:spcBef>
                <a:spcPct val="0"/>
              </a:spcBef>
              <a:spcAft>
                <a:spcPct val="0"/>
              </a:spcAft>
            </a:pPr>
            <a:r>
              <a:rPr kumimoji="0" lang="es-MX" b="0" i="0" u="none" strike="noStrike" cap="none" normalizeH="0" baseline="0" dirty="0" smtClean="0">
                <a:ln>
                  <a:noFill/>
                </a:ln>
                <a:solidFill>
                  <a:srgbClr val="191919"/>
                </a:solidFill>
                <a:effectLst/>
                <a:latin typeface="Calibri" pitchFamily="34" charset="0"/>
                <a:ea typeface="Times New Roman" pitchFamily="18" charset="0"/>
                <a:cs typeface="Times New Roman" pitchFamily="18" charset="0"/>
              </a:rPr>
              <a:t>Administración de Tecnologías de la Información</a:t>
            </a:r>
            <a:r>
              <a:rPr kumimoji="0" lang="es-MX"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a:t>
            </a:r>
            <a:endParaRPr kumimoji="0" lang="es-MX" sz="16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lvl="0" algn="ctr" eaLnBrk="0" fontAlgn="base" hangingPunct="0">
              <a:spcBef>
                <a:spcPct val="0"/>
              </a:spcBef>
              <a:spcAft>
                <a:spcPct val="0"/>
              </a:spcAft>
            </a:pPr>
            <a:r>
              <a:rPr lang="es-MX" dirty="0">
                <a:solidFill>
                  <a:srgbClr val="191919"/>
                </a:solidFill>
                <a:latin typeface="Calibri" pitchFamily="34" charset="0"/>
                <a:ea typeface="Times New Roman" pitchFamily="18" charset="0"/>
                <a:cs typeface="Times New Roman" pitchFamily="18" charset="0"/>
              </a:rPr>
              <a:t>Base de Datos I.</a:t>
            </a:r>
          </a:p>
        </p:txBody>
      </p:sp>
      <p:sp>
        <p:nvSpPr>
          <p:cNvPr id="5" name="4 CuadroTexto"/>
          <p:cNvSpPr txBox="1"/>
          <p:nvPr/>
        </p:nvSpPr>
        <p:spPr>
          <a:xfrm>
            <a:off x="1071538" y="1643050"/>
            <a:ext cx="7786742" cy="4247317"/>
          </a:xfrm>
          <a:prstGeom prst="rect">
            <a:avLst/>
          </a:prstGeom>
          <a:noFill/>
        </p:spPr>
        <p:txBody>
          <a:bodyPr wrap="square" rtlCol="0">
            <a:spAutoFit/>
          </a:bodyPr>
          <a:lstStyle/>
          <a:p>
            <a:pPr algn="just"/>
            <a:r>
              <a:rPr lang="es-MX" dirty="0">
                <a:latin typeface="Calibri" pitchFamily="34" charset="0"/>
              </a:rPr>
              <a:t>El inventario es exactamente un sistema de control que debe ser lo más preciso posible. La tarea consiste básicamente en gestionar el stock y llevar a cabo el </a:t>
            </a:r>
            <a:r>
              <a:rPr lang="es-MX" b="1" dirty="0">
                <a:latin typeface="Calibri" pitchFamily="34" charset="0"/>
              </a:rPr>
              <a:t>recuento de todas las existencias físicas reales</a:t>
            </a:r>
            <a:r>
              <a:rPr lang="es-MX" dirty="0">
                <a:latin typeface="Calibri" pitchFamily="34" charset="0"/>
              </a:rPr>
              <a:t>, es decir, de todas las unidades que tengamos de cada uno de los productos para después introducirlas en la aplicación informática que utilizamos para gestionar las ventas. Esto nos permitirá comparar los datos y comprobar si cuadran los números o existen desviaciones (faltan o sobran productos) que deben regularizarse</a:t>
            </a:r>
            <a:r>
              <a:rPr lang="es-MX" dirty="0" smtClean="0">
                <a:latin typeface="Calibri" pitchFamily="34" charset="0"/>
              </a:rPr>
              <a:t>.</a:t>
            </a:r>
          </a:p>
          <a:p>
            <a:pPr algn="just"/>
            <a:endParaRPr lang="es-MX" dirty="0">
              <a:latin typeface="Calibri" pitchFamily="34" charset="0"/>
            </a:endParaRPr>
          </a:p>
          <a:p>
            <a:pPr algn="just"/>
            <a:r>
              <a:rPr lang="es-MX" dirty="0">
                <a:latin typeface="Calibri" pitchFamily="34" charset="0"/>
              </a:rPr>
              <a:t>	El primero es contar con una clave única distinta para cada uno de los productos, así será mucho más fácil contabilizarlos y diferenciarlos entre ellos</a:t>
            </a:r>
            <a:r>
              <a:rPr lang="es-MX" dirty="0" smtClean="0">
                <a:latin typeface="Calibri" pitchFamily="34" charset="0"/>
              </a:rPr>
              <a:t>.</a:t>
            </a:r>
          </a:p>
          <a:p>
            <a:pPr algn="just"/>
            <a:endParaRPr lang="es-MX" dirty="0">
              <a:latin typeface="Calibri" pitchFamily="34" charset="0"/>
            </a:endParaRPr>
          </a:p>
          <a:p>
            <a:pPr algn="just"/>
            <a:r>
              <a:rPr lang="es-MX" dirty="0">
                <a:latin typeface="Calibri" pitchFamily="34" charset="0"/>
              </a:rPr>
              <a:t>	Confeccionar una lista tanto de los productos que más se hayan vendido como de los que no han tenido tanto éxito. Esto nos permitirá saber qué productos debemos tener en todo momento en la tienda, cuáles requieren una mayor promoción para ser vendidos, si es necesario ajustar los precios, etc.</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noChangeArrowheads="1"/>
          </p:cNvPicPr>
          <p:nvPr/>
        </p:nvPicPr>
        <p:blipFill>
          <a:blip r:embed="rId2"/>
          <a:srcRect/>
          <a:stretch>
            <a:fillRect/>
          </a:stretch>
        </p:blipFill>
        <p:spPr bwMode="auto">
          <a:xfrm>
            <a:off x="500034" y="357166"/>
            <a:ext cx="1149350" cy="1127125"/>
          </a:xfrm>
          <a:prstGeom prst="rect">
            <a:avLst/>
          </a:prstGeom>
          <a:noFill/>
        </p:spPr>
      </p:pic>
      <p:sp>
        <p:nvSpPr>
          <p:cNvPr id="3" name="2 CuadroTexto"/>
          <p:cNvSpPr txBox="1"/>
          <p:nvPr/>
        </p:nvSpPr>
        <p:spPr>
          <a:xfrm>
            <a:off x="1785918" y="1571612"/>
            <a:ext cx="6500858" cy="369332"/>
          </a:xfrm>
          <a:prstGeom prst="rect">
            <a:avLst/>
          </a:prstGeom>
          <a:noFill/>
        </p:spPr>
        <p:txBody>
          <a:bodyPr wrap="square" rtlCol="0">
            <a:spAutoFit/>
          </a:bodyPr>
          <a:lstStyle/>
          <a:p>
            <a:endParaRPr lang="es-MX" dirty="0"/>
          </a:p>
        </p:txBody>
      </p:sp>
      <p:sp>
        <p:nvSpPr>
          <p:cNvPr id="4" name="3 Rectángulo"/>
          <p:cNvSpPr/>
          <p:nvPr/>
        </p:nvSpPr>
        <p:spPr>
          <a:xfrm>
            <a:off x="1714480" y="357166"/>
            <a:ext cx="6929486" cy="1138773"/>
          </a:xfrm>
          <a:prstGeom prst="rect">
            <a:avLst/>
          </a:prstGeom>
        </p:spPr>
        <p:txBody>
          <a:bodyPr wrap="square">
            <a:spAutoFit/>
          </a:bodyPr>
          <a:lstStyle/>
          <a:p>
            <a:pPr lvl="0" algn="ctr" fontAlgn="base">
              <a:spcBef>
                <a:spcPct val="0"/>
              </a:spcBef>
              <a:spcAft>
                <a:spcPct val="0"/>
              </a:spcAft>
            </a:pPr>
            <a:r>
              <a:rPr kumimoji="0" lang="es-MX" sz="3200" b="1" i="0" u="none" strike="noStrike" cap="none" normalizeH="0" baseline="0" dirty="0" smtClean="0">
                <a:ln>
                  <a:noFill/>
                </a:ln>
                <a:solidFill>
                  <a:schemeClr val="tx1"/>
                </a:solidFill>
                <a:effectLst/>
                <a:latin typeface="Calibri" pitchFamily="34" charset="0"/>
                <a:ea typeface="Times New Roman" pitchFamily="18" charset="0"/>
                <a:cs typeface="Arial" pitchFamily="34" charset="0"/>
              </a:rPr>
              <a:t>Universidad del Valle de Puebla</a:t>
            </a:r>
            <a:endParaRPr kumimoji="0" lang="es-MX" sz="16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lvl="0" algn="ctr" eaLnBrk="0" fontAlgn="base" hangingPunct="0">
              <a:spcBef>
                <a:spcPct val="0"/>
              </a:spcBef>
              <a:spcAft>
                <a:spcPct val="0"/>
              </a:spcAft>
            </a:pPr>
            <a:r>
              <a:rPr kumimoji="0" lang="es-MX" b="0" i="0" u="none" strike="noStrike" cap="none" normalizeH="0" baseline="0" dirty="0" smtClean="0">
                <a:ln>
                  <a:noFill/>
                </a:ln>
                <a:solidFill>
                  <a:srgbClr val="191919"/>
                </a:solidFill>
                <a:effectLst/>
                <a:latin typeface="Calibri" pitchFamily="34" charset="0"/>
                <a:ea typeface="Times New Roman" pitchFamily="18" charset="0"/>
                <a:cs typeface="Times New Roman" pitchFamily="18" charset="0"/>
              </a:rPr>
              <a:t>Administración de Tecnologías de la Información</a:t>
            </a:r>
            <a:r>
              <a:rPr kumimoji="0" lang="es-MX"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a:t>
            </a:r>
            <a:endParaRPr kumimoji="0" lang="es-MX" sz="16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lvl="0" algn="ctr" eaLnBrk="0" fontAlgn="base" hangingPunct="0">
              <a:spcBef>
                <a:spcPct val="0"/>
              </a:spcBef>
              <a:spcAft>
                <a:spcPct val="0"/>
              </a:spcAft>
            </a:pPr>
            <a:r>
              <a:rPr lang="es-MX" dirty="0">
                <a:solidFill>
                  <a:srgbClr val="191919"/>
                </a:solidFill>
                <a:latin typeface="Calibri" pitchFamily="34" charset="0"/>
                <a:ea typeface="Times New Roman" pitchFamily="18" charset="0"/>
                <a:cs typeface="Times New Roman" pitchFamily="18" charset="0"/>
              </a:rPr>
              <a:t>Base de Datos I.</a:t>
            </a:r>
          </a:p>
        </p:txBody>
      </p:sp>
      <p:sp>
        <p:nvSpPr>
          <p:cNvPr id="5" name="4 CuadroTexto"/>
          <p:cNvSpPr txBox="1"/>
          <p:nvPr/>
        </p:nvSpPr>
        <p:spPr>
          <a:xfrm>
            <a:off x="1071538" y="2285992"/>
            <a:ext cx="7786742" cy="4401205"/>
          </a:xfrm>
          <a:prstGeom prst="rect">
            <a:avLst/>
          </a:prstGeom>
          <a:noFill/>
        </p:spPr>
        <p:txBody>
          <a:bodyPr wrap="square" rtlCol="0">
            <a:spAutoFit/>
          </a:bodyPr>
          <a:lstStyle/>
          <a:p>
            <a:pPr algn="just"/>
            <a:r>
              <a:rPr lang="es-MX" sz="2800" dirty="0">
                <a:latin typeface="Calibri" pitchFamily="34" charset="0"/>
              </a:rPr>
              <a:t>Por todo ello, mantener el inventario actualizado es clave en el buen funcionamiento del negocio. Nos permitirá tomar las decisiones más acertadas, examinar con detalle las exigencias de nuestro clientes y ofrecerles aquellos productos o servicios que más demandan.</a:t>
            </a:r>
          </a:p>
          <a:p>
            <a:pPr algn="just"/>
            <a:r>
              <a:rPr lang="es-MX" sz="2800" dirty="0">
                <a:latin typeface="Calibri" pitchFamily="34" charset="0"/>
              </a:rPr>
              <a:t>	Por ello, es recomendable contar con una base de datos en la que podamos introducir todos la información que nos servirá para llevar el control de datos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noChangeArrowheads="1"/>
          </p:cNvPicPr>
          <p:nvPr/>
        </p:nvPicPr>
        <p:blipFill>
          <a:blip r:embed="rId2"/>
          <a:srcRect/>
          <a:stretch>
            <a:fillRect/>
          </a:stretch>
        </p:blipFill>
        <p:spPr bwMode="auto">
          <a:xfrm>
            <a:off x="500034" y="357166"/>
            <a:ext cx="1149350" cy="1127125"/>
          </a:xfrm>
          <a:prstGeom prst="rect">
            <a:avLst/>
          </a:prstGeom>
          <a:noFill/>
        </p:spPr>
      </p:pic>
      <p:sp>
        <p:nvSpPr>
          <p:cNvPr id="3" name="2 CuadroTexto"/>
          <p:cNvSpPr txBox="1"/>
          <p:nvPr/>
        </p:nvSpPr>
        <p:spPr>
          <a:xfrm>
            <a:off x="1785918" y="1571612"/>
            <a:ext cx="6500858" cy="369332"/>
          </a:xfrm>
          <a:prstGeom prst="rect">
            <a:avLst/>
          </a:prstGeom>
          <a:noFill/>
        </p:spPr>
        <p:txBody>
          <a:bodyPr wrap="square" rtlCol="0">
            <a:spAutoFit/>
          </a:bodyPr>
          <a:lstStyle/>
          <a:p>
            <a:endParaRPr lang="es-MX" dirty="0"/>
          </a:p>
        </p:txBody>
      </p:sp>
      <p:sp>
        <p:nvSpPr>
          <p:cNvPr id="4" name="3 Rectángulo"/>
          <p:cNvSpPr/>
          <p:nvPr/>
        </p:nvSpPr>
        <p:spPr>
          <a:xfrm>
            <a:off x="1714480" y="357166"/>
            <a:ext cx="6929486" cy="1138773"/>
          </a:xfrm>
          <a:prstGeom prst="rect">
            <a:avLst/>
          </a:prstGeom>
        </p:spPr>
        <p:txBody>
          <a:bodyPr wrap="square">
            <a:spAutoFit/>
          </a:bodyPr>
          <a:lstStyle/>
          <a:p>
            <a:pPr lvl="0" algn="ctr" fontAlgn="base">
              <a:spcBef>
                <a:spcPct val="0"/>
              </a:spcBef>
              <a:spcAft>
                <a:spcPct val="0"/>
              </a:spcAft>
            </a:pPr>
            <a:r>
              <a:rPr kumimoji="0" lang="es-MX" sz="3200" b="1" i="0" u="none" strike="noStrike" cap="none" normalizeH="0" baseline="0" dirty="0" smtClean="0">
                <a:ln>
                  <a:noFill/>
                </a:ln>
                <a:solidFill>
                  <a:schemeClr val="tx1"/>
                </a:solidFill>
                <a:effectLst/>
                <a:latin typeface="Calibri" pitchFamily="34" charset="0"/>
                <a:ea typeface="Times New Roman" pitchFamily="18" charset="0"/>
                <a:cs typeface="Arial" pitchFamily="34" charset="0"/>
              </a:rPr>
              <a:t>Universidad del Valle de Puebla</a:t>
            </a:r>
            <a:endParaRPr kumimoji="0" lang="es-MX" sz="16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lvl="0" algn="ctr" eaLnBrk="0" fontAlgn="base" hangingPunct="0">
              <a:spcBef>
                <a:spcPct val="0"/>
              </a:spcBef>
              <a:spcAft>
                <a:spcPct val="0"/>
              </a:spcAft>
            </a:pPr>
            <a:r>
              <a:rPr kumimoji="0" lang="es-MX" b="0" i="0" u="none" strike="noStrike" cap="none" normalizeH="0" baseline="0" dirty="0" smtClean="0">
                <a:ln>
                  <a:noFill/>
                </a:ln>
                <a:solidFill>
                  <a:srgbClr val="191919"/>
                </a:solidFill>
                <a:effectLst/>
                <a:latin typeface="Calibri" pitchFamily="34" charset="0"/>
                <a:ea typeface="Times New Roman" pitchFamily="18" charset="0"/>
                <a:cs typeface="Times New Roman" pitchFamily="18" charset="0"/>
              </a:rPr>
              <a:t>Administración de Tecnologías de la Información</a:t>
            </a:r>
            <a:r>
              <a:rPr kumimoji="0" lang="es-MX"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a:t>
            </a:r>
            <a:endParaRPr kumimoji="0" lang="es-MX" sz="16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lvl="0" algn="ctr" eaLnBrk="0" fontAlgn="base" hangingPunct="0">
              <a:spcBef>
                <a:spcPct val="0"/>
              </a:spcBef>
              <a:spcAft>
                <a:spcPct val="0"/>
              </a:spcAft>
            </a:pPr>
            <a:r>
              <a:rPr lang="es-MX" dirty="0">
                <a:solidFill>
                  <a:srgbClr val="191919"/>
                </a:solidFill>
                <a:latin typeface="Calibri" pitchFamily="34" charset="0"/>
                <a:ea typeface="Times New Roman" pitchFamily="18" charset="0"/>
                <a:cs typeface="Times New Roman" pitchFamily="18" charset="0"/>
              </a:rPr>
              <a:t>Base de Datos I.</a:t>
            </a:r>
          </a:p>
        </p:txBody>
      </p:sp>
      <p:sp>
        <p:nvSpPr>
          <p:cNvPr id="5" name="4 CuadroTexto"/>
          <p:cNvSpPr txBox="1"/>
          <p:nvPr/>
        </p:nvSpPr>
        <p:spPr>
          <a:xfrm>
            <a:off x="357158" y="1785926"/>
            <a:ext cx="8501122" cy="4524315"/>
          </a:xfrm>
          <a:prstGeom prst="rect">
            <a:avLst/>
          </a:prstGeom>
          <a:noFill/>
        </p:spPr>
        <p:txBody>
          <a:bodyPr wrap="square" rtlCol="0">
            <a:spAutoFit/>
          </a:bodyPr>
          <a:lstStyle/>
          <a:p>
            <a:pPr algn="just"/>
            <a:r>
              <a:rPr lang="es-MX" dirty="0">
                <a:latin typeface="Calibri" pitchFamily="34" charset="0"/>
              </a:rPr>
              <a:t>Después de un análisis de la información que se requiere almacenar a nivel Base de datos el equipo considera, que desarrollando un sistema de Base de datos son las siguientes entidades será suficiente para realizar el control que se desea tener</a:t>
            </a:r>
            <a:r>
              <a:rPr lang="es-MX" dirty="0" smtClean="0">
                <a:latin typeface="Calibri" pitchFamily="34" charset="0"/>
              </a:rPr>
              <a:t>:</a:t>
            </a:r>
          </a:p>
          <a:p>
            <a:pPr algn="just"/>
            <a:endParaRPr lang="es-MX" dirty="0">
              <a:latin typeface="Calibri" pitchFamily="34" charset="0"/>
            </a:endParaRPr>
          </a:p>
          <a:p>
            <a:pPr lvl="5" algn="just">
              <a:buClr>
                <a:schemeClr val="accent1"/>
              </a:buClr>
              <a:buFont typeface="Wingdings" pitchFamily="2" charset="2"/>
              <a:buChar char="§"/>
            </a:pPr>
            <a:r>
              <a:rPr lang="es-MX" dirty="0">
                <a:latin typeface="Calibri" pitchFamily="34" charset="0"/>
              </a:rPr>
              <a:t>Tiendas</a:t>
            </a:r>
          </a:p>
          <a:p>
            <a:pPr lvl="5" algn="just">
              <a:buClr>
                <a:schemeClr val="accent1"/>
              </a:buClr>
              <a:buFont typeface="Wingdings" pitchFamily="2" charset="2"/>
              <a:buChar char="§"/>
            </a:pPr>
            <a:r>
              <a:rPr lang="es-MX" dirty="0">
                <a:latin typeface="Calibri" pitchFamily="34" charset="0"/>
              </a:rPr>
              <a:t>Departamentos</a:t>
            </a:r>
          </a:p>
          <a:p>
            <a:pPr lvl="5" algn="just">
              <a:buClr>
                <a:schemeClr val="accent1"/>
              </a:buClr>
              <a:buFont typeface="Wingdings" pitchFamily="2" charset="2"/>
              <a:buChar char="§"/>
            </a:pPr>
            <a:r>
              <a:rPr lang="es-MX" dirty="0">
                <a:latin typeface="Calibri" pitchFamily="34" charset="0"/>
              </a:rPr>
              <a:t>Empleados</a:t>
            </a:r>
          </a:p>
          <a:p>
            <a:pPr lvl="5" algn="just">
              <a:buClr>
                <a:schemeClr val="accent1"/>
              </a:buClr>
              <a:buFont typeface="Wingdings" pitchFamily="2" charset="2"/>
              <a:buChar char="§"/>
            </a:pPr>
            <a:r>
              <a:rPr lang="es-MX" dirty="0">
                <a:latin typeface="Calibri" pitchFamily="34" charset="0"/>
              </a:rPr>
              <a:t>Proveedores</a:t>
            </a:r>
          </a:p>
          <a:p>
            <a:pPr lvl="5" algn="just">
              <a:buClr>
                <a:schemeClr val="accent1"/>
              </a:buClr>
              <a:buFont typeface="Wingdings" pitchFamily="2" charset="2"/>
              <a:buChar char="§"/>
            </a:pPr>
            <a:r>
              <a:rPr lang="es-MX" dirty="0">
                <a:latin typeface="Calibri" pitchFamily="34" charset="0"/>
              </a:rPr>
              <a:t>Clientes</a:t>
            </a:r>
          </a:p>
          <a:p>
            <a:pPr lvl="5" algn="just">
              <a:buClr>
                <a:schemeClr val="accent1"/>
              </a:buClr>
              <a:buFont typeface="Wingdings" pitchFamily="2" charset="2"/>
              <a:buChar char="§"/>
            </a:pPr>
            <a:r>
              <a:rPr lang="es-MX" dirty="0">
                <a:latin typeface="Calibri" pitchFamily="34" charset="0"/>
              </a:rPr>
              <a:t>Productos</a:t>
            </a:r>
          </a:p>
          <a:p>
            <a:pPr lvl="5" algn="just">
              <a:buClr>
                <a:schemeClr val="accent1"/>
              </a:buClr>
              <a:buFont typeface="Wingdings" pitchFamily="2" charset="2"/>
              <a:buChar char="§"/>
            </a:pPr>
            <a:r>
              <a:rPr lang="es-MX" dirty="0">
                <a:latin typeface="Calibri" pitchFamily="34" charset="0"/>
              </a:rPr>
              <a:t>Ventas Compras</a:t>
            </a:r>
          </a:p>
          <a:p>
            <a:pPr lvl="5" algn="just">
              <a:buClr>
                <a:schemeClr val="accent1"/>
              </a:buClr>
              <a:buFont typeface="Wingdings" pitchFamily="2" charset="2"/>
              <a:buChar char="§"/>
            </a:pPr>
            <a:r>
              <a:rPr lang="es-MX" dirty="0">
                <a:latin typeface="Calibri" pitchFamily="34" charset="0"/>
              </a:rPr>
              <a:t>Detalle Ventas</a:t>
            </a:r>
          </a:p>
          <a:p>
            <a:pPr lvl="5" algn="just">
              <a:buClr>
                <a:schemeClr val="accent1"/>
              </a:buClr>
              <a:buFont typeface="Wingdings" pitchFamily="2" charset="2"/>
              <a:buChar char="§"/>
            </a:pPr>
            <a:r>
              <a:rPr lang="es-MX" dirty="0">
                <a:latin typeface="Calibri" pitchFamily="34" charset="0"/>
              </a:rPr>
              <a:t>Detalle Compras</a:t>
            </a:r>
          </a:p>
          <a:p>
            <a:pPr algn="just"/>
            <a:r>
              <a:rPr lang="es-MX" dirty="0">
                <a:latin typeface="Calibri" pitchFamily="34" charset="0"/>
              </a:rPr>
              <a:t>	</a:t>
            </a:r>
          </a:p>
          <a:p>
            <a:pPr algn="just"/>
            <a:r>
              <a:rPr lang="es-MX" dirty="0">
                <a:latin typeface="Calibri" pitchFamily="34" charset="0"/>
              </a:rPr>
              <a:t>	Con las entidades anteriores y una serie de consultas especificas se podrán generar estadísticas de precios, de compras, de ventas, de productos e inventarios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noChangeArrowheads="1"/>
          </p:cNvPicPr>
          <p:nvPr/>
        </p:nvPicPr>
        <p:blipFill>
          <a:blip r:embed="rId2"/>
          <a:srcRect/>
          <a:stretch>
            <a:fillRect/>
          </a:stretch>
        </p:blipFill>
        <p:spPr bwMode="auto">
          <a:xfrm>
            <a:off x="500034" y="357166"/>
            <a:ext cx="1149350" cy="1127125"/>
          </a:xfrm>
          <a:prstGeom prst="rect">
            <a:avLst/>
          </a:prstGeom>
          <a:noFill/>
        </p:spPr>
      </p:pic>
      <p:sp>
        <p:nvSpPr>
          <p:cNvPr id="3" name="2 CuadroTexto"/>
          <p:cNvSpPr txBox="1"/>
          <p:nvPr/>
        </p:nvSpPr>
        <p:spPr>
          <a:xfrm>
            <a:off x="1785918" y="1571612"/>
            <a:ext cx="6500858" cy="369332"/>
          </a:xfrm>
          <a:prstGeom prst="rect">
            <a:avLst/>
          </a:prstGeom>
          <a:noFill/>
        </p:spPr>
        <p:txBody>
          <a:bodyPr wrap="square" rtlCol="0">
            <a:spAutoFit/>
          </a:bodyPr>
          <a:lstStyle/>
          <a:p>
            <a:endParaRPr lang="es-MX" dirty="0"/>
          </a:p>
        </p:txBody>
      </p:sp>
      <p:sp>
        <p:nvSpPr>
          <p:cNvPr id="4" name="3 Rectángulo"/>
          <p:cNvSpPr/>
          <p:nvPr/>
        </p:nvSpPr>
        <p:spPr>
          <a:xfrm>
            <a:off x="1714480" y="357166"/>
            <a:ext cx="6929486" cy="1138773"/>
          </a:xfrm>
          <a:prstGeom prst="rect">
            <a:avLst/>
          </a:prstGeom>
        </p:spPr>
        <p:txBody>
          <a:bodyPr wrap="square">
            <a:spAutoFit/>
          </a:bodyPr>
          <a:lstStyle/>
          <a:p>
            <a:pPr lvl="0" algn="ctr" fontAlgn="base">
              <a:spcBef>
                <a:spcPct val="0"/>
              </a:spcBef>
              <a:spcAft>
                <a:spcPct val="0"/>
              </a:spcAft>
            </a:pPr>
            <a:r>
              <a:rPr kumimoji="0" lang="es-MX" sz="3200" b="1" i="0" u="none" strike="noStrike" cap="none" normalizeH="0" baseline="0" dirty="0" smtClean="0">
                <a:ln>
                  <a:noFill/>
                </a:ln>
                <a:solidFill>
                  <a:schemeClr val="tx1"/>
                </a:solidFill>
                <a:effectLst/>
                <a:latin typeface="Calibri" pitchFamily="34" charset="0"/>
                <a:ea typeface="Times New Roman" pitchFamily="18" charset="0"/>
                <a:cs typeface="Arial" pitchFamily="34" charset="0"/>
              </a:rPr>
              <a:t>Universidad del Valle de Puebla</a:t>
            </a:r>
            <a:endParaRPr kumimoji="0" lang="es-MX" sz="16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lvl="0" algn="ctr" eaLnBrk="0" fontAlgn="base" hangingPunct="0">
              <a:spcBef>
                <a:spcPct val="0"/>
              </a:spcBef>
              <a:spcAft>
                <a:spcPct val="0"/>
              </a:spcAft>
            </a:pPr>
            <a:r>
              <a:rPr kumimoji="0" lang="es-MX" b="0" i="0" u="none" strike="noStrike" cap="none" normalizeH="0" baseline="0" dirty="0" smtClean="0">
                <a:ln>
                  <a:noFill/>
                </a:ln>
                <a:solidFill>
                  <a:srgbClr val="191919"/>
                </a:solidFill>
                <a:effectLst/>
                <a:latin typeface="Calibri" pitchFamily="34" charset="0"/>
                <a:ea typeface="Times New Roman" pitchFamily="18" charset="0"/>
                <a:cs typeface="Times New Roman" pitchFamily="18" charset="0"/>
              </a:rPr>
              <a:t>Administración de Tecnologías de la Información</a:t>
            </a:r>
            <a:r>
              <a:rPr kumimoji="0" lang="es-MX"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a:t>
            </a:r>
            <a:endParaRPr kumimoji="0" lang="es-MX" sz="16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lvl="0" algn="ctr" eaLnBrk="0" fontAlgn="base" hangingPunct="0">
              <a:spcBef>
                <a:spcPct val="0"/>
              </a:spcBef>
              <a:spcAft>
                <a:spcPct val="0"/>
              </a:spcAft>
            </a:pPr>
            <a:r>
              <a:rPr lang="es-MX" dirty="0">
                <a:solidFill>
                  <a:srgbClr val="191919"/>
                </a:solidFill>
                <a:latin typeface="Calibri" pitchFamily="34" charset="0"/>
                <a:ea typeface="Times New Roman" pitchFamily="18" charset="0"/>
                <a:cs typeface="Times New Roman" pitchFamily="18" charset="0"/>
              </a:rPr>
              <a:t>Base de Datos I.</a:t>
            </a:r>
          </a:p>
        </p:txBody>
      </p:sp>
      <p:sp>
        <p:nvSpPr>
          <p:cNvPr id="5" name="4 CuadroTexto"/>
          <p:cNvSpPr txBox="1"/>
          <p:nvPr/>
        </p:nvSpPr>
        <p:spPr>
          <a:xfrm>
            <a:off x="857224" y="1571612"/>
            <a:ext cx="7786742" cy="369332"/>
          </a:xfrm>
          <a:prstGeom prst="rect">
            <a:avLst/>
          </a:prstGeom>
          <a:noFill/>
        </p:spPr>
        <p:txBody>
          <a:bodyPr wrap="square" rtlCol="0">
            <a:spAutoFit/>
          </a:bodyPr>
          <a:lstStyle/>
          <a:p>
            <a:r>
              <a:rPr lang="es-MX" b="1" dirty="0"/>
              <a:t>Diagrama ER</a:t>
            </a:r>
          </a:p>
        </p:txBody>
      </p:sp>
      <p:pic>
        <p:nvPicPr>
          <p:cNvPr id="6" name="5 Imagen"/>
          <p:cNvPicPr/>
          <p:nvPr/>
        </p:nvPicPr>
        <p:blipFill>
          <a:blip r:embed="rId3"/>
          <a:srcRect/>
          <a:stretch>
            <a:fillRect/>
          </a:stretch>
        </p:blipFill>
        <p:spPr bwMode="auto">
          <a:xfrm>
            <a:off x="428596" y="2000241"/>
            <a:ext cx="8143932" cy="485776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noChangeArrowheads="1"/>
          </p:cNvPicPr>
          <p:nvPr/>
        </p:nvPicPr>
        <p:blipFill>
          <a:blip r:embed="rId2"/>
          <a:srcRect/>
          <a:stretch>
            <a:fillRect/>
          </a:stretch>
        </p:blipFill>
        <p:spPr bwMode="auto">
          <a:xfrm>
            <a:off x="500034" y="357166"/>
            <a:ext cx="1149350" cy="1127125"/>
          </a:xfrm>
          <a:prstGeom prst="rect">
            <a:avLst/>
          </a:prstGeom>
          <a:noFill/>
        </p:spPr>
      </p:pic>
      <p:sp>
        <p:nvSpPr>
          <p:cNvPr id="3" name="2 CuadroTexto"/>
          <p:cNvSpPr txBox="1"/>
          <p:nvPr/>
        </p:nvSpPr>
        <p:spPr>
          <a:xfrm>
            <a:off x="1785918" y="1571612"/>
            <a:ext cx="6500858" cy="369332"/>
          </a:xfrm>
          <a:prstGeom prst="rect">
            <a:avLst/>
          </a:prstGeom>
          <a:noFill/>
        </p:spPr>
        <p:txBody>
          <a:bodyPr wrap="square" rtlCol="0">
            <a:spAutoFit/>
          </a:bodyPr>
          <a:lstStyle/>
          <a:p>
            <a:endParaRPr lang="es-MX" dirty="0"/>
          </a:p>
        </p:txBody>
      </p:sp>
      <p:sp>
        <p:nvSpPr>
          <p:cNvPr id="4" name="3 Rectángulo"/>
          <p:cNvSpPr/>
          <p:nvPr/>
        </p:nvSpPr>
        <p:spPr>
          <a:xfrm>
            <a:off x="1714480" y="357166"/>
            <a:ext cx="6929486" cy="1138773"/>
          </a:xfrm>
          <a:prstGeom prst="rect">
            <a:avLst/>
          </a:prstGeom>
        </p:spPr>
        <p:txBody>
          <a:bodyPr wrap="square">
            <a:spAutoFit/>
          </a:bodyPr>
          <a:lstStyle/>
          <a:p>
            <a:pPr lvl="0" algn="ctr" fontAlgn="base">
              <a:spcBef>
                <a:spcPct val="0"/>
              </a:spcBef>
              <a:spcAft>
                <a:spcPct val="0"/>
              </a:spcAft>
            </a:pPr>
            <a:r>
              <a:rPr kumimoji="0" lang="es-MX" sz="3200" b="1" i="0" u="none" strike="noStrike" cap="none" normalizeH="0" baseline="0" dirty="0" smtClean="0">
                <a:ln>
                  <a:noFill/>
                </a:ln>
                <a:solidFill>
                  <a:schemeClr val="tx1"/>
                </a:solidFill>
                <a:effectLst/>
                <a:latin typeface="Calibri" pitchFamily="34" charset="0"/>
                <a:ea typeface="Times New Roman" pitchFamily="18" charset="0"/>
                <a:cs typeface="Arial" pitchFamily="34" charset="0"/>
              </a:rPr>
              <a:t>Universidad del Valle de Puebla</a:t>
            </a:r>
            <a:endParaRPr kumimoji="0" lang="es-MX" sz="16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lvl="0" algn="ctr" eaLnBrk="0" fontAlgn="base" hangingPunct="0">
              <a:spcBef>
                <a:spcPct val="0"/>
              </a:spcBef>
              <a:spcAft>
                <a:spcPct val="0"/>
              </a:spcAft>
            </a:pPr>
            <a:r>
              <a:rPr kumimoji="0" lang="es-MX" b="0" i="0" u="none" strike="noStrike" cap="none" normalizeH="0" baseline="0" dirty="0" smtClean="0">
                <a:ln>
                  <a:noFill/>
                </a:ln>
                <a:solidFill>
                  <a:srgbClr val="191919"/>
                </a:solidFill>
                <a:effectLst/>
                <a:latin typeface="Calibri" pitchFamily="34" charset="0"/>
                <a:ea typeface="Times New Roman" pitchFamily="18" charset="0"/>
                <a:cs typeface="Times New Roman" pitchFamily="18" charset="0"/>
              </a:rPr>
              <a:t>Administración de Tecnologías de la Información</a:t>
            </a:r>
            <a:r>
              <a:rPr kumimoji="0" lang="es-MX"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a:t>
            </a:r>
            <a:endParaRPr kumimoji="0" lang="es-MX" sz="16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lvl="0" algn="ctr" eaLnBrk="0" fontAlgn="base" hangingPunct="0">
              <a:spcBef>
                <a:spcPct val="0"/>
              </a:spcBef>
              <a:spcAft>
                <a:spcPct val="0"/>
              </a:spcAft>
            </a:pPr>
            <a:r>
              <a:rPr lang="es-MX" dirty="0">
                <a:solidFill>
                  <a:srgbClr val="191919"/>
                </a:solidFill>
                <a:latin typeface="Calibri" pitchFamily="34" charset="0"/>
                <a:ea typeface="Times New Roman" pitchFamily="18" charset="0"/>
                <a:cs typeface="Times New Roman" pitchFamily="18" charset="0"/>
              </a:rPr>
              <a:t>Base de Datos I.</a:t>
            </a:r>
          </a:p>
        </p:txBody>
      </p:sp>
      <p:sp>
        <p:nvSpPr>
          <p:cNvPr id="5" name="4 CuadroTexto"/>
          <p:cNvSpPr txBox="1"/>
          <p:nvPr/>
        </p:nvSpPr>
        <p:spPr>
          <a:xfrm>
            <a:off x="500034" y="1571612"/>
            <a:ext cx="7786742" cy="400110"/>
          </a:xfrm>
          <a:prstGeom prst="rect">
            <a:avLst/>
          </a:prstGeom>
          <a:noFill/>
        </p:spPr>
        <p:txBody>
          <a:bodyPr wrap="square" rtlCol="0">
            <a:spAutoFit/>
          </a:bodyPr>
          <a:lstStyle/>
          <a:p>
            <a:r>
              <a:rPr lang="es-MX" sz="2000" b="1" dirty="0">
                <a:latin typeface="Calibri" pitchFamily="34" charset="0"/>
              </a:rPr>
              <a:t>Diagrama Relacional</a:t>
            </a:r>
          </a:p>
        </p:txBody>
      </p:sp>
      <p:pic>
        <p:nvPicPr>
          <p:cNvPr id="6" name="5 Imagen"/>
          <p:cNvPicPr/>
          <p:nvPr/>
        </p:nvPicPr>
        <p:blipFill>
          <a:blip r:embed="rId3"/>
          <a:srcRect/>
          <a:stretch>
            <a:fillRect/>
          </a:stretch>
        </p:blipFill>
        <p:spPr bwMode="auto">
          <a:xfrm>
            <a:off x="785786" y="1928802"/>
            <a:ext cx="7858180" cy="458528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irador">
  <a:themeElements>
    <a:clrScheme name="Mirador">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Mirador">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Mirador">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76</TotalTime>
  <Words>736</Words>
  <Application>Microsoft Office PowerPoint</Application>
  <PresentationFormat>Presentación en pantalla (4:3)</PresentationFormat>
  <Paragraphs>114</Paragraphs>
  <Slides>16</Slides>
  <Notes>0</Notes>
  <HiddenSlides>0</HiddenSlides>
  <MMClips>0</MMClips>
  <ScaleCrop>false</ScaleCrop>
  <HeadingPairs>
    <vt:vector size="4" baseType="variant">
      <vt:variant>
        <vt:lpstr>Tema</vt:lpstr>
      </vt:variant>
      <vt:variant>
        <vt:i4>1</vt:i4>
      </vt:variant>
      <vt:variant>
        <vt:lpstr>Títulos de diapositiva</vt:lpstr>
      </vt:variant>
      <vt:variant>
        <vt:i4>16</vt:i4>
      </vt:variant>
    </vt:vector>
  </HeadingPairs>
  <TitlesOfParts>
    <vt:vector size="17" baseType="lpstr">
      <vt:lpstr>Mirador</vt:lpstr>
      <vt:lpstr>Diapositiva 1</vt:lpstr>
      <vt:lpstr>Diapositiva 2</vt:lpstr>
      <vt:lpstr>Diapositiva 3</vt:lpstr>
      <vt:lpstr>Diapositiva 4</vt:lpstr>
      <vt:lpstr>Diapositiva 5</vt:lpstr>
      <vt:lpstr>Diapositiva 6</vt:lpstr>
      <vt:lpstr>Diapositiva 7</vt:lpstr>
      <vt:lpstr>Diapositiva 8</vt:lpstr>
      <vt:lpstr>Diapositiva 9</vt:lpstr>
      <vt:lpstr>Diapositiva 10</vt:lpstr>
      <vt:lpstr>Diapositiva 11</vt:lpstr>
      <vt:lpstr>Diapositiva 12</vt:lpstr>
      <vt:lpstr>Diapositiva 13</vt:lpstr>
      <vt:lpstr>Diapositiva 14</vt:lpstr>
      <vt:lpstr>Diapositiva 15</vt:lpstr>
      <vt:lpstr>Diapositiva 16</vt:lpstr>
    </vt:vector>
  </TitlesOfParts>
  <Company>Toshiba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JL</dc:creator>
  <cp:lastModifiedBy>JL</cp:lastModifiedBy>
  <cp:revision>10</cp:revision>
  <dcterms:created xsi:type="dcterms:W3CDTF">2017-01-28T12:25:46Z</dcterms:created>
  <dcterms:modified xsi:type="dcterms:W3CDTF">2017-01-28T13:42:41Z</dcterms:modified>
</cp:coreProperties>
</file>