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696" y="-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75B70-7BAE-0943-B757-0CBA1D99C42D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15D9C-2E72-DD4F-B436-303D95E5E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14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674F-FE58-6646-BCC4-BA5C5E478B66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7D2A-9174-6249-838D-3448C4DB8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79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7D2A-9174-6249-838D-3448C4DB880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7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653-107A-2348-B421-F648EF30BE1E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13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A744-3FA7-8548-B6B4-358DDB761E44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7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7DE9-0845-8141-8F94-B798660E9216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15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2271-45C4-3846-B28C-5BBEDDF07D00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54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0C41-F2E6-B548-BDDE-CFFA83AF1338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3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383B-DF9C-844F-9B15-FA7B1FF75CB4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4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4D3-8BAB-6847-B6B7-7FBA4488B568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EA5-16BA-C74D-950F-D795FFEDDD3A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0402-DF15-2E48-9452-47D508A9CAC6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9C24-40A3-424F-83AE-1A9FDB52AE74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2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F710-8679-2348-9F72-46B613CEF4E9}" type="datetime1">
              <a:rPr kumimoji="1" lang="ja-JP" altLang="en-US" smtClean="0"/>
              <a:t>2014/07/08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ヒラギノ角ゴ Pro W3"/>
                <a:ea typeface="ヒラギノ角ゴ Pro W3"/>
              </a:defRPr>
            </a:lvl1pPr>
          </a:lstStyle>
          <a:p>
            <a:fld id="{44806137-1340-2641-B4FB-5AF52D651F3A}" type="datetime1">
              <a:rPr lang="ja-JP" altLang="en-US" smtClean="0"/>
              <a:t>2014/07/08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ヒラギノ角ゴ Pro W3"/>
                <a:ea typeface="ヒラギノ角ゴ Pro W3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ヒラギノ角ゴ Pro W3"/>
                <a:ea typeface="ヒラギノ角ゴ Pro W3"/>
              </a:defRPr>
            </a:lvl1pPr>
          </a:lstStyle>
          <a:p>
            <a:fld id="{9677FBF7-1F97-CE43-A501-CCFA0563BE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ヒラギノ角ゴ Pro W3"/>
          <a:ea typeface="ヒラギノ角ゴ Pro W3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___1.xlsx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3600" dirty="0"/>
              <a:t>Ｃ</a:t>
            </a:r>
            <a:r>
              <a:rPr lang="en-US" altLang="ja-JP" sz="3600" dirty="0" err="1"/>
              <a:t>afe</a:t>
            </a:r>
            <a:r>
              <a:rPr lang="ja-JP" altLang="en-US" sz="3600" dirty="0"/>
              <a:t>＆ガラス工房 </a:t>
            </a:r>
            <a:r>
              <a:rPr lang="ja-JP" altLang="en-US" sz="3600" dirty="0" smtClean="0"/>
              <a:t>海遊魚　様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ホームページ新設について</a:t>
            </a:r>
            <a:endParaRPr kumimoji="1" lang="ja-JP" altLang="en-US" dirty="0"/>
          </a:p>
        </p:txBody>
      </p:sp>
      <p:pic>
        <p:nvPicPr>
          <p:cNvPr id="4" name="図 3" descr="OUR*IROロゴ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68" y="5075914"/>
            <a:ext cx="1082002" cy="998771"/>
          </a:xfrm>
          <a:prstGeom prst="rect">
            <a:avLst/>
          </a:prstGeom>
        </p:spPr>
      </p:pic>
      <p:sp>
        <p:nvSpPr>
          <p:cNvPr id="5" name="サブタイトル 2"/>
          <p:cNvSpPr txBox="1">
            <a:spLocks/>
          </p:cNvSpPr>
          <p:nvPr/>
        </p:nvSpPr>
        <p:spPr>
          <a:xfrm>
            <a:off x="2031519" y="4698999"/>
            <a:ext cx="6934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600" dirty="0" smtClean="0">
                <a:latin typeface="ヒラギノ角ゴ Pro W3"/>
                <a:ea typeface="ヒラギノ角ゴ Pro W3"/>
              </a:rPr>
              <a:t>2014/07/13</a:t>
            </a:r>
            <a:r>
              <a:rPr lang="ja-JP" altLang="en-US" sz="1600" dirty="0" smtClean="0">
                <a:latin typeface="ヒラギノ角ゴ Pro W3"/>
                <a:ea typeface="ヒラギノ角ゴ Pro W3"/>
              </a:rPr>
              <a:t>　</a:t>
            </a:r>
            <a:endParaRPr lang="en-US" altLang="ja-JP" sz="1600" dirty="0" smtClean="0">
              <a:latin typeface="ヒラギノ角ゴ Pro W3"/>
              <a:ea typeface="ヒラギノ角ゴ Pro W3"/>
            </a:endParaRPr>
          </a:p>
          <a:p>
            <a:pPr algn="r"/>
            <a:r>
              <a:rPr lang="en-US" altLang="ja-JP" sz="1600" dirty="0" smtClean="0">
                <a:latin typeface="ヒラギノ角ゴ Pro W3"/>
                <a:ea typeface="ヒラギノ角ゴ Pro W3"/>
              </a:rPr>
              <a:t>Creative office OUR*IRO</a:t>
            </a:r>
          </a:p>
          <a:p>
            <a:pPr algn="r"/>
            <a:r>
              <a:rPr lang="ja-JP" altLang="en-US" sz="1600" dirty="0" smtClean="0">
                <a:latin typeface="ヒラギノ角ゴ Pro W3"/>
                <a:ea typeface="ヒラギノ角ゴ Pro W3"/>
              </a:rPr>
              <a:t>須藤　悠惟</a:t>
            </a:r>
            <a:endParaRPr lang="en-US" altLang="ja-JP" sz="1600" dirty="0" smtClean="0">
              <a:latin typeface="ヒラギノ角ゴ Pro W3"/>
              <a:ea typeface="ヒラギノ角ゴ Pro W3"/>
            </a:endParaRPr>
          </a:p>
          <a:p>
            <a:pPr algn="r"/>
            <a:r>
              <a:rPr lang="ja-JP" altLang="en-US" sz="1600" dirty="0" smtClean="0">
                <a:latin typeface="ヒラギノ角ゴ Pro W3"/>
                <a:ea typeface="ヒラギノ角ゴ Pro W3"/>
              </a:rPr>
              <a:t>利根川　直紀</a:t>
            </a:r>
            <a:endParaRPr lang="en-US" altLang="ja-JP" sz="1600" dirty="0" smtClean="0">
              <a:latin typeface="ヒラギノ角ゴ Pro W3"/>
              <a:ea typeface="ヒラギノ角ゴ Pro W3"/>
            </a:endParaRPr>
          </a:p>
          <a:p>
            <a:pPr algn="r"/>
            <a:r>
              <a:rPr lang="ja-JP" altLang="en-US" sz="1600" dirty="0" smtClean="0">
                <a:latin typeface="ヒラギノ角ゴ Pro W3"/>
                <a:ea typeface="ヒラギノ角ゴ Pro W3"/>
              </a:rPr>
              <a:t>玉利　貴樹</a:t>
            </a:r>
            <a:endParaRPr lang="ja-JP" altLang="en-US" sz="1600" dirty="0">
              <a:latin typeface="ヒラギノ角ゴ Pro W3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5014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▶6,  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今後の</a:t>
            </a:r>
            <a:r>
              <a:rPr lang="ja-JP" altLang="en-US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スケジュール</a:t>
            </a:r>
            <a:r>
              <a:rPr lang="en-US" altLang="ja-JP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(2)</a:t>
            </a:r>
            <a:endParaRPr lang="ja-JP" altLang="en-US" sz="3600" dirty="0">
              <a:solidFill>
                <a:schemeClr val="accent6"/>
              </a:solidFill>
              <a:latin typeface="ヒラギノ角ゴ Pro W3"/>
              <a:ea typeface="ヒラギノ角ゴ Pro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891958" y="1811372"/>
            <a:ext cx="6122085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ページデザイン決定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1891958" y="2894460"/>
            <a:ext cx="6122085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コーディング開始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1891958" y="4098928"/>
            <a:ext cx="3692571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サイトチェック、動作確認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808657" y="4098928"/>
            <a:ext cx="2018612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マニュアル作成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1891957" y="5191353"/>
            <a:ext cx="6122085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サイト開設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953000" y="2315568"/>
            <a:ext cx="0" cy="57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953000" y="3398656"/>
            <a:ext cx="0" cy="70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21" idx="0"/>
          </p:cNvCxnSpPr>
          <p:nvPr/>
        </p:nvCxnSpPr>
        <p:spPr>
          <a:xfrm flipH="1">
            <a:off x="4953000" y="4603124"/>
            <a:ext cx="1" cy="58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6808567" y="4603124"/>
            <a:ext cx="1" cy="58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" idx="2"/>
            <a:endCxn id="16" idx="0"/>
          </p:cNvCxnSpPr>
          <p:nvPr/>
        </p:nvCxnSpPr>
        <p:spPr>
          <a:xfrm>
            <a:off x="4953000" y="1486762"/>
            <a:ext cx="1" cy="32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30277" y="1879412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r>
              <a:rPr lang="ja-JP" altLang="en-US" dirty="0" smtClean="0"/>
              <a:t>月</a:t>
            </a:r>
            <a:r>
              <a:rPr lang="ja-JP" altLang="en-US" dirty="0" smtClean="0"/>
              <a:t>上旬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278" y="2894460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r>
              <a:rPr lang="ja-JP" altLang="en-US" dirty="0" smtClean="0"/>
              <a:t>月</a:t>
            </a:r>
            <a:r>
              <a:rPr lang="ja-JP" altLang="en-US" dirty="0" smtClean="0"/>
              <a:t>上旬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0276" y="4101631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r>
              <a:rPr lang="ja-JP" altLang="en-US" dirty="0" smtClean="0"/>
              <a:t>月下旬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1780" y="5219141"/>
            <a:ext cx="111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r>
              <a:rPr lang="ja-JP" altLang="en-US" dirty="0" smtClean="0"/>
              <a:t>月上旬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423333" y="3372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324556" y="2497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98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8" name="コンテンツ プレースホルダー 9"/>
          <p:cNvSpPr txBox="1">
            <a:spLocks/>
          </p:cNvSpPr>
          <p:nvPr/>
        </p:nvSpPr>
        <p:spPr>
          <a:xfrm>
            <a:off x="495300" y="3401092"/>
            <a:ext cx="8915400" cy="2223313"/>
          </a:xfrm>
          <a:prstGeom prst="round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ヒラギノ角ゴ Pro W3"/>
                <a:ea typeface="ヒラギノ角ゴ Pro W3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ヒラギノ角ゴ Pro W3"/>
                <a:ea typeface="ヒラギノ角ゴ Pro W3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ヒラギノ角ゴ Pro W3"/>
                <a:ea typeface="ヒラギノ角ゴ Pro W3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ヒラギノ角ゴ Pro W3"/>
                <a:ea typeface="ヒラギノ角ゴ Pro W3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ヒラギノ角ゴ Pro W3"/>
                <a:ea typeface="ヒラギノ角ゴ Pro W3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各工程のしめきり。</a:t>
            </a:r>
            <a:endParaRPr lang="en-US" altLang="ja-JP" sz="2000" dirty="0" smtClean="0"/>
          </a:p>
          <a:p>
            <a:pPr marL="0" indent="0">
              <a:buFont typeface="Arial"/>
              <a:buNone/>
            </a:pPr>
            <a:endParaRPr lang="en-US" altLang="ja-JP" sz="2000" dirty="0" smtClean="0"/>
          </a:p>
          <a:p>
            <a:pPr marL="0" indent="0">
              <a:buFont typeface="Arial"/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東さんに提出していただくもの（コンセプト、開業の経緯など）</a:t>
            </a:r>
            <a:endParaRPr lang="en-US" altLang="ja-JP" sz="2000" dirty="0" smtClean="0"/>
          </a:p>
          <a:p>
            <a:pPr marL="0" indent="0">
              <a:buFont typeface="Arial"/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第二回打ち合わせ＝写真撮影の日？　日曜日大丈夫？</a:t>
            </a:r>
            <a:endParaRPr lang="en-US" altLang="ja-JP" sz="2000" dirty="0" smtClean="0"/>
          </a:p>
          <a:p>
            <a:pPr marL="0" indent="0">
              <a:buFont typeface="Arial"/>
              <a:buNone/>
            </a:pPr>
            <a:endParaRPr lang="en-US" altLang="ja-JP" sz="2000" dirty="0" smtClean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▶6,  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今後の</a:t>
            </a:r>
            <a:r>
              <a:rPr lang="ja-JP" altLang="en-US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スケジュール</a:t>
            </a:r>
            <a:r>
              <a:rPr lang="en-US" altLang="ja-JP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(3)</a:t>
            </a:r>
            <a:endParaRPr lang="ja-JP" altLang="en-US" sz="3600" dirty="0">
              <a:solidFill>
                <a:schemeClr val="accent6"/>
              </a:solidFill>
              <a:latin typeface="ヒラギノ角ゴ Pro W3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02725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</a:t>
            </a:r>
            <a:r>
              <a:rPr lang="ja-JP" altLang="en-US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本日話し合いたいこと</a:t>
            </a:r>
            <a:endParaRPr lang="ja-JP" altLang="en-US" sz="3600" dirty="0">
              <a:solidFill>
                <a:schemeClr val="accent6"/>
              </a:solidFill>
              <a:latin typeface="ヒラギノ角ゴ Pro W3"/>
              <a:ea typeface="ヒラギノ角ゴ Pro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95300" y="1811371"/>
            <a:ext cx="8915400" cy="4314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0,</a:t>
            </a:r>
            <a:r>
              <a:rPr lang="ja-JP" altLang="en-US" sz="2800" dirty="0" smtClean="0"/>
              <a:t>　自己紹介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1,  </a:t>
            </a:r>
            <a:r>
              <a:rPr lang="ja-JP" altLang="en-US" sz="2800" dirty="0" smtClean="0"/>
              <a:t>契約について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2, </a:t>
            </a:r>
            <a:r>
              <a:rPr lang="en-US" altLang="ja-JP" sz="2800" dirty="0"/>
              <a:t> </a:t>
            </a:r>
            <a:r>
              <a:rPr lang="ja-JP" altLang="en-US" sz="2800" dirty="0" smtClean="0"/>
              <a:t>必要な書類の確認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3,  </a:t>
            </a:r>
            <a:r>
              <a:rPr lang="ja-JP" altLang="en-US" sz="2800" dirty="0" smtClean="0"/>
              <a:t>サイトの</a:t>
            </a:r>
            <a:r>
              <a:rPr kumimoji="1" lang="ja-JP" altLang="en-US" sz="2800" dirty="0" smtClean="0"/>
              <a:t>要件の定義（サイトの役割を明確にする）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4,  </a:t>
            </a:r>
            <a:r>
              <a:rPr lang="ja-JP" altLang="en-US" sz="2800" dirty="0" smtClean="0"/>
              <a:t>各コンテンツの確認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5,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デザインの方向性のすり合わせ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6</a:t>
            </a:r>
            <a:r>
              <a:rPr lang="en-US" altLang="ja-JP" sz="2800" dirty="0" smtClean="0"/>
              <a:t>,  </a:t>
            </a:r>
            <a:r>
              <a:rPr lang="ja-JP" altLang="en-US" sz="2800" dirty="0" smtClean="0"/>
              <a:t>今後のスケジュール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5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▶1,  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契約について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95300" y="1811371"/>
            <a:ext cx="8915400" cy="4314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　現金、安房マネ、現物支給の割合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→</a:t>
            </a:r>
            <a:r>
              <a:rPr lang="ja-JP" altLang="en-US" sz="2000" dirty="0" smtClean="0"/>
              <a:t>現金は</a:t>
            </a:r>
            <a:r>
              <a:rPr lang="en-US" altLang="ja-JP" sz="2000" dirty="0" smtClean="0"/>
              <a:t>●●</a:t>
            </a:r>
            <a:r>
              <a:rPr lang="ja-JP" altLang="en-US" sz="2000" dirty="0" smtClean="0"/>
              <a:t>円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→</a:t>
            </a:r>
            <a:r>
              <a:rPr lang="ja-JP" altLang="en-US" sz="2000" dirty="0" smtClean="0"/>
              <a:t>安房マネーは</a:t>
            </a:r>
            <a:r>
              <a:rPr lang="en-US" altLang="ja-JP" sz="2000" dirty="0" smtClean="0"/>
              <a:t>●●</a:t>
            </a:r>
            <a:r>
              <a:rPr lang="ja-JP" altLang="en-US" sz="2000" dirty="0" smtClean="0"/>
              <a:t>円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		→</a:t>
            </a:r>
            <a:r>
              <a:rPr lang="ja-JP" altLang="en-US" sz="2000" dirty="0" smtClean="0"/>
              <a:t>現物支給（工房作品など）で更に上記から割引？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支払い方法、支払い時期の確定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→</a:t>
            </a:r>
            <a:r>
              <a:rPr lang="ja-JP" altLang="en-US" sz="2000" dirty="0" smtClean="0"/>
              <a:t>時期に関して助成金との兼ね合いを調整。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契約時の取り決め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		→</a:t>
            </a:r>
            <a:r>
              <a:rPr lang="ja-JP" altLang="en-US" sz="2000" dirty="0" smtClean="0"/>
              <a:t>納期、納品方法。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		→OUR*IRO</a:t>
            </a:r>
            <a:r>
              <a:rPr lang="ja-JP" altLang="en-US" sz="2000" dirty="0" smtClean="0"/>
              <a:t>の広報活動のためのご協力。情報提供。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47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▶2,  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必要な書類の確認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95300" y="1811371"/>
            <a:ext cx="8915400" cy="454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助成金で必要な書類の確認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参考：</a:t>
            </a:r>
            <a:r>
              <a:rPr lang="en-US" altLang="ja-JP" sz="2000" dirty="0" smtClean="0"/>
              <a:t>4</a:t>
            </a:r>
            <a:r>
              <a:rPr lang="en-US" altLang="ja-JP" sz="2000" dirty="0"/>
              <a:t>	</a:t>
            </a:r>
            <a:r>
              <a:rPr lang="ja-JP" altLang="en-US" sz="2000" dirty="0"/>
              <a:t>補助対象経費（</a:t>
            </a:r>
            <a:r>
              <a:rPr lang="en-US" altLang="ja-JP" sz="2000" dirty="0"/>
              <a:t>P18</a:t>
            </a:r>
            <a:r>
              <a:rPr lang="ja-JP" altLang="en-US" sz="2000" dirty="0"/>
              <a:t>抜粋）</a:t>
            </a:r>
          </a:p>
          <a:p>
            <a:pPr marL="0" indent="0">
              <a:buNone/>
            </a:pPr>
            <a:r>
              <a:rPr lang="en-US" altLang="ja-JP" sz="2000" dirty="0" smtClean="0"/>
              <a:t>	(</a:t>
            </a:r>
            <a:r>
              <a:rPr lang="en-US" altLang="ja-JP" sz="2000" dirty="0"/>
              <a:t>1)	</a:t>
            </a:r>
            <a:r>
              <a:rPr lang="ja-JP" altLang="en-US" sz="2000" dirty="0"/>
              <a:t>補助対象となる経費は、次の</a:t>
            </a:r>
            <a:r>
              <a:rPr lang="en-US" altLang="ja-JP" sz="2000" dirty="0"/>
              <a:t>1~3</a:t>
            </a:r>
            <a:r>
              <a:rPr lang="ja-JP" altLang="en-US" sz="2000" dirty="0"/>
              <a:t>の条件をすべて満たすものとなり</a:t>
            </a:r>
            <a:r>
              <a:rPr lang="ja-JP" altLang="en-US" sz="2000" dirty="0" smtClean="0"/>
              <a:t>ま</a:t>
            </a:r>
            <a:r>
              <a:rPr lang="en-US" altLang="ja-JP" sz="2000" dirty="0" smtClean="0"/>
              <a:t>			</a:t>
            </a:r>
            <a:r>
              <a:rPr lang="ja-JP" altLang="en-US" sz="2000" dirty="0" smtClean="0"/>
              <a:t>す</a:t>
            </a:r>
            <a:r>
              <a:rPr lang="ja-JP" altLang="en-US" sz="2000" dirty="0"/>
              <a:t>。</a:t>
            </a:r>
          </a:p>
          <a:p>
            <a:pPr marL="0" indent="0">
              <a:buNone/>
            </a:pPr>
            <a:r>
              <a:rPr lang="en-US" altLang="ja-JP" sz="2000" dirty="0" smtClean="0"/>
              <a:t>	①</a:t>
            </a:r>
            <a:r>
              <a:rPr lang="en-US" altLang="ja-JP" sz="2000" dirty="0"/>
              <a:t>	</a:t>
            </a:r>
            <a:r>
              <a:rPr lang="ja-JP" altLang="en-US" sz="2000" dirty="0"/>
              <a:t>使用目的が本事業の遂行に必要なものと明確に特定できる経費</a:t>
            </a:r>
          </a:p>
          <a:p>
            <a:pPr marL="0" indent="0">
              <a:buNone/>
            </a:pPr>
            <a:r>
              <a:rPr lang="en-US" altLang="ja-JP" sz="2000" dirty="0" smtClean="0"/>
              <a:t>	②</a:t>
            </a:r>
            <a:r>
              <a:rPr lang="en-US" altLang="ja-JP" sz="2000" dirty="0"/>
              <a:t>	</a:t>
            </a:r>
            <a:r>
              <a:rPr lang="ja-JP" altLang="en-US" sz="2000" dirty="0">
                <a:solidFill>
                  <a:srgbClr val="FF0000"/>
                </a:solidFill>
              </a:rPr>
              <a:t>交付決定日以降に発生した</a:t>
            </a:r>
            <a:r>
              <a:rPr lang="ja-JP" altLang="en-US" sz="2000" dirty="0" smtClean="0">
                <a:solidFill>
                  <a:srgbClr val="FF0000"/>
                </a:solidFill>
              </a:rPr>
              <a:t>経費</a:t>
            </a:r>
            <a:r>
              <a:rPr lang="en-US" altLang="ja-JP" sz="2000" dirty="0" smtClean="0"/>
              <a:t>	</a:t>
            </a:r>
            <a:endParaRPr lang="ja-JP" altLang="en-US" sz="2000" dirty="0"/>
          </a:p>
          <a:p>
            <a:pPr marL="0" indent="0">
              <a:buNone/>
            </a:pPr>
            <a:r>
              <a:rPr lang="en-US" altLang="ja-JP" sz="2000" dirty="0" smtClean="0"/>
              <a:t>	③</a:t>
            </a:r>
            <a:r>
              <a:rPr lang="en-US" altLang="ja-JP" sz="2000" dirty="0"/>
              <a:t>	</a:t>
            </a:r>
            <a:r>
              <a:rPr lang="ja-JP" altLang="en-US" sz="2000" dirty="0">
                <a:solidFill>
                  <a:srgbClr val="FF0000"/>
                </a:solidFill>
              </a:rPr>
              <a:t>証拠資料等によって金額が確認できる</a:t>
            </a:r>
            <a:r>
              <a:rPr lang="ja-JP" altLang="en-US" sz="2000" dirty="0" smtClean="0"/>
              <a:t>経費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双方で取り交わしておくべき書類の確認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→</a:t>
            </a:r>
            <a:r>
              <a:rPr lang="ja-JP" altLang="en-US" sz="2000" dirty="0" smtClean="0"/>
              <a:t>助成金サイドで必要がなければ、固いものではなく、端的でシンプ</a:t>
            </a:r>
            <a:r>
              <a:rPr lang="en-US" altLang="ja-JP" sz="2000" dirty="0" smtClean="0"/>
              <a:t>			</a:t>
            </a:r>
            <a:r>
              <a:rPr lang="ja-JP" altLang="en-US" sz="2000" dirty="0" smtClean="0"/>
              <a:t>ルな「覚書」程度のもので取り交わしたい。</a:t>
            </a:r>
            <a:endParaRPr lang="en-US" altLang="ja-JP" sz="2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99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▶3,  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サイトの要件の定義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95300" y="1811371"/>
            <a:ext cx="8915400" cy="4314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全体について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		</a:t>
            </a:r>
            <a:r>
              <a:rPr lang="ja-JP" altLang="en-US" sz="2000" dirty="0" smtClean="0"/>
              <a:t>・カフェとガラス工房、それぞれの情報量のバランス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			</a:t>
            </a:r>
            <a:r>
              <a:rPr lang="ja-JP" altLang="en-US" sz="2000" dirty="0" smtClean="0"/>
              <a:t>（</a:t>
            </a:r>
            <a:r>
              <a:rPr lang="ja-JP" altLang="en-US" sz="2000" dirty="0"/>
              <a:t>メールでは</a:t>
            </a:r>
            <a:r>
              <a:rPr lang="ja-JP" altLang="en-US" sz="2000" dirty="0" smtClean="0"/>
              <a:t>、開始の動機について「</a:t>
            </a:r>
            <a:r>
              <a:rPr lang="ja-JP" altLang="en-US" sz="2000" dirty="0"/>
              <a:t>ガラス工房の稼働するのを</a:t>
            </a:r>
            <a:r>
              <a:rPr lang="ja-JP" altLang="en-US" sz="2000" dirty="0" smtClean="0"/>
              <a:t>機</a:t>
            </a:r>
            <a:r>
              <a:rPr lang="en-US" altLang="ja-JP" sz="2000" dirty="0" smtClean="0"/>
              <a:t>					</a:t>
            </a:r>
            <a:r>
              <a:rPr lang="ja-JP" altLang="en-US" sz="2000" dirty="0" smtClean="0"/>
              <a:t>に」とありましたが、カフェと工房、両者の案内？）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どんな目的に使いたいですか？　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例</a:t>
            </a:r>
            <a:r>
              <a:rPr lang="en-US" altLang="ja-JP" sz="2000" dirty="0" smtClean="0"/>
              <a:t>)	</a:t>
            </a:r>
            <a:r>
              <a:rPr lang="ja-JP" altLang="en-US" sz="2000" dirty="0" smtClean="0"/>
              <a:t>・ガラス工房の商品を買っていただくための営業ツール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	</a:t>
            </a:r>
            <a:r>
              <a:rPr lang="ja-JP" altLang="en-US" sz="2000" dirty="0" smtClean="0"/>
              <a:t>・カフェに初めてくる人への道案内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◇</a:t>
            </a:r>
            <a:r>
              <a:rPr lang="ja-JP" altLang="en-US" sz="2000" dirty="0" smtClean="0"/>
              <a:t>どんな人に見てもらいたいですか？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例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・都市部から来る観光客、地元民、初めての方、常連さん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ja-JP" sz="2000" dirty="0"/>
              <a:t>　</a:t>
            </a:r>
            <a:r>
              <a:rPr lang="ja-JP" altLang="en-US" sz="2000" dirty="0" smtClean="0"/>
              <a:t>　　　・親子連れ、家族客、子どもも見るか？お年寄りは見るか？</a:t>
            </a:r>
            <a:r>
              <a:rPr lang="en-US" altLang="ja-JP" sz="2000" dirty="0" smtClean="0"/>
              <a:t>etc…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71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▶4,  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各コンテンツの</a:t>
            </a:r>
            <a:r>
              <a:rPr lang="ja-JP" altLang="en-US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確認</a:t>
            </a:r>
            <a:r>
              <a:rPr lang="en-US" altLang="ja-JP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(1)</a:t>
            </a:r>
            <a:endParaRPr lang="ja-JP" altLang="en-US" sz="3600" dirty="0">
              <a:solidFill>
                <a:schemeClr val="accent6"/>
              </a:solidFill>
              <a:latin typeface="ヒラギノ角ゴ Pro W3"/>
              <a:ea typeface="ヒラギノ角ゴ Pro W3"/>
            </a:endParaRPr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87625"/>
              </p:ext>
            </p:extLst>
          </p:nvPr>
        </p:nvGraphicFramePr>
        <p:xfrm>
          <a:off x="1699638" y="1573589"/>
          <a:ext cx="6673943" cy="464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ワークシート" r:id="rId4" imgW="5270500" imgH="3670300" progId="Excel.Sheet.12">
                  <p:embed/>
                </p:oleObj>
              </mc:Choice>
              <mc:Fallback>
                <p:oleObj name="ワークシート" r:id="rId4" imgW="5270500" imgH="3670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9638" y="1573589"/>
                        <a:ext cx="6673943" cy="464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88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▶4,  </a:t>
            </a:r>
            <a:r>
              <a:rPr lang="ja-JP" altLang="en-US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各コンテンツ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の</a:t>
            </a:r>
            <a:r>
              <a:rPr lang="ja-JP" altLang="en-US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確認</a:t>
            </a:r>
            <a:r>
              <a:rPr lang="en-US" altLang="ja-JP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(2)</a:t>
            </a:r>
            <a:endParaRPr lang="ja-JP" altLang="en-US" sz="3600" dirty="0">
              <a:solidFill>
                <a:schemeClr val="accent6"/>
              </a:solidFill>
              <a:latin typeface="ヒラギノ角ゴ Pro W3"/>
              <a:ea typeface="ヒラギノ角ゴ Pro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95300" y="1811371"/>
            <a:ext cx="8915400" cy="4314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/>
              <a:t>Access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map</a:t>
            </a:r>
          </a:p>
          <a:p>
            <a:pPr marL="0" indent="0">
              <a:buNone/>
            </a:pPr>
            <a:r>
              <a:rPr lang="en-US" altLang="ja-JP" sz="2000" dirty="0" smtClean="0"/>
              <a:t>			→</a:t>
            </a:r>
            <a:r>
              <a:rPr lang="ja-JP" altLang="en-US" sz="2000" dirty="0" smtClean="0"/>
              <a:t>マップの表示方法。</a:t>
            </a:r>
            <a:r>
              <a:rPr lang="en-US" altLang="ja-JP" sz="2000" dirty="0" smtClean="0"/>
              <a:t>Google map</a:t>
            </a:r>
            <a:r>
              <a:rPr lang="ja-JP" altLang="en-US" sz="2000" dirty="0" smtClean="0"/>
              <a:t>埋め込みで</a:t>
            </a:r>
            <a:r>
              <a:rPr lang="en-US" altLang="ja-JP" sz="2000" dirty="0" smtClean="0"/>
              <a:t>OK</a:t>
            </a:r>
            <a:r>
              <a:rPr lang="ja-JP" altLang="en-US" sz="2000" dirty="0" smtClean="0"/>
              <a:t>か？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err="1"/>
              <a:t>photogallery</a:t>
            </a:r>
            <a:r>
              <a:rPr lang="ja-JP" altLang="en-US" sz="2000" dirty="0"/>
              <a:t>　お店の写真、ガラスの写真をスライドショーで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			→</a:t>
            </a:r>
            <a:r>
              <a:rPr lang="ja-JP" altLang="en-US" sz="2000" dirty="0" smtClean="0"/>
              <a:t>スライドの</a:t>
            </a:r>
            <a:r>
              <a:rPr lang="en-US" altLang="ja-JP" sz="2000" dirty="0" smtClean="0"/>
              <a:t>Demo</a:t>
            </a:r>
            <a:r>
              <a:rPr lang="ja-JP" altLang="en-US" sz="2000" dirty="0" smtClean="0"/>
              <a:t>を見て、中身確認。</a:t>
            </a:r>
            <a:endParaRPr lang="ja-JP" altLang="en-US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ja-JP" altLang="en-US" sz="2000" dirty="0" smtClean="0"/>
              <a:t>お問い合わせ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	→</a:t>
            </a:r>
            <a:r>
              <a:rPr lang="ja-JP" altLang="en-US" sz="2000" dirty="0" smtClean="0"/>
              <a:t>（直紀が用意した</a:t>
            </a:r>
            <a:r>
              <a:rPr lang="en-US" altLang="ja-JP" sz="2000" dirty="0" err="1" smtClean="0"/>
              <a:t>Deomo</a:t>
            </a:r>
            <a:r>
              <a:rPr lang="ja-JP" altLang="en-US" sz="2000" dirty="0" smtClean="0"/>
              <a:t>を見せる）</a:t>
            </a:r>
            <a:endParaRPr lang="ja-JP" altLang="en-US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ja-JP" altLang="en-US" sz="2000" dirty="0" smtClean="0"/>
              <a:t>リンク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・開業の経緯</a:t>
            </a:r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about</a:t>
            </a:r>
            <a:r>
              <a:rPr lang="ja-JP" altLang="en-US" sz="2000" dirty="0"/>
              <a:t>　</a:t>
            </a:r>
            <a:r>
              <a:rPr lang="en-US" altLang="ja-JP" sz="2000" dirty="0"/>
              <a:t>us</a:t>
            </a:r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menu</a:t>
            </a:r>
          </a:p>
          <a:p>
            <a:pPr marL="0" indent="0">
              <a:buNone/>
            </a:pPr>
            <a:r>
              <a:rPr lang="ja-JP" altLang="en-US" sz="2000" dirty="0"/>
              <a:t>・営業時間</a:t>
            </a:r>
          </a:p>
          <a:p>
            <a:pPr marL="0" indent="0">
              <a:buNone/>
            </a:pPr>
            <a:r>
              <a:rPr lang="ja-JP" altLang="en-US" sz="2000" dirty="0"/>
              <a:t>・ガラス工房の紹介</a:t>
            </a:r>
          </a:p>
          <a:p>
            <a:pPr marL="0" indent="0">
              <a:buNone/>
            </a:pPr>
            <a:endParaRPr lang="en-US" altLang="ja-JP" sz="2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7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71475" y="376993"/>
            <a:ext cx="8574976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▶5,  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デザインの方向性のすり合わせ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495300" y="1811371"/>
            <a:ext cx="8915400" cy="4314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（基本的にタマリンマターで）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例があるといいかもね。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あっくんと写真のことで確認しておくことは？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→</a:t>
            </a:r>
            <a:r>
              <a:rPr lang="ja-JP" altLang="en-US" sz="2000" dirty="0" smtClean="0"/>
              <a:t>各ページの被写体か？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・写真の枚数制限は？たとえば、メニュー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種類とってって言われてそれは可能なのか？上限をどこに設けるか。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・あっくんのスケジュールおさえる。８月後半以降。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endParaRPr lang="en-US" altLang="ja-JP" sz="2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5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71475" y="376993"/>
            <a:ext cx="668655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▶6,  </a:t>
            </a:r>
            <a:r>
              <a:rPr lang="ja-JP" altLang="en-US" sz="3600" dirty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今後の</a:t>
            </a:r>
            <a:r>
              <a:rPr lang="ja-JP" altLang="en-US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スケジュール</a:t>
            </a:r>
            <a:r>
              <a:rPr lang="en-US" altLang="ja-JP" sz="3600" dirty="0" smtClean="0">
                <a:solidFill>
                  <a:schemeClr val="accent6"/>
                </a:solidFill>
                <a:latin typeface="ヒラギノ角ゴ Pro W3"/>
                <a:ea typeface="ヒラギノ角ゴ Pro W3"/>
              </a:rPr>
              <a:t>(1)</a:t>
            </a:r>
            <a:endParaRPr lang="ja-JP" altLang="en-US" sz="3600" dirty="0">
              <a:solidFill>
                <a:schemeClr val="accent6"/>
              </a:solidFill>
              <a:latin typeface="ヒラギノ角ゴ Pro W3"/>
              <a:ea typeface="ヒラギノ角ゴ Pro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1162762"/>
            <a:ext cx="9906000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24000">
                <a:schemeClr val="accent6">
                  <a:tint val="37000"/>
                  <a:satMod val="3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6378684"/>
            <a:ext cx="9906000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角ゴ Pro W3"/>
              <a:ea typeface="ヒラギノ角ゴ Pro W3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271621" y="2183661"/>
            <a:ext cx="1582930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構成の決定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148668" y="2497667"/>
            <a:ext cx="3990864" cy="6769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文章、素材　決定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（デザインに必要な部分のみで良い）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998477" y="3594732"/>
            <a:ext cx="6122084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ページデザイン作成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3" idx="2"/>
          </p:cNvCxnSpPr>
          <p:nvPr/>
        </p:nvCxnSpPr>
        <p:spPr>
          <a:xfrm>
            <a:off x="3063086" y="2687857"/>
            <a:ext cx="0" cy="924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" idx="2"/>
          </p:cNvCxnSpPr>
          <p:nvPr/>
        </p:nvCxnSpPr>
        <p:spPr>
          <a:xfrm>
            <a:off x="6144100" y="3174569"/>
            <a:ext cx="0" cy="42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462364" y="4098928"/>
            <a:ext cx="0" cy="2257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2021" y="1648814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</a:t>
            </a:r>
            <a:r>
              <a:rPr kumimoji="1" lang="en-US" altLang="ja-JP" dirty="0" smtClean="0"/>
              <a:t>ime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44307" y="2301041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7/20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9630" y="3653522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8</a:t>
            </a:r>
            <a:r>
              <a:rPr lang="ja-JP" altLang="en-US" dirty="0" smtClean="0"/>
              <a:t>月初旬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2015403" y="5466160"/>
            <a:ext cx="3958478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写真撮影、第二回打ち合わせ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3063086" y="4098928"/>
            <a:ext cx="0" cy="134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56921" y="5466160"/>
            <a:ext cx="139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8</a:t>
            </a:r>
            <a:r>
              <a:rPr lang="ja-JP" altLang="en-US" dirty="0" smtClean="0"/>
              <a:t>月後半</a:t>
            </a:r>
            <a:r>
              <a:rPr lang="en-US" altLang="ja-JP" dirty="0" smtClean="0"/>
              <a:t>,</a:t>
            </a:r>
            <a:r>
              <a:rPr lang="en-US" altLang="ja-JP" dirty="0"/>
              <a:t>9</a:t>
            </a:r>
            <a:r>
              <a:rPr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788750" y="4568398"/>
            <a:ext cx="1347228" cy="504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確認、修正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2940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4">
      <a:dk1>
        <a:srgbClr val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273</Words>
  <Application>Microsoft Macintosh PowerPoint</Application>
  <PresentationFormat>A4 210x297 mm</PresentationFormat>
  <Paragraphs>109</Paragraphs>
  <Slides>11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ホワイト</vt:lpstr>
      <vt:lpstr>ワークシート</vt:lpstr>
      <vt:lpstr>Ｃafe＆ガラス工房 海遊魚　様 ホームページ新設について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Ｃafe＆ガラス工房 海遊魚　様 ホームページ新設　概要書</dc:title>
  <dc:creator>SUDO YUI</dc:creator>
  <cp:lastModifiedBy>SUDO YUI</cp:lastModifiedBy>
  <cp:revision>39</cp:revision>
  <cp:lastPrinted>2014-07-08T12:56:30Z</cp:lastPrinted>
  <dcterms:created xsi:type="dcterms:W3CDTF">2014-07-05T15:03:34Z</dcterms:created>
  <dcterms:modified xsi:type="dcterms:W3CDTF">2014-07-08T13:26:37Z</dcterms:modified>
</cp:coreProperties>
</file>