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67" r:id="rId3"/>
    <p:sldId id="268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7" r:id="rId12"/>
  </p:sldIdLst>
  <p:sldSz cx="9906000" cy="6858000" type="A4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9C9C"/>
    <a:srgbClr val="9A9A9A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76" autoAdjust="0"/>
  </p:normalViewPr>
  <p:slideViewPr>
    <p:cSldViewPr snapToObjects="1">
      <p:cViewPr>
        <p:scale>
          <a:sx n="100" d="100"/>
          <a:sy n="100" d="100"/>
        </p:scale>
        <p:origin x="-384" y="1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FBC2-1DFD-0C43-AA2E-A1B15B6060D4}" type="datetime1">
              <a:rPr kumimoji="1" lang="en-US" altLang="ja-JP" smtClean="0"/>
              <a:t>2014/07/11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15D9C-2E72-DD4F-B436-303D95E5E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9149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07BA4-038E-2440-A43C-B38C923B1DB2}" type="datetime1">
              <a:rPr kumimoji="1" lang="en-US" altLang="ja-JP" smtClean="0"/>
              <a:t>2014/07/11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77D2A-9174-6249-838D-3448C4DB88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5799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77D2A-9174-6249-838D-3448C4DB880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6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1601365"/>
            <a:ext cx="8420100" cy="18276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4000">
                <a:latin typeface="Optima"/>
                <a:ea typeface="ヒラギノ明朝 Pro W3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953000" y="4293096"/>
            <a:ext cx="4210050" cy="2158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buNone/>
              <a:defRPr sz="1400">
                <a:solidFill>
                  <a:schemeClr val="tx1">
                    <a:tint val="75000"/>
                  </a:schemeClr>
                </a:solidFill>
                <a:latin typeface="Optima"/>
                <a:ea typeface="ヒラギノ明朝 Pro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7" name="Picture 6" descr="OUR*IROロゴ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48260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3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17712"/>
            <a:ext cx="8915400" cy="819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74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15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834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540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38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562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454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75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69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14"/>
          <p:cNvSpPr/>
          <p:nvPr userDrawn="1"/>
        </p:nvSpPr>
        <p:spPr>
          <a:xfrm>
            <a:off x="0" y="6398222"/>
            <a:ext cx="9906000" cy="32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Optima"/>
              <a:ea typeface="ヒラギノ明朝 Pro W3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17712"/>
            <a:ext cx="8915400" cy="819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Font typeface="+mj-lt"/>
              <a:buNone/>
              <a:defRPr sz="3200">
                <a:solidFill>
                  <a:schemeClr val="accent6"/>
                </a:solidFill>
                <a:latin typeface="Optima"/>
                <a:ea typeface="ヒラギノ明朝 Pro W3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00142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♢"/>
              <a:defRPr sz="1800">
                <a:latin typeface="Optima"/>
                <a:ea typeface="ヒラギノ明朝 Pro W3"/>
              </a:defRPr>
            </a:lvl1pPr>
            <a:lvl2pPr marL="742950" indent="-285750">
              <a:buFont typeface="Arial"/>
              <a:buChar char="→"/>
              <a:defRPr sz="1800">
                <a:latin typeface="Optima"/>
                <a:ea typeface="ヒラギノ明朝 Pro W3"/>
              </a:defRPr>
            </a:lvl2pPr>
            <a:lvl3pPr>
              <a:defRPr sz="1800">
                <a:latin typeface="Optima"/>
                <a:ea typeface="ヒラギノ明朝 Pro W3"/>
              </a:defRPr>
            </a:lvl3pPr>
            <a:lvl4pPr>
              <a:defRPr sz="1800">
                <a:latin typeface="Optima"/>
                <a:ea typeface="ヒラギノ明朝 Pro W3"/>
              </a:defRPr>
            </a:lvl4pPr>
            <a:lvl5pPr>
              <a:defRPr sz="1800">
                <a:latin typeface="Optima"/>
                <a:ea typeface="ヒラギノ明朝 Pro W3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48A54"/>
                </a:solidFill>
                <a:latin typeface="Optima"/>
                <a:ea typeface="ヒラギノ明朝 Pro W3"/>
              </a:defRPr>
            </a:lvl1pPr>
          </a:lstStyle>
          <a:p>
            <a:fld id="{9677FBF7-1F97-CE43-A501-CCFA0563BEF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正方形/長方形 14"/>
          <p:cNvSpPr/>
          <p:nvPr userDrawn="1"/>
        </p:nvSpPr>
        <p:spPr>
          <a:xfrm>
            <a:off x="0" y="836712"/>
            <a:ext cx="990600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Optima"/>
              <a:ea typeface="ヒラギノ明朝 Pro W3"/>
            </a:endParaRPr>
          </a:p>
        </p:txBody>
      </p:sp>
      <p:sp>
        <p:nvSpPr>
          <p:cNvPr id="10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5300" y="6356351"/>
            <a:ext cx="31369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2">
                    <a:lumMod val="50000"/>
                  </a:schemeClr>
                </a:solidFill>
                <a:latin typeface="Optima"/>
                <a:ea typeface="ヒラギノ明朝 Pro W3"/>
              </a:defRPr>
            </a:lvl1pPr>
          </a:lstStyle>
          <a:p>
            <a:r>
              <a:rPr lang="en-US" altLang="ja-JP" dirty="0" smtClean="0"/>
              <a:t>Copyright © 2014 Creative Office OUR*IRO</a:t>
            </a:r>
            <a:endParaRPr lang="ja-JP" altLang="en-US" dirty="0"/>
          </a:p>
        </p:txBody>
      </p:sp>
      <p:sp>
        <p:nvSpPr>
          <p:cNvPr id="8" name="正方形/長方形 14"/>
          <p:cNvSpPr/>
          <p:nvPr userDrawn="1"/>
        </p:nvSpPr>
        <p:spPr>
          <a:xfrm>
            <a:off x="0" y="882431"/>
            <a:ext cx="9906000" cy="4571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Optima"/>
              <a:ea typeface="ヒラギノ明朝 Pro W3"/>
            </a:endParaRPr>
          </a:p>
        </p:txBody>
      </p:sp>
    </p:spTree>
    <p:extLst>
      <p:ext uri="{BB962C8B-B14F-4D97-AF65-F5344CB8AC3E}">
        <p14:creationId xmlns:p14="http://schemas.microsoft.com/office/powerpoint/2010/main" val="4085548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380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281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99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34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17712"/>
            <a:ext cx="8915400" cy="819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24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17712"/>
            <a:ext cx="8915400" cy="81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03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17712"/>
            <a:ext cx="8915400" cy="819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4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7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421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26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48A54"/>
                </a:solidFill>
                <a:latin typeface="Optima"/>
                <a:ea typeface="ヒラギノ明朝 Pro W3"/>
                <a:cs typeface="Calibri"/>
              </a:defRPr>
            </a:lvl1pPr>
          </a:lstStyle>
          <a:p>
            <a:fld id="{9677FBF7-1F97-CE43-A501-CCFA0563BEF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5300" y="6356351"/>
            <a:ext cx="31369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948A54"/>
                </a:solidFill>
                <a:latin typeface="Optima"/>
                <a:ea typeface="ヒラギノ明朝 Pro W3"/>
              </a:defRPr>
            </a:lvl1pPr>
          </a:lstStyle>
          <a:p>
            <a:r>
              <a:rPr lang="en-US" altLang="ja-JP" dirty="0" smtClean="0"/>
              <a:t>Copyright © 2014 Creative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94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ヒラギノ角ゴ Pro W3"/>
          <a:ea typeface="ヒラギノ角ゴ Pro W3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ヒラギノ角ゴ Pro W3"/>
          <a:ea typeface="ヒラギノ角ゴ Pro W3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Copyright © 2014 Creative Office OUR*IRO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43807-943F-AB4F-B8C0-460AA17BB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09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ja-JP" dirty="0" smtClean="0"/>
              <a:t>Cafe&amp;</a:t>
            </a:r>
            <a:r>
              <a:rPr lang="ja-JP" altLang="en-US" dirty="0" smtClean="0"/>
              <a:t>ガラス</a:t>
            </a:r>
            <a:r>
              <a:rPr lang="ja-JP" altLang="en-US" dirty="0"/>
              <a:t>工房 海遊魚</a:t>
            </a:r>
            <a:r>
              <a:rPr lang="en-US" altLang="ja-JP" dirty="0"/>
              <a:t> </a:t>
            </a:r>
            <a:r>
              <a:rPr lang="ja-JP" altLang="en-US" dirty="0"/>
              <a:t>様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ホームページ新設について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2014</a:t>
            </a:r>
            <a:r>
              <a:rPr lang="ja-JP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年</a:t>
            </a:r>
            <a:r>
              <a:rPr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7</a:t>
            </a:r>
            <a:r>
              <a:rPr lang="ja-JP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月</a:t>
            </a:r>
            <a:r>
              <a:rPr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13</a:t>
            </a:r>
            <a:r>
              <a:rPr lang="ja-JP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日</a:t>
            </a:r>
            <a:endParaRPr lang="en-US" altLang="ja-JP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Creative Office OUR*IRO</a:t>
            </a:r>
          </a:p>
          <a:p>
            <a:pPr>
              <a:lnSpc>
                <a:spcPct val="130000"/>
              </a:lnSpc>
            </a:pPr>
            <a:endParaRPr lang="en-US" altLang="ja-JP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ja-JP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須藤　悠惟</a:t>
            </a:r>
            <a:endParaRPr lang="en-US" altLang="ja-JP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ja-JP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利根川直紀</a:t>
            </a:r>
            <a:endParaRPr lang="en-US" altLang="ja-JP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ja-JP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玉利　貴樹</a:t>
            </a:r>
          </a:p>
          <a:p>
            <a:endParaRPr kumimoji="1" lang="ja-JP" alt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3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今後のスケジュール（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Creative Office OUR*IRO</a:t>
            </a:r>
            <a:endParaRPr lang="ja-JP" altLang="en-US" dirty="0"/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16953"/>
              </p:ext>
            </p:extLst>
          </p:nvPr>
        </p:nvGraphicFramePr>
        <p:xfrm>
          <a:off x="992560" y="1484784"/>
          <a:ext cx="8011623" cy="2136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4176"/>
                <a:gridCol w="3857447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latin typeface="Optima"/>
                          <a:ea typeface="ヒラギノ明朝 Pro W3"/>
                        </a:rPr>
                        <a:t>内容</a:t>
                      </a:r>
                      <a:endParaRPr kumimoji="1" lang="ja-JP" altLang="en-US" sz="1600" b="1" dirty="0">
                        <a:latin typeface="Optima"/>
                        <a:ea typeface="ヒラギノ明朝 Pro W3"/>
                      </a:endParaRPr>
                    </a:p>
                  </a:txBody>
                  <a:tcPr marL="125600" marR="125600" marT="62800" marB="62800"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latin typeface="Optima"/>
                          <a:ea typeface="ヒラギノ明朝 Pro W3"/>
                        </a:rPr>
                        <a:t>締切日</a:t>
                      </a:r>
                      <a:endParaRPr kumimoji="1" lang="ja-JP" altLang="en-US" sz="1600" b="1" dirty="0">
                        <a:latin typeface="Optima"/>
                        <a:ea typeface="ヒラギノ明朝 Pro W3"/>
                      </a:endParaRPr>
                    </a:p>
                  </a:txBody>
                  <a:tcPr marL="125600" marR="125600" marT="62800" marB="62800"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50937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  <a:latin typeface="Helvetica"/>
                          <a:ea typeface="ヒラギノ角ゴ Pro W3"/>
                        </a:rPr>
                        <a:t>構成の決定</a:t>
                      </a:r>
                    </a:p>
                  </a:txBody>
                  <a:tcPr marL="125600" marR="125600" marT="62800" marB="62800" anchor="ctr"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kumimoji="1" lang="ja-JP" altLang="en-US" sz="1600" dirty="0">
                        <a:latin typeface="Optima"/>
                        <a:ea typeface="ヒラギノ明朝 Pro W3"/>
                      </a:endParaRPr>
                    </a:p>
                  </a:txBody>
                  <a:tcPr marL="125600" marR="125600" marT="62800" marB="62800"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79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 smtClean="0">
                          <a:solidFill>
                            <a:schemeClr val="tx1"/>
                          </a:solidFill>
                          <a:latin typeface="Helvetica"/>
                          <a:ea typeface="ヒラギノ角ゴ Pro W3"/>
                        </a:rPr>
                        <a:t>文章、素材決定</a:t>
                      </a:r>
                      <a:endParaRPr lang="en-US" altLang="ja-JP" sz="1600" dirty="0" smtClean="0">
                        <a:solidFill>
                          <a:schemeClr val="tx1"/>
                        </a:solidFill>
                        <a:latin typeface="Helvetica"/>
                        <a:ea typeface="ヒラギノ角ゴ Pro W3"/>
                      </a:endParaRPr>
                    </a:p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  <a:latin typeface="Helvetica"/>
                          <a:ea typeface="ヒラギノ角ゴ Pro W3"/>
                        </a:rPr>
                        <a:t>（デザインに必要な部分のみ）</a:t>
                      </a:r>
                    </a:p>
                  </a:txBody>
                  <a:tcPr marL="125600" marR="125600" marT="62800" marB="62800" anchor="ctr"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kumimoji="1" lang="ja-JP" altLang="en-US" sz="1600" dirty="0">
                        <a:latin typeface="Optima"/>
                        <a:ea typeface="ヒラギノ明朝 Pro W3"/>
                      </a:endParaRPr>
                    </a:p>
                  </a:txBody>
                  <a:tcPr marL="125600" marR="125600" marT="62800" marB="62800"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37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ja-JP" altLang="en-US" sz="1600" dirty="0" smtClean="0">
                          <a:solidFill>
                            <a:schemeClr val="tx1"/>
                          </a:solidFill>
                          <a:latin typeface="Helvetica"/>
                          <a:ea typeface="ヒラギノ角ゴ Pro W3"/>
                        </a:rPr>
                        <a:t>写真撮影、第</a:t>
                      </a:r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  <a:latin typeface="Helvetica"/>
                          <a:ea typeface="ヒラギノ角ゴ Pro W3"/>
                        </a:rPr>
                        <a:t>2</a:t>
                      </a:r>
                      <a:r>
                        <a:rPr lang="ja-JP" altLang="en-US" sz="1600" dirty="0" smtClean="0">
                          <a:solidFill>
                            <a:schemeClr val="tx1"/>
                          </a:solidFill>
                          <a:latin typeface="Helvetica"/>
                          <a:ea typeface="ヒラギノ角ゴ Pro W3"/>
                        </a:rPr>
                        <a:t>回打ち合わせ</a:t>
                      </a:r>
                      <a:endParaRPr kumimoji="1" lang="ja-JP" altLang="en-US" sz="1600" dirty="0" smtClean="0">
                        <a:solidFill>
                          <a:schemeClr val="tx1"/>
                        </a:solidFill>
                        <a:latin typeface="Helvetica"/>
                        <a:ea typeface="ヒラギノ角ゴ Pro W3"/>
                      </a:endParaRPr>
                    </a:p>
                  </a:txBody>
                  <a:tcPr marL="125600" marR="125600" marT="62800" marB="62800" anchor="ctr"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Optima"/>
                        <a:ea typeface="ヒラギノ明朝 Pro W3"/>
                      </a:endParaRPr>
                    </a:p>
                  </a:txBody>
                  <a:tcPr marL="125600" marR="125600" marT="62800" marB="62800"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69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ja-JP" altLang="en-US" dirty="0" smtClean="0"/>
              <a:t>本日話し合いたいこと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契約について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必要な書類の確認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サイト要件の定義（サイトの役割を明確にする）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各コンテンツの確認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デザインの方向性のすり合わせ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今後のスケジュール</a:t>
            </a:r>
            <a:endParaRPr lang="en-US" altLang="ja-JP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Creative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26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契約について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円</a:t>
            </a:r>
            <a:r>
              <a:rPr lang="ja-JP" altLang="en-US" dirty="0" smtClean="0"/>
              <a:t>、</a:t>
            </a:r>
            <a:r>
              <a:rPr lang="ja-JP" altLang="en-US" dirty="0" smtClean="0"/>
              <a:t>安房マネー、現物支給の</a:t>
            </a:r>
            <a:r>
              <a:rPr lang="ja-JP" altLang="en-US" dirty="0" smtClean="0"/>
              <a:t>割合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	→</a:t>
            </a:r>
            <a:r>
              <a:rPr lang="ja-JP" altLang="en-US" dirty="0" smtClean="0"/>
              <a:t>円、安房マネーの確認。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現物</a:t>
            </a:r>
            <a:r>
              <a:rPr lang="ja-JP" altLang="en-US" dirty="0" smtClean="0"/>
              <a:t>支給（工房作品など）でさらに上記から割引？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支払い方法、支払い時期</a:t>
            </a:r>
            <a:r>
              <a:rPr lang="ja-JP" altLang="en-US" dirty="0" smtClean="0"/>
              <a:t>の</a:t>
            </a:r>
            <a:r>
              <a:rPr lang="ja-JP" altLang="en-US" dirty="0" smtClean="0"/>
              <a:t>確認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契約時の取り決め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納期、納品方法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OUR*IRO</a:t>
            </a:r>
            <a:r>
              <a:rPr kumimoji="1" lang="ja-JP" altLang="en-US" dirty="0" smtClean="0"/>
              <a:t>広報活動のためのご協力、情報提供</a:t>
            </a:r>
            <a:endParaRPr kumimoji="1"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>
                <a:latin typeface="Calibri"/>
                <a:cs typeface="Calibri"/>
              </a:rPr>
              <a:t>2</a:t>
            </a:fld>
            <a:endParaRPr kumimoji="1" lang="ja-JP" altLang="en-US" dirty="0">
              <a:latin typeface="Calibri"/>
              <a:cs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Creative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958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必要な書類の確認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１，</a:t>
            </a:r>
            <a:r>
              <a:rPr lang="ja-JP" altLang="en-US" dirty="0" smtClean="0"/>
              <a:t>助成金</a:t>
            </a:r>
            <a:r>
              <a:rPr lang="ja-JP" altLang="en-US" dirty="0"/>
              <a:t>で必要な書類の</a:t>
            </a:r>
            <a:r>
              <a:rPr lang="ja-JP" altLang="en-US" dirty="0" smtClean="0"/>
              <a:t>確認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en-US" altLang="ja-JP" smtClean="0"/>
              <a:t> </a:t>
            </a:r>
            <a:r>
              <a:rPr lang="en-US" altLang="ja-JP" dirty="0"/>
              <a:t>①</a:t>
            </a:r>
            <a:r>
              <a:rPr lang="ja-JP" altLang="en-US" dirty="0"/>
              <a:t>仕様書、仕様提示</a:t>
            </a:r>
          </a:p>
          <a:p>
            <a:pPr marL="0" indent="0">
              <a:buNone/>
            </a:pPr>
            <a:r>
              <a:rPr lang="ja-JP" altLang="en-US" dirty="0"/>
              <a:t>打ち合わせをもとにサイト構成、デザイン内容、技術仕様を</a:t>
            </a:r>
            <a:r>
              <a:rPr lang="en-US" altLang="ja-JP" dirty="0"/>
              <a:t>PPT</a:t>
            </a:r>
            <a:r>
              <a:rPr lang="ja-JP" altLang="en-US" dirty="0"/>
              <a:t>にまとめる</a:t>
            </a:r>
          </a:p>
          <a:p>
            <a:pPr marL="0" indent="0">
              <a:buNone/>
            </a:pPr>
            <a:r>
              <a:rPr lang="en-US" altLang="ja-JP" dirty="0"/>
              <a:t>→13</a:t>
            </a:r>
            <a:r>
              <a:rPr lang="ja-JP" altLang="en-US" dirty="0"/>
              <a:t>日に完全なものは用意できない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dirty="0"/>
              <a:t>&gt;&gt;&gt;&gt; ②</a:t>
            </a:r>
            <a:r>
              <a:rPr lang="ja-JP" altLang="en-US" dirty="0"/>
              <a:t>見積書</a:t>
            </a:r>
          </a:p>
          <a:p>
            <a:pPr marL="0" indent="0">
              <a:buNone/>
            </a:pPr>
            <a:r>
              <a:rPr lang="ja-JP" altLang="en-US" dirty="0"/>
              <a:t>作成済みのものを整えて</a:t>
            </a:r>
            <a:r>
              <a:rPr lang="en-US" altLang="ja-JP" dirty="0"/>
              <a:t>13</a:t>
            </a:r>
            <a:r>
              <a:rPr lang="ja-JP" altLang="en-US" dirty="0"/>
              <a:t>日に確認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dirty="0"/>
              <a:t>&gt;&gt;&gt;&gt; ③</a:t>
            </a:r>
            <a:r>
              <a:rPr lang="ja-JP" altLang="en-US" dirty="0"/>
              <a:t>委託契約書</a:t>
            </a:r>
          </a:p>
          <a:p>
            <a:pPr marL="0" indent="0">
              <a:buNone/>
            </a:pPr>
            <a:r>
              <a:rPr lang="ja-JP" altLang="en-US" dirty="0"/>
              <a:t>覚書を契約書に仕立て上げて</a:t>
            </a:r>
            <a:r>
              <a:rPr lang="en-US" altLang="ja-JP" dirty="0"/>
              <a:t>13</a:t>
            </a:r>
            <a:r>
              <a:rPr lang="ja-JP" altLang="en-US" dirty="0"/>
              <a:t>日に確認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dirty="0"/>
              <a:t>&gt;&gt;&gt;&gt; ④</a:t>
            </a:r>
            <a:r>
              <a:rPr lang="ja-JP" altLang="en-US" dirty="0"/>
              <a:t>完了報告書、完了確認書</a:t>
            </a:r>
          </a:p>
          <a:p>
            <a:pPr marL="0" indent="0">
              <a:buNone/>
            </a:pPr>
            <a:r>
              <a:rPr lang="ja-JP" altLang="en-US" dirty="0"/>
              <a:t>こちらは納品書を作成、報告書も作成？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dirty="0"/>
              <a:t>&gt;&gt;&gt;&gt; ⑤</a:t>
            </a:r>
            <a:r>
              <a:rPr lang="ja-JP" altLang="en-US" dirty="0"/>
              <a:t>請求書、積算明細含む</a:t>
            </a:r>
          </a:p>
          <a:p>
            <a:pPr marL="0" indent="0">
              <a:buNone/>
            </a:pPr>
            <a:r>
              <a:rPr lang="ja-JP" altLang="en-US" dirty="0"/>
              <a:t>後日作成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dirty="0"/>
              <a:t>&gt;&gt;&gt;&gt; ⑥</a:t>
            </a:r>
            <a:r>
              <a:rPr lang="ja-JP" altLang="en-US" dirty="0"/>
              <a:t>領収書</a:t>
            </a:r>
          </a:p>
          <a:p>
            <a:pPr marL="0" indent="0">
              <a:buNone/>
            </a:pPr>
            <a:r>
              <a:rPr lang="ja-JP" altLang="en-US" dirty="0"/>
              <a:t>後日作成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 smtClean="0"/>
              <a:t>２，</a:t>
            </a:r>
            <a:r>
              <a:rPr lang="ja-JP" altLang="en-US" dirty="0" smtClean="0"/>
              <a:t>双方</a:t>
            </a:r>
            <a:r>
              <a:rPr lang="ja-JP" altLang="en-US" dirty="0"/>
              <a:t>で取り交わしておくべき書類の</a:t>
            </a:r>
            <a:r>
              <a:rPr lang="ja-JP" altLang="en-US" dirty="0" smtClean="0"/>
              <a:t>確認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Creative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327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サイト要件の定義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全体</a:t>
            </a:r>
            <a:r>
              <a:rPr lang="ja-JP" altLang="en-US" dirty="0"/>
              <a:t>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カフェ</a:t>
            </a:r>
            <a:r>
              <a:rPr lang="ja-JP" altLang="en-US" dirty="0"/>
              <a:t>とガラス工房、それぞれの情報量の</a:t>
            </a:r>
            <a:r>
              <a:rPr lang="ja-JP" altLang="en-US" dirty="0" smtClean="0"/>
              <a:t>バランス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メール</a:t>
            </a:r>
            <a:r>
              <a:rPr lang="ja-JP" altLang="en-US" dirty="0"/>
              <a:t>では、開始の動機について「ガラス工房の稼働するのを</a:t>
            </a:r>
            <a:r>
              <a:rPr lang="ja-JP" altLang="en-US" dirty="0" smtClean="0"/>
              <a:t>機に</a:t>
            </a:r>
            <a:r>
              <a:rPr lang="ja-JP" altLang="en-US" dirty="0"/>
              <a:t>」とありましたが、カフェと工房、両者の案内</a:t>
            </a:r>
            <a:r>
              <a:rPr lang="ja-JP" altLang="en-US" dirty="0" smtClean="0"/>
              <a:t>？</a:t>
            </a:r>
            <a:endParaRPr lang="ja-JP" altLang="en-US" dirty="0"/>
          </a:p>
          <a:p>
            <a:endParaRPr lang="ja-JP" altLang="en-US" dirty="0"/>
          </a:p>
          <a:p>
            <a:r>
              <a:rPr lang="ja-JP" altLang="en-US" dirty="0" smtClean="0"/>
              <a:t>どんな</a:t>
            </a:r>
            <a:r>
              <a:rPr lang="ja-JP" altLang="en-US" dirty="0"/>
              <a:t>目的に使いたいですか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例</a:t>
            </a:r>
            <a:r>
              <a:rPr lang="en-US" altLang="ja-JP" dirty="0" smtClean="0"/>
              <a:t>)	</a:t>
            </a:r>
            <a:r>
              <a:rPr lang="ja-JP" altLang="en-US" dirty="0" smtClean="0"/>
              <a:t>ガラス</a:t>
            </a:r>
            <a:r>
              <a:rPr lang="ja-JP" altLang="en-US" dirty="0"/>
              <a:t>工房の商品を買っていただくための営業</a:t>
            </a:r>
            <a:r>
              <a:rPr lang="ja-JP" altLang="en-US" dirty="0" smtClean="0"/>
              <a:t>ツール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カフェ</a:t>
            </a:r>
            <a:r>
              <a:rPr lang="ja-JP" altLang="en-US" dirty="0"/>
              <a:t>に初めてくる人への</a:t>
            </a:r>
            <a:r>
              <a:rPr lang="ja-JP" altLang="en-US" dirty="0" smtClean="0"/>
              <a:t>道案内</a:t>
            </a:r>
            <a:endParaRPr lang="en-US" altLang="ja-JP" dirty="0" smtClean="0"/>
          </a:p>
          <a:p>
            <a:pPr lvl="1">
              <a:buFont typeface="Arial"/>
              <a:buChar char="•"/>
            </a:pPr>
            <a:endParaRPr lang="ja-JP" altLang="en-US" dirty="0"/>
          </a:p>
          <a:p>
            <a:r>
              <a:rPr lang="ja-JP" altLang="en-US" dirty="0" smtClean="0"/>
              <a:t>どんな</a:t>
            </a:r>
            <a:r>
              <a:rPr lang="ja-JP" altLang="en-US" dirty="0"/>
              <a:t>人に見てもらいたいですか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例</a:t>
            </a:r>
            <a:r>
              <a:rPr lang="en-US" altLang="ja-JP" dirty="0" smtClean="0"/>
              <a:t>)	</a:t>
            </a:r>
            <a:r>
              <a:rPr lang="ja-JP" altLang="en-US" dirty="0" smtClean="0"/>
              <a:t>都市部</a:t>
            </a:r>
            <a:r>
              <a:rPr lang="ja-JP" altLang="en-US" dirty="0"/>
              <a:t>から来る観光客、地元民、初めての方、常連</a:t>
            </a:r>
            <a:r>
              <a:rPr lang="ja-JP" altLang="en-US" dirty="0" smtClean="0"/>
              <a:t>さん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親子連れ</a:t>
            </a:r>
            <a:r>
              <a:rPr lang="ja-JP" altLang="en-US" dirty="0"/>
              <a:t>、家族客、子どもも見るか？お年寄りは見るか</a:t>
            </a:r>
            <a:r>
              <a:rPr lang="ja-JP" altLang="en-US" dirty="0" smtClean="0"/>
              <a:t>？</a:t>
            </a:r>
            <a:r>
              <a:rPr lang="en-US" altLang="ja-JP" dirty="0" smtClean="0"/>
              <a:t>Etc..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Creative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282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各コンテンツの確認（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大まかな構成は以下を想定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081148"/>
              </p:ext>
            </p:extLst>
          </p:nvPr>
        </p:nvGraphicFramePr>
        <p:xfrm>
          <a:off x="992560" y="1844824"/>
          <a:ext cx="7920879" cy="392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232"/>
                <a:gridCol w="3024336"/>
                <a:gridCol w="2808311"/>
              </a:tblGrid>
              <a:tr h="3467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latin typeface="Optima"/>
                          <a:ea typeface="ヒラギノ明朝 Pro W3"/>
                        </a:rPr>
                        <a:t>ページ</a:t>
                      </a:r>
                      <a:endParaRPr kumimoji="1" lang="ja-JP" altLang="en-US" sz="1200" b="1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latin typeface="Optima"/>
                          <a:ea typeface="ヒラギノ明朝 Pro W3"/>
                        </a:rPr>
                        <a:t>内容</a:t>
                      </a:r>
                      <a:endParaRPr kumimoji="1" lang="ja-JP" altLang="en-US" sz="1200" b="1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latin typeface="Optima"/>
                          <a:ea typeface="ヒラギノ明朝 Pro W3"/>
                        </a:rPr>
                        <a:t>備考</a:t>
                      </a:r>
                      <a:endParaRPr kumimoji="1" lang="ja-JP" altLang="en-US" sz="1200" b="1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トップ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About Us 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と統一？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About Us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（紹介）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開業の経緯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紹介文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トップページと統一？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カフェ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メニュー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営業時間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フォトギャラリー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ガラス工房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工房の紹介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営業時間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フォトギャラリー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アクセス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地図（方法は画像</a:t>
                      </a:r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 or 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埋め込み）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公共交通の説明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自家用車の説明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方法を相談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お問い合わせ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問い合わせフォーム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（方法はフォーム</a:t>
                      </a:r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 or 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リンク</a:t>
                      </a:r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 or 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画像）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方法を相談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フォームは既存サービスのみ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リンク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Creative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588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各コンテンツの確認（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アクセス・マップ</a:t>
            </a:r>
            <a:endParaRPr lang="en-US" altLang="ja-JP" dirty="0" smtClean="0"/>
          </a:p>
          <a:p>
            <a:pPr lvl="1"/>
            <a:r>
              <a:rPr lang="en-US" altLang="ja-JP" dirty="0"/>
              <a:t>Demo</a:t>
            </a:r>
            <a:r>
              <a:rPr lang="ja-JP" altLang="en-US" dirty="0"/>
              <a:t>を見て仕様の</a:t>
            </a:r>
            <a:r>
              <a:rPr lang="ja-JP" altLang="en-US" dirty="0" smtClean="0"/>
              <a:t>確認。</a:t>
            </a:r>
            <a:r>
              <a:rPr lang="en-US" altLang="ja-JP" dirty="0" smtClean="0"/>
              <a:t>Google Maps</a:t>
            </a:r>
            <a:r>
              <a:rPr lang="ja-JP" altLang="en-US" dirty="0" smtClean="0"/>
              <a:t>の埋め込み</a:t>
            </a:r>
            <a:r>
              <a:rPr lang="ja-JP" altLang="en-US" dirty="0"/>
              <a:t>で</a:t>
            </a:r>
            <a:r>
              <a:rPr lang="en-US" altLang="ja-JP" dirty="0"/>
              <a:t>OK</a:t>
            </a:r>
            <a:r>
              <a:rPr lang="ja-JP" altLang="en-US" dirty="0"/>
              <a:t>か？</a:t>
            </a:r>
          </a:p>
          <a:p>
            <a:r>
              <a:rPr lang="ja-JP" altLang="en-US" dirty="0" smtClean="0"/>
              <a:t>フォト・ギャラリー（お店</a:t>
            </a:r>
            <a:r>
              <a:rPr lang="ja-JP" altLang="en-US" dirty="0"/>
              <a:t>の写真、ガラスの写真をスライドショー</a:t>
            </a:r>
            <a:r>
              <a:rPr lang="ja-JP" altLang="en-US" dirty="0" smtClean="0"/>
              <a:t>で）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Demo</a:t>
            </a:r>
            <a:r>
              <a:rPr lang="ja-JP" altLang="en-US" dirty="0" smtClean="0"/>
              <a:t>を見て仕様の確認</a:t>
            </a:r>
            <a:endParaRPr lang="ja-JP" altLang="en-US" dirty="0"/>
          </a:p>
          <a:p>
            <a:r>
              <a:rPr lang="ja-JP" altLang="en-US" dirty="0" smtClean="0"/>
              <a:t>お問い合わせ</a:t>
            </a:r>
            <a:endParaRPr lang="en-US" altLang="ja-JP" dirty="0" smtClean="0"/>
          </a:p>
          <a:p>
            <a:pPr lvl="1"/>
            <a:r>
              <a:rPr lang="en-US" altLang="ja-JP" dirty="0"/>
              <a:t>Demo</a:t>
            </a:r>
            <a:r>
              <a:rPr lang="ja-JP" altLang="en-US" dirty="0"/>
              <a:t>を見て仕様の確認</a:t>
            </a:r>
          </a:p>
          <a:p>
            <a:r>
              <a:rPr lang="ja-JP" altLang="en-US" dirty="0" smtClean="0"/>
              <a:t>リンク</a:t>
            </a:r>
            <a:endParaRPr lang="ja-JP" altLang="en-US" dirty="0"/>
          </a:p>
          <a:p>
            <a:r>
              <a:rPr lang="en-US" altLang="ja-JP" dirty="0" smtClean="0"/>
              <a:t>Menu</a:t>
            </a:r>
          </a:p>
          <a:p>
            <a:pPr lvl="1"/>
            <a:r>
              <a:rPr lang="ja-JP" altLang="en-US" dirty="0" smtClean="0"/>
              <a:t>個数。レイアウト。</a:t>
            </a:r>
            <a:endParaRPr lang="en-US" altLang="ja-JP" dirty="0"/>
          </a:p>
          <a:p>
            <a:r>
              <a:rPr lang="ja-JP" altLang="en-US" dirty="0" smtClean="0"/>
              <a:t>営業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→</a:t>
            </a:r>
            <a:r>
              <a:rPr lang="ja-JP" altLang="en-US" dirty="0" smtClean="0"/>
              <a:t>不定休を表示できる場所。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Creative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932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デザインの方向性のすり合わせ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◇</a:t>
            </a:r>
            <a:r>
              <a:rPr lang="ja-JP" altLang="en-US" dirty="0" smtClean="0"/>
              <a:t>レイアウト、カラー、写真の数、フォントなど・・・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Creative Office OUR*IRO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107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今後のスケジュール（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80743"/>
              </p:ext>
            </p:extLst>
          </p:nvPr>
        </p:nvGraphicFramePr>
        <p:xfrm>
          <a:off x="495300" y="1268760"/>
          <a:ext cx="8915400" cy="4744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372"/>
                <a:gridCol w="3600400"/>
                <a:gridCol w="3809628"/>
              </a:tblGrid>
              <a:tr h="3078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latin typeface="Optima"/>
                          <a:ea typeface="ヒラギノ明朝 Pro W3"/>
                        </a:rPr>
                        <a:t>時期</a:t>
                      </a:r>
                      <a:endParaRPr kumimoji="1" lang="ja-JP" altLang="en-US" sz="1200" b="1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latin typeface="Optima"/>
                          <a:ea typeface="ヒラギノ明朝 Pro W3"/>
                        </a:rPr>
                        <a:t>OUR*IRO</a:t>
                      </a:r>
                      <a:endParaRPr kumimoji="1" lang="ja-JP" altLang="en-US" sz="1200" b="1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 smtClean="0">
                          <a:latin typeface="Optima"/>
                          <a:ea typeface="ヒラギノ明朝 Pro W3"/>
                        </a:rPr>
                        <a:t>海遊魚様</a:t>
                      </a:r>
                      <a:endParaRPr kumimoji="1" lang="ja-JP" altLang="en-US" sz="1200" b="1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70017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7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月下旬</a:t>
                      </a:r>
                      <a:endParaRPr kumimoji="1" lang="en-US" altLang="ja-JP" sz="1200" dirty="0" smtClean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87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8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月上旬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87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8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月下旬</a:t>
                      </a:r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 / 9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月上旬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87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9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月上旬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875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87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9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月下旬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407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Optima"/>
                          <a:ea typeface="ヒラギノ明朝 Pro W3"/>
                        </a:rPr>
                        <a:t>10</a:t>
                      </a:r>
                      <a:r>
                        <a:rPr kumimoji="1" lang="ja-JP" altLang="en-US" sz="1200" dirty="0" smtClean="0">
                          <a:latin typeface="Optima"/>
                          <a:ea typeface="ヒラギノ明朝 Pro W3"/>
                        </a:rPr>
                        <a:t>月上旬</a:t>
                      </a:r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Optima"/>
                        <a:ea typeface="ヒラギノ明朝 Pro W3"/>
                      </a:endParaRPr>
                    </a:p>
                  </a:txBody>
                  <a:tcPr>
                    <a:lnL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65656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FBF7-1F97-CE43-A501-CCFA0563BEFA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572898" y="1772720"/>
            <a:ext cx="2448272" cy="3600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構成の決定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72898" y="2420789"/>
            <a:ext cx="2448272" cy="360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ページデザイン作成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72898" y="3068850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写真撮影、第</a:t>
            </a:r>
            <a:r>
              <a:rPr lang="en-US" altLang="ja-JP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2</a:t>
            </a:r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回打ち合わせ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72898" y="3716926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ページデザイン決定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72898" y="4365002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コーディング開始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72898" y="5013078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動作確認、マニュアル作成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93160" y="3068850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確認、校正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393160" y="1772721"/>
            <a:ext cx="2448272" cy="10081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文章、素材決定</a:t>
            </a:r>
            <a:endParaRPr lang="en-US" altLang="ja-JP" sz="1200" dirty="0" smtClean="0">
              <a:solidFill>
                <a:schemeClr val="tx1"/>
              </a:solidFill>
              <a:latin typeface="Helvetica"/>
              <a:ea typeface="ヒラギノ角ゴ Pro W3"/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（デザインに必要な部分のみ）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572898" y="5661153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ホームページ一般公開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393160" y="5661153"/>
            <a:ext cx="2448272" cy="3600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ホームページ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Helvetica"/>
                <a:ea typeface="ヒラギノ角ゴ Pro W3"/>
              </a:rPr>
              <a:t>納品</a:t>
            </a:r>
            <a:endParaRPr kumimoji="1" lang="ja-JP" altLang="en-US" sz="1200" dirty="0">
              <a:solidFill>
                <a:schemeClr val="tx1"/>
              </a:solidFill>
              <a:latin typeface="Helvetica"/>
              <a:ea typeface="ヒラギノ角ゴ Pro W3"/>
            </a:endParaRPr>
          </a:p>
        </p:txBody>
      </p:sp>
      <p:cxnSp>
        <p:nvCxnSpPr>
          <p:cNvPr id="33" name="Straight Arrow Connector 32"/>
          <p:cNvCxnSpPr>
            <a:stCxn id="19" idx="2"/>
            <a:endCxn id="20" idx="0"/>
          </p:cNvCxnSpPr>
          <p:nvPr/>
        </p:nvCxnSpPr>
        <p:spPr>
          <a:xfrm>
            <a:off x="3797034" y="2132760"/>
            <a:ext cx="0" cy="2880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1"/>
            <a:endCxn id="21" idx="3"/>
          </p:cNvCxnSpPr>
          <p:nvPr/>
        </p:nvCxnSpPr>
        <p:spPr>
          <a:xfrm flipH="1">
            <a:off x="5021170" y="3248874"/>
            <a:ext cx="1371990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2" idx="0"/>
          </p:cNvCxnSpPr>
          <p:nvPr/>
        </p:nvCxnSpPr>
        <p:spPr>
          <a:xfrm>
            <a:off x="3797034" y="3428897"/>
            <a:ext cx="0" cy="2880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2"/>
            <a:endCxn id="23" idx="0"/>
          </p:cNvCxnSpPr>
          <p:nvPr/>
        </p:nvCxnSpPr>
        <p:spPr>
          <a:xfrm>
            <a:off x="3797034" y="4076973"/>
            <a:ext cx="0" cy="2880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3797034" y="4725049"/>
            <a:ext cx="0" cy="28802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0" idx="2"/>
            <a:endCxn id="26" idx="0"/>
          </p:cNvCxnSpPr>
          <p:nvPr/>
        </p:nvCxnSpPr>
        <p:spPr>
          <a:xfrm rot="16200000" flipH="1">
            <a:off x="5563151" y="1014704"/>
            <a:ext cx="288029" cy="3820262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ooter Placeholder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© 2014 Creative Office OUR*IRO</a:t>
            </a:r>
            <a:endParaRPr lang="ja-JP" altLang="en-US" dirty="0"/>
          </a:p>
        </p:txBody>
      </p:sp>
      <p:cxnSp>
        <p:nvCxnSpPr>
          <p:cNvPr id="8" name="Elbow Connector 7"/>
          <p:cNvCxnSpPr>
            <a:stCxn id="27" idx="1"/>
            <a:endCxn id="20" idx="3"/>
          </p:cNvCxnSpPr>
          <p:nvPr/>
        </p:nvCxnSpPr>
        <p:spPr>
          <a:xfrm rot="10800000" flipV="1">
            <a:off x="5021170" y="2276779"/>
            <a:ext cx="1371990" cy="324026"/>
          </a:xfrm>
          <a:prstGeom prst="bent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4" idx="2"/>
            <a:endCxn id="28" idx="0"/>
          </p:cNvCxnSpPr>
          <p:nvPr/>
        </p:nvCxnSpPr>
        <p:spPr>
          <a:xfrm>
            <a:off x="3797034" y="5373125"/>
            <a:ext cx="0" cy="28802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4" idx="3"/>
            <a:endCxn id="29" idx="0"/>
          </p:cNvCxnSpPr>
          <p:nvPr/>
        </p:nvCxnSpPr>
        <p:spPr>
          <a:xfrm>
            <a:off x="5021170" y="5193102"/>
            <a:ext cx="2596126" cy="468051"/>
          </a:xfrm>
          <a:prstGeom prst="bent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8746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ユーザー設定 4">
      <a:dk1>
        <a:srgbClr val="56565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513</Words>
  <Application>Microsoft Macintosh PowerPoint</Application>
  <PresentationFormat>A4 210x297 mm</PresentationFormat>
  <Paragraphs>151</Paragraphs>
  <Slides>10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10</vt:i4>
      </vt:variant>
    </vt:vector>
  </HeadingPairs>
  <TitlesOfParts>
    <vt:vector size="12" baseType="lpstr">
      <vt:lpstr>ホワイト</vt:lpstr>
      <vt:lpstr>Custom Design</vt:lpstr>
      <vt:lpstr>Cafe&amp;ガラス工房 海遊魚 様 ホームページ新設について</vt:lpstr>
      <vt:lpstr>本日話し合いたいこと</vt:lpstr>
      <vt:lpstr>1. 契約について</vt:lpstr>
      <vt:lpstr>2. 必要な書類の確認</vt:lpstr>
      <vt:lpstr>3. サイト要件の定義</vt:lpstr>
      <vt:lpstr>4. 各コンテンツの確認（1）</vt:lpstr>
      <vt:lpstr>4. 各コンテンツの確認（2）</vt:lpstr>
      <vt:lpstr>5. デザインの方向性のすり合わせ</vt:lpstr>
      <vt:lpstr>6. 今後のスケジュール（1）</vt:lpstr>
      <vt:lpstr>6. 今後のスケジュール（3）</vt:lpstr>
    </vt:vector>
  </TitlesOfParts>
  <Manager/>
  <Company>atlierawa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14.07.13_海遊魚_打ち合わせ資料</dc:title>
  <dc:subject/>
  <dc:creator>Creative Office OUR*IRO</dc:creator>
  <cp:keywords/>
  <dc:description/>
  <cp:lastModifiedBy>SUDO YUI</cp:lastModifiedBy>
  <cp:revision>94</cp:revision>
  <cp:lastPrinted>2014-07-08T12:56:30Z</cp:lastPrinted>
  <dcterms:created xsi:type="dcterms:W3CDTF">2014-07-05T15:03:34Z</dcterms:created>
  <dcterms:modified xsi:type="dcterms:W3CDTF">2014-07-11T06:53:16Z</dcterms:modified>
  <cp:category/>
</cp:coreProperties>
</file>