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2" r:id="rId3"/>
    <p:sldId id="258" r:id="rId4"/>
    <p:sldId id="260" r:id="rId5"/>
    <p:sldId id="261" r:id="rId6"/>
    <p:sldId id="259" r:id="rId7"/>
    <p:sldId id="264" r:id="rId8"/>
    <p:sldId id="263" r:id="rId9"/>
    <p:sldId id="270" r:id="rId10"/>
    <p:sldId id="271" r:id="rId11"/>
    <p:sldId id="272" r:id="rId12"/>
    <p:sldId id="273" r:id="rId13"/>
    <p:sldId id="267" r:id="rId14"/>
    <p:sldId id="268" r:id="rId15"/>
    <p:sldId id="266" r:id="rId16"/>
    <p:sldId id="297" r:id="rId17"/>
    <p:sldId id="283" r:id="rId18"/>
    <p:sldId id="284" r:id="rId19"/>
    <p:sldId id="274" r:id="rId20"/>
    <p:sldId id="279" r:id="rId21"/>
    <p:sldId id="285" r:id="rId22"/>
    <p:sldId id="286" r:id="rId23"/>
    <p:sldId id="287" r:id="rId24"/>
    <p:sldId id="275" r:id="rId25"/>
    <p:sldId id="298" r:id="rId26"/>
    <p:sldId id="290" r:id="rId27"/>
    <p:sldId id="282" r:id="rId28"/>
    <p:sldId id="292" r:id="rId29"/>
    <p:sldId id="291" r:id="rId30"/>
    <p:sldId id="276" r:id="rId31"/>
    <p:sldId id="265" r:id="rId32"/>
    <p:sldId id="295" r:id="rId33"/>
    <p:sldId id="293" r:id="rId34"/>
    <p:sldId id="294" r:id="rId35"/>
    <p:sldId id="277" r:id="rId36"/>
    <p:sldId id="288" r:id="rId37"/>
    <p:sldId id="281" r:id="rId38"/>
    <p:sldId id="289" r:id="rId39"/>
    <p:sldId id="278" r:id="rId40"/>
    <p:sldId id="280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8B6052-D37D-492A-BC4B-2FFD0990F748}" type="doc">
      <dgm:prSet loTypeId="urn:microsoft.com/office/officeart/2005/8/layout/radial1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A5C92A-C21F-47B4-AF12-17965D534856}">
      <dgm:prSet phldrT="[Text]" custT="1"/>
      <dgm:spPr/>
      <dgm:t>
        <a:bodyPr/>
        <a:lstStyle/>
        <a:p>
          <a:r>
            <a:rPr lang="de-DE" sz="2400" dirty="0" smtClean="0"/>
            <a:t>Open Science</a:t>
          </a:r>
          <a:endParaRPr lang="en-US" sz="2400" dirty="0"/>
        </a:p>
      </dgm:t>
    </dgm:pt>
    <dgm:pt modelId="{95B38BB0-E934-4797-A5E5-BC6F8E29CFEE}" type="parTrans" cxnId="{A5D05BAA-EA4E-4B29-A70B-2C9216D8B5F9}">
      <dgm:prSet/>
      <dgm:spPr/>
      <dgm:t>
        <a:bodyPr/>
        <a:lstStyle/>
        <a:p>
          <a:endParaRPr lang="en-US" sz="2400"/>
        </a:p>
      </dgm:t>
    </dgm:pt>
    <dgm:pt modelId="{F21472EA-2A85-4651-AB0D-3A07DD9DE8B9}" type="sibTrans" cxnId="{A5D05BAA-EA4E-4B29-A70B-2C9216D8B5F9}">
      <dgm:prSet/>
      <dgm:spPr/>
      <dgm:t>
        <a:bodyPr/>
        <a:lstStyle/>
        <a:p>
          <a:endParaRPr lang="en-US" sz="2400"/>
        </a:p>
      </dgm:t>
    </dgm:pt>
    <dgm:pt modelId="{83CB1AF0-D2B2-479F-A980-D413F4790931}">
      <dgm:prSet phldrT="[Text]" custT="1"/>
      <dgm:spPr/>
      <dgm:t>
        <a:bodyPr/>
        <a:lstStyle/>
        <a:p>
          <a:r>
            <a:rPr lang="de-DE" sz="1800" dirty="0" smtClean="0"/>
            <a:t>Open Access</a:t>
          </a:r>
          <a:endParaRPr lang="en-US" sz="1800" dirty="0"/>
        </a:p>
      </dgm:t>
    </dgm:pt>
    <dgm:pt modelId="{261B4643-C496-47B7-9900-CBA23AC8D550}" type="parTrans" cxnId="{F3C124CA-4592-4C98-B71C-E95EC6AA2D24}">
      <dgm:prSet custT="1"/>
      <dgm:spPr/>
      <dgm:t>
        <a:bodyPr/>
        <a:lstStyle/>
        <a:p>
          <a:endParaRPr lang="en-US" sz="700"/>
        </a:p>
      </dgm:t>
    </dgm:pt>
    <dgm:pt modelId="{248C477C-3A2A-4C1B-A7FC-F8C9F50624D9}" type="sibTrans" cxnId="{F3C124CA-4592-4C98-B71C-E95EC6AA2D24}">
      <dgm:prSet/>
      <dgm:spPr/>
      <dgm:t>
        <a:bodyPr/>
        <a:lstStyle/>
        <a:p>
          <a:endParaRPr lang="en-US" sz="2400"/>
        </a:p>
      </dgm:t>
    </dgm:pt>
    <dgm:pt modelId="{5E945A4A-F592-4DDF-889A-BCA142569422}">
      <dgm:prSet phldrT="[Text]" custT="1"/>
      <dgm:spPr/>
      <dgm:t>
        <a:bodyPr/>
        <a:lstStyle/>
        <a:p>
          <a:r>
            <a:rPr lang="de-DE" sz="1800" dirty="0" smtClean="0"/>
            <a:t>Open Data</a:t>
          </a:r>
          <a:endParaRPr lang="en-US" sz="1800" dirty="0"/>
        </a:p>
      </dgm:t>
    </dgm:pt>
    <dgm:pt modelId="{D4FCFFF5-4F39-47DF-932A-6BF67A8FCE6C}" type="parTrans" cxnId="{71AF557D-5F3A-4952-B19C-9C05366B7DBC}">
      <dgm:prSet custT="1"/>
      <dgm:spPr/>
      <dgm:t>
        <a:bodyPr/>
        <a:lstStyle/>
        <a:p>
          <a:endParaRPr lang="en-US" sz="700"/>
        </a:p>
      </dgm:t>
    </dgm:pt>
    <dgm:pt modelId="{F3D04E91-7D40-48DB-8BC8-9A0D05ACC4B3}" type="sibTrans" cxnId="{71AF557D-5F3A-4952-B19C-9C05366B7DBC}">
      <dgm:prSet/>
      <dgm:spPr/>
      <dgm:t>
        <a:bodyPr/>
        <a:lstStyle/>
        <a:p>
          <a:endParaRPr lang="en-US" sz="2400"/>
        </a:p>
      </dgm:t>
    </dgm:pt>
    <dgm:pt modelId="{BC740CF8-20AA-46C1-B44C-17D90C7BC725}">
      <dgm:prSet phldrT="[Text]" custT="1"/>
      <dgm:spPr/>
      <dgm:t>
        <a:bodyPr/>
        <a:lstStyle/>
        <a:p>
          <a:r>
            <a:rPr lang="de-DE" sz="1500" dirty="0" smtClean="0"/>
            <a:t>Open Reproducible Research</a:t>
          </a:r>
          <a:endParaRPr lang="en-US" sz="1500" dirty="0"/>
        </a:p>
      </dgm:t>
    </dgm:pt>
    <dgm:pt modelId="{E4BE9E2D-DC0C-40BF-983E-86CA5EC2F2BE}" type="parTrans" cxnId="{F0818F8A-8456-44C2-B9A1-08A43DDC97B7}">
      <dgm:prSet custT="1"/>
      <dgm:spPr/>
      <dgm:t>
        <a:bodyPr/>
        <a:lstStyle/>
        <a:p>
          <a:endParaRPr lang="en-US" sz="700"/>
        </a:p>
      </dgm:t>
    </dgm:pt>
    <dgm:pt modelId="{C06D4909-2D5E-4FA2-813B-D39EFF133658}" type="sibTrans" cxnId="{F0818F8A-8456-44C2-B9A1-08A43DDC97B7}">
      <dgm:prSet/>
      <dgm:spPr/>
      <dgm:t>
        <a:bodyPr/>
        <a:lstStyle/>
        <a:p>
          <a:endParaRPr lang="en-US" sz="2400"/>
        </a:p>
      </dgm:t>
    </dgm:pt>
    <dgm:pt modelId="{277FB4D4-7977-4B62-ACCE-B45CA65BD53D}">
      <dgm:prSet phldrT="[Text]" custT="1"/>
      <dgm:spPr/>
      <dgm:t>
        <a:bodyPr/>
        <a:lstStyle/>
        <a:p>
          <a:r>
            <a:rPr lang="de-DE" sz="1800" dirty="0" smtClean="0"/>
            <a:t>...</a:t>
          </a:r>
          <a:endParaRPr lang="en-US" sz="1800" dirty="0"/>
        </a:p>
      </dgm:t>
    </dgm:pt>
    <dgm:pt modelId="{1117EA9A-11D2-4A4C-BFDF-B1EE981B0E47}" type="parTrans" cxnId="{02385BA2-BC68-4F5A-A5A3-04B560B8DBD5}">
      <dgm:prSet custT="1"/>
      <dgm:spPr/>
      <dgm:t>
        <a:bodyPr/>
        <a:lstStyle/>
        <a:p>
          <a:endParaRPr lang="en-US" sz="700"/>
        </a:p>
      </dgm:t>
    </dgm:pt>
    <dgm:pt modelId="{0B81BFDE-9A6A-4158-A60E-7A3A7B72BF79}" type="sibTrans" cxnId="{02385BA2-BC68-4F5A-A5A3-04B560B8DBD5}">
      <dgm:prSet/>
      <dgm:spPr/>
      <dgm:t>
        <a:bodyPr/>
        <a:lstStyle/>
        <a:p>
          <a:endParaRPr lang="en-US" sz="2400"/>
        </a:p>
      </dgm:t>
    </dgm:pt>
    <dgm:pt modelId="{FF13D3A8-DD1E-4370-8276-2715DC8C4D02}">
      <dgm:prSet phldrT="[Text]" custT="1"/>
      <dgm:spPr/>
      <dgm:t>
        <a:bodyPr/>
        <a:lstStyle/>
        <a:p>
          <a:r>
            <a:rPr lang="de-DE" sz="1800" dirty="0" smtClean="0"/>
            <a:t>Open Science Tools</a:t>
          </a:r>
          <a:endParaRPr lang="en-US" sz="1800" dirty="0"/>
        </a:p>
      </dgm:t>
    </dgm:pt>
    <dgm:pt modelId="{48242290-4F38-4AE3-BF26-4BE46CB27A8D}" type="parTrans" cxnId="{C9B80ED9-89A3-4C65-86EB-DF538102AFD3}">
      <dgm:prSet custT="1"/>
      <dgm:spPr/>
      <dgm:t>
        <a:bodyPr/>
        <a:lstStyle/>
        <a:p>
          <a:endParaRPr lang="en-US" sz="700"/>
        </a:p>
      </dgm:t>
    </dgm:pt>
    <dgm:pt modelId="{4632308A-87A2-477E-9FFC-52DFDD306332}" type="sibTrans" cxnId="{C9B80ED9-89A3-4C65-86EB-DF538102AFD3}">
      <dgm:prSet/>
      <dgm:spPr/>
      <dgm:t>
        <a:bodyPr/>
        <a:lstStyle/>
        <a:p>
          <a:endParaRPr lang="en-US" sz="2400"/>
        </a:p>
      </dgm:t>
    </dgm:pt>
    <dgm:pt modelId="{EF00731F-5811-4D0A-861A-3CC1B4301C5C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de-DE" sz="1800" dirty="0" smtClean="0"/>
            <a:t>Open Science Guidelines</a:t>
          </a:r>
          <a:endParaRPr lang="en-US" sz="1800" dirty="0"/>
        </a:p>
      </dgm:t>
    </dgm:pt>
    <dgm:pt modelId="{8AC57265-0CC5-4146-93AA-2089A8980F10}" type="parTrans" cxnId="{A54A319C-F859-4CD1-8035-F1D2D26F3475}">
      <dgm:prSet custT="1"/>
      <dgm:spPr/>
      <dgm:t>
        <a:bodyPr/>
        <a:lstStyle/>
        <a:p>
          <a:endParaRPr lang="en-US" sz="700"/>
        </a:p>
      </dgm:t>
    </dgm:pt>
    <dgm:pt modelId="{0190B7E3-575B-431E-B9B6-C4949F463F06}" type="sibTrans" cxnId="{A54A319C-F859-4CD1-8035-F1D2D26F3475}">
      <dgm:prSet/>
      <dgm:spPr/>
      <dgm:t>
        <a:bodyPr/>
        <a:lstStyle/>
        <a:p>
          <a:endParaRPr lang="en-US" sz="2400"/>
        </a:p>
      </dgm:t>
    </dgm:pt>
    <dgm:pt modelId="{7F54239D-82BE-474C-8BDF-3A0EF040238E}" type="pres">
      <dgm:prSet presAssocID="{538B6052-D37D-492A-BC4B-2FFD0990F74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AA4F50-4873-4B71-995C-FAD85C3F79B9}" type="pres">
      <dgm:prSet presAssocID="{E2A5C92A-C21F-47B4-AF12-17965D534856}" presName="centerShape" presStyleLbl="node0" presStyleIdx="0" presStyleCnt="1"/>
      <dgm:spPr/>
      <dgm:t>
        <a:bodyPr/>
        <a:lstStyle/>
        <a:p>
          <a:endParaRPr lang="en-US"/>
        </a:p>
      </dgm:t>
    </dgm:pt>
    <dgm:pt modelId="{BD4C0CFE-6022-4FB2-ABCF-EC10C49F2D54}" type="pres">
      <dgm:prSet presAssocID="{261B4643-C496-47B7-9900-CBA23AC8D550}" presName="Name9" presStyleLbl="parChTrans1D2" presStyleIdx="0" presStyleCnt="6"/>
      <dgm:spPr/>
      <dgm:t>
        <a:bodyPr/>
        <a:lstStyle/>
        <a:p>
          <a:endParaRPr lang="en-US"/>
        </a:p>
      </dgm:t>
    </dgm:pt>
    <dgm:pt modelId="{D7B1FE13-80DA-4C4D-8988-169E9FF82264}" type="pres">
      <dgm:prSet presAssocID="{261B4643-C496-47B7-9900-CBA23AC8D550}" presName="connTx" presStyleLbl="parChTrans1D2" presStyleIdx="0" presStyleCnt="6"/>
      <dgm:spPr/>
      <dgm:t>
        <a:bodyPr/>
        <a:lstStyle/>
        <a:p>
          <a:endParaRPr lang="en-US"/>
        </a:p>
      </dgm:t>
    </dgm:pt>
    <dgm:pt modelId="{FBD67A99-28DB-45DB-978B-9B292BB02F39}" type="pres">
      <dgm:prSet presAssocID="{83CB1AF0-D2B2-479F-A980-D413F479093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5DD44-8BF0-4765-B0CD-A0E5BDFFB1B9}" type="pres">
      <dgm:prSet presAssocID="{D4FCFFF5-4F39-47DF-932A-6BF67A8FCE6C}" presName="Name9" presStyleLbl="parChTrans1D2" presStyleIdx="1" presStyleCnt="6"/>
      <dgm:spPr/>
      <dgm:t>
        <a:bodyPr/>
        <a:lstStyle/>
        <a:p>
          <a:endParaRPr lang="en-US"/>
        </a:p>
      </dgm:t>
    </dgm:pt>
    <dgm:pt modelId="{D61D6B8D-E7F5-4834-8431-17A9EC9E8B09}" type="pres">
      <dgm:prSet presAssocID="{D4FCFFF5-4F39-47DF-932A-6BF67A8FCE6C}" presName="connTx" presStyleLbl="parChTrans1D2" presStyleIdx="1" presStyleCnt="6"/>
      <dgm:spPr/>
      <dgm:t>
        <a:bodyPr/>
        <a:lstStyle/>
        <a:p>
          <a:endParaRPr lang="en-US"/>
        </a:p>
      </dgm:t>
    </dgm:pt>
    <dgm:pt modelId="{E51D9F97-66B4-49BB-860A-79330B9240A8}" type="pres">
      <dgm:prSet presAssocID="{5E945A4A-F592-4DDF-889A-BCA14256942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12EE81-0090-4A5D-ADB6-7131BB9DAB74}" type="pres">
      <dgm:prSet presAssocID="{E4BE9E2D-DC0C-40BF-983E-86CA5EC2F2BE}" presName="Name9" presStyleLbl="parChTrans1D2" presStyleIdx="2" presStyleCnt="6"/>
      <dgm:spPr/>
      <dgm:t>
        <a:bodyPr/>
        <a:lstStyle/>
        <a:p>
          <a:endParaRPr lang="en-US"/>
        </a:p>
      </dgm:t>
    </dgm:pt>
    <dgm:pt modelId="{F1D41DD1-78F0-436B-A9D5-BA7D131D16BD}" type="pres">
      <dgm:prSet presAssocID="{E4BE9E2D-DC0C-40BF-983E-86CA5EC2F2BE}" presName="connTx" presStyleLbl="parChTrans1D2" presStyleIdx="2" presStyleCnt="6"/>
      <dgm:spPr/>
      <dgm:t>
        <a:bodyPr/>
        <a:lstStyle/>
        <a:p>
          <a:endParaRPr lang="en-US"/>
        </a:p>
      </dgm:t>
    </dgm:pt>
    <dgm:pt modelId="{FFFC90D3-CD6D-417D-9C77-25D327F857AA}" type="pres">
      <dgm:prSet presAssocID="{BC740CF8-20AA-46C1-B44C-17D90C7BC72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1BC3-7E36-49E4-9DD9-E393D1407748}" type="pres">
      <dgm:prSet presAssocID="{1117EA9A-11D2-4A4C-BFDF-B1EE981B0E47}" presName="Name9" presStyleLbl="parChTrans1D2" presStyleIdx="3" presStyleCnt="6"/>
      <dgm:spPr/>
      <dgm:t>
        <a:bodyPr/>
        <a:lstStyle/>
        <a:p>
          <a:endParaRPr lang="en-US"/>
        </a:p>
      </dgm:t>
    </dgm:pt>
    <dgm:pt modelId="{49C4520C-56D9-4E17-B793-DB6CFDDF5FEA}" type="pres">
      <dgm:prSet presAssocID="{1117EA9A-11D2-4A4C-BFDF-B1EE981B0E47}" presName="connTx" presStyleLbl="parChTrans1D2" presStyleIdx="3" presStyleCnt="6"/>
      <dgm:spPr/>
      <dgm:t>
        <a:bodyPr/>
        <a:lstStyle/>
        <a:p>
          <a:endParaRPr lang="en-US"/>
        </a:p>
      </dgm:t>
    </dgm:pt>
    <dgm:pt modelId="{45A7C97F-6F08-4786-8C83-DB645EDBBFAD}" type="pres">
      <dgm:prSet presAssocID="{277FB4D4-7977-4B62-ACCE-B45CA65BD53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D2C528-B8BD-45A5-A8D2-971749BD5648}" type="pres">
      <dgm:prSet presAssocID="{48242290-4F38-4AE3-BF26-4BE46CB27A8D}" presName="Name9" presStyleLbl="parChTrans1D2" presStyleIdx="4" presStyleCnt="6"/>
      <dgm:spPr/>
      <dgm:t>
        <a:bodyPr/>
        <a:lstStyle/>
        <a:p>
          <a:endParaRPr lang="en-US"/>
        </a:p>
      </dgm:t>
    </dgm:pt>
    <dgm:pt modelId="{A63D2CAF-742E-4DE1-896B-9D7560009CAA}" type="pres">
      <dgm:prSet presAssocID="{48242290-4F38-4AE3-BF26-4BE46CB27A8D}" presName="connTx" presStyleLbl="parChTrans1D2" presStyleIdx="4" presStyleCnt="6"/>
      <dgm:spPr/>
      <dgm:t>
        <a:bodyPr/>
        <a:lstStyle/>
        <a:p>
          <a:endParaRPr lang="en-US"/>
        </a:p>
      </dgm:t>
    </dgm:pt>
    <dgm:pt modelId="{E9C3992F-C152-4B77-A22C-A745A333DD5B}" type="pres">
      <dgm:prSet presAssocID="{FF13D3A8-DD1E-4370-8276-2715DC8C4D0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A7E40-73B2-42F7-BC3B-F40487C55EB0}" type="pres">
      <dgm:prSet presAssocID="{8AC57265-0CC5-4146-93AA-2089A8980F10}" presName="Name9" presStyleLbl="parChTrans1D2" presStyleIdx="5" presStyleCnt="6"/>
      <dgm:spPr/>
      <dgm:t>
        <a:bodyPr/>
        <a:lstStyle/>
        <a:p>
          <a:endParaRPr lang="en-US"/>
        </a:p>
      </dgm:t>
    </dgm:pt>
    <dgm:pt modelId="{1955D0F9-3A14-4A5E-9B6B-1FCD2ABB0D96}" type="pres">
      <dgm:prSet presAssocID="{8AC57265-0CC5-4146-93AA-2089A8980F10}" presName="connTx" presStyleLbl="parChTrans1D2" presStyleIdx="5" presStyleCnt="6"/>
      <dgm:spPr/>
      <dgm:t>
        <a:bodyPr/>
        <a:lstStyle/>
        <a:p>
          <a:endParaRPr lang="en-US"/>
        </a:p>
      </dgm:t>
    </dgm:pt>
    <dgm:pt modelId="{1FF39438-CBB0-44A2-B06E-D0BA06F2410C}" type="pres">
      <dgm:prSet presAssocID="{EF00731F-5811-4D0A-861A-3CC1B4301C5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818F8A-8456-44C2-B9A1-08A43DDC97B7}" srcId="{E2A5C92A-C21F-47B4-AF12-17965D534856}" destId="{BC740CF8-20AA-46C1-B44C-17D90C7BC725}" srcOrd="2" destOrd="0" parTransId="{E4BE9E2D-DC0C-40BF-983E-86CA5EC2F2BE}" sibTransId="{C06D4909-2D5E-4FA2-813B-D39EFF133658}"/>
    <dgm:cxn modelId="{A5D05BAA-EA4E-4B29-A70B-2C9216D8B5F9}" srcId="{538B6052-D37D-492A-BC4B-2FFD0990F748}" destId="{E2A5C92A-C21F-47B4-AF12-17965D534856}" srcOrd="0" destOrd="0" parTransId="{95B38BB0-E934-4797-A5E5-BC6F8E29CFEE}" sibTransId="{F21472EA-2A85-4651-AB0D-3A07DD9DE8B9}"/>
    <dgm:cxn modelId="{1C99408F-F389-4283-99A1-A1E178F6BDFA}" type="presOf" srcId="{8AC57265-0CC5-4146-93AA-2089A8980F10}" destId="{A01A7E40-73B2-42F7-BC3B-F40487C55EB0}" srcOrd="0" destOrd="0" presId="urn:microsoft.com/office/officeart/2005/8/layout/radial1"/>
    <dgm:cxn modelId="{952A1FCA-2304-425B-888C-A8C3AF7E83C8}" type="presOf" srcId="{48242290-4F38-4AE3-BF26-4BE46CB27A8D}" destId="{A63D2CAF-742E-4DE1-896B-9D7560009CAA}" srcOrd="1" destOrd="0" presId="urn:microsoft.com/office/officeart/2005/8/layout/radial1"/>
    <dgm:cxn modelId="{E6C48210-86D5-425D-8F2B-C3009B68EE2A}" type="presOf" srcId="{83CB1AF0-D2B2-479F-A980-D413F4790931}" destId="{FBD67A99-28DB-45DB-978B-9B292BB02F39}" srcOrd="0" destOrd="0" presId="urn:microsoft.com/office/officeart/2005/8/layout/radial1"/>
    <dgm:cxn modelId="{A6721002-5DAD-446F-A777-7D0C69C6CC84}" type="presOf" srcId="{538B6052-D37D-492A-BC4B-2FFD0990F748}" destId="{7F54239D-82BE-474C-8BDF-3A0EF040238E}" srcOrd="0" destOrd="0" presId="urn:microsoft.com/office/officeart/2005/8/layout/radial1"/>
    <dgm:cxn modelId="{C8D84C2B-2849-44E8-9863-DD6C0BE343D5}" type="presOf" srcId="{261B4643-C496-47B7-9900-CBA23AC8D550}" destId="{D7B1FE13-80DA-4C4D-8988-169E9FF82264}" srcOrd="1" destOrd="0" presId="urn:microsoft.com/office/officeart/2005/8/layout/radial1"/>
    <dgm:cxn modelId="{096821F6-E688-4622-AC11-A762ECCE1345}" type="presOf" srcId="{EF00731F-5811-4D0A-861A-3CC1B4301C5C}" destId="{1FF39438-CBB0-44A2-B06E-D0BA06F2410C}" srcOrd="0" destOrd="0" presId="urn:microsoft.com/office/officeart/2005/8/layout/radial1"/>
    <dgm:cxn modelId="{05C6FBC5-8175-4346-B26D-1B3C6AB7C652}" type="presOf" srcId="{E4BE9E2D-DC0C-40BF-983E-86CA5EC2F2BE}" destId="{F1D41DD1-78F0-436B-A9D5-BA7D131D16BD}" srcOrd="1" destOrd="0" presId="urn:microsoft.com/office/officeart/2005/8/layout/radial1"/>
    <dgm:cxn modelId="{511DEA51-6626-4C45-B412-5320B0EBC3F7}" type="presOf" srcId="{261B4643-C496-47B7-9900-CBA23AC8D550}" destId="{BD4C0CFE-6022-4FB2-ABCF-EC10C49F2D54}" srcOrd="0" destOrd="0" presId="urn:microsoft.com/office/officeart/2005/8/layout/radial1"/>
    <dgm:cxn modelId="{F3C124CA-4592-4C98-B71C-E95EC6AA2D24}" srcId="{E2A5C92A-C21F-47B4-AF12-17965D534856}" destId="{83CB1AF0-D2B2-479F-A980-D413F4790931}" srcOrd="0" destOrd="0" parTransId="{261B4643-C496-47B7-9900-CBA23AC8D550}" sibTransId="{248C477C-3A2A-4C1B-A7FC-F8C9F50624D9}"/>
    <dgm:cxn modelId="{31478F36-BF57-4B0D-B4B7-F0688F479147}" type="presOf" srcId="{8AC57265-0CC5-4146-93AA-2089A8980F10}" destId="{1955D0F9-3A14-4A5E-9B6B-1FCD2ABB0D96}" srcOrd="1" destOrd="0" presId="urn:microsoft.com/office/officeart/2005/8/layout/radial1"/>
    <dgm:cxn modelId="{02385BA2-BC68-4F5A-A5A3-04B560B8DBD5}" srcId="{E2A5C92A-C21F-47B4-AF12-17965D534856}" destId="{277FB4D4-7977-4B62-ACCE-B45CA65BD53D}" srcOrd="3" destOrd="0" parTransId="{1117EA9A-11D2-4A4C-BFDF-B1EE981B0E47}" sibTransId="{0B81BFDE-9A6A-4158-A60E-7A3A7B72BF79}"/>
    <dgm:cxn modelId="{AB79E5D1-800F-418E-8A27-A8555F59ADBB}" type="presOf" srcId="{BC740CF8-20AA-46C1-B44C-17D90C7BC725}" destId="{FFFC90D3-CD6D-417D-9C77-25D327F857AA}" srcOrd="0" destOrd="0" presId="urn:microsoft.com/office/officeart/2005/8/layout/radial1"/>
    <dgm:cxn modelId="{B22338BD-50E0-4747-ABDC-4349FACFCE18}" type="presOf" srcId="{D4FCFFF5-4F39-47DF-932A-6BF67A8FCE6C}" destId="{AF75DD44-8BF0-4765-B0CD-A0E5BDFFB1B9}" srcOrd="0" destOrd="0" presId="urn:microsoft.com/office/officeart/2005/8/layout/radial1"/>
    <dgm:cxn modelId="{05676469-2DF0-4A6D-92B5-7D878E70CC84}" type="presOf" srcId="{FF13D3A8-DD1E-4370-8276-2715DC8C4D02}" destId="{E9C3992F-C152-4B77-A22C-A745A333DD5B}" srcOrd="0" destOrd="0" presId="urn:microsoft.com/office/officeart/2005/8/layout/radial1"/>
    <dgm:cxn modelId="{F91D3C25-4844-481B-94C6-EA345FA8886F}" type="presOf" srcId="{E2A5C92A-C21F-47B4-AF12-17965D534856}" destId="{B6AA4F50-4873-4B71-995C-FAD85C3F79B9}" srcOrd="0" destOrd="0" presId="urn:microsoft.com/office/officeart/2005/8/layout/radial1"/>
    <dgm:cxn modelId="{C9B80ED9-89A3-4C65-86EB-DF538102AFD3}" srcId="{E2A5C92A-C21F-47B4-AF12-17965D534856}" destId="{FF13D3A8-DD1E-4370-8276-2715DC8C4D02}" srcOrd="4" destOrd="0" parTransId="{48242290-4F38-4AE3-BF26-4BE46CB27A8D}" sibTransId="{4632308A-87A2-477E-9FFC-52DFDD306332}"/>
    <dgm:cxn modelId="{EC31E4BE-F24B-4AF3-BDC4-37EFDD698B46}" type="presOf" srcId="{D4FCFFF5-4F39-47DF-932A-6BF67A8FCE6C}" destId="{D61D6B8D-E7F5-4834-8431-17A9EC9E8B09}" srcOrd="1" destOrd="0" presId="urn:microsoft.com/office/officeart/2005/8/layout/radial1"/>
    <dgm:cxn modelId="{0A697E37-A1A3-487A-B880-A353EF170045}" type="presOf" srcId="{1117EA9A-11D2-4A4C-BFDF-B1EE981B0E47}" destId="{BF8A1BC3-7E36-49E4-9DD9-E393D1407748}" srcOrd="0" destOrd="0" presId="urn:microsoft.com/office/officeart/2005/8/layout/radial1"/>
    <dgm:cxn modelId="{72E3B828-3091-4B19-84C6-81C8B59AA354}" type="presOf" srcId="{277FB4D4-7977-4B62-ACCE-B45CA65BD53D}" destId="{45A7C97F-6F08-4786-8C83-DB645EDBBFAD}" srcOrd="0" destOrd="0" presId="urn:microsoft.com/office/officeart/2005/8/layout/radial1"/>
    <dgm:cxn modelId="{09CB1D5C-E41D-4D50-AA17-BA367E32D24B}" type="presOf" srcId="{5E945A4A-F592-4DDF-889A-BCA142569422}" destId="{E51D9F97-66B4-49BB-860A-79330B9240A8}" srcOrd="0" destOrd="0" presId="urn:microsoft.com/office/officeart/2005/8/layout/radial1"/>
    <dgm:cxn modelId="{A54A319C-F859-4CD1-8035-F1D2D26F3475}" srcId="{E2A5C92A-C21F-47B4-AF12-17965D534856}" destId="{EF00731F-5811-4D0A-861A-3CC1B4301C5C}" srcOrd="5" destOrd="0" parTransId="{8AC57265-0CC5-4146-93AA-2089A8980F10}" sibTransId="{0190B7E3-575B-431E-B9B6-C4949F463F06}"/>
    <dgm:cxn modelId="{8496C0EF-168C-4104-BF09-5D5F874E7DDA}" type="presOf" srcId="{1117EA9A-11D2-4A4C-BFDF-B1EE981B0E47}" destId="{49C4520C-56D9-4E17-B793-DB6CFDDF5FEA}" srcOrd="1" destOrd="0" presId="urn:microsoft.com/office/officeart/2005/8/layout/radial1"/>
    <dgm:cxn modelId="{9BAE91DF-8F25-470D-82CC-DF6750013EDC}" type="presOf" srcId="{E4BE9E2D-DC0C-40BF-983E-86CA5EC2F2BE}" destId="{9712EE81-0090-4A5D-ADB6-7131BB9DAB74}" srcOrd="0" destOrd="0" presId="urn:microsoft.com/office/officeart/2005/8/layout/radial1"/>
    <dgm:cxn modelId="{71AF557D-5F3A-4952-B19C-9C05366B7DBC}" srcId="{E2A5C92A-C21F-47B4-AF12-17965D534856}" destId="{5E945A4A-F592-4DDF-889A-BCA142569422}" srcOrd="1" destOrd="0" parTransId="{D4FCFFF5-4F39-47DF-932A-6BF67A8FCE6C}" sibTransId="{F3D04E91-7D40-48DB-8BC8-9A0D05ACC4B3}"/>
    <dgm:cxn modelId="{2D516073-B184-4745-8D59-FE4FCE5B42DF}" type="presOf" srcId="{48242290-4F38-4AE3-BF26-4BE46CB27A8D}" destId="{B5D2C528-B8BD-45A5-A8D2-971749BD5648}" srcOrd="0" destOrd="0" presId="urn:microsoft.com/office/officeart/2005/8/layout/radial1"/>
    <dgm:cxn modelId="{2888C213-0A1D-45CD-B590-0F9BCB5C2DC3}" type="presParOf" srcId="{7F54239D-82BE-474C-8BDF-3A0EF040238E}" destId="{B6AA4F50-4873-4B71-995C-FAD85C3F79B9}" srcOrd="0" destOrd="0" presId="urn:microsoft.com/office/officeart/2005/8/layout/radial1"/>
    <dgm:cxn modelId="{9104BCDD-C162-4E62-A85B-91EE3960AAF0}" type="presParOf" srcId="{7F54239D-82BE-474C-8BDF-3A0EF040238E}" destId="{BD4C0CFE-6022-4FB2-ABCF-EC10C49F2D54}" srcOrd="1" destOrd="0" presId="urn:microsoft.com/office/officeart/2005/8/layout/radial1"/>
    <dgm:cxn modelId="{DE8E273F-EAD6-4D0B-A503-7EB84E3AC8C7}" type="presParOf" srcId="{BD4C0CFE-6022-4FB2-ABCF-EC10C49F2D54}" destId="{D7B1FE13-80DA-4C4D-8988-169E9FF82264}" srcOrd="0" destOrd="0" presId="urn:microsoft.com/office/officeart/2005/8/layout/radial1"/>
    <dgm:cxn modelId="{8EB3A960-C6CE-4A14-8CD5-C27AEF3CC9A2}" type="presParOf" srcId="{7F54239D-82BE-474C-8BDF-3A0EF040238E}" destId="{FBD67A99-28DB-45DB-978B-9B292BB02F39}" srcOrd="2" destOrd="0" presId="urn:microsoft.com/office/officeart/2005/8/layout/radial1"/>
    <dgm:cxn modelId="{A29FA16D-AB94-413D-AC93-4CE832E8AC1A}" type="presParOf" srcId="{7F54239D-82BE-474C-8BDF-3A0EF040238E}" destId="{AF75DD44-8BF0-4765-B0CD-A0E5BDFFB1B9}" srcOrd="3" destOrd="0" presId="urn:microsoft.com/office/officeart/2005/8/layout/radial1"/>
    <dgm:cxn modelId="{D05D7E88-F00E-49C3-AC17-6F58E5325DB9}" type="presParOf" srcId="{AF75DD44-8BF0-4765-B0CD-A0E5BDFFB1B9}" destId="{D61D6B8D-E7F5-4834-8431-17A9EC9E8B09}" srcOrd="0" destOrd="0" presId="urn:microsoft.com/office/officeart/2005/8/layout/radial1"/>
    <dgm:cxn modelId="{45D3F749-8A8E-48B1-B576-3024997F8DD1}" type="presParOf" srcId="{7F54239D-82BE-474C-8BDF-3A0EF040238E}" destId="{E51D9F97-66B4-49BB-860A-79330B9240A8}" srcOrd="4" destOrd="0" presId="urn:microsoft.com/office/officeart/2005/8/layout/radial1"/>
    <dgm:cxn modelId="{F41E16FF-0724-4BFA-BB62-D044E4922E51}" type="presParOf" srcId="{7F54239D-82BE-474C-8BDF-3A0EF040238E}" destId="{9712EE81-0090-4A5D-ADB6-7131BB9DAB74}" srcOrd="5" destOrd="0" presId="urn:microsoft.com/office/officeart/2005/8/layout/radial1"/>
    <dgm:cxn modelId="{EB14BC56-4CE6-4CC5-81B9-6BED76377417}" type="presParOf" srcId="{9712EE81-0090-4A5D-ADB6-7131BB9DAB74}" destId="{F1D41DD1-78F0-436B-A9D5-BA7D131D16BD}" srcOrd="0" destOrd="0" presId="urn:microsoft.com/office/officeart/2005/8/layout/radial1"/>
    <dgm:cxn modelId="{3DFFA834-8BD1-4A6F-9E37-2CEED9025CA9}" type="presParOf" srcId="{7F54239D-82BE-474C-8BDF-3A0EF040238E}" destId="{FFFC90D3-CD6D-417D-9C77-25D327F857AA}" srcOrd="6" destOrd="0" presId="urn:microsoft.com/office/officeart/2005/8/layout/radial1"/>
    <dgm:cxn modelId="{165A07BE-797B-4B3D-88CE-A6AA3003E5BE}" type="presParOf" srcId="{7F54239D-82BE-474C-8BDF-3A0EF040238E}" destId="{BF8A1BC3-7E36-49E4-9DD9-E393D1407748}" srcOrd="7" destOrd="0" presId="urn:microsoft.com/office/officeart/2005/8/layout/radial1"/>
    <dgm:cxn modelId="{AEFFA8EE-89E1-402D-B051-C7EE97B8E39A}" type="presParOf" srcId="{BF8A1BC3-7E36-49E4-9DD9-E393D1407748}" destId="{49C4520C-56D9-4E17-B793-DB6CFDDF5FEA}" srcOrd="0" destOrd="0" presId="urn:microsoft.com/office/officeart/2005/8/layout/radial1"/>
    <dgm:cxn modelId="{697687EC-3B9D-4CD6-9D48-C9A86C8361B8}" type="presParOf" srcId="{7F54239D-82BE-474C-8BDF-3A0EF040238E}" destId="{45A7C97F-6F08-4786-8C83-DB645EDBBFAD}" srcOrd="8" destOrd="0" presId="urn:microsoft.com/office/officeart/2005/8/layout/radial1"/>
    <dgm:cxn modelId="{BC266D24-6051-4CE1-A33F-23E8AB011247}" type="presParOf" srcId="{7F54239D-82BE-474C-8BDF-3A0EF040238E}" destId="{B5D2C528-B8BD-45A5-A8D2-971749BD5648}" srcOrd="9" destOrd="0" presId="urn:microsoft.com/office/officeart/2005/8/layout/radial1"/>
    <dgm:cxn modelId="{7B65DD57-2A72-4A4B-AEED-C8A91708A230}" type="presParOf" srcId="{B5D2C528-B8BD-45A5-A8D2-971749BD5648}" destId="{A63D2CAF-742E-4DE1-896B-9D7560009CAA}" srcOrd="0" destOrd="0" presId="urn:microsoft.com/office/officeart/2005/8/layout/radial1"/>
    <dgm:cxn modelId="{26530F8E-E0FC-4ACA-8E31-01D3B071EEFC}" type="presParOf" srcId="{7F54239D-82BE-474C-8BDF-3A0EF040238E}" destId="{E9C3992F-C152-4B77-A22C-A745A333DD5B}" srcOrd="10" destOrd="0" presId="urn:microsoft.com/office/officeart/2005/8/layout/radial1"/>
    <dgm:cxn modelId="{5702429B-51EF-45FF-ADF2-9634E95D8937}" type="presParOf" srcId="{7F54239D-82BE-474C-8BDF-3A0EF040238E}" destId="{A01A7E40-73B2-42F7-BC3B-F40487C55EB0}" srcOrd="11" destOrd="0" presId="urn:microsoft.com/office/officeart/2005/8/layout/radial1"/>
    <dgm:cxn modelId="{AE8BB1EC-0ED4-42A9-BBB4-811052007F3C}" type="presParOf" srcId="{A01A7E40-73B2-42F7-BC3B-F40487C55EB0}" destId="{1955D0F9-3A14-4A5E-9B6B-1FCD2ABB0D96}" srcOrd="0" destOrd="0" presId="urn:microsoft.com/office/officeart/2005/8/layout/radial1"/>
    <dgm:cxn modelId="{2B3FF197-A2DA-4508-B8DE-8271B42BE835}" type="presParOf" srcId="{7F54239D-82BE-474C-8BDF-3A0EF040238E}" destId="{1FF39438-CBB0-44A2-B06E-D0BA06F2410C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A4F50-4873-4B71-995C-FAD85C3F79B9}">
      <dsp:nvSpPr>
        <dsp:cNvPr id="0" name=""/>
        <dsp:cNvSpPr/>
      </dsp:nvSpPr>
      <dsp:spPr>
        <a:xfrm>
          <a:off x="3370234" y="1960534"/>
          <a:ext cx="1489131" cy="14891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Open Science</a:t>
          </a:r>
          <a:endParaRPr lang="en-US" sz="2400" kern="1200" dirty="0"/>
        </a:p>
      </dsp:txBody>
      <dsp:txXfrm>
        <a:off x="3588312" y="2178612"/>
        <a:ext cx="1052975" cy="1052975"/>
      </dsp:txXfrm>
    </dsp:sp>
    <dsp:sp modelId="{BD4C0CFE-6022-4FB2-ABCF-EC10C49F2D54}">
      <dsp:nvSpPr>
        <dsp:cNvPr id="0" name=""/>
        <dsp:cNvSpPr/>
      </dsp:nvSpPr>
      <dsp:spPr>
        <a:xfrm rot="16200000">
          <a:off x="3889732" y="1719181"/>
          <a:ext cx="450134" cy="32570"/>
        </a:xfrm>
        <a:custGeom>
          <a:avLst/>
          <a:gdLst/>
          <a:ahLst/>
          <a:cxnLst/>
          <a:rect l="0" t="0" r="0" b="0"/>
          <a:pathLst>
            <a:path>
              <a:moveTo>
                <a:pt x="0" y="16285"/>
              </a:moveTo>
              <a:lnTo>
                <a:pt x="450134" y="1628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4103546" y="1724213"/>
        <a:ext cx="22506" cy="22506"/>
      </dsp:txXfrm>
    </dsp:sp>
    <dsp:sp modelId="{FBD67A99-28DB-45DB-978B-9B292BB02F39}">
      <dsp:nvSpPr>
        <dsp:cNvPr id="0" name=""/>
        <dsp:cNvSpPr/>
      </dsp:nvSpPr>
      <dsp:spPr>
        <a:xfrm>
          <a:off x="3370234" y="21267"/>
          <a:ext cx="1489131" cy="148913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Open Access</a:t>
          </a:r>
          <a:endParaRPr lang="en-US" sz="1800" kern="1200" dirty="0"/>
        </a:p>
      </dsp:txBody>
      <dsp:txXfrm>
        <a:off x="3588312" y="239345"/>
        <a:ext cx="1052975" cy="1052975"/>
      </dsp:txXfrm>
    </dsp:sp>
    <dsp:sp modelId="{AF75DD44-8BF0-4765-B0CD-A0E5BDFFB1B9}">
      <dsp:nvSpPr>
        <dsp:cNvPr id="0" name=""/>
        <dsp:cNvSpPr/>
      </dsp:nvSpPr>
      <dsp:spPr>
        <a:xfrm rot="19800000">
          <a:off x="4729459" y="2203998"/>
          <a:ext cx="450134" cy="32570"/>
        </a:xfrm>
        <a:custGeom>
          <a:avLst/>
          <a:gdLst/>
          <a:ahLst/>
          <a:cxnLst/>
          <a:rect l="0" t="0" r="0" b="0"/>
          <a:pathLst>
            <a:path>
              <a:moveTo>
                <a:pt x="0" y="16285"/>
              </a:moveTo>
              <a:lnTo>
                <a:pt x="450134" y="1628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4943273" y="2209029"/>
        <a:ext cx="22506" cy="22506"/>
      </dsp:txXfrm>
    </dsp:sp>
    <dsp:sp modelId="{E51D9F97-66B4-49BB-860A-79330B9240A8}">
      <dsp:nvSpPr>
        <dsp:cNvPr id="0" name=""/>
        <dsp:cNvSpPr/>
      </dsp:nvSpPr>
      <dsp:spPr>
        <a:xfrm>
          <a:off x="5049688" y="990900"/>
          <a:ext cx="1489131" cy="148913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Open Data</a:t>
          </a:r>
          <a:endParaRPr lang="en-US" sz="1800" kern="1200" dirty="0"/>
        </a:p>
      </dsp:txBody>
      <dsp:txXfrm>
        <a:off x="5267766" y="1208978"/>
        <a:ext cx="1052975" cy="1052975"/>
      </dsp:txXfrm>
    </dsp:sp>
    <dsp:sp modelId="{9712EE81-0090-4A5D-ADB6-7131BB9DAB74}">
      <dsp:nvSpPr>
        <dsp:cNvPr id="0" name=""/>
        <dsp:cNvSpPr/>
      </dsp:nvSpPr>
      <dsp:spPr>
        <a:xfrm rot="1800000">
          <a:off x="4729459" y="3173631"/>
          <a:ext cx="450134" cy="32570"/>
        </a:xfrm>
        <a:custGeom>
          <a:avLst/>
          <a:gdLst/>
          <a:ahLst/>
          <a:cxnLst/>
          <a:rect l="0" t="0" r="0" b="0"/>
          <a:pathLst>
            <a:path>
              <a:moveTo>
                <a:pt x="0" y="16285"/>
              </a:moveTo>
              <a:lnTo>
                <a:pt x="450134" y="1628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4943273" y="3178663"/>
        <a:ext cx="22506" cy="22506"/>
      </dsp:txXfrm>
    </dsp:sp>
    <dsp:sp modelId="{FFFC90D3-CD6D-417D-9C77-25D327F857AA}">
      <dsp:nvSpPr>
        <dsp:cNvPr id="0" name=""/>
        <dsp:cNvSpPr/>
      </dsp:nvSpPr>
      <dsp:spPr>
        <a:xfrm>
          <a:off x="5049688" y="2930167"/>
          <a:ext cx="1489131" cy="148913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Open Reproducible Research</a:t>
          </a:r>
          <a:endParaRPr lang="en-US" sz="1500" kern="1200" dirty="0"/>
        </a:p>
      </dsp:txBody>
      <dsp:txXfrm>
        <a:off x="5267766" y="3148245"/>
        <a:ext cx="1052975" cy="1052975"/>
      </dsp:txXfrm>
    </dsp:sp>
    <dsp:sp modelId="{BF8A1BC3-7E36-49E4-9DD9-E393D1407748}">
      <dsp:nvSpPr>
        <dsp:cNvPr id="0" name=""/>
        <dsp:cNvSpPr/>
      </dsp:nvSpPr>
      <dsp:spPr>
        <a:xfrm rot="5400000">
          <a:off x="3889732" y="3658447"/>
          <a:ext cx="450134" cy="32570"/>
        </a:xfrm>
        <a:custGeom>
          <a:avLst/>
          <a:gdLst/>
          <a:ahLst/>
          <a:cxnLst/>
          <a:rect l="0" t="0" r="0" b="0"/>
          <a:pathLst>
            <a:path>
              <a:moveTo>
                <a:pt x="0" y="16285"/>
              </a:moveTo>
              <a:lnTo>
                <a:pt x="450134" y="1628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4103546" y="3663479"/>
        <a:ext cx="22506" cy="22506"/>
      </dsp:txXfrm>
    </dsp:sp>
    <dsp:sp modelId="{45A7C97F-6F08-4786-8C83-DB645EDBBFAD}">
      <dsp:nvSpPr>
        <dsp:cNvPr id="0" name=""/>
        <dsp:cNvSpPr/>
      </dsp:nvSpPr>
      <dsp:spPr>
        <a:xfrm>
          <a:off x="3370234" y="3899800"/>
          <a:ext cx="1489131" cy="148913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...</a:t>
          </a:r>
          <a:endParaRPr lang="en-US" sz="1800" kern="1200" dirty="0"/>
        </a:p>
      </dsp:txBody>
      <dsp:txXfrm>
        <a:off x="3588312" y="4117878"/>
        <a:ext cx="1052975" cy="1052975"/>
      </dsp:txXfrm>
    </dsp:sp>
    <dsp:sp modelId="{B5D2C528-B8BD-45A5-A8D2-971749BD5648}">
      <dsp:nvSpPr>
        <dsp:cNvPr id="0" name=""/>
        <dsp:cNvSpPr/>
      </dsp:nvSpPr>
      <dsp:spPr>
        <a:xfrm rot="9000000">
          <a:off x="3050005" y="3173631"/>
          <a:ext cx="450134" cy="32570"/>
        </a:xfrm>
        <a:custGeom>
          <a:avLst/>
          <a:gdLst/>
          <a:ahLst/>
          <a:cxnLst/>
          <a:rect l="0" t="0" r="0" b="0"/>
          <a:pathLst>
            <a:path>
              <a:moveTo>
                <a:pt x="0" y="16285"/>
              </a:moveTo>
              <a:lnTo>
                <a:pt x="450134" y="1628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3263819" y="3178663"/>
        <a:ext cx="22506" cy="22506"/>
      </dsp:txXfrm>
    </dsp:sp>
    <dsp:sp modelId="{E9C3992F-C152-4B77-A22C-A745A333DD5B}">
      <dsp:nvSpPr>
        <dsp:cNvPr id="0" name=""/>
        <dsp:cNvSpPr/>
      </dsp:nvSpPr>
      <dsp:spPr>
        <a:xfrm>
          <a:off x="1690779" y="2930167"/>
          <a:ext cx="1489131" cy="148913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Open Science Tools</a:t>
          </a:r>
          <a:endParaRPr lang="en-US" sz="1800" kern="1200" dirty="0"/>
        </a:p>
      </dsp:txBody>
      <dsp:txXfrm>
        <a:off x="1908857" y="3148245"/>
        <a:ext cx="1052975" cy="1052975"/>
      </dsp:txXfrm>
    </dsp:sp>
    <dsp:sp modelId="{A01A7E40-73B2-42F7-BC3B-F40487C55EB0}">
      <dsp:nvSpPr>
        <dsp:cNvPr id="0" name=""/>
        <dsp:cNvSpPr/>
      </dsp:nvSpPr>
      <dsp:spPr>
        <a:xfrm rot="12600000">
          <a:off x="3050005" y="2203998"/>
          <a:ext cx="450134" cy="32570"/>
        </a:xfrm>
        <a:custGeom>
          <a:avLst/>
          <a:gdLst/>
          <a:ahLst/>
          <a:cxnLst/>
          <a:rect l="0" t="0" r="0" b="0"/>
          <a:pathLst>
            <a:path>
              <a:moveTo>
                <a:pt x="0" y="16285"/>
              </a:moveTo>
              <a:lnTo>
                <a:pt x="450134" y="1628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3263819" y="2209029"/>
        <a:ext cx="22506" cy="22506"/>
      </dsp:txXfrm>
    </dsp:sp>
    <dsp:sp modelId="{1FF39438-CBB0-44A2-B06E-D0BA06F2410C}">
      <dsp:nvSpPr>
        <dsp:cNvPr id="0" name=""/>
        <dsp:cNvSpPr/>
      </dsp:nvSpPr>
      <dsp:spPr>
        <a:xfrm>
          <a:off x="1690779" y="990900"/>
          <a:ext cx="1489131" cy="1489131"/>
        </a:xfrm>
        <a:prstGeom prst="ellipse">
          <a:avLst/>
        </a:prstGeom>
        <a:solidFill>
          <a:schemeClr val="bg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Open Science Guidelines</a:t>
          </a:r>
          <a:endParaRPr lang="en-US" sz="1800" kern="1200" dirty="0"/>
        </a:p>
      </dsp:txBody>
      <dsp:txXfrm>
        <a:off x="1908857" y="1208978"/>
        <a:ext cx="1052975" cy="1052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DDBD9-19E2-474D-851A-511D52F5EE9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6D80F-DE09-4DDC-917B-C50BCA1DD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5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6D80F-DE09-4DDC-917B-C50BCA1DDA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9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4015-B47C-4F37-A274-813FAF6D4B0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2A10-726C-46FB-B987-3BE025BF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1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4015-B47C-4F37-A274-813FAF6D4B0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2A10-726C-46FB-B987-3BE025BF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8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4015-B47C-4F37-A274-813FAF6D4B0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2A10-726C-46FB-B987-3BE025BF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3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4015-B47C-4F37-A274-813FAF6D4B0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2A10-726C-46FB-B987-3BE025BF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2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4015-B47C-4F37-A274-813FAF6D4B0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2A10-726C-46FB-B987-3BE025BF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0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4015-B47C-4F37-A274-813FAF6D4B0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2A10-726C-46FB-B987-3BE025BF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2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4015-B47C-4F37-A274-813FAF6D4B0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2A10-726C-46FB-B987-3BE025BF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6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4015-B47C-4F37-A274-813FAF6D4B0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2A10-726C-46FB-B987-3BE025BF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4015-B47C-4F37-A274-813FAF6D4B0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2A10-726C-46FB-B987-3BE025BF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5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4015-B47C-4F37-A274-813FAF6D4B0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2A10-726C-46FB-B987-3BE025BF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1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4015-B47C-4F37-A274-813FAF6D4B0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2A10-726C-46FB-B987-3BE025BF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6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B4015-B47C-4F37-A274-813FAF6D4B06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D2A10-726C-46FB-B987-3BE025BF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6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ss-watch.ac.uk/apps/licdiff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source.org/licenses" TargetMode="External"/><Relationship Id="rId4" Type="http://schemas.openxmlformats.org/officeDocument/2006/relationships/hyperlink" Target="https://choosealicense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org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logging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python.org/2/library/unittest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python.org/moin/PythonDebuggingTool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biocuration.org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biosharing.org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hyperlink" Target="https://www.fosteropenscience.eu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.uga.edu/gateway/researchers/technology-transfe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0225"/>
            <a:ext cx="7772400" cy="1470025"/>
          </a:xfrm>
        </p:spPr>
        <p:txBody>
          <a:bodyPr/>
          <a:lstStyle/>
          <a:p>
            <a:r>
              <a:rPr lang="en-US" dirty="0" smtClean="0"/>
              <a:t>Open source projects and tools in biological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400800" cy="2286000"/>
          </a:xfrm>
        </p:spPr>
        <p:txBody>
          <a:bodyPr>
            <a:normAutofit fontScale="92500" lnSpcReduction="10000"/>
          </a:bodyPr>
          <a:lstStyle/>
          <a:p>
            <a:r>
              <a:rPr lang="de-DE" sz="2800" dirty="0" smtClean="0"/>
              <a:t>René Ranzinger</a:t>
            </a:r>
          </a:p>
          <a:p>
            <a:r>
              <a:rPr lang="de-DE" sz="2800" dirty="0" smtClean="0"/>
              <a:t>Complex Carbohydrate Research Center</a:t>
            </a:r>
          </a:p>
          <a:p>
            <a:r>
              <a:rPr lang="de-DE" sz="2800" dirty="0" smtClean="0"/>
              <a:t>Thursday, April 13 </a:t>
            </a:r>
          </a:p>
          <a:p>
            <a:r>
              <a:rPr lang="en-US" sz="2800" dirty="0" smtClean="0">
                <a:effectLst/>
              </a:rPr>
              <a:t>Pharmacy 238</a:t>
            </a:r>
            <a:endParaRPr lang="de-DE" sz="2800" dirty="0" smtClean="0"/>
          </a:p>
          <a:p>
            <a:r>
              <a:rPr lang="de-DE" sz="2800" dirty="0" smtClean="0"/>
              <a:t>(9:30am-10:45am)</a:t>
            </a:r>
            <a:endParaRPr lang="en-US" sz="2800" dirty="0"/>
          </a:p>
        </p:txBody>
      </p:sp>
      <p:pic>
        <p:nvPicPr>
          <p:cNvPr id="4" name="Picture 3" descr="CCRC_Pa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4246" y="4876800"/>
            <a:ext cx="718867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How to choose a license -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581400"/>
          </a:xfrm>
        </p:spPr>
        <p:txBody>
          <a:bodyPr/>
          <a:lstStyle/>
          <a:p>
            <a:r>
              <a:rPr lang="de-DE" dirty="0" smtClean="0"/>
              <a:t>OSSWatch license differentiator</a:t>
            </a:r>
          </a:p>
          <a:p>
            <a:pPr marL="917575" lvl="1" indent="0">
              <a:buNone/>
            </a:pPr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://oss-watch.ac.uk/apps/licdiff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r>
              <a:rPr lang="de-DE" dirty="0" smtClean="0"/>
              <a:t>GitHub - Choose an open source license</a:t>
            </a:r>
          </a:p>
          <a:p>
            <a:pPr marL="914400" lvl="2" indent="0">
              <a:buNone/>
            </a:pPr>
            <a:r>
              <a:rPr lang="de-DE" sz="2800" dirty="0">
                <a:hlinkClick r:id="rId4"/>
              </a:rPr>
              <a:t>https://choosealicense.com</a:t>
            </a:r>
            <a:r>
              <a:rPr lang="de-DE" sz="2800" dirty="0" smtClean="0">
                <a:hlinkClick r:id="rId4"/>
              </a:rPr>
              <a:t>/</a:t>
            </a:r>
            <a:r>
              <a:rPr lang="de-DE" dirty="0" smtClean="0"/>
              <a:t> </a:t>
            </a:r>
            <a:endParaRPr lang="de-DE" dirty="0"/>
          </a:p>
          <a:p>
            <a:r>
              <a:rPr lang="de-DE" dirty="0" smtClean="0"/>
              <a:t>Open Source Initiative license page</a:t>
            </a:r>
          </a:p>
          <a:p>
            <a:pPr marL="914400" lvl="2" indent="0">
              <a:buNone/>
            </a:pPr>
            <a:r>
              <a:rPr lang="de-DE" sz="2800" dirty="0">
                <a:hlinkClick r:id="rId5"/>
              </a:rPr>
              <a:t>https://</a:t>
            </a:r>
            <a:r>
              <a:rPr lang="de-DE" sz="2800" dirty="0" smtClean="0">
                <a:hlinkClick r:id="rId5"/>
              </a:rPr>
              <a:t>opensource.org/licenses</a:t>
            </a:r>
            <a:r>
              <a:rPr lang="de-DE" sz="2800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9199" y="1563469"/>
            <a:ext cx="8015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u="sng" dirty="0" smtClean="0"/>
              <a:t>Key criteria:</a:t>
            </a:r>
            <a:r>
              <a:rPr lang="de-DE" sz="3600" dirty="0" smtClean="0"/>
              <a:t> attributation, modification, </a:t>
            </a:r>
          </a:p>
          <a:p>
            <a:r>
              <a:rPr lang="de-DE" sz="3600" dirty="0" smtClean="0"/>
              <a:t>commercial use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370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How to choose a </a:t>
            </a:r>
            <a:r>
              <a:rPr lang="de-DE" dirty="0" smtClean="0"/>
              <a:t>license - Data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3581400"/>
          </a:xfrm>
        </p:spPr>
        <p:txBody>
          <a:bodyPr/>
          <a:lstStyle/>
          <a:p>
            <a:r>
              <a:rPr lang="de-DE" dirty="0" smtClean="0"/>
              <a:t>Create Commons license</a:t>
            </a:r>
          </a:p>
          <a:p>
            <a:pPr marL="914400" lvl="2" indent="0">
              <a:buNone/>
            </a:pPr>
            <a:r>
              <a:rPr lang="de-DE" sz="2800" dirty="0">
                <a:hlinkClick r:id="rId2"/>
              </a:rPr>
              <a:t>https://</a:t>
            </a:r>
            <a:r>
              <a:rPr lang="de-DE" sz="2800" dirty="0" smtClean="0">
                <a:hlinkClick r:id="rId2"/>
              </a:rPr>
              <a:t>creativecommons.org</a:t>
            </a:r>
            <a:r>
              <a:rPr lang="de-DE" sz="2800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650" y="1219199"/>
            <a:ext cx="8036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u="sng" dirty="0" smtClean="0"/>
              <a:t>Key criteria:</a:t>
            </a:r>
            <a:r>
              <a:rPr lang="de-DE" sz="3600" dirty="0" smtClean="0"/>
              <a:t> redistribution, attributation, </a:t>
            </a:r>
          </a:p>
          <a:p>
            <a:r>
              <a:rPr lang="de-DE" sz="3600" dirty="0" smtClean="0"/>
              <a:t>adaptation, commercial use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843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Open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science and open source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e-DE" b="1" dirty="0"/>
              <a:t>Source code repositories and issue tracking</a:t>
            </a:r>
          </a:p>
          <a:p>
            <a:pPr>
              <a:lnSpc>
                <a:spcPct val="150000"/>
              </a:lnSpc>
            </a:pPr>
            <a:r>
              <a:rPr lang="de-DE" dirty="0"/>
              <a:t>Software architecture</a:t>
            </a:r>
          </a:p>
          <a:p>
            <a:pPr>
              <a:lnSpc>
                <a:spcPct val="150000"/>
              </a:lnSpc>
            </a:pPr>
            <a:r>
              <a:rPr lang="de-DE" dirty="0"/>
              <a:t>Documentation</a:t>
            </a:r>
          </a:p>
          <a:p>
            <a:pPr>
              <a:lnSpc>
                <a:spcPct val="150000"/>
              </a:lnSpc>
            </a:pPr>
            <a:r>
              <a:rPr lang="de-DE" dirty="0"/>
              <a:t>Logging, testing and debugging</a:t>
            </a:r>
          </a:p>
          <a:p>
            <a:pPr>
              <a:lnSpc>
                <a:spcPct val="150000"/>
              </a:lnSpc>
            </a:pPr>
            <a:r>
              <a:rPr lang="de-DE" dirty="0"/>
              <a:t>Standards and dictionaries/ontologies</a:t>
            </a:r>
          </a:p>
          <a:p>
            <a:pPr>
              <a:lnSpc>
                <a:spcPct val="150000"/>
              </a:lnSpc>
            </a:pPr>
            <a:r>
              <a:rPr lang="de-DE" dirty="0"/>
              <a:t>Security and code sanitation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is a version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System to record changes in documents and files</a:t>
            </a:r>
          </a:p>
          <a:p>
            <a:r>
              <a:rPr lang="de-DE" dirty="0" smtClean="0"/>
              <a:t>Archiving of versions</a:t>
            </a:r>
          </a:p>
          <a:p>
            <a:r>
              <a:rPr lang="de-DE" dirty="0" smtClean="0"/>
              <a:t>Allows restoring previous versions</a:t>
            </a:r>
          </a:p>
          <a:p>
            <a:r>
              <a:rPr lang="de-DE" dirty="0" smtClean="0"/>
              <a:t>Allows multiple users to work on the same document and files</a:t>
            </a:r>
          </a:p>
          <a:p>
            <a:r>
              <a:rPr lang="de-DE" dirty="0" smtClean="0"/>
              <a:t>Merge changes from multiple developers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/>
          <p:cNvSpPr/>
          <p:nvPr/>
        </p:nvSpPr>
        <p:spPr>
          <a:xfrm>
            <a:off x="1295400" y="1524000"/>
            <a:ext cx="2362200" cy="4724400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How does it 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58122" y="5175716"/>
            <a:ext cx="457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58122" y="4191000"/>
            <a:ext cx="457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58122" y="3249597"/>
            <a:ext cx="457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58122" y="2324100"/>
            <a:ext cx="457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utoShape 2" descr="Bildergebnis für computer"/>
          <p:cNvSpPr>
            <a:spLocks noChangeAspect="1" noChangeArrowheads="1"/>
          </p:cNvSpPr>
          <p:nvPr/>
        </p:nvSpPr>
        <p:spPr bwMode="auto">
          <a:xfrm>
            <a:off x="155575" y="-2871788"/>
            <a:ext cx="9144000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Workstation, Computer, Office, Desk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958884"/>
            <a:ext cx="1143000" cy="75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Workstation, Computer, Office, Desk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821737"/>
            <a:ext cx="1143000" cy="75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Workstation, Computer, Office, Desk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364568"/>
            <a:ext cx="1143000" cy="75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>
            <a:stCxn id="4" idx="0"/>
            <a:endCxn id="5" idx="2"/>
          </p:cNvCxnSpPr>
          <p:nvPr/>
        </p:nvCxnSpPr>
        <p:spPr>
          <a:xfrm flipV="1">
            <a:off x="2886722" y="4724400"/>
            <a:ext cx="0" cy="45131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0"/>
            <a:endCxn id="6" idx="2"/>
          </p:cNvCxnSpPr>
          <p:nvPr/>
        </p:nvCxnSpPr>
        <p:spPr>
          <a:xfrm flipV="1">
            <a:off x="2886722" y="3782997"/>
            <a:ext cx="0" cy="4080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8" idx="2"/>
          </p:cNvCxnSpPr>
          <p:nvPr/>
        </p:nvCxnSpPr>
        <p:spPr>
          <a:xfrm flipV="1">
            <a:off x="2886722" y="2857500"/>
            <a:ext cx="0" cy="39209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1614532" y="5257750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Version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00200" y="4267200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Version 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614532" y="3335044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Version 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17956" y="2409380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Version 4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3657600" y="3886200"/>
            <a:ext cx="205740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657600" y="3657600"/>
            <a:ext cx="20574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/>
          <p:cNvSpPr txBox="1"/>
          <p:nvPr/>
        </p:nvSpPr>
        <p:spPr>
          <a:xfrm>
            <a:off x="4343400" y="3886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Commit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383650" y="3288268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Update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657600" y="1828800"/>
            <a:ext cx="2057400" cy="967264"/>
            <a:chOff x="2971800" y="3288268"/>
            <a:chExt cx="2057400" cy="967264"/>
          </a:xfrm>
        </p:grpSpPr>
        <p:cxnSp>
          <p:nvCxnSpPr>
            <p:cNvPr id="48" name="Straight Arrow Connector 47"/>
            <p:cNvCxnSpPr/>
            <p:nvPr/>
          </p:nvCxnSpPr>
          <p:spPr>
            <a:xfrm flipH="1" flipV="1">
              <a:off x="2971800" y="3886200"/>
              <a:ext cx="2057400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2971800" y="3657600"/>
              <a:ext cx="20574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657600" y="388620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Commit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697850" y="3288268"/>
              <a:ext cx="874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Update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57600" y="4900136"/>
            <a:ext cx="2057400" cy="967264"/>
            <a:chOff x="2971800" y="3288268"/>
            <a:chExt cx="2057400" cy="967264"/>
          </a:xfrm>
        </p:grpSpPr>
        <p:cxnSp>
          <p:nvCxnSpPr>
            <p:cNvPr id="53" name="Straight Arrow Connector 52"/>
            <p:cNvCxnSpPr/>
            <p:nvPr/>
          </p:nvCxnSpPr>
          <p:spPr>
            <a:xfrm flipH="1" flipV="1">
              <a:off x="2971800" y="3886200"/>
              <a:ext cx="2057400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2971800" y="3657600"/>
              <a:ext cx="20574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657600" y="388620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Commit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97850" y="3288268"/>
              <a:ext cx="874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Update</a:t>
              </a:r>
              <a:endParaRPr lang="en-US" dirty="0"/>
            </a:p>
          </p:txBody>
        </p:sp>
      </p:grpSp>
      <p:sp>
        <p:nvSpPr>
          <p:cNvPr id="1033" name="TextBox 1032"/>
          <p:cNvSpPr txBox="1"/>
          <p:nvPr/>
        </p:nvSpPr>
        <p:spPr>
          <a:xfrm>
            <a:off x="6342014" y="6488668"/>
            <a:ext cx="280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*Centralized </a:t>
            </a:r>
            <a:r>
              <a:rPr lang="de-DE" dirty="0" smtClean="0"/>
              <a:t>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Why use version 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Collaboration</a:t>
            </a:r>
          </a:p>
          <a:p>
            <a:pPr marL="914400" lvl="2" indent="0">
              <a:buNone/>
            </a:pPr>
            <a:r>
              <a:rPr lang="de-DE" dirty="0" smtClean="0"/>
              <a:t>Multiple people can work on the same project/files at the same time</a:t>
            </a:r>
          </a:p>
          <a:p>
            <a:r>
              <a:rPr lang="de-DE" dirty="0" smtClean="0"/>
              <a:t>Properly storing versions</a:t>
            </a:r>
          </a:p>
          <a:p>
            <a:pPr marL="914400" lvl="2" indent="0">
              <a:buNone/>
            </a:pPr>
            <a:r>
              <a:rPr lang="de-DE" dirty="0" smtClean="0"/>
              <a:t>Creating your own version is not so easy. How often do I save, what to copy into the version</a:t>
            </a:r>
          </a:p>
          <a:p>
            <a:r>
              <a:rPr lang="de-DE" dirty="0" smtClean="0"/>
              <a:t>Metadata on versions</a:t>
            </a:r>
          </a:p>
          <a:p>
            <a:pPr marL="0" indent="0">
              <a:buNone/>
            </a:pPr>
            <a:r>
              <a:rPr lang="de-DE" sz="2400" dirty="0" smtClean="0"/>
              <a:t>	Description of change, timestamp, user</a:t>
            </a:r>
          </a:p>
          <a:p>
            <a:r>
              <a:rPr lang="de-DE" dirty="0" smtClean="0"/>
              <a:t>Restoring previous versions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 smtClean="0"/>
              <a:t>Easy to go back to an older version with a few clicks</a:t>
            </a:r>
          </a:p>
          <a:p>
            <a:r>
              <a:rPr lang="de-DE" dirty="0" smtClean="0"/>
              <a:t>Backup</a:t>
            </a:r>
          </a:p>
          <a:p>
            <a:pPr marL="0" indent="0">
              <a:buNone/>
            </a:pPr>
            <a:r>
              <a:rPr lang="de-DE" sz="2400" dirty="0" smtClean="0"/>
              <a:t>	Because all collaborators and the server have a copy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VCS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Centralized system</a:t>
            </a:r>
          </a:p>
          <a:p>
            <a:pPr lvl="1"/>
            <a:r>
              <a:rPr lang="en-US" dirty="0" smtClean="0"/>
              <a:t>CVS </a:t>
            </a:r>
          </a:p>
          <a:p>
            <a:pPr lvl="1"/>
            <a:r>
              <a:rPr lang="en-US" dirty="0" smtClean="0"/>
              <a:t>Subversion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Distributed systems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Mercurial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All open source</a:t>
            </a:r>
          </a:p>
          <a:p>
            <a:endParaRPr lang="en-US" dirty="0"/>
          </a:p>
        </p:txBody>
      </p:sp>
      <p:pic>
        <p:nvPicPr>
          <p:cNvPr id="1026" name="Picture 2" descr="http://moss.csc.ncsu.edu/%7Emueller/cvs/charlie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2600"/>
            <a:ext cx="9525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ür svn logo version contr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438400"/>
            <a:ext cx="838200" cy="72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git logo version contro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3733800"/>
            <a:ext cx="1485900" cy="62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mercurial logo version contro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759" y="4953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9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systems that usually provide</a:t>
            </a:r>
          </a:p>
          <a:p>
            <a:pPr lvl="1"/>
            <a:r>
              <a:rPr lang="en-US" dirty="0" smtClean="0"/>
              <a:t>VCS</a:t>
            </a:r>
          </a:p>
          <a:p>
            <a:pPr lvl="1"/>
            <a:r>
              <a:rPr lang="en-US" dirty="0" smtClean="0"/>
              <a:t>Ticket and bug tracking system</a:t>
            </a:r>
          </a:p>
          <a:p>
            <a:pPr lvl="1"/>
            <a:r>
              <a:rPr lang="en-US" dirty="0" smtClean="0"/>
              <a:t>Wiki</a:t>
            </a:r>
          </a:p>
          <a:p>
            <a:pPr lvl="1"/>
            <a:r>
              <a:rPr lang="en-US" dirty="0" smtClean="0"/>
              <a:t>Webpages</a:t>
            </a:r>
          </a:p>
          <a:p>
            <a:r>
              <a:rPr lang="en-US" dirty="0"/>
              <a:t>GitHub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err="1"/>
              <a:t>SourceForge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https://sourceforge.net</a:t>
            </a:r>
            <a:r>
              <a:rPr lang="en-US" dirty="0"/>
              <a:t>) </a:t>
            </a:r>
          </a:p>
          <a:p>
            <a:r>
              <a:rPr lang="en-US" dirty="0" err="1" smtClean="0"/>
              <a:t>Bitbucket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bitbucket.org</a:t>
            </a:r>
            <a:r>
              <a:rPr lang="en-US" dirty="0" smtClean="0"/>
              <a:t>)*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2286" y="6477000"/>
            <a:ext cx="298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Allows private repositories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and issue tracking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1173480"/>
            <a:ext cx="90201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Open science and open source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Source code repositories and issue tracking</a:t>
            </a:r>
          </a:p>
          <a:p>
            <a:pPr>
              <a:lnSpc>
                <a:spcPct val="150000"/>
              </a:lnSpc>
            </a:pPr>
            <a:r>
              <a:rPr lang="de-DE" b="1" dirty="0"/>
              <a:t>Software architecture</a:t>
            </a:r>
          </a:p>
          <a:p>
            <a:pPr>
              <a:lnSpc>
                <a:spcPct val="150000"/>
              </a:lnSpc>
            </a:pPr>
            <a:r>
              <a:rPr lang="de-DE" dirty="0"/>
              <a:t>Documentation</a:t>
            </a:r>
          </a:p>
          <a:p>
            <a:pPr>
              <a:lnSpc>
                <a:spcPct val="150000"/>
              </a:lnSpc>
            </a:pPr>
            <a:r>
              <a:rPr lang="de-DE" dirty="0"/>
              <a:t>Logging, testing and debugging</a:t>
            </a:r>
          </a:p>
          <a:p>
            <a:pPr>
              <a:lnSpc>
                <a:spcPct val="150000"/>
              </a:lnSpc>
            </a:pPr>
            <a:r>
              <a:rPr lang="de-DE" dirty="0"/>
              <a:t>Standards and dictionaries/ontologies</a:t>
            </a:r>
          </a:p>
          <a:p>
            <a:pPr>
              <a:lnSpc>
                <a:spcPct val="150000"/>
              </a:lnSpc>
            </a:pPr>
            <a:r>
              <a:rPr lang="de-DE" dirty="0"/>
              <a:t>Security and code sanitation</a:t>
            </a:r>
          </a:p>
        </p:txBody>
      </p:sp>
    </p:spTree>
    <p:extLst>
      <p:ext uri="{BB962C8B-B14F-4D97-AF65-F5344CB8AC3E}">
        <p14:creationId xmlns:p14="http://schemas.microsoft.com/office/powerpoint/2010/main" val="412183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de-DE" b="1" dirty="0" smtClean="0"/>
              <a:t>Open </a:t>
            </a:r>
            <a:r>
              <a:rPr lang="de-DE" b="1" dirty="0"/>
              <a:t>s</a:t>
            </a:r>
            <a:r>
              <a:rPr lang="de-DE" b="1" dirty="0" smtClean="0"/>
              <a:t>cience and open source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Source code repositories and issue tracking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Software architecture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Documentation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Logging, testing and debugging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Standards and dictionaries/ontologies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Security </a:t>
            </a:r>
            <a:r>
              <a:rPr lang="de-DE" dirty="0"/>
              <a:t>and code sanitation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6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provide your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4876800" cy="1905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Command line tools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a</a:t>
            </a:r>
            <a:r>
              <a:rPr lang="de-DE" dirty="0" smtClean="0"/>
              <a:t>re </a:t>
            </a:r>
            <a:r>
              <a:rPr lang="de-DE" b="1" dirty="0" smtClean="0"/>
              <a:t>cool</a:t>
            </a:r>
            <a:r>
              <a:rPr lang="de-DE" dirty="0" smtClean="0"/>
              <a:t> and </a:t>
            </a:r>
            <a:r>
              <a:rPr lang="de-DE" b="1" dirty="0" smtClean="0"/>
              <a:t>easy</a:t>
            </a:r>
            <a:r>
              <a:rPr lang="de-DE" dirty="0" smtClean="0"/>
              <a:t> to create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64063" y="6550223"/>
            <a:ext cx="2579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http://sci.waikato.ac.nz/bioblog/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191000" y="1249363"/>
            <a:ext cx="4474464" cy="4999037"/>
            <a:chOff x="4191000" y="1249363"/>
            <a:chExt cx="4474464" cy="4999037"/>
          </a:xfrm>
        </p:grpSpPr>
        <p:grpSp>
          <p:nvGrpSpPr>
            <p:cNvPr id="4" name="Group 3"/>
            <p:cNvGrpSpPr/>
            <p:nvPr/>
          </p:nvGrpSpPr>
          <p:grpSpPr>
            <a:xfrm>
              <a:off x="5442194" y="1249363"/>
              <a:ext cx="3223270" cy="4999037"/>
              <a:chOff x="5442194" y="1249363"/>
              <a:chExt cx="3223270" cy="4999037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83231" y="3200400"/>
                <a:ext cx="1782233" cy="3048000"/>
              </a:xfrm>
              <a:prstGeom prst="rect">
                <a:avLst/>
              </a:prstGeom>
            </p:spPr>
          </p:pic>
          <p:sp>
            <p:nvSpPr>
              <p:cNvPr id="8" name="Oval Callout 7"/>
              <p:cNvSpPr/>
              <p:nvPr/>
            </p:nvSpPr>
            <p:spPr>
              <a:xfrm>
                <a:off x="5442194" y="1249363"/>
                <a:ext cx="2882073" cy="1371600"/>
              </a:xfrm>
              <a:prstGeom prst="wedgeEllipseCallout">
                <a:avLst>
                  <a:gd name="adj1" fmla="val 20095"/>
                  <a:gd name="adj2" fmla="val 7650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I can not do programming!</a:t>
                </a:r>
                <a:endParaRPr lang="en-US" sz="2400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191000" y="4274403"/>
              <a:ext cx="12362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800" b="1" dirty="0" smtClean="0"/>
                <a:t>BUT</a:t>
              </a:r>
              <a:endParaRPr lang="en-US" sz="4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2174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de-DE" dirty="0" smtClean="0"/>
              <a:t>Graphical user interface</a:t>
            </a:r>
          </a:p>
          <a:p>
            <a:pPr>
              <a:spcAft>
                <a:spcPts val="1500"/>
              </a:spcAft>
            </a:pPr>
            <a:r>
              <a:rPr lang="de-DE" dirty="0" smtClean="0"/>
              <a:t>Time consuming and error-prone</a:t>
            </a:r>
          </a:p>
          <a:p>
            <a:pPr>
              <a:spcAft>
                <a:spcPts val="1500"/>
              </a:spcAft>
            </a:pPr>
            <a:r>
              <a:rPr lang="de-DE" dirty="0" smtClean="0"/>
              <a:t>Need good design for</a:t>
            </a:r>
          </a:p>
          <a:p>
            <a:pPr lvl="1">
              <a:spcAft>
                <a:spcPts val="1500"/>
              </a:spcAft>
            </a:pPr>
            <a:r>
              <a:rPr lang="de-DE" dirty="0" smtClean="0"/>
              <a:t>User friedly interfaces</a:t>
            </a:r>
          </a:p>
          <a:p>
            <a:pPr lvl="1">
              <a:spcAft>
                <a:spcPts val="1500"/>
              </a:spcAft>
            </a:pPr>
            <a:r>
              <a:rPr lang="de-DE" dirty="0" smtClean="0"/>
              <a:t>Intuitive interfaces</a:t>
            </a:r>
          </a:p>
          <a:p>
            <a:pPr>
              <a:spcAft>
                <a:spcPts val="1500"/>
              </a:spcAft>
            </a:pPr>
            <a:r>
              <a:rPr lang="de-DE" dirty="0" smtClean="0"/>
              <a:t>Program is no longer linear</a:t>
            </a:r>
          </a:p>
          <a:p>
            <a:pPr>
              <a:spcAft>
                <a:spcPts val="15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5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Standalone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Can be copied/installed on a local computer </a:t>
            </a:r>
          </a:p>
          <a:p>
            <a:r>
              <a:rPr lang="de-DE" dirty="0" smtClean="0"/>
              <a:t>May have requirements (e.g. Python interpreter)</a:t>
            </a:r>
          </a:p>
          <a:p>
            <a:r>
              <a:rPr lang="de-DE" dirty="0" smtClean="0"/>
              <a:t>May or may not </a:t>
            </a:r>
          </a:p>
          <a:p>
            <a:pPr marL="346075" indent="0">
              <a:buNone/>
            </a:pPr>
            <a:r>
              <a:rPr lang="de-DE" dirty="0" smtClean="0"/>
              <a:t>look like a native </a:t>
            </a:r>
          </a:p>
          <a:p>
            <a:pPr marL="346075" indent="0">
              <a:buNone/>
            </a:pPr>
            <a:r>
              <a:rPr lang="de-DE" dirty="0"/>
              <a:t>a</a:t>
            </a:r>
            <a:r>
              <a:rPr lang="de-DE" dirty="0" smtClean="0"/>
              <a:t>pplication</a:t>
            </a:r>
            <a:endParaRPr lang="en-US" dirty="0" smtClean="0"/>
          </a:p>
          <a:p>
            <a:r>
              <a:rPr lang="de-DE" dirty="0" smtClean="0"/>
              <a:t>Python – TK</a:t>
            </a:r>
          </a:p>
          <a:p>
            <a:endParaRPr lang="de-DE" dirty="0" smtClean="0"/>
          </a:p>
        </p:txBody>
      </p:sp>
      <p:sp>
        <p:nvSpPr>
          <p:cNvPr id="4" name="Rectangle 3"/>
          <p:cNvSpPr/>
          <p:nvPr/>
        </p:nvSpPr>
        <p:spPr>
          <a:xfrm>
            <a:off x="76200" y="6400800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https://</a:t>
            </a:r>
            <a:r>
              <a:rPr lang="de-DE" dirty="0" smtClean="0"/>
              <a:t>wiki.python.org/moin/GuiProgramming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514600"/>
            <a:ext cx="4652576" cy="379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76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6400800" cy="4754563"/>
          </a:xfrm>
        </p:spPr>
        <p:txBody>
          <a:bodyPr/>
          <a:lstStyle/>
          <a:p>
            <a:pPr>
              <a:spcAft>
                <a:spcPts val="2000"/>
              </a:spcAft>
            </a:pPr>
            <a:r>
              <a:rPr lang="de-DE" dirty="0" smtClean="0"/>
              <a:t>Browser is available on all systems</a:t>
            </a:r>
          </a:p>
          <a:p>
            <a:pPr>
              <a:spcAft>
                <a:spcPts val="2000"/>
              </a:spcAft>
            </a:pPr>
            <a:r>
              <a:rPr lang="de-DE" dirty="0" smtClean="0"/>
              <a:t>Requires a server</a:t>
            </a:r>
          </a:p>
          <a:p>
            <a:pPr>
              <a:spcAft>
                <a:spcPts val="2000"/>
              </a:spcAft>
            </a:pPr>
            <a:r>
              <a:rPr lang="de-DE" dirty="0" smtClean="0"/>
              <a:t>Transfer of big data files can be problematic</a:t>
            </a:r>
          </a:p>
          <a:p>
            <a:pPr>
              <a:spcAft>
                <a:spcPts val="2000"/>
              </a:spcAft>
            </a:pPr>
            <a:r>
              <a:rPr lang="de-DE" dirty="0" smtClean="0"/>
              <a:t>Have to be concerned about security</a:t>
            </a:r>
            <a:endParaRPr lang="en-US" dirty="0"/>
          </a:p>
        </p:txBody>
      </p:sp>
      <p:pic>
        <p:nvPicPr>
          <p:cNvPr id="4" name="Picture 2" descr="http://i.kinja-img.com/gawker-media/image/upload/s--9ece2fSr--/18psyuy7cegjvjp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201" y="1608113"/>
            <a:ext cx="1104497" cy="70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971498" y="3640853"/>
            <a:ext cx="1981200" cy="1600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75756" y="3863268"/>
            <a:ext cx="461665" cy="116416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dirty="0" smtClean="0"/>
              <a:t>Web 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38198" y="3990041"/>
            <a:ext cx="1447800" cy="10224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Program</a:t>
            </a:r>
          </a:p>
          <a:p>
            <a:pPr algn="ctr"/>
            <a:r>
              <a:rPr lang="de-DE" dirty="0" smtClean="0"/>
              <a:t>e.g. in Python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304627" y="5606534"/>
            <a:ext cx="1295400" cy="914400"/>
            <a:chOff x="228600" y="3581400"/>
            <a:chExt cx="1295400" cy="914400"/>
          </a:xfrm>
        </p:grpSpPr>
        <p:sp>
          <p:nvSpPr>
            <p:cNvPr id="9" name="Can 8"/>
            <p:cNvSpPr/>
            <p:nvPr/>
          </p:nvSpPr>
          <p:spPr>
            <a:xfrm>
              <a:off x="228600" y="3581400"/>
              <a:ext cx="1295400" cy="914400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434" y="3897868"/>
              <a:ext cx="1058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Database</a:t>
              </a:r>
              <a:endParaRPr lang="en-US" dirty="0"/>
            </a:p>
          </p:txBody>
        </p:sp>
      </p:grpSp>
      <p:cxnSp>
        <p:nvCxnSpPr>
          <p:cNvPr id="14" name="Straight Arrow Connector 13"/>
          <p:cNvCxnSpPr>
            <a:stCxn id="8" idx="2"/>
            <a:endCxn id="9" idx="1"/>
          </p:cNvCxnSpPr>
          <p:nvPr/>
        </p:nvCxnSpPr>
        <p:spPr>
          <a:xfrm flipH="1">
            <a:off x="7952327" y="5012453"/>
            <a:ext cx="9771" cy="594081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85898" y="52230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SQL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4" idx="2"/>
            <a:endCxn id="8" idx="0"/>
          </p:cNvCxnSpPr>
          <p:nvPr/>
        </p:nvCxnSpPr>
        <p:spPr>
          <a:xfrm>
            <a:off x="7943450" y="2311959"/>
            <a:ext cx="18648" cy="167808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loud 4"/>
          <p:cNvSpPr/>
          <p:nvPr/>
        </p:nvSpPr>
        <p:spPr>
          <a:xfrm>
            <a:off x="7067149" y="2677440"/>
            <a:ext cx="1752600" cy="5334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Internet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85898" y="2359223"/>
            <a:ext cx="1184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HTML, CSS, JS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6417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Open science and open source 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Source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code repositories and issue tracking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Software architecture</a:t>
            </a:r>
          </a:p>
          <a:p>
            <a:pPr>
              <a:lnSpc>
                <a:spcPct val="150000"/>
              </a:lnSpc>
            </a:pPr>
            <a:r>
              <a:rPr lang="de-DE" b="1" dirty="0"/>
              <a:t>Documentation</a:t>
            </a:r>
          </a:p>
          <a:p>
            <a:pPr>
              <a:lnSpc>
                <a:spcPct val="150000"/>
              </a:lnSpc>
            </a:pPr>
            <a:r>
              <a:rPr lang="de-DE" dirty="0"/>
              <a:t>Logging, testing and debugging</a:t>
            </a:r>
          </a:p>
          <a:p>
            <a:pPr>
              <a:lnSpc>
                <a:spcPct val="150000"/>
              </a:lnSpc>
            </a:pPr>
            <a:r>
              <a:rPr lang="de-DE" dirty="0"/>
              <a:t>Standards and dictionaries/ontologies</a:t>
            </a:r>
          </a:p>
          <a:p>
            <a:pPr>
              <a:lnSpc>
                <a:spcPct val="150000"/>
              </a:lnSpc>
            </a:pPr>
            <a:r>
              <a:rPr lang="de-DE" dirty="0"/>
              <a:t>Security and code sanitation</a:t>
            </a:r>
          </a:p>
        </p:txBody>
      </p:sp>
    </p:spTree>
    <p:extLst>
      <p:ext uri="{BB962C8B-B14F-4D97-AF65-F5344CB8AC3E}">
        <p14:creationId xmlns:p14="http://schemas.microsoft.com/office/powerpoint/2010/main" val="35722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yourself</a:t>
            </a:r>
          </a:p>
          <a:p>
            <a:pPr lvl="1"/>
            <a:r>
              <a:rPr lang="de-DE" dirty="0" smtClean="0"/>
              <a:t>Helps to organize thoughts and code</a:t>
            </a:r>
          </a:p>
          <a:p>
            <a:pPr lvl="1"/>
            <a:r>
              <a:rPr lang="de-DE" dirty="0" smtClean="0"/>
              <a:t>Understand old code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others</a:t>
            </a:r>
          </a:p>
          <a:p>
            <a:pPr lvl="1"/>
            <a:r>
              <a:rPr lang="de-DE" dirty="0" smtClean="0"/>
              <a:t>Quick understanding of the code</a:t>
            </a:r>
          </a:p>
          <a:p>
            <a:pPr lvl="1"/>
            <a:r>
              <a:rPr lang="de-DE" dirty="0" smtClean="0"/>
              <a:t>Allows modification of the code</a:t>
            </a:r>
          </a:p>
          <a:p>
            <a:pPr lvl="1"/>
            <a:r>
              <a:rPr lang="de-DE" dirty="0" smtClean="0"/>
              <a:t>Allows using of the code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Variable and function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r>
              <a:rPr lang="de-DE" dirty="0" smtClean="0"/>
              <a:t>Choose meaningful names for </a:t>
            </a:r>
          </a:p>
          <a:p>
            <a:pPr lvl="1"/>
            <a:r>
              <a:rPr lang="de-DE" dirty="0" smtClean="0"/>
              <a:t>Variables</a:t>
            </a:r>
          </a:p>
          <a:p>
            <a:pPr lvl="1"/>
            <a:r>
              <a:rPr lang="de-DE" dirty="0" smtClean="0"/>
              <a:t>Parameters</a:t>
            </a:r>
          </a:p>
          <a:p>
            <a:pPr lvl="1"/>
            <a:r>
              <a:rPr lang="de-DE" dirty="0" smtClean="0"/>
              <a:t>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8322" y="1295400"/>
            <a:ext cx="8238478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>
                <a:solidFill>
                  <a:srgbClr val="0070C0"/>
                </a:solidFill>
              </a:rPr>
              <a:t>def</a:t>
            </a:r>
            <a:r>
              <a:rPr lang="de-DE" dirty="0"/>
              <a:t> </a:t>
            </a:r>
            <a:r>
              <a:rPr lang="de-DE" dirty="0" smtClean="0"/>
              <a:t>do </a:t>
            </a:r>
            <a:r>
              <a:rPr lang="de-DE" dirty="0"/>
              <a:t>(a, b):</a:t>
            </a:r>
          </a:p>
          <a:p>
            <a:r>
              <a:rPr lang="de-DE" dirty="0"/>
              <a:t>      c = a + </a:t>
            </a:r>
            <a:r>
              <a:rPr lang="de-DE" dirty="0" smtClean="0"/>
              <a:t>" " </a:t>
            </a:r>
            <a:r>
              <a:rPr lang="de-DE" dirty="0"/>
              <a:t>+ b</a:t>
            </a:r>
          </a:p>
          <a:p>
            <a:r>
              <a:rPr lang="de-DE" dirty="0"/>
              <a:t>      </a:t>
            </a:r>
            <a:r>
              <a:rPr lang="de-DE" dirty="0">
                <a:solidFill>
                  <a:srgbClr val="0070C0"/>
                </a:solidFill>
              </a:rPr>
              <a:t>return</a:t>
            </a:r>
            <a:r>
              <a:rPr lang="de-DE" dirty="0"/>
              <a:t> </a:t>
            </a:r>
            <a:r>
              <a:rPr lang="de-DE" dirty="0" smtClean="0"/>
              <a:t>c;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322" y="4876800"/>
            <a:ext cx="822960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>
                <a:solidFill>
                  <a:srgbClr val="0070C0"/>
                </a:solidFill>
              </a:rPr>
              <a:t>def</a:t>
            </a:r>
            <a:r>
              <a:rPr lang="de-DE" dirty="0"/>
              <a:t> </a:t>
            </a:r>
            <a:r>
              <a:rPr lang="de-DE" dirty="0" smtClean="0"/>
              <a:t>full_name (first_name, last_name):</a:t>
            </a:r>
            <a:endParaRPr lang="de-DE" dirty="0"/>
          </a:p>
          <a:p>
            <a:r>
              <a:rPr lang="de-DE" dirty="0"/>
              <a:t>      </a:t>
            </a:r>
            <a:r>
              <a:rPr lang="de-DE" dirty="0" smtClean="0"/>
              <a:t>name </a:t>
            </a:r>
            <a:r>
              <a:rPr lang="de-DE" dirty="0"/>
              <a:t>= </a:t>
            </a:r>
            <a:r>
              <a:rPr lang="de-DE" dirty="0" smtClean="0"/>
              <a:t>first_name </a:t>
            </a:r>
            <a:r>
              <a:rPr lang="de-DE" dirty="0"/>
              <a:t>+ " " + </a:t>
            </a:r>
            <a:r>
              <a:rPr lang="de-DE" dirty="0" smtClean="0"/>
              <a:t>last_name</a:t>
            </a:r>
            <a:endParaRPr lang="de-DE" dirty="0"/>
          </a:p>
          <a:p>
            <a:r>
              <a:rPr lang="de-DE" dirty="0"/>
              <a:t>      </a:t>
            </a:r>
            <a:r>
              <a:rPr lang="de-DE" dirty="0">
                <a:solidFill>
                  <a:srgbClr val="0070C0"/>
                </a:solidFill>
              </a:rPr>
              <a:t>return</a:t>
            </a:r>
            <a:r>
              <a:rPr lang="de-DE" dirty="0"/>
              <a:t> </a:t>
            </a:r>
            <a:r>
              <a:rPr lang="de-DE" dirty="0" smtClean="0"/>
              <a:t>name;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8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</a:t>
            </a:r>
            <a:r>
              <a:rPr lang="de-DE" dirty="0" smtClean="0"/>
              <a:t>ocstring and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Add docstrings to your functions which helps to understand their purpose and constrains</a:t>
            </a:r>
          </a:p>
          <a:p>
            <a:r>
              <a:rPr lang="de-DE" dirty="0" smtClean="0"/>
              <a:t>Add comments to code blocks to explain your intention</a:t>
            </a:r>
          </a:p>
          <a:p>
            <a:r>
              <a:rPr lang="de-DE" dirty="0" smtClean="0"/>
              <a:t>Writting comments before writting the code helps to organize thoughts and have comments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3858" y="1219200"/>
            <a:ext cx="8229600" cy="2057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>
                <a:solidFill>
                  <a:srgbClr val="0070C0"/>
                </a:solidFill>
              </a:rPr>
              <a:t>def</a:t>
            </a:r>
            <a:r>
              <a:rPr lang="de-DE" dirty="0"/>
              <a:t> </a:t>
            </a:r>
            <a:r>
              <a:rPr lang="de-DE" dirty="0" smtClean="0"/>
              <a:t>full_name (first_name, last_name):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      </a:t>
            </a:r>
            <a:r>
              <a:rPr lang="de-DE" dirty="0">
                <a:solidFill>
                  <a:srgbClr val="00B050"/>
                </a:solidFill>
              </a:rPr>
              <a:t>""" </a:t>
            </a:r>
            <a:r>
              <a:rPr lang="de-DE" dirty="0" smtClean="0">
                <a:solidFill>
                  <a:srgbClr val="00B050"/>
                </a:solidFill>
              </a:rPr>
              <a:t>Function to concatenate the the first name and the last name to generate </a:t>
            </a:r>
          </a:p>
          <a:p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smtClean="0">
                <a:solidFill>
                  <a:srgbClr val="00B050"/>
                </a:solidFill>
              </a:rPr>
              <a:t>     the full name of a person </a:t>
            </a:r>
            <a:r>
              <a:rPr lang="de-DE" dirty="0">
                <a:solidFill>
                  <a:srgbClr val="00B050"/>
                </a:solidFill>
              </a:rPr>
              <a:t>"""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smtClean="0">
                <a:solidFill>
                  <a:srgbClr val="00B050"/>
                </a:solidFill>
              </a:rPr>
              <a:t>     # concatenate first and last name and add a space in the middle</a:t>
            </a:r>
            <a:endParaRPr lang="de-DE" dirty="0">
              <a:solidFill>
                <a:srgbClr val="00B050"/>
              </a:solidFill>
            </a:endParaRPr>
          </a:p>
          <a:p>
            <a:r>
              <a:rPr lang="de-DE" dirty="0"/>
              <a:t>      </a:t>
            </a:r>
            <a:r>
              <a:rPr lang="de-DE" dirty="0" smtClean="0"/>
              <a:t>name </a:t>
            </a:r>
            <a:r>
              <a:rPr lang="de-DE" dirty="0"/>
              <a:t>= </a:t>
            </a:r>
            <a:r>
              <a:rPr lang="de-DE" dirty="0" smtClean="0"/>
              <a:t>first_name </a:t>
            </a:r>
            <a:r>
              <a:rPr lang="de-DE" dirty="0"/>
              <a:t>+ </a:t>
            </a:r>
            <a:r>
              <a:rPr lang="de-DE" dirty="0" smtClean="0"/>
              <a:t>" " </a:t>
            </a:r>
            <a:r>
              <a:rPr lang="de-DE" dirty="0"/>
              <a:t>+ </a:t>
            </a:r>
            <a:r>
              <a:rPr lang="de-DE" dirty="0" smtClean="0"/>
              <a:t>last_name</a:t>
            </a:r>
          </a:p>
          <a:p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smtClean="0">
                <a:solidFill>
                  <a:srgbClr val="00B050"/>
                </a:solidFill>
              </a:rPr>
              <a:t>     # return the generated name</a:t>
            </a:r>
            <a:endParaRPr lang="de-DE" dirty="0">
              <a:solidFill>
                <a:srgbClr val="00B050"/>
              </a:solidFill>
            </a:endParaRPr>
          </a:p>
          <a:p>
            <a:r>
              <a:rPr lang="de-DE" dirty="0"/>
              <a:t>      </a:t>
            </a:r>
            <a:r>
              <a:rPr lang="de-DE" dirty="0">
                <a:solidFill>
                  <a:srgbClr val="0070C0"/>
                </a:solidFill>
              </a:rPr>
              <a:t>return</a:t>
            </a:r>
            <a:r>
              <a:rPr lang="de-DE" dirty="0"/>
              <a:t> </a:t>
            </a:r>
            <a:r>
              <a:rPr lang="de-DE" dirty="0" smtClean="0"/>
              <a:t>name;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29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Extended docstring - Epydoc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12" y="1295400"/>
            <a:ext cx="8424377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550223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http://danishmujeeb.com/blog/2012/10/how-to-generate-javadoc-style-documentation-for-python/</a:t>
            </a:r>
          </a:p>
        </p:txBody>
      </p:sp>
    </p:spTree>
    <p:extLst>
      <p:ext uri="{BB962C8B-B14F-4D97-AF65-F5344CB8AC3E}">
        <p14:creationId xmlns:p14="http://schemas.microsoft.com/office/powerpoint/2010/main" val="123678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Commandline tools</a:t>
            </a:r>
          </a:p>
          <a:p>
            <a:pPr lvl="1"/>
            <a:r>
              <a:rPr lang="de-DE" dirty="0" smtClean="0"/>
              <a:t>„-h“ option</a:t>
            </a:r>
          </a:p>
          <a:p>
            <a:pPr lvl="1"/>
            <a:r>
              <a:rPr lang="de-DE" dirty="0"/>
              <a:t>m</a:t>
            </a:r>
            <a:r>
              <a:rPr lang="de-DE" dirty="0" smtClean="0"/>
              <a:t>an pages (manual page)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GUI program</a:t>
            </a:r>
          </a:p>
          <a:p>
            <a:pPr lvl="1"/>
            <a:r>
              <a:rPr lang="de-DE" dirty="0" smtClean="0"/>
              <a:t>Manuals</a:t>
            </a:r>
          </a:p>
          <a:p>
            <a:pPr lvl="1"/>
            <a:r>
              <a:rPr lang="de-DE" dirty="0" smtClean="0"/>
              <a:t>Quick start guide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Youtube videos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886200" y="3733800"/>
            <a:ext cx="381000" cy="990600"/>
          </a:xfrm>
          <a:prstGeom prst="rightBrace">
            <a:avLst>
              <a:gd name="adj1" fmla="val 2697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43400" y="3934968"/>
            <a:ext cx="3454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rgbClr val="FF0000"/>
                </a:solidFill>
              </a:rPr>
              <a:t>Tons of screenshots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02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Science – Whats the deal?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Science (findings) should be</a:t>
            </a:r>
          </a:p>
          <a:p>
            <a:pPr lvl="1"/>
            <a:r>
              <a:rPr lang="de-DE" dirty="0" smtClean="0"/>
              <a:t>Genuine</a:t>
            </a:r>
          </a:p>
          <a:p>
            <a:pPr lvl="1"/>
            <a:r>
              <a:rPr lang="de-DE" dirty="0" smtClean="0"/>
              <a:t>Reliable</a:t>
            </a:r>
          </a:p>
          <a:p>
            <a:pPr lvl="1"/>
            <a:r>
              <a:rPr lang="de-DE" dirty="0" smtClean="0"/>
              <a:t>Reproducable</a:t>
            </a:r>
          </a:p>
          <a:p>
            <a:pPr lvl="1"/>
            <a:r>
              <a:rPr lang="de-DE" dirty="0" smtClean="0"/>
              <a:t>Accessible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Unfortunatly its not like this mainly due to </a:t>
            </a:r>
            <a:r>
              <a:rPr lang="de-DE" dirty="0"/>
              <a:t>„Publish or perish“</a:t>
            </a:r>
            <a:endParaRPr lang="en-US" dirty="0"/>
          </a:p>
          <a:p>
            <a:endParaRPr lang="de-DE" dirty="0"/>
          </a:p>
          <a:p>
            <a:pPr lvl="1"/>
            <a:endParaRPr lang="en-US" dirty="0"/>
          </a:p>
        </p:txBody>
      </p:sp>
      <p:pic>
        <p:nvPicPr>
          <p:cNvPr id="2050" name="Picture 2" descr="Bildergebnis für open scienc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3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Open science and open source 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Source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code repositories and issue tracking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Software architecture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Documentation</a:t>
            </a:r>
          </a:p>
          <a:p>
            <a:pPr>
              <a:lnSpc>
                <a:spcPct val="150000"/>
              </a:lnSpc>
            </a:pPr>
            <a:r>
              <a:rPr lang="de-DE" b="1" dirty="0"/>
              <a:t>Logging, testing and debugging</a:t>
            </a:r>
          </a:p>
          <a:p>
            <a:pPr>
              <a:lnSpc>
                <a:spcPct val="150000"/>
              </a:lnSpc>
            </a:pPr>
            <a:r>
              <a:rPr lang="de-DE" dirty="0"/>
              <a:t>Standards and dictionaries/ontologies</a:t>
            </a:r>
          </a:p>
          <a:p>
            <a:pPr>
              <a:lnSpc>
                <a:spcPct val="150000"/>
              </a:lnSpc>
            </a:pPr>
            <a:r>
              <a:rPr lang="de-DE" dirty="0"/>
              <a:t>Security and code sanitation</a:t>
            </a:r>
          </a:p>
        </p:txBody>
      </p:sp>
    </p:spTree>
    <p:extLst>
      <p:ext uri="{BB962C8B-B14F-4D97-AF65-F5344CB8AC3E}">
        <p14:creationId xmlns:p14="http://schemas.microsoft.com/office/powerpoint/2010/main" val="70452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Writting status information into a file</a:t>
            </a:r>
          </a:p>
          <a:p>
            <a:pPr lvl="1"/>
            <a:r>
              <a:rPr lang="de-DE" dirty="0" smtClean="0"/>
              <a:t>variables, position, warnings, errors</a:t>
            </a:r>
          </a:p>
          <a:p>
            <a:r>
              <a:rPr lang="de-DE" dirty="0" smtClean="0"/>
              <a:t>Log level allows filter messages based on their importance</a:t>
            </a:r>
          </a:p>
          <a:p>
            <a:pPr lvl="1"/>
            <a:r>
              <a:rPr lang="de-DE" dirty="0" smtClean="0"/>
              <a:t>Critical, Error, Warning, Info, Debug</a:t>
            </a:r>
          </a:p>
          <a:p>
            <a:r>
              <a:rPr lang="de-DE" dirty="0" smtClean="0"/>
              <a:t>Logfile can help to find and reproduce bugs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docs.python.org/3/library/logging.html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791200"/>
            <a:ext cx="914400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smtClean="0"/>
              <a:t>...</a:t>
            </a:r>
            <a:endParaRPr lang="en-US" sz="1200" dirty="0" smtClean="0"/>
          </a:p>
          <a:p>
            <a:r>
              <a:rPr lang="en-US" sz="1200" dirty="0" smtClean="0"/>
              <a:t>[</a:t>
            </a:r>
            <a:r>
              <a:rPr lang="en-US" sz="1200" dirty="0"/>
              <a:t>INFO ] 2017-04-10 14:38:38,594 [</a:t>
            </a:r>
            <a:r>
              <a:rPr lang="en-US" sz="1200" dirty="0" err="1"/>
              <a:t>org.grits.toolbox.core.datamodel.GritsDataModelService</a:t>
            </a:r>
            <a:r>
              <a:rPr lang="en-US" sz="1200" dirty="0"/>
              <a:t> </a:t>
            </a:r>
            <a:r>
              <a:rPr lang="en-US" sz="1200" dirty="0" err="1"/>
              <a:t>addEntry</a:t>
            </a:r>
            <a:r>
              <a:rPr lang="en-US" sz="1200" dirty="0"/>
              <a:t> 74] - Add Entry: </a:t>
            </a:r>
            <a:r>
              <a:rPr lang="en-US" sz="1200" dirty="0" smtClean="0"/>
              <a:t>GV010617 </a:t>
            </a:r>
          </a:p>
          <a:p>
            <a:r>
              <a:rPr lang="en-US" sz="1200" dirty="0" smtClean="0"/>
              <a:t>[</a:t>
            </a:r>
            <a:r>
              <a:rPr lang="en-US" sz="1200" dirty="0"/>
              <a:t>DEBUG] 2017-04-10 14:38:38,607 [</a:t>
            </a:r>
            <a:r>
              <a:rPr lang="en-US" sz="1200" dirty="0" err="1"/>
              <a:t>org.grits.toolbox.core.utils.WorkspaceXMLHandler</a:t>
            </a:r>
            <a:r>
              <a:rPr lang="en-US" sz="1200" dirty="0"/>
              <a:t> </a:t>
            </a:r>
            <a:r>
              <a:rPr lang="en-US" sz="1200" dirty="0" err="1"/>
              <a:t>writeXmlFile</a:t>
            </a:r>
            <a:r>
              <a:rPr lang="en-US" sz="1200" dirty="0"/>
              <a:t> 676] - Operating System is Windows 7</a:t>
            </a:r>
          </a:p>
          <a:p>
            <a:r>
              <a:rPr lang="en-US" sz="1200" dirty="0"/>
              <a:t>[DEBUG] 2017-04-10 14:38:38,623 [org.grits.toolbox.core.datamodel.io.project.ProjectPropertyReader read 37] - Loading project version "</a:t>
            </a:r>
            <a:r>
              <a:rPr lang="en-US" sz="1200" dirty="0" smtClean="0"/>
              <a:t>1.0“</a:t>
            </a:r>
          </a:p>
          <a:p>
            <a:r>
              <a:rPr lang="de-DE" sz="1200" dirty="0" smtClean="0"/>
              <a:t>...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4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Testing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Test a function with a series of automated test case to make sure its (still) working</a:t>
            </a:r>
          </a:p>
          <a:p>
            <a:r>
              <a:rPr lang="de-DE" dirty="0" smtClean="0"/>
              <a:t>Helps to find errors caused by changes in dependencies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docs.python.org/2/library/unittest.html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Arc 16"/>
          <p:cNvSpPr/>
          <p:nvPr/>
        </p:nvSpPr>
        <p:spPr>
          <a:xfrm>
            <a:off x="3048000" y="5105400"/>
            <a:ext cx="2743200" cy="914400"/>
          </a:xfrm>
          <a:prstGeom prst="arc">
            <a:avLst>
              <a:gd name="adj1" fmla="val 10805544"/>
              <a:gd name="adj2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10800000">
            <a:off x="3048000" y="5760863"/>
            <a:ext cx="2743200" cy="914400"/>
          </a:xfrm>
          <a:prstGeom prst="arc">
            <a:avLst>
              <a:gd name="adj1" fmla="val 10805544"/>
              <a:gd name="adj2" fmla="val 0"/>
            </a:avLst>
          </a:pr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0" y="5562600"/>
            <a:ext cx="19812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  <a:r>
              <a:rPr lang="de-DE" dirty="0" smtClean="0"/>
              <a:t>ef divide(a, b):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00200" y="5562600"/>
            <a:ext cx="18288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 suite</a:t>
            </a:r>
            <a:endParaRPr lang="en-US" dirty="0"/>
          </a:p>
        </p:txBody>
      </p:sp>
      <p:cxnSp>
        <p:nvCxnSpPr>
          <p:cNvPr id="20" name="Straight Connector 19"/>
          <p:cNvCxnSpPr>
            <a:stCxn id="5" idx="3"/>
            <a:endCxn id="4" idx="1"/>
          </p:cNvCxnSpPr>
          <p:nvPr/>
        </p:nvCxnSpPr>
        <p:spPr>
          <a:xfrm>
            <a:off x="3429000" y="5905500"/>
            <a:ext cx="190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29000" y="4648200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divide(5,2.5) == 2?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10206" y="55742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divide(0,2) == 0?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29000" y="6248400"/>
            <a:ext cx="210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divide(2,0) == Error?</a:t>
            </a:r>
            <a:endParaRPr lang="en-US" dirty="0"/>
          </a:p>
        </p:txBody>
      </p:sp>
      <p:pic>
        <p:nvPicPr>
          <p:cNvPr id="4098" name="Picture 2" descr="Bildergebnis für unit test keep cal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4" y="30333"/>
            <a:ext cx="1047750" cy="122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6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Testing your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Software developers usually wear blinders </a:t>
            </a:r>
            <a:r>
              <a:rPr lang="de-DE" sz="2400" dirty="0" smtClean="0"/>
              <a:t>(well, sometimes)</a:t>
            </a:r>
            <a:endParaRPr lang="de-DE" dirty="0" smtClean="0"/>
          </a:p>
          <a:p>
            <a:r>
              <a:rPr lang="de-DE" dirty="0" smtClean="0"/>
              <a:t>After your code is working test your program</a:t>
            </a:r>
          </a:p>
          <a:p>
            <a:pPr lvl="1"/>
            <a:r>
              <a:rPr lang="de-DE" dirty="0" smtClean="0"/>
              <a:t>What happens if I use a different order</a:t>
            </a:r>
          </a:p>
          <a:p>
            <a:pPr lvl="1"/>
            <a:r>
              <a:rPr lang="de-DE" dirty="0" smtClean="0"/>
              <a:t>What happens if I combine the new feature with other features</a:t>
            </a:r>
          </a:p>
          <a:p>
            <a:pPr lvl="1"/>
            <a:r>
              <a:rPr lang="de-DE" dirty="0" smtClean="0"/>
              <a:t>What happens for incorrect input values</a:t>
            </a:r>
          </a:p>
          <a:p>
            <a:pPr lvl="1"/>
            <a:r>
              <a:rPr lang="de-DE" dirty="0" smtClean="0"/>
              <a:t>„Does not matter if it works for you, it has to run on my computer“</a:t>
            </a:r>
          </a:p>
          <a:p>
            <a:r>
              <a:rPr lang="de-DE" dirty="0" smtClean="0"/>
              <a:t>It helps if this is done by somebody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Allow to stop the program during execution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Explore the current state of the program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Content of parameters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Content of variables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Step by step execution of the program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wiki.python.org/moin/PythonDebuggingTools</a:t>
            </a:r>
            <a:r>
              <a:rPr lang="en-US" sz="28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3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Open science and open source 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Source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code repositories and issue tracking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Software architecture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Documentation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Logging, testing and debugging</a:t>
            </a:r>
          </a:p>
          <a:p>
            <a:pPr>
              <a:lnSpc>
                <a:spcPct val="150000"/>
              </a:lnSpc>
            </a:pPr>
            <a:r>
              <a:rPr lang="de-DE" b="1" dirty="0"/>
              <a:t>Standards and dictionaries/ontologies</a:t>
            </a:r>
          </a:p>
          <a:p>
            <a:pPr>
              <a:lnSpc>
                <a:spcPct val="150000"/>
              </a:lnSpc>
            </a:pPr>
            <a:r>
              <a:rPr lang="de-DE" dirty="0"/>
              <a:t>Security and code sanitation</a:t>
            </a:r>
          </a:p>
        </p:txBody>
      </p:sp>
    </p:spTree>
    <p:extLst>
      <p:ext uri="{BB962C8B-B14F-4D97-AF65-F5344CB8AC3E}">
        <p14:creationId xmlns:p14="http://schemas.microsoft.com/office/powerpoint/2010/main" val="327162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Why do we need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People tend to create their own formats rather than resuing existing once</a:t>
            </a:r>
          </a:p>
          <a:p>
            <a:pPr lvl="1"/>
            <a:r>
              <a:rPr lang="de-DE" dirty="0" smtClean="0"/>
              <a:t>They dont know</a:t>
            </a:r>
          </a:p>
          <a:p>
            <a:pPr lvl="1"/>
            <a:r>
              <a:rPr lang="de-DE" dirty="0" smtClean="0"/>
              <a:t>They only need a subset of the standard</a:t>
            </a:r>
          </a:p>
          <a:p>
            <a:r>
              <a:rPr lang="de-DE" dirty="0" smtClean="0"/>
              <a:t>This causes problems if information is transfered between applications</a:t>
            </a:r>
          </a:p>
          <a:p>
            <a:r>
              <a:rPr lang="de-DE" dirty="0" smtClean="0"/>
              <a:t>With standards tools and command line application become compatible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4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Why do we need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Dictionaries allow to control how information is represented</a:t>
            </a:r>
          </a:p>
          <a:p>
            <a:r>
              <a:rPr lang="de-DE" dirty="0" smtClean="0"/>
              <a:t>Ontologies can contain</a:t>
            </a:r>
            <a:r>
              <a:rPr lang="en-US" dirty="0"/>
              <a:t> </a:t>
            </a:r>
            <a:endParaRPr lang="en-US" dirty="0" smtClean="0"/>
          </a:p>
          <a:p>
            <a:pPr marL="346075" indent="0">
              <a:buNone/>
            </a:pPr>
            <a:r>
              <a:rPr lang="en-US" dirty="0" smtClean="0"/>
              <a:t>dictionaries but also </a:t>
            </a:r>
          </a:p>
          <a:p>
            <a:pPr marL="346075" indent="0">
              <a:buNone/>
            </a:pPr>
            <a:r>
              <a:rPr lang="en-US" dirty="0" smtClean="0"/>
              <a:t>other annotations</a:t>
            </a:r>
          </a:p>
          <a:p>
            <a:r>
              <a:rPr lang="de-DE" dirty="0"/>
              <a:t>International Society </a:t>
            </a:r>
            <a:r>
              <a:rPr lang="de-DE" dirty="0" smtClean="0"/>
              <a:t>for</a:t>
            </a:r>
          </a:p>
          <a:p>
            <a:pPr marL="346075" indent="0">
              <a:buNone/>
            </a:pPr>
            <a:r>
              <a:rPr lang="de-DE" dirty="0" smtClean="0"/>
              <a:t>Biocuration </a:t>
            </a:r>
          </a:p>
          <a:p>
            <a:pPr marL="346075" indent="0">
              <a:buNone/>
            </a:pPr>
            <a:r>
              <a:rPr lang="de-DE" dirty="0" smtClean="0"/>
              <a:t>(</a:t>
            </a:r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biocuration.org</a:t>
            </a:r>
            <a:r>
              <a:rPr lang="de-DE" dirty="0" smtClean="0"/>
              <a:t>) </a:t>
            </a:r>
          </a:p>
        </p:txBody>
      </p:sp>
      <p:pic>
        <p:nvPicPr>
          <p:cNvPr id="2050" name="Picture 2" descr="Bildergebnis für galileo hu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496360"/>
            <a:ext cx="4152900" cy="428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181600" y="2743200"/>
            <a:ext cx="3311469" cy="3074295"/>
            <a:chOff x="5181600" y="2743200"/>
            <a:chExt cx="3311469" cy="3074295"/>
          </a:xfrm>
        </p:grpSpPr>
        <p:sp>
          <p:nvSpPr>
            <p:cNvPr id="4" name="TextBox 3"/>
            <p:cNvSpPr txBox="1"/>
            <p:nvPr/>
          </p:nvSpPr>
          <p:spPr>
            <a:xfrm>
              <a:off x="6519477" y="2743200"/>
              <a:ext cx="8675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Human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08304" y="3380394"/>
              <a:ext cx="87235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Humen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1600" y="4114800"/>
              <a:ext cx="15119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Homo sapiens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9000" y="4300777"/>
              <a:ext cx="114165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H. sapiens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65087" y="5448163"/>
              <a:ext cx="152798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Homo Sapiens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91200" y="5181600"/>
              <a:ext cx="6142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Man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44794" y="3188732"/>
              <a:ext cx="8487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Patient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395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Minimum information initiatives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Groups trying to define minimum amount of information required to describe an experiment </a:t>
            </a:r>
          </a:p>
          <a:p>
            <a:pPr lvl="1"/>
            <a:r>
              <a:rPr lang="de-DE" dirty="0" smtClean="0"/>
              <a:t>MIAPE, proteomics experiments</a:t>
            </a:r>
          </a:p>
          <a:p>
            <a:pPr lvl="1"/>
            <a:r>
              <a:rPr lang="de-DE" dirty="0" smtClean="0"/>
              <a:t>MIAME, gene expression microarray assays</a:t>
            </a:r>
          </a:p>
          <a:p>
            <a:r>
              <a:rPr lang="de-DE" dirty="0" smtClean="0"/>
              <a:t>Mainly aimed as guidelines for publication </a:t>
            </a:r>
          </a:p>
          <a:p>
            <a:r>
              <a:rPr lang="de-DE" b="1" dirty="0" smtClean="0"/>
              <a:t>BUT </a:t>
            </a:r>
            <a:r>
              <a:rPr lang="de-DE" dirty="0" smtClean="0"/>
              <a:t>also useful for bioinformatics</a:t>
            </a:r>
          </a:p>
          <a:p>
            <a:r>
              <a:rPr lang="en-US" dirty="0" err="1" smtClean="0"/>
              <a:t>BioSharing</a:t>
            </a:r>
            <a:r>
              <a:rPr lang="en-US" dirty="0" smtClean="0"/>
              <a:t> portal 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biosharing.org</a:t>
            </a:r>
            <a:r>
              <a:rPr lang="en-US" dirty="0" smtClean="0"/>
              <a:t>)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335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Open science and open source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Source code repositories and issue tracking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Software architecture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Documentation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Logging, testing and debugging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Standards and dictionaries/ontologies</a:t>
            </a:r>
          </a:p>
          <a:p>
            <a:pPr>
              <a:lnSpc>
                <a:spcPct val="150000"/>
              </a:lnSpc>
            </a:pPr>
            <a:r>
              <a:rPr lang="de-DE" b="1" dirty="0"/>
              <a:t>Security and code sanitation</a:t>
            </a:r>
          </a:p>
        </p:txBody>
      </p:sp>
    </p:spTree>
    <p:extLst>
      <p:ext uri="{BB962C8B-B14F-4D97-AF65-F5344CB8AC3E}">
        <p14:creationId xmlns:p14="http://schemas.microsoft.com/office/powerpoint/2010/main" val="221507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b="1" dirty="0" smtClean="0"/>
              <a:t>NO</a:t>
            </a:r>
            <a:r>
              <a:rPr lang="de-DE" dirty="0" smtClean="0"/>
              <a:t> to Open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„Science can be misused“</a:t>
            </a:r>
            <a:endParaRPr lang="en-US" dirty="0" smtClean="0"/>
          </a:p>
          <a:p>
            <a:endParaRPr lang="de-DE" dirty="0"/>
          </a:p>
          <a:p>
            <a:r>
              <a:rPr lang="de-DE" dirty="0" smtClean="0"/>
              <a:t>„Too much data to deal with“</a:t>
            </a:r>
          </a:p>
          <a:p>
            <a:endParaRPr lang="de-DE" dirty="0"/>
          </a:p>
          <a:p>
            <a:r>
              <a:rPr lang="de-DE" dirty="0" smtClean="0"/>
              <a:t>„Public will misunderstand the data“</a:t>
            </a:r>
          </a:p>
          <a:p>
            <a:endParaRPr lang="de-DE" dirty="0"/>
          </a:p>
          <a:p>
            <a:r>
              <a:rPr lang="de-DE" dirty="0" smtClean="0"/>
              <a:t>„Nobody wants to look at all the data“</a:t>
            </a:r>
          </a:p>
        </p:txBody>
      </p:sp>
      <p:pic>
        <p:nvPicPr>
          <p:cNvPr id="4" name="Picture 2" descr="Bildergebnis für open scienc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07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8600" y="2514600"/>
            <a:ext cx="86868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HTML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447800"/>
          </a:xfrm>
        </p:spPr>
        <p:txBody>
          <a:bodyPr/>
          <a:lstStyle/>
          <a:p>
            <a:r>
              <a:rPr lang="de-DE" dirty="0" smtClean="0"/>
              <a:t>Insert malicious HTML code into a webpage</a:t>
            </a:r>
          </a:p>
          <a:p>
            <a:r>
              <a:rPr lang="de-DE" dirty="0" smtClean="0"/>
              <a:t>Comment field of a webpage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554069"/>
            <a:ext cx="664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Nice site, </a:t>
            </a:r>
            <a:r>
              <a:rPr lang="en-US" dirty="0" smtClean="0"/>
              <a:t>shame nobody is going to see it. </a:t>
            </a:r>
          </a:p>
          <a:p>
            <a:r>
              <a:rPr lang="en-US" dirty="0" smtClean="0"/>
              <a:t>&lt;script&gt;</a:t>
            </a:r>
            <a:r>
              <a:rPr lang="en-US" dirty="0" err="1" smtClean="0"/>
              <a:t>window.location.href</a:t>
            </a:r>
            <a:r>
              <a:rPr lang="en-US" dirty="0" smtClean="0"/>
              <a:t>="</a:t>
            </a:r>
            <a:r>
              <a:rPr lang="en-US" dirty="0"/>
              <a:t>http://</a:t>
            </a:r>
            <a:r>
              <a:rPr lang="en-US" dirty="0" smtClean="0"/>
              <a:t>some_other webpage&lt;/</a:t>
            </a:r>
            <a:r>
              <a:rPr lang="en-US" dirty="0"/>
              <a:t>script&gt;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8600" y="4907597"/>
            <a:ext cx="8686800" cy="1645603"/>
            <a:chOff x="228600" y="4907597"/>
            <a:chExt cx="8686800" cy="1645603"/>
          </a:xfrm>
        </p:grpSpPr>
        <p:sp>
          <p:nvSpPr>
            <p:cNvPr id="7" name="Rectangle 6"/>
            <p:cNvSpPr/>
            <p:nvPr/>
          </p:nvSpPr>
          <p:spPr>
            <a:xfrm>
              <a:off x="228600" y="5486400"/>
              <a:ext cx="8686800" cy="1066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800" y="5558135"/>
              <a:ext cx="84582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&lt;div class=“</a:t>
              </a:r>
              <a:r>
                <a:rPr lang="en-US" dirty="0" err="1" smtClean="0"/>
                <a:t>user_comment</a:t>
              </a:r>
              <a:r>
                <a:rPr lang="en-US" dirty="0" smtClean="0"/>
                <a:t>&gt;</a:t>
              </a:r>
              <a:r>
                <a:rPr lang="en-US" dirty="0" smtClean="0">
                  <a:solidFill>
                    <a:srgbClr val="FF0000"/>
                  </a:solidFill>
                </a:rPr>
                <a:t>Nice </a:t>
              </a:r>
              <a:r>
                <a:rPr lang="en-US" dirty="0">
                  <a:solidFill>
                    <a:srgbClr val="FF0000"/>
                  </a:solidFill>
                </a:rPr>
                <a:t>site, shame nobody is going to see it. 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&amp;</a:t>
              </a:r>
              <a:r>
                <a:rPr lang="en-US" dirty="0" err="1" smtClean="0">
                  <a:solidFill>
                    <a:srgbClr val="00B050"/>
                  </a:solidFill>
                </a:rPr>
                <a:t>lt;</a:t>
              </a:r>
              <a:r>
                <a:rPr lang="en-US" dirty="0" err="1" smtClean="0">
                  <a:solidFill>
                    <a:srgbClr val="FF0000"/>
                  </a:solidFill>
                </a:rPr>
                <a:t>script</a:t>
              </a:r>
              <a:r>
                <a:rPr lang="en-US" dirty="0" err="1">
                  <a:solidFill>
                    <a:srgbClr val="00B050"/>
                  </a:solidFill>
                </a:rPr>
                <a:t>&amp;gt;</a:t>
              </a:r>
              <a:r>
                <a:rPr lang="en-US" dirty="0" err="1" smtClean="0">
                  <a:solidFill>
                    <a:srgbClr val="FF0000"/>
                  </a:solidFill>
                </a:rPr>
                <a:t>window.location.href</a:t>
              </a:r>
              <a:r>
                <a:rPr lang="en-US" dirty="0">
                  <a:solidFill>
                    <a:srgbClr val="FF0000"/>
                  </a:solidFill>
                </a:rPr>
                <a:t>="http://some_other </a:t>
              </a:r>
              <a:r>
                <a:rPr lang="en-US" dirty="0" err="1" smtClean="0">
                  <a:solidFill>
                    <a:srgbClr val="FF0000"/>
                  </a:solidFill>
                </a:rPr>
                <a:t>webpage</a:t>
              </a:r>
              <a:r>
                <a:rPr lang="en-US" dirty="0" err="1">
                  <a:solidFill>
                    <a:srgbClr val="00B050"/>
                  </a:solidFill>
                </a:rPr>
                <a:t>&amp;lt</a:t>
              </a:r>
              <a:r>
                <a:rPr lang="en-US" dirty="0">
                  <a:solidFill>
                    <a:srgbClr val="00B050"/>
                  </a:solidFill>
                </a:rPr>
                <a:t>;</a:t>
              </a:r>
              <a:r>
                <a:rPr lang="en-US" dirty="0" smtClean="0">
                  <a:solidFill>
                    <a:srgbClr val="FF0000"/>
                  </a:solidFill>
                </a:rPr>
                <a:t>/</a:t>
              </a:r>
              <a:r>
                <a:rPr lang="en-US" dirty="0" err="1" smtClean="0">
                  <a:solidFill>
                    <a:srgbClr val="FF0000"/>
                  </a:solidFill>
                </a:rPr>
                <a:t>script</a:t>
              </a:r>
              <a:r>
                <a:rPr lang="en-US" dirty="0" err="1">
                  <a:solidFill>
                    <a:srgbClr val="00B050"/>
                  </a:solidFill>
                </a:rPr>
                <a:t>&amp;gt</a:t>
              </a:r>
              <a:r>
                <a:rPr lang="en-US" dirty="0">
                  <a:solidFill>
                    <a:srgbClr val="00B050"/>
                  </a:solidFill>
                </a:rPr>
                <a:t>;</a:t>
              </a:r>
              <a:endParaRPr lang="en-US" dirty="0" smtClean="0">
                <a:solidFill>
                  <a:srgbClr val="00B050"/>
                </a:solidFill>
              </a:endParaRPr>
            </a:p>
            <a:p>
              <a:r>
                <a:rPr lang="de-DE" dirty="0" smtClean="0"/>
                <a:t>&lt;/div&gt;</a:t>
              </a:r>
              <a:endParaRPr lang="en-US" dirty="0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457200" y="4907597"/>
              <a:ext cx="8229600" cy="6153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 smtClean="0"/>
                <a:t>HTML with sanitation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8600" y="3248385"/>
            <a:ext cx="8686800" cy="1628415"/>
            <a:chOff x="228600" y="3248385"/>
            <a:chExt cx="8686800" cy="1628415"/>
          </a:xfrm>
        </p:grpSpPr>
        <p:sp>
          <p:nvSpPr>
            <p:cNvPr id="5" name="Rectangle 4"/>
            <p:cNvSpPr/>
            <p:nvPr/>
          </p:nvSpPr>
          <p:spPr>
            <a:xfrm>
              <a:off x="228600" y="3810000"/>
              <a:ext cx="8686800" cy="1066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4800" y="3881735"/>
              <a:ext cx="84582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&lt;div class=“</a:t>
              </a:r>
              <a:r>
                <a:rPr lang="en-US" dirty="0" err="1" smtClean="0"/>
                <a:t>user_comment</a:t>
              </a:r>
              <a:r>
                <a:rPr lang="en-US" dirty="0" smtClean="0"/>
                <a:t>&gt;</a:t>
              </a:r>
              <a:r>
                <a:rPr lang="en-US" dirty="0" smtClean="0">
                  <a:solidFill>
                    <a:srgbClr val="FF0000"/>
                  </a:solidFill>
                </a:rPr>
                <a:t>Nice </a:t>
              </a:r>
              <a:r>
                <a:rPr lang="en-US" dirty="0">
                  <a:solidFill>
                    <a:srgbClr val="FF0000"/>
                  </a:solidFill>
                </a:rPr>
                <a:t>site, shame nobody is going to see it. 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&lt;script&gt;</a:t>
              </a:r>
              <a:r>
                <a:rPr lang="en-US" dirty="0" err="1">
                  <a:solidFill>
                    <a:srgbClr val="FF0000"/>
                  </a:solidFill>
                </a:rPr>
                <a:t>window.location.href</a:t>
              </a:r>
              <a:r>
                <a:rPr lang="en-US" dirty="0">
                  <a:solidFill>
                    <a:srgbClr val="FF0000"/>
                  </a:solidFill>
                </a:rPr>
                <a:t>="http://some_other webpage&lt;/script</a:t>
              </a:r>
              <a:r>
                <a:rPr lang="en-US" dirty="0" smtClean="0">
                  <a:solidFill>
                    <a:srgbClr val="FF0000"/>
                  </a:solidFill>
                </a:rPr>
                <a:t>&gt;</a:t>
              </a:r>
            </a:p>
            <a:p>
              <a:r>
                <a:rPr lang="de-DE" dirty="0" smtClean="0"/>
                <a:t>&lt;/div&gt;</a:t>
              </a:r>
              <a:endParaRPr lang="en-US" dirty="0"/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457200" y="3248385"/>
              <a:ext cx="8229600" cy="6915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 smtClean="0"/>
                <a:t>HTML without sanitation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455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143000"/>
          </a:xfrm>
        </p:spPr>
        <p:txBody>
          <a:bodyPr/>
          <a:lstStyle/>
          <a:p>
            <a:r>
              <a:rPr lang="de-DE" dirty="0" smtClean="0"/>
              <a:t>Insert malicous code that medels with your database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514600"/>
            <a:ext cx="86868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r>
              <a:rPr lang="en-US" dirty="0"/>
              <a:t> = 'SELECT * FROM Users WHERE Name ="' + </a:t>
            </a:r>
            <a:r>
              <a:rPr lang="en-US" dirty="0" err="1"/>
              <a:t>uName</a:t>
            </a:r>
            <a:r>
              <a:rPr lang="en-US" dirty="0"/>
              <a:t> + '" AND Pass ="' + </a:t>
            </a:r>
            <a:r>
              <a:rPr lang="en-US" dirty="0" err="1"/>
              <a:t>uPass</a:t>
            </a:r>
            <a:r>
              <a:rPr lang="en-US" dirty="0"/>
              <a:t> + </a:t>
            </a:r>
            <a:r>
              <a:rPr lang="en-US" dirty="0" smtClean="0"/>
              <a:t>'" '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9773" y="4419600"/>
            <a:ext cx="8686800" cy="1752600"/>
            <a:chOff x="179773" y="4724400"/>
            <a:chExt cx="8686800" cy="1752600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457200" y="4724400"/>
              <a:ext cx="8229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 smtClean="0"/>
                <a:t>User input: user name and password (uName, uPass) = </a:t>
              </a:r>
              <a:r>
                <a:rPr lang="en-US" dirty="0">
                  <a:solidFill>
                    <a:srgbClr val="FF0000"/>
                  </a:solidFill>
                </a:rPr>
                <a:t>" or ""="</a:t>
              </a:r>
            </a:p>
            <a:p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9773" y="5791200"/>
              <a:ext cx="8686800" cy="685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SELECT * FROM Users WHERE Name ="</a:t>
              </a:r>
              <a:r>
                <a:rPr lang="en-US" dirty="0">
                  <a:solidFill>
                    <a:srgbClr val="FF0000"/>
                  </a:solidFill>
                </a:rPr>
                <a:t>" or ""="</a:t>
              </a:r>
              <a:r>
                <a:rPr lang="en-US" dirty="0"/>
                <a:t>" AND Pass ="</a:t>
              </a:r>
              <a:r>
                <a:rPr lang="en-US" dirty="0">
                  <a:solidFill>
                    <a:srgbClr val="FF0000"/>
                  </a:solidFill>
                </a:rPr>
                <a:t>" or ""="</a:t>
              </a:r>
              <a:r>
                <a:rPr lang="en-US" dirty="0"/>
                <a:t>"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228600" y="3352800"/>
            <a:ext cx="86868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* FROM Users WHERE Name </a:t>
            </a:r>
            <a:r>
              <a:rPr lang="en-US" dirty="0" smtClean="0"/>
              <a:t>="my name" </a:t>
            </a:r>
            <a:r>
              <a:rPr lang="en-US" dirty="0"/>
              <a:t>AND Pass </a:t>
            </a:r>
            <a:r>
              <a:rPr lang="en-US" dirty="0" smtClean="0"/>
              <a:t>="my password"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7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b="1" dirty="0" smtClean="0"/>
              <a:t>YES</a:t>
            </a:r>
            <a:r>
              <a:rPr lang="de-DE" sz="4800" dirty="0" smtClean="0"/>
              <a:t> </a:t>
            </a:r>
            <a:r>
              <a:rPr lang="de-DE" dirty="0" smtClean="0"/>
              <a:t>to Open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„Most research is public funded“</a:t>
            </a:r>
          </a:p>
          <a:p>
            <a:endParaRPr lang="de-DE" dirty="0"/>
          </a:p>
          <a:p>
            <a:r>
              <a:rPr lang="de-DE" dirty="0" smtClean="0"/>
              <a:t>„Research become more reproducable and transparent“</a:t>
            </a:r>
          </a:p>
          <a:p>
            <a:endParaRPr lang="de-DE" dirty="0"/>
          </a:p>
          <a:p>
            <a:r>
              <a:rPr lang="de-DE" dirty="0" smtClean="0"/>
              <a:t>„Allows for better and more rigorous peer-review“</a:t>
            </a:r>
            <a:endParaRPr lang="en-US" dirty="0" smtClean="0"/>
          </a:p>
          <a:p>
            <a:endParaRPr lang="de-DE" dirty="0" smtClean="0"/>
          </a:p>
          <a:p>
            <a:r>
              <a:rPr lang="de-DE" dirty="0" smtClean="0"/>
              <a:t>„Larger impact“</a:t>
            </a:r>
          </a:p>
          <a:p>
            <a:endParaRPr lang="de-DE" dirty="0"/>
          </a:p>
        </p:txBody>
      </p:sp>
      <p:pic>
        <p:nvPicPr>
          <p:cNvPr id="4" name="Picture 2" descr="Bildergebnis für open scienc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27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Science Taxonomy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904503"/>
              </p:ext>
            </p:extLst>
          </p:nvPr>
        </p:nvGraphicFramePr>
        <p:xfrm>
          <a:off x="457200" y="1143000"/>
          <a:ext cx="82296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1278" y="6488668"/>
            <a:ext cx="8755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Facilitate Open Science Training for European research (</a:t>
            </a:r>
            <a:r>
              <a:rPr lang="en-US" dirty="0" smtClean="0">
                <a:hlinkClick r:id="rId7"/>
              </a:rPr>
              <a:t>https://www.fosteropenscience.eu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48767" y="4419600"/>
            <a:ext cx="22585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Open Repositories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Open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Open Workflow Tools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010400" y="2351782"/>
            <a:ext cx="22347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Open Big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Open Data Journals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Open Data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...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010400" y="4572000"/>
            <a:ext cx="1528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...</a:t>
            </a:r>
            <a:endParaRPr lang="en-US" sz="1600" dirty="0"/>
          </a:p>
        </p:txBody>
      </p:sp>
      <p:pic>
        <p:nvPicPr>
          <p:cNvPr id="9" name="Picture 2" descr="Bildergebnis für open science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09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“Open </a:t>
            </a:r>
            <a:r>
              <a:rPr lang="en-US" dirty="0"/>
              <a:t>source software is software with source code that anyone can inspect, modify, and enhance</a:t>
            </a:r>
            <a:r>
              <a:rPr lang="en-US" dirty="0" smtClean="0"/>
              <a:t>.” (opensource.com)</a:t>
            </a:r>
            <a:endParaRPr lang="de-DE" dirty="0" smtClean="0"/>
          </a:p>
          <a:p>
            <a:r>
              <a:rPr lang="de-DE" b="1" dirty="0" smtClean="0"/>
              <a:t>WHY</a:t>
            </a:r>
            <a:r>
              <a:rPr lang="de-DE" dirty="0" smtClean="0"/>
              <a:t> open source?</a:t>
            </a:r>
          </a:p>
          <a:p>
            <a:pPr lvl="1"/>
            <a:r>
              <a:rPr lang="de-DE" dirty="0" smtClean="0"/>
              <a:t>Give something back</a:t>
            </a:r>
          </a:p>
          <a:p>
            <a:pPr lvl="1"/>
            <a:r>
              <a:rPr lang="de-DE" dirty="0" smtClean="0"/>
              <a:t>Find </a:t>
            </a:r>
            <a:r>
              <a:rPr lang="de-DE" dirty="0"/>
              <a:t>co-developers</a:t>
            </a:r>
            <a:endParaRPr lang="en-US" dirty="0"/>
          </a:p>
          <a:p>
            <a:pPr lvl="1"/>
            <a:r>
              <a:rPr lang="en-US" dirty="0" smtClean="0"/>
              <a:t>“given </a:t>
            </a:r>
            <a:r>
              <a:rPr lang="en-US" dirty="0"/>
              <a:t>enough eyeballs, all bugs are </a:t>
            </a:r>
            <a:r>
              <a:rPr lang="en-US" dirty="0" smtClean="0"/>
              <a:t>shallow“ (Linus’s Law)</a:t>
            </a:r>
          </a:p>
          <a:p>
            <a:pPr lvl="1"/>
            <a:r>
              <a:rPr lang="de-DE" dirty="0" smtClean="0"/>
              <a:t>Because Open Science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139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 ownes the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de-DE" dirty="0" smtClean="0"/>
              <a:t>Employee – usually employer owns the work</a:t>
            </a:r>
          </a:p>
          <a:p>
            <a:pPr lvl="1"/>
            <a:r>
              <a:rPr lang="de-DE" dirty="0" smtClean="0"/>
              <a:t>Still does not mean it can not be open source</a:t>
            </a:r>
          </a:p>
          <a:p>
            <a:r>
              <a:rPr lang="de-DE" dirty="0" smtClean="0"/>
              <a:t>Same goes for UGA </a:t>
            </a:r>
          </a:p>
          <a:p>
            <a:pPr lvl="1"/>
            <a:r>
              <a:rPr lang="de-DE" dirty="0" smtClean="0"/>
              <a:t>There are exceptions when it comes to research grants</a:t>
            </a:r>
          </a:p>
          <a:p>
            <a:r>
              <a:rPr lang="en-US" dirty="0" smtClean="0"/>
              <a:t>In case of questions: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Office of Research – Technology Transfer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000" dirty="0">
                <a:hlinkClick r:id="rId2"/>
              </a:rPr>
              <a:t>https://research.uga.edu/gateway/researchers/technology-transfer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640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Licenses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000"/>
              </a:spcAft>
            </a:pPr>
            <a:r>
              <a:rPr lang="de-DE" dirty="0" smtClean="0"/>
              <a:t>Allows to define conditions for the use of source code and data</a:t>
            </a:r>
          </a:p>
          <a:p>
            <a:pPr lvl="1">
              <a:spcAft>
                <a:spcPts val="1000"/>
              </a:spcAft>
            </a:pPr>
            <a:r>
              <a:rPr lang="de-DE" dirty="0" smtClean="0"/>
              <a:t>Redistribute of source code</a:t>
            </a:r>
          </a:p>
          <a:p>
            <a:pPr lvl="1">
              <a:spcAft>
                <a:spcPts val="1000"/>
              </a:spcAft>
            </a:pPr>
            <a:r>
              <a:rPr lang="de-DE" dirty="0" smtClean="0"/>
              <a:t>Modification of source code</a:t>
            </a:r>
          </a:p>
          <a:p>
            <a:pPr>
              <a:spcAft>
                <a:spcPts val="1000"/>
              </a:spcAft>
            </a:pPr>
            <a:r>
              <a:rPr lang="de-DE" dirty="0" smtClean="0"/>
              <a:t>Source code without license or copyright waiver is copyright protected</a:t>
            </a:r>
          </a:p>
          <a:p>
            <a:pPr>
              <a:spcAft>
                <a:spcPts val="1000"/>
              </a:spcAft>
            </a:pPr>
            <a:r>
              <a:rPr lang="de-DE" dirty="0" smtClean="0"/>
              <a:t>A license or waiver is needed to become open source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89337" y="6488668"/>
            <a:ext cx="415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Insert „ I am not a lawyer disclaimer“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1621</Words>
  <Application>Microsoft Office PowerPoint</Application>
  <PresentationFormat>On-screen Show (4:3)</PresentationFormat>
  <Paragraphs>353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Open source projects and tools in biological research</vt:lpstr>
      <vt:lpstr>Agenda</vt:lpstr>
      <vt:lpstr>Open Science – Whats the deal?</vt:lpstr>
      <vt:lpstr>NO to Open Science</vt:lpstr>
      <vt:lpstr>YES to Open Science</vt:lpstr>
      <vt:lpstr>Open Science Taxonomy</vt:lpstr>
      <vt:lpstr>Open source</vt:lpstr>
      <vt:lpstr>Who ownes the software?</vt:lpstr>
      <vt:lpstr>Licenses</vt:lpstr>
      <vt:lpstr>How to choose a license - Software</vt:lpstr>
      <vt:lpstr>How to choose a license - Data</vt:lpstr>
      <vt:lpstr>Agenda</vt:lpstr>
      <vt:lpstr>What is a version control system</vt:lpstr>
      <vt:lpstr>How does it work</vt:lpstr>
      <vt:lpstr>Why use version control systems</vt:lpstr>
      <vt:lpstr>Common VCS</vt:lpstr>
      <vt:lpstr>Public providers</vt:lpstr>
      <vt:lpstr>Bug and issue tracking system</vt:lpstr>
      <vt:lpstr>Agenda</vt:lpstr>
      <vt:lpstr>How to provide your software</vt:lpstr>
      <vt:lpstr>GUI</vt:lpstr>
      <vt:lpstr>Standalone application</vt:lpstr>
      <vt:lpstr>Web application</vt:lpstr>
      <vt:lpstr>Agenda</vt:lpstr>
      <vt:lpstr>Why documentation</vt:lpstr>
      <vt:lpstr>Variable and function naming</vt:lpstr>
      <vt:lpstr>docstring and comments</vt:lpstr>
      <vt:lpstr>Extended docstring - Epydoc</vt:lpstr>
      <vt:lpstr>User documentation</vt:lpstr>
      <vt:lpstr>Agenda</vt:lpstr>
      <vt:lpstr>Logging</vt:lpstr>
      <vt:lpstr>Testing your code</vt:lpstr>
      <vt:lpstr>Testing your program</vt:lpstr>
      <vt:lpstr>Debugging</vt:lpstr>
      <vt:lpstr>Agenda</vt:lpstr>
      <vt:lpstr>Why do we need standards</vt:lpstr>
      <vt:lpstr>Why do we need dictionaries</vt:lpstr>
      <vt:lpstr>Minimum information initiatives</vt:lpstr>
      <vt:lpstr>Agenda</vt:lpstr>
      <vt:lpstr>HTML injection</vt:lpstr>
      <vt:lpstr>SQL injection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projects in biological research</dc:title>
  <dc:creator>Rene Ranzinger</dc:creator>
  <cp:lastModifiedBy>Rene Ranzinger</cp:lastModifiedBy>
  <cp:revision>66</cp:revision>
  <dcterms:created xsi:type="dcterms:W3CDTF">2017-04-04T18:06:32Z</dcterms:created>
  <dcterms:modified xsi:type="dcterms:W3CDTF">2017-04-13T03:41:26Z</dcterms:modified>
</cp:coreProperties>
</file>