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7" r:id="rId3"/>
    <p:sldId id="264" r:id="rId4"/>
    <p:sldId id="265" r:id="rId5"/>
    <p:sldId id="278" r:id="rId6"/>
    <p:sldId id="280" r:id="rId7"/>
    <p:sldId id="288" r:id="rId8"/>
    <p:sldId id="281" r:id="rId9"/>
    <p:sldId id="282" r:id="rId10"/>
    <p:sldId id="283" r:id="rId11"/>
    <p:sldId id="284" r:id="rId12"/>
    <p:sldId id="285" r:id="rId13"/>
    <p:sldId id="287" r:id="rId14"/>
    <p:sldId id="277" r:id="rId1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22433"/>
    <a:srgbClr val="006778"/>
    <a:srgbClr val="AAC9B6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78333" autoAdjust="0"/>
  </p:normalViewPr>
  <p:slideViewPr>
    <p:cSldViewPr>
      <p:cViewPr varScale="1">
        <p:scale>
          <a:sx n="72" d="100"/>
          <a:sy n="72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sis%20Doc\Time%20Table%20Data-Secunderabad%20S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sis%20Doc\Time%20Table%20Data-Secunderabad%20S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sis%20Doc\Time%20Table%20Data-Secunderabad%20S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sis%20Doc\Time%20Table%20Data-Secunderabad%20S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1'!$F$91:$F$96</c:f>
              <c:numCache>
                <c:formatCode>General</c:formatCode>
                <c:ptCount val="6"/>
                <c:pt idx="0">
                  <c:v>54</c:v>
                </c:pt>
                <c:pt idx="1">
                  <c:v>86</c:v>
                </c:pt>
                <c:pt idx="2">
                  <c:v>118</c:v>
                </c:pt>
                <c:pt idx="3">
                  <c:v>150</c:v>
                </c:pt>
                <c:pt idx="4">
                  <c:v>182</c:v>
                </c:pt>
                <c:pt idx="5">
                  <c:v>214</c:v>
                </c:pt>
              </c:numCache>
            </c:numRef>
          </c:xVal>
          <c:yVal>
            <c:numRef>
              <c:f>'Capacity analysis for node 1'!$D$91:$D$96</c:f>
              <c:numCache>
                <c:formatCode>General</c:formatCode>
                <c:ptCount val="6"/>
                <c:pt idx="0">
                  <c:v>0.18523899999999999</c:v>
                </c:pt>
                <c:pt idx="1">
                  <c:v>0.26862599999999998</c:v>
                </c:pt>
                <c:pt idx="2">
                  <c:v>0.35585099999999997</c:v>
                </c:pt>
                <c:pt idx="3">
                  <c:v>0.44445800000000002</c:v>
                </c:pt>
                <c:pt idx="4">
                  <c:v>0.53371800000000003</c:v>
                </c:pt>
                <c:pt idx="5">
                  <c:v>0.62333799999999995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A2-4C3C-AA19-AEC1CC6CA027}"/>
            </c:ext>
          </c:extLst>
        </c:ser>
        <c:ser>
          <c:idx val="1"/>
          <c:order val="1"/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1'!$F$91:$F$96</c:f>
              <c:numCache>
                <c:formatCode>General</c:formatCode>
                <c:ptCount val="6"/>
                <c:pt idx="0">
                  <c:v>54</c:v>
                </c:pt>
                <c:pt idx="1">
                  <c:v>86</c:v>
                </c:pt>
                <c:pt idx="2">
                  <c:v>118</c:v>
                </c:pt>
                <c:pt idx="3">
                  <c:v>150</c:v>
                </c:pt>
                <c:pt idx="4">
                  <c:v>182</c:v>
                </c:pt>
                <c:pt idx="5">
                  <c:v>214</c:v>
                </c:pt>
              </c:numCache>
            </c:numRef>
          </c:xVal>
          <c:yVal>
            <c:numRef>
              <c:f>'Capacity analysis for node 1'!$I$91:$I$96</c:f>
              <c:numCache>
                <c:formatCode>General</c:formatCode>
                <c:ptCount val="6"/>
                <c:pt idx="0">
                  <c:v>0.204764</c:v>
                </c:pt>
                <c:pt idx="1">
                  <c:v>0.31254199999999999</c:v>
                </c:pt>
                <c:pt idx="2">
                  <c:v>0.43467499999999998</c:v>
                </c:pt>
                <c:pt idx="3">
                  <c:v>0.56870799999999999</c:v>
                </c:pt>
                <c:pt idx="4">
                  <c:v>0.71390900000000002</c:v>
                </c:pt>
                <c:pt idx="5">
                  <c:v>0.86998699999999995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2-4C3C-AA19-AEC1CC6CA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887792"/>
        <c:axId val="357983824"/>
      </c:scatterChart>
      <c:valAx>
        <c:axId val="360887792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movements (N)</a:t>
                </a:r>
              </a:p>
            </c:rich>
          </c:tx>
          <c:layout>
            <c:manualLayout>
              <c:xMode val="edge"/>
              <c:yMode val="edge"/>
              <c:x val="0.4656030183727034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983824"/>
        <c:crosses val="autoZero"/>
        <c:crossBetween val="midCat"/>
        <c:majorUnit val="20"/>
        <c:minorUnit val="5"/>
      </c:valAx>
      <c:valAx>
        <c:axId val="357983824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Utilization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887792"/>
        <c:crosses val="autoZero"/>
        <c:crossBetween val="midCat"/>
        <c:majorUnit val="0.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1'!$T$91:$T$96</c:f>
              <c:numCache>
                <c:formatCode>General</c:formatCode>
                <c:ptCount val="6"/>
                <c:pt idx="0">
                  <c:v>54</c:v>
                </c:pt>
                <c:pt idx="1">
                  <c:v>86</c:v>
                </c:pt>
                <c:pt idx="2">
                  <c:v>118</c:v>
                </c:pt>
                <c:pt idx="3">
                  <c:v>150</c:v>
                </c:pt>
                <c:pt idx="4">
                  <c:v>182</c:v>
                </c:pt>
                <c:pt idx="5">
                  <c:v>214</c:v>
                </c:pt>
              </c:numCache>
            </c:numRef>
          </c:xVal>
          <c:yVal>
            <c:numRef>
              <c:f>'Capacity analysis for node 1'!$R$91:$R$96</c:f>
              <c:numCache>
                <c:formatCode>General</c:formatCode>
                <c:ptCount val="6"/>
                <c:pt idx="0">
                  <c:v>0.520675</c:v>
                </c:pt>
                <c:pt idx="1">
                  <c:v>0.73534046511627904</c:v>
                </c:pt>
                <c:pt idx="2">
                  <c:v>0.96191186440677967</c:v>
                </c:pt>
                <c:pt idx="3">
                  <c:v>1.1927880000000002</c:v>
                </c:pt>
                <c:pt idx="4">
                  <c:v>1.4256824175824176</c:v>
                </c:pt>
                <c:pt idx="5">
                  <c:v>1.6596948598130841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0B-47D5-B533-F3993041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189016"/>
        <c:axId val="476186064"/>
      </c:scatterChart>
      <c:valAx>
        <c:axId val="476189016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movements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186064"/>
        <c:crosses val="autoZero"/>
        <c:crossBetween val="midCat"/>
        <c:majorUnit val="25"/>
      </c:valAx>
      <c:valAx>
        <c:axId val="476186064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Delay per Train [min/train]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18901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1'!$T$91:$T$96</c:f>
              <c:numCache>
                <c:formatCode>General</c:formatCode>
                <c:ptCount val="6"/>
                <c:pt idx="0">
                  <c:v>54</c:v>
                </c:pt>
                <c:pt idx="1">
                  <c:v>86</c:v>
                </c:pt>
                <c:pt idx="2">
                  <c:v>118</c:v>
                </c:pt>
                <c:pt idx="3">
                  <c:v>150</c:v>
                </c:pt>
                <c:pt idx="4">
                  <c:v>182</c:v>
                </c:pt>
                <c:pt idx="5">
                  <c:v>214</c:v>
                </c:pt>
              </c:numCache>
            </c:numRef>
          </c:xVal>
          <c:yVal>
            <c:numRef>
              <c:f>'Capacity analysis for node 1'!$R$91:$R$96</c:f>
              <c:numCache>
                <c:formatCode>General</c:formatCode>
                <c:ptCount val="6"/>
                <c:pt idx="0">
                  <c:v>0.520675</c:v>
                </c:pt>
                <c:pt idx="1">
                  <c:v>0.73534046511627904</c:v>
                </c:pt>
                <c:pt idx="2">
                  <c:v>0.96191186440677967</c:v>
                </c:pt>
                <c:pt idx="3">
                  <c:v>1.1927880000000002</c:v>
                </c:pt>
                <c:pt idx="4">
                  <c:v>1.4256824175824176</c:v>
                </c:pt>
                <c:pt idx="5">
                  <c:v>1.6596948598130841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7-49A7-A4F1-4A2D9595AE59}"/>
            </c:ext>
          </c:extLst>
        </c:ser>
        <c:ser>
          <c:idx val="1"/>
          <c:order val="1"/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1'!$W$91:$W$93</c:f>
              <c:numCache>
                <c:formatCode>General</c:formatCode>
                <c:ptCount val="3"/>
                <c:pt idx="0">
                  <c:v>0</c:v>
                </c:pt>
                <c:pt idx="1">
                  <c:v>189</c:v>
                </c:pt>
                <c:pt idx="2">
                  <c:v>189</c:v>
                </c:pt>
              </c:numCache>
            </c:numRef>
          </c:xVal>
          <c:yVal>
            <c:numRef>
              <c:f>'Capacity analysis for node 1'!$V$91:$V$93</c:f>
              <c:numCache>
                <c:formatCode>General</c:formatCode>
                <c:ptCount val="3"/>
                <c:pt idx="0">
                  <c:v>1.48</c:v>
                </c:pt>
                <c:pt idx="1">
                  <c:v>1.48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57-49A7-A4F1-4A2D9595A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189016"/>
        <c:axId val="476186064"/>
      </c:scatterChart>
      <c:valAx>
        <c:axId val="476189016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movements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186064"/>
        <c:crosses val="autoZero"/>
        <c:crossBetween val="midCat"/>
        <c:majorUnit val="20"/>
      </c:valAx>
      <c:valAx>
        <c:axId val="476186064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Delay per Train [min/train]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18901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1'!$F$91:$F$96</c:f>
              <c:numCache>
                <c:formatCode>General</c:formatCode>
                <c:ptCount val="6"/>
                <c:pt idx="0">
                  <c:v>54</c:v>
                </c:pt>
                <c:pt idx="1">
                  <c:v>86</c:v>
                </c:pt>
                <c:pt idx="2">
                  <c:v>118</c:v>
                </c:pt>
                <c:pt idx="3">
                  <c:v>150</c:v>
                </c:pt>
                <c:pt idx="4">
                  <c:v>182</c:v>
                </c:pt>
                <c:pt idx="5">
                  <c:v>214</c:v>
                </c:pt>
              </c:numCache>
            </c:numRef>
          </c:xVal>
          <c:yVal>
            <c:numRef>
              <c:f>'Capacity analysis for node 1'!$D$91:$D$96</c:f>
              <c:numCache>
                <c:formatCode>General</c:formatCode>
                <c:ptCount val="6"/>
                <c:pt idx="0">
                  <c:v>0.18523899999999999</c:v>
                </c:pt>
                <c:pt idx="1">
                  <c:v>0.26862599999999998</c:v>
                </c:pt>
                <c:pt idx="2">
                  <c:v>0.35585099999999997</c:v>
                </c:pt>
                <c:pt idx="3">
                  <c:v>0.44445800000000002</c:v>
                </c:pt>
                <c:pt idx="4">
                  <c:v>0.53371800000000003</c:v>
                </c:pt>
                <c:pt idx="5">
                  <c:v>0.62333799999999995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48-4CE6-83ED-73DF0328C2B6}"/>
            </c:ext>
          </c:extLst>
        </c:ser>
        <c:ser>
          <c:idx val="1"/>
          <c:order val="1"/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1'!$F$91:$F$96</c:f>
              <c:numCache>
                <c:formatCode>General</c:formatCode>
                <c:ptCount val="6"/>
                <c:pt idx="0">
                  <c:v>54</c:v>
                </c:pt>
                <c:pt idx="1">
                  <c:v>86</c:v>
                </c:pt>
                <c:pt idx="2">
                  <c:v>118</c:v>
                </c:pt>
                <c:pt idx="3">
                  <c:v>150</c:v>
                </c:pt>
                <c:pt idx="4">
                  <c:v>182</c:v>
                </c:pt>
                <c:pt idx="5">
                  <c:v>214</c:v>
                </c:pt>
              </c:numCache>
            </c:numRef>
          </c:xVal>
          <c:yVal>
            <c:numRef>
              <c:f>'Capacity analysis for node 1'!$I$91:$I$96</c:f>
              <c:numCache>
                <c:formatCode>General</c:formatCode>
                <c:ptCount val="6"/>
                <c:pt idx="0">
                  <c:v>0.204764</c:v>
                </c:pt>
                <c:pt idx="1">
                  <c:v>0.31254199999999999</c:v>
                </c:pt>
                <c:pt idx="2">
                  <c:v>0.43467499999999998</c:v>
                </c:pt>
                <c:pt idx="3">
                  <c:v>0.56870799999999999</c:v>
                </c:pt>
                <c:pt idx="4">
                  <c:v>0.71390900000000002</c:v>
                </c:pt>
                <c:pt idx="5">
                  <c:v>0.86998699999999995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48-4CE6-83ED-73DF0328C2B6}"/>
            </c:ext>
          </c:extLst>
        </c:ser>
        <c:ser>
          <c:idx val="2"/>
          <c:order val="2"/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'Capacity analysis for node 1'!$L$91:$L$93</c:f>
              <c:numCache>
                <c:formatCode>General</c:formatCode>
                <c:ptCount val="3"/>
                <c:pt idx="0">
                  <c:v>0</c:v>
                </c:pt>
                <c:pt idx="1">
                  <c:v>189</c:v>
                </c:pt>
                <c:pt idx="2">
                  <c:v>189</c:v>
                </c:pt>
              </c:numCache>
            </c:numRef>
          </c:xVal>
          <c:yVal>
            <c:numRef>
              <c:f>'Capacity analysis for node 1'!$K$91:$K$93</c:f>
              <c:numCache>
                <c:formatCode>General</c:formatCode>
                <c:ptCount val="3"/>
                <c:pt idx="0">
                  <c:v>0.75</c:v>
                </c:pt>
                <c:pt idx="1">
                  <c:v>0.75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48-4CE6-83ED-73DF0328C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887792"/>
        <c:axId val="357983824"/>
      </c:scatterChart>
      <c:valAx>
        <c:axId val="360887792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movements (N)</a:t>
                </a:r>
              </a:p>
            </c:rich>
          </c:tx>
          <c:layout>
            <c:manualLayout>
              <c:xMode val="edge"/>
              <c:yMode val="edge"/>
              <c:x val="0.4656030183727034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983824"/>
        <c:crosses val="autoZero"/>
        <c:crossBetween val="midCat"/>
        <c:majorUnit val="20"/>
        <c:minorUnit val="5"/>
      </c:valAx>
      <c:valAx>
        <c:axId val="357983824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Utilization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887792"/>
        <c:crosses val="autoZero"/>
        <c:crossBetween val="midCat"/>
        <c:majorUnit val="0.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3CF457-2F26-4A12-8981-B357B76FF2D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507645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F43116-080E-4162-ABB4-33445210F9FD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112224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51082-72BD-4DF3-96EE-53E512EB79D6}" type="slidenum">
              <a:rPr lang="it-IT" altLang="en-US"/>
              <a:pPr/>
              <a:t>2</a:t>
            </a:fld>
            <a:endParaRPr lang="it-IT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23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51082-72BD-4DF3-96EE-53E512EB79D6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2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80D7B052-0DD8-4A71-8BBE-F53A154A5B0A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449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6BD07CE-711A-4025-87B8-1685D6B4A70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1869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BC0831F-BD0B-4C2F-B8F1-803818F2C613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3792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566226C1-E04A-4F27-B335-46C904A4361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2257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AFBB7CA-EA1F-4CF8-B1E6-81D884AC119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1991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C21588EE-7188-42BA-964E-1706605ECAF4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9241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0EC7C394-1267-4E14-9E28-41EE9F8AD5C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3009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61851232-3885-48F4-93A3-318CDC1EA10F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1162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4DC9783-36BE-4C08-B299-7F35C522BA8D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564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EBCF87A4-4F41-4E92-BF83-37025EF35029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5232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93F29F73-C0CB-480D-B21E-321C5AAC33D5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38083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5F7FD31F-ABEC-4618-B0B5-2ADAABFB416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4980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3B939310-E449-4B8F-8F83-6E53632FECD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53382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Pagina </a:t>
            </a:r>
            <a:fld id="{A8E33620-892E-496A-9048-C4357E39FC12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9832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en-IN" altLang="en-US" dirty="0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en-US"/>
              <a:t>Pagina </a:t>
            </a:r>
            <a:fld id="{B98922D7-6D04-4A3C-905C-27FCB89BABEC}" type="slidenum">
              <a:rPr lang="it-IT" altLang="en-US"/>
              <a:pPr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 +march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33528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5" descr="Fond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399"/>
            <a:ext cx="9144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239000" cy="990600"/>
          </a:xfrm>
        </p:spPr>
        <p:txBody>
          <a:bodyPr anchor="t">
            <a:normAutofit fontScale="90000"/>
          </a:bodyPr>
          <a:lstStyle/>
          <a:p>
            <a:r>
              <a:rPr lang="en-US" sz="2400" b="0" dirty="0">
                <a:solidFill>
                  <a:srgbClr val="FFC000"/>
                </a:solidFill>
              </a:rPr>
              <a:t>Capacity Analysis and Improvement proposals for Secunderabad Station</a:t>
            </a:r>
            <a:br>
              <a:rPr lang="en-US" sz="2000" dirty="0"/>
            </a:b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138862" cy="869902"/>
          </a:xfrm>
        </p:spPr>
        <p:txBody>
          <a:bodyPr>
            <a:normAutofit fontScale="85000" lnSpcReduction="20000"/>
          </a:bodyPr>
          <a:lstStyle/>
          <a:p>
            <a:endParaRPr lang="en-US" sz="1800" dirty="0"/>
          </a:p>
          <a:p>
            <a:r>
              <a:rPr lang="en-US" sz="2200" dirty="0">
                <a:solidFill>
                  <a:schemeClr val="bg1"/>
                </a:solidFill>
              </a:rPr>
              <a:t>Department of Civil and Industrial Engineering 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Master’s Degree in Transport Systems Engineering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612576" y="4575175"/>
            <a:ext cx="4301895" cy="119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6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Candidate </a:t>
            </a:r>
            <a:endParaRPr lang="en-US" sz="160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Sai Arvind Atluri</a:t>
            </a:r>
            <a:endParaRPr lang="en-US" sz="160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1722524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0" y="4856118"/>
            <a:ext cx="4572000" cy="10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Relator- </a:t>
            </a:r>
            <a:r>
              <a:rPr lang="it-IT" sz="160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Prof. Stefano Ricci </a:t>
            </a:r>
            <a:endParaRPr lang="en-US" sz="160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E49D-D451-48C3-9C39-1DBC699E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Capacity analysis of node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DA7B-2EBD-4101-AE03-CD36DE26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914400"/>
            <a:ext cx="7559675" cy="4953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438D-285E-40DB-93DD-C9F80684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A13F-59DB-4C8F-83D0-75EFC41B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3FBB-DF32-465A-AF58-EACB04E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10</a:t>
            </a:fld>
            <a:endParaRPr lang="it-IT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C6E89-DD49-4CC5-8EDA-96A374C3C33A}"/>
              </a:ext>
            </a:extLst>
          </p:cNvPr>
          <p:cNvSpPr/>
          <p:nvPr/>
        </p:nvSpPr>
        <p:spPr>
          <a:xfrm>
            <a:off x="4089335" y="3313584"/>
            <a:ext cx="9653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From the graph,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7653B-B2E1-4201-A41F-F59B4083FE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1012633"/>
            <a:ext cx="3455987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85232C-CB76-4209-BC7F-9255215F9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41421"/>
              </p:ext>
            </p:extLst>
          </p:nvPr>
        </p:nvGraphicFramePr>
        <p:xfrm>
          <a:off x="4714202" y="1039427"/>
          <a:ext cx="3713871" cy="1581608"/>
        </p:xfrm>
        <a:graphic>
          <a:graphicData uri="http://schemas.openxmlformats.org/drawingml/2006/table">
            <a:tbl>
              <a:tblPr firstRow="1" firstCol="1" bandRow="1"/>
              <a:tblGrid>
                <a:gridCol w="530553">
                  <a:extLst>
                    <a:ext uri="{9D8B030D-6E8A-4147-A177-3AD203B41FA5}">
                      <a16:colId xmlns:a16="http://schemas.microsoft.com/office/drawing/2014/main" val="2309755461"/>
                    </a:ext>
                  </a:extLst>
                </a:gridCol>
                <a:gridCol w="530553">
                  <a:extLst>
                    <a:ext uri="{9D8B030D-6E8A-4147-A177-3AD203B41FA5}">
                      <a16:colId xmlns:a16="http://schemas.microsoft.com/office/drawing/2014/main" val="1901555350"/>
                    </a:ext>
                  </a:extLst>
                </a:gridCol>
                <a:gridCol w="530553">
                  <a:extLst>
                    <a:ext uri="{9D8B030D-6E8A-4147-A177-3AD203B41FA5}">
                      <a16:colId xmlns:a16="http://schemas.microsoft.com/office/drawing/2014/main" val="4262526193"/>
                    </a:ext>
                  </a:extLst>
                </a:gridCol>
                <a:gridCol w="530553">
                  <a:extLst>
                    <a:ext uri="{9D8B030D-6E8A-4147-A177-3AD203B41FA5}">
                      <a16:colId xmlns:a16="http://schemas.microsoft.com/office/drawing/2014/main" val="2486706751"/>
                    </a:ext>
                  </a:extLst>
                </a:gridCol>
                <a:gridCol w="530553">
                  <a:extLst>
                    <a:ext uri="{9D8B030D-6E8A-4147-A177-3AD203B41FA5}">
                      <a16:colId xmlns:a16="http://schemas.microsoft.com/office/drawing/2014/main" val="545585398"/>
                    </a:ext>
                  </a:extLst>
                </a:gridCol>
                <a:gridCol w="530553">
                  <a:extLst>
                    <a:ext uri="{9D8B030D-6E8A-4147-A177-3AD203B41FA5}">
                      <a16:colId xmlns:a16="http://schemas.microsoft.com/office/drawing/2014/main" val="3810591986"/>
                    </a:ext>
                  </a:extLst>
                </a:gridCol>
                <a:gridCol w="530553">
                  <a:extLst>
                    <a:ext uri="{9D8B030D-6E8A-4147-A177-3AD203B41FA5}">
                      <a16:colId xmlns:a16="http://schemas.microsoft.com/office/drawing/2014/main" val="2765825310"/>
                    </a:ext>
                  </a:extLst>
                </a:gridCol>
              </a:tblGrid>
              <a:tr h="225944">
                <a:tc>
                  <a:txBody>
                    <a:bodyPr/>
                    <a:lstStyle/>
                    <a:p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416540"/>
                  </a:ext>
                </a:extLst>
              </a:tr>
              <a:tr h="225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708059"/>
                  </a:ext>
                </a:extLst>
              </a:tr>
              <a:tr h="225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962329"/>
                  </a:ext>
                </a:extLst>
              </a:tr>
              <a:tr h="225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557219"/>
                  </a:ext>
                </a:extLst>
              </a:tr>
              <a:tr h="225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583818"/>
                  </a:ext>
                </a:extLst>
              </a:tr>
              <a:tr h="225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8044"/>
                  </a:ext>
                </a:extLst>
              </a:tr>
              <a:tr h="225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757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A064C5-6932-4AF8-BA7B-8EEE137E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43882"/>
              </p:ext>
            </p:extLst>
          </p:nvPr>
        </p:nvGraphicFramePr>
        <p:xfrm>
          <a:off x="3975454" y="2804356"/>
          <a:ext cx="4452620" cy="395986"/>
        </p:xfrm>
        <a:graphic>
          <a:graphicData uri="http://schemas.openxmlformats.org/drawingml/2006/table">
            <a:tbl>
              <a:tblPr firstRow="1" firstCol="1" bandRow="1"/>
              <a:tblGrid>
                <a:gridCol w="635635">
                  <a:extLst>
                    <a:ext uri="{9D8B030D-6E8A-4147-A177-3AD203B41FA5}">
                      <a16:colId xmlns:a16="http://schemas.microsoft.com/office/drawing/2014/main" val="1826923854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1209487064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325536106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14966002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846695504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3082982082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286403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Path </a:t>
                      </a:r>
                      <a:r>
                        <a:rPr lang="en-IN" sz="12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1-I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1-J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1-K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I-2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J-2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K-2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3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1547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C555B9-18C4-4A71-807A-CB1A1767B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33776"/>
              </p:ext>
            </p:extLst>
          </p:nvPr>
        </p:nvGraphicFramePr>
        <p:xfrm>
          <a:off x="1993074" y="2748413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22192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23961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N*N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86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ƩNiNj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2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702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40FE2C-B1F6-47CC-91A4-C9D087E6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06403"/>
              </p:ext>
            </p:extLst>
          </p:nvPr>
        </p:nvGraphicFramePr>
        <p:xfrm>
          <a:off x="1993074" y="3815837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35754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43485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t̅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ƩNiNjTij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72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ƩNiNj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7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t̅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6550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D71E2B-1D44-4A5E-BAD4-28B0C0D0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5912"/>
              </p:ext>
            </p:extLst>
          </p:nvPr>
        </p:nvGraphicFramePr>
        <p:xfrm>
          <a:off x="4633256" y="3702917"/>
          <a:ext cx="872194" cy="690135"/>
        </p:xfrm>
        <a:graphic>
          <a:graphicData uri="http://schemas.openxmlformats.org/drawingml/2006/table">
            <a:tbl>
              <a:tblPr/>
              <a:tblGrid>
                <a:gridCol w="872194">
                  <a:extLst>
                    <a:ext uri="{9D8B030D-6E8A-4147-A177-3AD203B41FA5}">
                      <a16:colId xmlns:a16="http://schemas.microsoft.com/office/drawing/2014/main" val="3409004914"/>
                    </a:ext>
                  </a:extLst>
                </a:gridCol>
              </a:tblGrid>
              <a:tr h="2300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ƩRij</a:t>
                      </a:r>
                      <a:endParaRPr lang="en-IN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986638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90255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6603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DF466B1-741C-41DB-AD36-51341C427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44290"/>
              </p:ext>
            </p:extLst>
          </p:nvPr>
        </p:nvGraphicFramePr>
        <p:xfrm>
          <a:off x="6678231" y="3815837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10839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2861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 t̅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1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129.6126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199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EBDB37-37C6-446E-8C36-D67DB2C8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69895"/>
              </p:ext>
            </p:extLst>
          </p:nvPr>
        </p:nvGraphicFramePr>
        <p:xfrm>
          <a:off x="1993074" y="4844476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4776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64628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B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92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5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8360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21D4C28-66CC-492F-AF09-FD25ED69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29178"/>
              </p:ext>
            </p:extLst>
          </p:nvPr>
        </p:nvGraphicFramePr>
        <p:xfrm>
          <a:off x="4286249" y="4755893"/>
          <a:ext cx="1426064" cy="769620"/>
        </p:xfrm>
        <a:graphic>
          <a:graphicData uri="http://schemas.openxmlformats.org/drawingml/2006/table">
            <a:tbl>
              <a:tblPr/>
              <a:tblGrid>
                <a:gridCol w="713032">
                  <a:extLst>
                    <a:ext uri="{9D8B030D-6E8A-4147-A177-3AD203B41FA5}">
                      <a16:colId xmlns:a16="http://schemas.microsoft.com/office/drawing/2014/main" val="286499207"/>
                    </a:ext>
                  </a:extLst>
                </a:gridCol>
                <a:gridCol w="713032">
                  <a:extLst>
                    <a:ext uri="{9D8B030D-6E8A-4147-A177-3AD203B41FA5}">
                      <a16:colId xmlns:a16="http://schemas.microsoft.com/office/drawing/2014/main" val="1084382836"/>
                    </a:ext>
                  </a:extLst>
                </a:gridCol>
              </a:tblGrid>
              <a:tr h="38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 +  </a:t>
                      </a:r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ƩRij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6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IN" sz="1200" i="0" u="sng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u="sng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endParaRPr lang="en-IN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754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47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0931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DB1DE95-DB6F-43F6-98AF-E7211549A4B4}"/>
              </a:ext>
            </a:extLst>
          </p:cNvPr>
          <p:cNvSpPr/>
          <p:nvPr/>
        </p:nvSpPr>
        <p:spPr>
          <a:xfrm>
            <a:off x="1869140" y="249868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number of trips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8FFE0-5697-417B-A119-9166BF33A028}"/>
              </a:ext>
            </a:extLst>
          </p:cNvPr>
          <p:cNvSpPr/>
          <p:nvPr/>
        </p:nvSpPr>
        <p:spPr>
          <a:xfrm>
            <a:off x="3584961" y="3478067"/>
            <a:ext cx="27061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delay considering simultaneous movements of n̅</a:t>
            </a:r>
            <a:r>
              <a:rPr lang="en-IN" sz="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trains </a:t>
            </a: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47FE1D-CED4-4000-B9CD-C41448E21B44}"/>
              </a:ext>
            </a:extLst>
          </p:cNvPr>
          <p:cNvSpPr/>
          <p:nvPr/>
        </p:nvSpPr>
        <p:spPr>
          <a:xfrm>
            <a:off x="6621623" y="3497355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occupation time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37B29D-A013-4220-9693-9882E1E1B66B}"/>
              </a:ext>
            </a:extLst>
          </p:cNvPr>
          <p:cNvSpPr/>
          <p:nvPr/>
        </p:nvSpPr>
        <p:spPr>
          <a:xfrm>
            <a:off x="1722567" y="4598255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utilization coefficient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0CD39-FC97-4E47-A2D4-11055C52D4CE}"/>
              </a:ext>
            </a:extLst>
          </p:cNvPr>
          <p:cNvSpPr/>
          <p:nvPr/>
        </p:nvSpPr>
        <p:spPr>
          <a:xfrm>
            <a:off x="4089335" y="4508250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utilization coefficient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E4D023-A9E8-450B-BA70-6C8E2058E97A}"/>
              </a:ext>
            </a:extLst>
          </p:cNvPr>
          <p:cNvSpPr/>
          <p:nvPr/>
        </p:nvSpPr>
        <p:spPr>
          <a:xfrm>
            <a:off x="1865352" y="3536828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occupation time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5FD1-905C-431C-9D20-3D607C9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-1 Utilization coefficient vs. number of movements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574D-4544-4DC2-8C71-4EF672EB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990600"/>
            <a:ext cx="7748225" cy="4572000"/>
          </a:xfrm>
        </p:spPr>
        <p:txBody>
          <a:bodyPr/>
          <a:lstStyle/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 the step 1, an analysis of utilization coefficient vs. number of movements is taken by increasing the number of trains at regular intervals of 32 units </a:t>
            </a: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From the graph, utilization coefficient is increasing as the number of movements of the trains is increasing</a:t>
            </a: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2313A-2A83-47C5-8979-02260B42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8936-527E-4318-8E6C-FC8F6491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4670-580C-47EF-B279-156C593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11</a:t>
            </a:fld>
            <a:endParaRPr lang="it-IT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EF63B7-673C-452B-A068-1F603D56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56585"/>
              </p:ext>
            </p:extLst>
          </p:nvPr>
        </p:nvGraphicFramePr>
        <p:xfrm>
          <a:off x="1261881" y="2068636"/>
          <a:ext cx="3581401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193668">
                  <a:extLst>
                    <a:ext uri="{9D8B030D-6E8A-4147-A177-3AD203B41FA5}">
                      <a16:colId xmlns:a16="http://schemas.microsoft.com/office/drawing/2014/main" val="1252084782"/>
                    </a:ext>
                  </a:extLst>
                </a:gridCol>
                <a:gridCol w="1193668">
                  <a:extLst>
                    <a:ext uri="{9D8B030D-6E8A-4147-A177-3AD203B41FA5}">
                      <a16:colId xmlns:a16="http://schemas.microsoft.com/office/drawing/2014/main" val="2577371301"/>
                    </a:ext>
                  </a:extLst>
                </a:gridCol>
                <a:gridCol w="1194065">
                  <a:extLst>
                    <a:ext uri="{9D8B030D-6E8A-4147-A177-3AD203B41FA5}">
                      <a16:colId xmlns:a16="http://schemas.microsoft.com/office/drawing/2014/main" val="2548119984"/>
                    </a:ext>
                  </a:extLst>
                </a:gridCol>
              </a:tblGrid>
              <a:tr h="932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number of movements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Regular utilization coefficient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IN" sz="12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Global utilization coefficient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12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IN" sz="1200" i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38771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77474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479478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81607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97897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04154"/>
                  </a:ext>
                </a:extLst>
              </a:tr>
              <a:tr h="225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896524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F1972AB-EF59-4270-A6D6-5A3327DA7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854968"/>
              </p:ext>
            </p:extLst>
          </p:nvPr>
        </p:nvGraphicFramePr>
        <p:xfrm>
          <a:off x="4989150" y="2068636"/>
          <a:ext cx="3875088" cy="253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80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ED8A-22A3-4514-9D5B-6A39FF0C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-2 Average delay per train vs number of movements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BF6D-6BD3-44F9-A41B-A5B40C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990600"/>
            <a:ext cx="7559675" cy="4876800"/>
          </a:xfrm>
        </p:spPr>
        <p:txBody>
          <a:bodyPr/>
          <a:lstStyle/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 step 2, the average delay per train is calculated using the equation ƩR</a:t>
            </a:r>
            <a:r>
              <a:rPr lang="en-IN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/ N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	Where: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	R</a:t>
            </a:r>
            <a:r>
              <a:rPr lang="en-IN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average delay;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	N is the Number of movements.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From the graph, average delay per train is increasing as the number of movements of the trains is increasing.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D895-A0E3-437E-85FA-7C237C61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6B64-542F-4D9F-AD7D-63394472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AEF4D-9A9E-492D-AE32-0E8B968E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12</a:t>
            </a:fld>
            <a:endParaRPr lang="it-IT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B3070C-22CB-48FB-ACE0-E0679204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67148"/>
              </p:ext>
            </p:extLst>
          </p:nvPr>
        </p:nvGraphicFramePr>
        <p:xfrm>
          <a:off x="1145830" y="2590800"/>
          <a:ext cx="3380874" cy="1905001"/>
        </p:xfrm>
        <a:graphic>
          <a:graphicData uri="http://schemas.openxmlformats.org/drawingml/2006/table">
            <a:tbl>
              <a:tblPr firstRow="1" firstCol="1" bandRow="1"/>
              <a:tblGrid>
                <a:gridCol w="1126833">
                  <a:extLst>
                    <a:ext uri="{9D8B030D-6E8A-4147-A177-3AD203B41FA5}">
                      <a16:colId xmlns:a16="http://schemas.microsoft.com/office/drawing/2014/main" val="3077568948"/>
                    </a:ext>
                  </a:extLst>
                </a:gridCol>
                <a:gridCol w="1126833">
                  <a:extLst>
                    <a:ext uri="{9D8B030D-6E8A-4147-A177-3AD203B41FA5}">
                      <a16:colId xmlns:a16="http://schemas.microsoft.com/office/drawing/2014/main" val="44264566"/>
                    </a:ext>
                  </a:extLst>
                </a:gridCol>
                <a:gridCol w="1127208">
                  <a:extLst>
                    <a:ext uri="{9D8B030D-6E8A-4147-A177-3AD203B41FA5}">
                      <a16:colId xmlns:a16="http://schemas.microsoft.com/office/drawing/2014/main" val="1083814665"/>
                    </a:ext>
                  </a:extLst>
                </a:gridCol>
              </a:tblGrid>
              <a:tr h="4882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ƩR</a:t>
                      </a:r>
                      <a:r>
                        <a:rPr lang="en-IN" sz="12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ij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[min]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[trains]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ƩR</a:t>
                      </a:r>
                      <a:r>
                        <a:rPr lang="en-IN" sz="12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ij</a:t>
                      </a: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/ 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[min/train]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64787"/>
                  </a:ext>
                </a:extLst>
              </a:tr>
              <a:tr h="236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35932"/>
                  </a:ext>
                </a:extLst>
              </a:tr>
              <a:tr h="236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09802"/>
                  </a:ext>
                </a:extLst>
              </a:tr>
              <a:tr h="236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113.50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23214"/>
                  </a:ext>
                </a:extLst>
              </a:tr>
              <a:tr h="236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99122"/>
                  </a:ext>
                </a:extLst>
              </a:tr>
              <a:tr h="236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259.47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408678"/>
                  </a:ext>
                </a:extLst>
              </a:tr>
              <a:tr h="236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355.17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63019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B89DDB-5057-442E-8FCB-5AB9D0DBD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776950"/>
              </p:ext>
            </p:extLst>
          </p:nvPr>
        </p:nvGraphicFramePr>
        <p:xfrm>
          <a:off x="4695653" y="2590800"/>
          <a:ext cx="3811085" cy="2021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66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DF85-F28C-4FCD-8201-54E0EA7B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Proposals to improve and enhance station functioning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CE56-2860-4324-9DAD-61524350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990600"/>
            <a:ext cx="7644158" cy="4870616"/>
          </a:xfrm>
        </p:spPr>
        <p:txBody>
          <a:bodyPr/>
          <a:lstStyle/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Graph 1                                                                    Graph 2</a:t>
            </a: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 the hypothesis the maximum total utilization rate is 75.</a:t>
            </a: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corresponding maximum number of movements is 189 (Black line)</a:t>
            </a: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Therefore, we conclude that the maximum number of movements the station can manage for node 1 is 189.</a:t>
            </a: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From graph 1 we consider the maximum number of movements is 189 and the corresponding average delay per train is 1.48 minutes (Yellow line)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7261-020B-4D54-9862-0605613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B5F7-6AFD-4B5E-A584-E5F40782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6E60-E35E-4863-B9A5-7ACCAA69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13</a:t>
            </a:fld>
            <a:endParaRPr lang="it-IT" alt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7B89DDB-5057-442E-8FCB-5AB9D0DBD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533587"/>
              </p:ext>
            </p:extLst>
          </p:nvPr>
        </p:nvGraphicFramePr>
        <p:xfrm>
          <a:off x="4808882" y="990600"/>
          <a:ext cx="3951289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F1972AB-EF59-4270-A6D6-5A3327DA7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968720"/>
              </p:ext>
            </p:extLst>
          </p:nvPr>
        </p:nvGraphicFramePr>
        <p:xfrm>
          <a:off x="1129265" y="996784"/>
          <a:ext cx="3692869" cy="288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12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D31F-ABEC-4618-B0B5-2ADAABFB4162}" type="slidenum">
              <a:rPr lang="it-IT" altLang="en-US" smtClean="0"/>
              <a:pPr/>
              <a:t>14</a:t>
            </a:fld>
            <a:endParaRPr lang="it-IT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05200" y="2438400"/>
            <a:ext cx="1905000" cy="5095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itchFamily="34" charset="0"/>
              </a:rPr>
              <a:t>Thank you!		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itchFamily="34" charset="0"/>
              </a:rPr>
            </a:b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itchFamily="34" charset="0"/>
              </a:rPr>
            </a:b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itchFamily="34" charset="0"/>
              </a:rPr>
            </a:b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itchFamily="34" charset="0"/>
              </a:rPr>
            </a:b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/>
          <a:p>
            <a:r>
              <a:rPr lang="it-IT" altLang="en-US" dirty="0"/>
              <a:t>2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algn="ctr"/>
            <a:r>
              <a:rPr lang="en-US" altLang="en-US" dirty="0">
                <a:latin typeface="Calibri" pitchFamily="34" charset="0"/>
                <a:cs typeface="Calibri" pitchFamily="34" charset="0"/>
              </a:rPr>
              <a:t>Index	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9574" y="1268760"/>
            <a:ext cx="4005826" cy="4038600"/>
          </a:xfrm>
        </p:spPr>
        <p:txBody>
          <a:bodyPr/>
          <a:lstStyle/>
          <a:p>
            <a:pPr marL="187325" indent="-187325">
              <a:lnSpc>
                <a:spcPct val="250000"/>
              </a:lnSpc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Objective of study</a:t>
            </a:r>
          </a:p>
          <a:p>
            <a:pPr marL="187325" indent="-187325">
              <a:lnSpc>
                <a:spcPct val="250000"/>
              </a:lnSpc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Methodology</a:t>
            </a:r>
          </a:p>
          <a:p>
            <a:pPr marL="187325" indent="-187325">
              <a:lnSpc>
                <a:spcPct val="250000"/>
              </a:lnSpc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Introduction to the case study </a:t>
            </a:r>
          </a:p>
          <a:p>
            <a:pPr marL="187325" indent="-187325">
              <a:lnSpc>
                <a:spcPct val="250000"/>
              </a:lnSpc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Schematic Representation, Muller Figure </a:t>
            </a:r>
          </a:p>
          <a:p>
            <a:pPr marL="187325" indent="-187325">
              <a:lnSpc>
                <a:spcPct val="250000"/>
              </a:lnSpc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Capacity Analysis </a:t>
            </a:r>
          </a:p>
          <a:p>
            <a:pPr marL="187325" indent="-187325">
              <a:lnSpc>
                <a:spcPct val="250000"/>
              </a:lnSpc>
            </a:pPr>
            <a:r>
              <a:rPr lang="en-US" altLang="en-US" sz="1600" dirty="0">
                <a:latin typeface="Calibri" pitchFamily="34" charset="0"/>
                <a:cs typeface="Calibri" pitchFamily="34" charset="0"/>
              </a:rPr>
              <a:t>Improvement Proposals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/>
          <a:p>
            <a:r>
              <a:rPr lang="it-IT" altLang="en-US" dirty="0"/>
              <a:t>3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algn="ctr"/>
            <a:r>
              <a:rPr lang="en-US" altLang="en-US" dirty="0">
                <a:latin typeface="Calibri" pitchFamily="34" charset="0"/>
                <a:cs typeface="Calibri" pitchFamily="34" charset="0"/>
              </a:rPr>
              <a:t>Objective of study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2999" y="914400"/>
            <a:ext cx="7389813" cy="4800600"/>
          </a:xfrm>
        </p:spPr>
        <p:txBody>
          <a:bodyPr/>
          <a:lstStyle/>
          <a:p>
            <a:pPr algn="just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 determine how different factors affect stations capacity by means of a comprehensive analysis of the complex station. </a:t>
            </a:r>
          </a:p>
          <a:p>
            <a:pPr marL="0" indent="0" algn="just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Potthoff method is used for the evaluation of carrying capacity of complex railway nodes. </a:t>
            </a:r>
          </a:p>
          <a:p>
            <a:pPr marL="0" indent="0" algn="just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Train delays play an important role in capacity analysis.</a:t>
            </a:r>
          </a:p>
          <a:p>
            <a:pPr marL="0" indent="0" algn="just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Focused on average delays, average delay per train and the capacity utilization coefficients.</a:t>
            </a:r>
          </a:p>
          <a:p>
            <a:pPr marL="0" indent="0" algn="just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timetable is of great importance in capacity analysis of structured railway operation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altLang="en-US" sz="1100" dirty="0"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95400" y="4800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7325" lvl="0" indent="-187325" eaLnBrk="1" hangingPunct="1">
              <a:lnSpc>
                <a:spcPct val="140000"/>
              </a:lnSpc>
              <a:spcBef>
                <a:spcPct val="20000"/>
              </a:spcBef>
              <a:buClr>
                <a:srgbClr val="822433"/>
              </a:buClr>
            </a:pPr>
            <a:br>
              <a:rPr lang="en-US" sz="1400" dirty="0"/>
            </a:b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5A0D0F-C6F6-4D23-A3A7-42935D08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0AACE0E-E53F-44AE-9B35-F7656F86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219200"/>
            <a:ext cx="7416800" cy="4495800"/>
          </a:xfrm>
        </p:spPr>
        <p:txBody>
          <a:bodyPr/>
          <a:lstStyle/>
          <a:p>
            <a:pPr algn="just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Four major stages:</a:t>
            </a:r>
          </a:p>
          <a:p>
            <a:pPr marL="0" indent="0" algn="just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250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Data collection,</a:t>
            </a:r>
          </a:p>
          <a:p>
            <a:pPr lvl="1" algn="just">
              <a:lnSpc>
                <a:spcPct val="250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Layout and geometry of the station and network representation,</a:t>
            </a:r>
          </a:p>
          <a:p>
            <a:pPr lvl="1" algn="just">
              <a:lnSpc>
                <a:spcPct val="250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Analysis method,</a:t>
            </a:r>
          </a:p>
          <a:p>
            <a:pPr lvl="1" algn="just">
              <a:lnSpc>
                <a:spcPct val="250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Performance measurements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algn="just">
              <a:lnSpc>
                <a:spcPct val="250000"/>
              </a:lnSpc>
              <a:buNone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D31F-ABEC-4618-B0B5-2ADAABFB4162}" type="slidenum">
              <a:rPr lang="it-IT" altLang="en-US" smtClean="0"/>
              <a:pPr/>
              <a:t>4</a:t>
            </a:fld>
            <a:endParaRPr lang="it-IT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6013" y="404813"/>
            <a:ext cx="7416800" cy="5095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2590800"/>
            <a:ext cx="6400800" cy="963960"/>
          </a:xfrm>
          <a:prstGeom prst="rect">
            <a:avLst/>
          </a:prstGeom>
        </p:spPr>
        <p:txBody>
          <a:bodyPr/>
          <a:lstStyle/>
          <a:p>
            <a:pPr marL="187325" indent="-187325" eaLnBrk="1" hangingPunct="1">
              <a:lnSpc>
                <a:spcPct val="140000"/>
              </a:lnSpc>
              <a:spcBef>
                <a:spcPct val="20000"/>
              </a:spcBef>
              <a:buClr>
                <a:srgbClr val="822433"/>
              </a:buClr>
            </a:pPr>
            <a:br>
              <a:rPr lang="en-US" sz="1400" dirty="0"/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295400" y="2667000"/>
            <a:ext cx="6400800" cy="2895600"/>
          </a:xfrm>
          <a:prstGeom prst="rect">
            <a:avLst/>
          </a:prstGeom>
        </p:spPr>
        <p:txBody>
          <a:bodyPr/>
          <a:lstStyle/>
          <a:p>
            <a:pPr marL="187325" marR="0" lvl="0" indent="-187325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818460-335A-4D2C-B079-D901464A4A75}"/>
              </a:ext>
            </a:extLst>
          </p:cNvPr>
          <p:cNvSpPr txBox="1">
            <a:spLocks noChangeArrowheads="1"/>
          </p:cNvSpPr>
          <p:nvPr/>
        </p:nvSpPr>
        <p:spPr>
          <a:xfrm>
            <a:off x="1116013" y="1295400"/>
            <a:ext cx="7416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endParaRPr lang="en-IN" altLang="en-US" sz="1100" dirty="0"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29C-50A9-4059-A56D-CCCCBD6C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06" y="183944"/>
            <a:ext cx="7559675" cy="504825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Introduction to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8FBC-C3F9-4FE2-97D6-DD2A0290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53" y="762000"/>
            <a:ext cx="8471694" cy="4953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Indian Railways is the world’s fourth largest railway system. Founded in 19th century, this system serves millions of tourists and locals, every day.  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Secunderabad station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: located in the southern part of India and is considered for the analysis. It started operations on 9th October 1874. 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One of the major junction stations of SCR (South-Central Railway) provided with 10 platforms. Estimated travellers and visitors is around 0.16 million per day.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Currently Secunderabad junction is planned to cater to different kinds of trains such as the following:</a:t>
            </a:r>
          </a:p>
          <a:p>
            <a:pPr lvl="1" algn="just">
              <a:buFont typeface="+mj-lt"/>
              <a:buAutoNum type="alphaL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Long distance Intercity, Rajdhani (Connecting the capital states across India);</a:t>
            </a:r>
          </a:p>
          <a:p>
            <a:pPr lvl="1" algn="just">
              <a:buFont typeface="+mj-lt"/>
              <a:buAutoNum type="alphaL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Less passenger density intercity train most of which terminate or originate at Secunderabad;</a:t>
            </a:r>
          </a:p>
          <a:p>
            <a:pPr lvl="1" algn="just">
              <a:buFont typeface="+mj-lt"/>
              <a:buAutoNum type="alphaL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Special trains (Festive trains);</a:t>
            </a:r>
          </a:p>
          <a:p>
            <a:pPr lvl="1" algn="just">
              <a:buFont typeface="+mj-lt"/>
              <a:buAutoNum type="alphaL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MMTS (Multi Modal Transport System) and suburban trains;</a:t>
            </a:r>
          </a:p>
          <a:p>
            <a:pPr lvl="1" algn="just">
              <a:buFont typeface="+mj-lt"/>
              <a:buAutoNum type="alphaL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Mail Express trains ( Super Fast and less number of halts)</a:t>
            </a:r>
          </a:p>
          <a:p>
            <a:pPr marL="0" indent="0" algn="just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A0D2-B3D1-4B37-8D58-381E33C0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4437-24A1-4932-B3C1-54658C8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6AF9-DA20-4FA5-87A4-49758FDB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5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97350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42EF-E691-4D60-9A29-589079F7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IN" dirty="0"/>
              <a:t>Schematic representation of Secunderabad station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9A25-6D03-4B2B-9035-9914F7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7CB4-217B-4A3B-A9B3-796F4201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869C-7D69-446D-98B8-662F8D82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fld id="{0EC7C394-1267-4E14-9E28-41EE9F8AD5CE}" type="slidenum">
              <a:rPr lang="it-IT" altLang="en-US" smtClean="0"/>
              <a:pPr/>
              <a:t>6</a:t>
            </a:fld>
            <a:endParaRPr lang="it-IT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5AB27A6-34FF-4F58-94C9-980EEEEDD6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914400"/>
            <a:ext cx="7559675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02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DF8B-3DA0-46F9-BCD3-0EA28297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r>
              <a:rPr lang="en-US" altLang="en-US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99-11BA-4557-9DD9-3CA975C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r>
              <a:rPr lang="en-IN" altLang="en-US"/>
              <a:t>Capacity analysis and Improvements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F27F-7C60-4254-AFD7-C7C6D2AA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fld id="{0EC7C394-1267-4E14-9E28-41EE9F8AD5CE}" type="slidenum">
              <a:rPr lang="it-IT" altLang="en-US" smtClean="0"/>
              <a:pPr/>
              <a:t>7</a:t>
            </a:fld>
            <a:endParaRPr lang="it-IT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37FC7-10D2-4685-B574-927C22B7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72" y="463826"/>
            <a:ext cx="390525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A1E1F-18A7-41F9-91AF-AD0182DC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2" y="2238789"/>
            <a:ext cx="41338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84CC-2460-449F-96E0-393D35907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72" y="3493812"/>
            <a:ext cx="4105275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522A2-FBBE-4139-B5B3-425E61896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46" y="4535556"/>
            <a:ext cx="4400550" cy="11334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36D7CBB-1ACE-4ECC-BD8E-68F18B64B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38988"/>
              </p:ext>
            </p:extLst>
          </p:nvPr>
        </p:nvGraphicFramePr>
        <p:xfrm>
          <a:off x="5175796" y="526498"/>
          <a:ext cx="3499485" cy="2514600"/>
        </p:xfrm>
        <a:graphic>
          <a:graphicData uri="http://schemas.openxmlformats.org/drawingml/2006/table">
            <a:tbl>
              <a:tblPr firstRow="1" firstCol="1" bandRow="1"/>
              <a:tblGrid>
                <a:gridCol w="412582">
                  <a:extLst>
                    <a:ext uri="{9D8B030D-6E8A-4147-A177-3AD203B41FA5}">
                      <a16:colId xmlns:a16="http://schemas.microsoft.com/office/drawing/2014/main" val="1511572527"/>
                    </a:ext>
                  </a:extLst>
                </a:gridCol>
                <a:gridCol w="1677665">
                  <a:extLst>
                    <a:ext uri="{9D8B030D-6E8A-4147-A177-3AD203B41FA5}">
                      <a16:colId xmlns:a16="http://schemas.microsoft.com/office/drawing/2014/main" val="2876072852"/>
                    </a:ext>
                  </a:extLst>
                </a:gridCol>
                <a:gridCol w="234458">
                  <a:extLst>
                    <a:ext uri="{9D8B030D-6E8A-4147-A177-3AD203B41FA5}">
                      <a16:colId xmlns:a16="http://schemas.microsoft.com/office/drawing/2014/main" val="2242946557"/>
                    </a:ext>
                  </a:extLst>
                </a:gridCol>
                <a:gridCol w="587390">
                  <a:extLst>
                    <a:ext uri="{9D8B030D-6E8A-4147-A177-3AD203B41FA5}">
                      <a16:colId xmlns:a16="http://schemas.microsoft.com/office/drawing/2014/main" val="1434935597"/>
                    </a:ext>
                  </a:extLst>
                </a:gridCol>
                <a:gridCol w="587390">
                  <a:extLst>
                    <a:ext uri="{9D8B030D-6E8A-4147-A177-3AD203B41FA5}">
                      <a16:colId xmlns:a16="http://schemas.microsoft.com/office/drawing/2014/main" val="26487770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2839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663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19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0445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6821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718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0248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Stopping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28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16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94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4437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6DCEC4D-5019-4BE8-905A-A13CE4FAA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47881"/>
              </p:ext>
            </p:extLst>
          </p:nvPr>
        </p:nvGraphicFramePr>
        <p:xfrm>
          <a:off x="5175796" y="3197846"/>
          <a:ext cx="3499484" cy="1133475"/>
        </p:xfrm>
        <a:graphic>
          <a:graphicData uri="http://schemas.openxmlformats.org/drawingml/2006/table">
            <a:tbl>
              <a:tblPr firstRow="1" firstCol="1" bandRow="1"/>
              <a:tblGrid>
                <a:gridCol w="1749742">
                  <a:extLst>
                    <a:ext uri="{9D8B030D-6E8A-4147-A177-3AD203B41FA5}">
                      <a16:colId xmlns:a16="http://schemas.microsoft.com/office/drawing/2014/main" val="3812576960"/>
                    </a:ext>
                  </a:extLst>
                </a:gridCol>
                <a:gridCol w="1749742">
                  <a:extLst>
                    <a:ext uri="{9D8B030D-6E8A-4147-A177-3AD203B41FA5}">
                      <a16:colId xmlns:a16="http://schemas.microsoft.com/office/drawing/2014/main" val="4111471783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Nodes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Traffic flow 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8403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 -1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576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 -2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1222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 -3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67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 -4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8322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A095EA68-486B-47D2-A4AE-5B0CEE1D1EF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556"/>
            <a:ext cx="202879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6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B213-8BC0-42F3-9F9E-7BDCD1A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Capacity check procedure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EDBF13-CFE0-4EB4-B50C-B9789A70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028700"/>
            <a:ext cx="51053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9690-3B85-4B2B-BC23-84071738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0C43-FD6F-4465-9F2F-6E75F353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AF83-9863-4723-B3B4-734EDC3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8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94602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3AA5-5173-431E-880B-9513D60D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Capacity analysis of node 1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057925-DBCB-43E0-B800-626F2B7B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947" y="1066800"/>
            <a:ext cx="3228053" cy="12076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2E62-5868-484F-8FF9-64002D7F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19/03/2019</a:t>
            </a:r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98FA-D330-4753-A9C8-834CCFD3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Capacity analysis and Improvement proposals for Secunderabad station </a:t>
            </a:r>
          </a:p>
          <a:p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9570-9BBA-49C4-A764-2A81EFCD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C394-1267-4E14-9E28-41EE9F8AD5CE}" type="slidenum">
              <a:rPr lang="it-IT" altLang="en-US" smtClean="0"/>
              <a:pPr/>
              <a:t>9</a:t>
            </a:fld>
            <a:endParaRPr lang="it-IT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208455-890C-4125-8552-8301EF8FF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54020"/>
              </p:ext>
            </p:extLst>
          </p:nvPr>
        </p:nvGraphicFramePr>
        <p:xfrm>
          <a:off x="4648200" y="1066802"/>
          <a:ext cx="4027488" cy="2078550"/>
        </p:xfrm>
        <a:graphic>
          <a:graphicData uri="http://schemas.openxmlformats.org/drawingml/2006/table">
            <a:tbl>
              <a:tblPr firstRow="1" firstCol="1" bandRow="1"/>
              <a:tblGrid>
                <a:gridCol w="447151">
                  <a:extLst>
                    <a:ext uri="{9D8B030D-6E8A-4147-A177-3AD203B41FA5}">
                      <a16:colId xmlns:a16="http://schemas.microsoft.com/office/drawing/2014/main" val="3364422866"/>
                    </a:ext>
                  </a:extLst>
                </a:gridCol>
                <a:gridCol w="447151">
                  <a:extLst>
                    <a:ext uri="{9D8B030D-6E8A-4147-A177-3AD203B41FA5}">
                      <a16:colId xmlns:a16="http://schemas.microsoft.com/office/drawing/2014/main" val="3297466080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2788224069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3930453348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3692452413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1926074010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911761431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2200773348"/>
                    </a:ext>
                  </a:extLst>
                </a:gridCol>
                <a:gridCol w="447598">
                  <a:extLst>
                    <a:ext uri="{9D8B030D-6E8A-4147-A177-3AD203B41FA5}">
                      <a16:colId xmlns:a16="http://schemas.microsoft.com/office/drawing/2014/main" val="15373287"/>
                    </a:ext>
                  </a:extLst>
                </a:gridCol>
              </a:tblGrid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43042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67749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63580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60671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32210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17760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70148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993188"/>
                  </a:ext>
                </a:extLst>
              </a:tr>
              <a:tr h="134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094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DB3357-3CEE-4C4C-BF8C-4ABA5202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56867"/>
              </p:ext>
            </p:extLst>
          </p:nvPr>
        </p:nvGraphicFramePr>
        <p:xfrm>
          <a:off x="3246783" y="3530015"/>
          <a:ext cx="5475286" cy="493089"/>
        </p:xfrm>
        <a:graphic>
          <a:graphicData uri="http://schemas.openxmlformats.org/drawingml/2006/table">
            <a:tbl>
              <a:tblPr firstRow="1" firstCol="1" bandRow="1"/>
              <a:tblGrid>
                <a:gridCol w="607893">
                  <a:extLst>
                    <a:ext uri="{9D8B030D-6E8A-4147-A177-3AD203B41FA5}">
                      <a16:colId xmlns:a16="http://schemas.microsoft.com/office/drawing/2014/main" val="2320120170"/>
                    </a:ext>
                  </a:extLst>
                </a:gridCol>
                <a:gridCol w="607893">
                  <a:extLst>
                    <a:ext uri="{9D8B030D-6E8A-4147-A177-3AD203B41FA5}">
                      <a16:colId xmlns:a16="http://schemas.microsoft.com/office/drawing/2014/main" val="4041827839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393651816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1394906874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115563657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3435797583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100579211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819183394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219619667"/>
                    </a:ext>
                  </a:extLst>
                </a:gridCol>
              </a:tblGrid>
              <a:tr h="2621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Path </a:t>
                      </a:r>
                      <a:r>
                        <a:rPr lang="en-IN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1-D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A-2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D-2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05856"/>
                  </a:ext>
                </a:extLst>
              </a:tr>
              <a:tr h="212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6980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3F8756-2BD8-4395-A4F0-4D3B33A2D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76472"/>
              </p:ext>
            </p:extLst>
          </p:nvPr>
        </p:nvGraphicFramePr>
        <p:xfrm>
          <a:off x="1249803" y="2692878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931364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7418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N*N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38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ƩNiNj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029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886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503EAF-F2D1-4E3A-BE1B-D38662B04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02161"/>
              </p:ext>
            </p:extLst>
          </p:nvPr>
        </p:nvGraphicFramePr>
        <p:xfrm>
          <a:off x="1249803" y="3676186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241466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11054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t̅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ƩNiNjTij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3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ƩNiNj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t̅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 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1431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DE52FC6-CBFA-4DEC-A6BB-393341AA3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83754"/>
              </p:ext>
            </p:extLst>
          </p:nvPr>
        </p:nvGraphicFramePr>
        <p:xfrm>
          <a:off x="1249803" y="4789066"/>
          <a:ext cx="706827" cy="577215"/>
        </p:xfrm>
        <a:graphic>
          <a:graphicData uri="http://schemas.openxmlformats.org/drawingml/2006/table">
            <a:tbl>
              <a:tblPr/>
              <a:tblGrid>
                <a:gridCol w="706827">
                  <a:extLst>
                    <a:ext uri="{9D8B030D-6E8A-4147-A177-3AD203B41FA5}">
                      <a16:colId xmlns:a16="http://schemas.microsoft.com/office/drawing/2014/main" val="39155518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ƩRij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6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59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 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146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8FC874-73FA-4CEF-976C-C7F2B6AAD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41813"/>
              </p:ext>
            </p:extLst>
          </p:nvPr>
        </p:nvGraphicFramePr>
        <p:xfrm>
          <a:off x="3408444" y="4785997"/>
          <a:ext cx="1219200" cy="5772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026819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45705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 t̅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32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IN" sz="1200" i="0" kern="1200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87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266.7441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4039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6AACB4-F625-4237-8C01-9E7814A6F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4607"/>
              </p:ext>
            </p:extLst>
          </p:nvPr>
        </p:nvGraphicFramePr>
        <p:xfrm>
          <a:off x="5440682" y="4769069"/>
          <a:ext cx="12192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58543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34472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64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80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71345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525FA78-F9F5-4D80-BBFA-269533AA9FCB}"/>
              </a:ext>
            </a:extLst>
          </p:cNvPr>
          <p:cNvSpPr/>
          <p:nvPr/>
        </p:nvSpPr>
        <p:spPr>
          <a:xfrm>
            <a:off x="1157649" y="2446268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number of trips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6A5DCB-41F1-4C1A-A64B-CBC82D0BA30A}"/>
              </a:ext>
            </a:extLst>
          </p:cNvPr>
          <p:cNvSpPr/>
          <p:nvPr/>
        </p:nvSpPr>
        <p:spPr>
          <a:xfrm>
            <a:off x="3350119" y="4456581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occupation time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2DFE5-ABD5-45F7-9B5B-5B41330B67AA}"/>
              </a:ext>
            </a:extLst>
          </p:cNvPr>
          <p:cNvSpPr/>
          <p:nvPr/>
        </p:nvSpPr>
        <p:spPr>
          <a:xfrm>
            <a:off x="5276022" y="4456581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utilization coefficient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82C98-4478-41ED-B9DF-42445D2C5503}"/>
              </a:ext>
            </a:extLst>
          </p:cNvPr>
          <p:cNvSpPr/>
          <p:nvPr/>
        </p:nvSpPr>
        <p:spPr>
          <a:xfrm>
            <a:off x="7256813" y="4456581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utilization coefficient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C1CF99-2ADF-4276-BAE7-8A3106EC4FB7}"/>
              </a:ext>
            </a:extLst>
          </p:cNvPr>
          <p:cNvSpPr/>
          <p:nvPr/>
        </p:nvSpPr>
        <p:spPr>
          <a:xfrm>
            <a:off x="268826" y="4471970"/>
            <a:ext cx="30812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delay considering simultaneous movements of n</a:t>
            </a:r>
            <a:r>
              <a:rPr lang="en-IN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trains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B234065-D13A-4275-A33D-FDF2CC2BA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461"/>
              </p:ext>
            </p:extLst>
          </p:nvPr>
        </p:nvGraphicFramePr>
        <p:xfrm>
          <a:off x="7472920" y="4769069"/>
          <a:ext cx="12192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1380686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9876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B + </a:t>
                      </a:r>
                      <a:r>
                        <a:rPr lang="en-IN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ƩRij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17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n̅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0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0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 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848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5204DBB-DD20-4186-A2AF-B4D0A0F130B0}"/>
              </a:ext>
            </a:extLst>
          </p:cNvPr>
          <p:cNvSpPr/>
          <p:nvPr/>
        </p:nvSpPr>
        <p:spPr>
          <a:xfrm>
            <a:off x="1770321" y="2342263"/>
            <a:ext cx="29529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sz="10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– intersection of routes;</a:t>
            </a:r>
          </a:p>
          <a:p>
            <a:r>
              <a:rPr lang="en-IN" sz="10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 – between a route and itself;	Z – converging routes;	S – diverging routes	D – consecutive following routes;</a:t>
            </a:r>
          </a:p>
          <a:p>
            <a:r>
              <a:rPr lang="en-IN" sz="10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 – frontal routes.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7DEE-7B49-4C93-8427-EBA0FE2FE2B3}"/>
              </a:ext>
            </a:extLst>
          </p:cNvPr>
          <p:cNvSpPr/>
          <p:nvPr/>
        </p:nvSpPr>
        <p:spPr>
          <a:xfrm>
            <a:off x="1108236" y="3417028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occupation time </a:t>
            </a: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4421</TotalTime>
  <Words>1085</Words>
  <Application>Microsoft Office PowerPoint</Application>
  <PresentationFormat>On-screen Show (4:3)</PresentationFormat>
  <Paragraphs>491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la sapienza</vt:lpstr>
      <vt:lpstr>Capacity Analysis and Improvement proposals for Secunderabad Station </vt:lpstr>
      <vt:lpstr>Index </vt:lpstr>
      <vt:lpstr>Objective of study     </vt:lpstr>
      <vt:lpstr>Methodology</vt:lpstr>
      <vt:lpstr>Introduction to case study</vt:lpstr>
      <vt:lpstr>Schematic representation of Secunderabad station</vt:lpstr>
      <vt:lpstr>PowerPoint Presentation</vt:lpstr>
      <vt:lpstr>Capacity check procedure </vt:lpstr>
      <vt:lpstr>Capacity analysis of node 1 </vt:lpstr>
      <vt:lpstr>Capacity analysis of node 2 </vt:lpstr>
      <vt:lpstr>Step -1 Utilization coefficient vs. number of movements </vt:lpstr>
      <vt:lpstr>Step -2 Average delay per train vs number of movements  </vt:lpstr>
      <vt:lpstr>Proposals to improve and enhance station functioning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Sai Arvind Atluri</cp:lastModifiedBy>
  <cp:revision>389</cp:revision>
  <dcterms:created xsi:type="dcterms:W3CDTF">2006-11-20T16:13:10Z</dcterms:created>
  <dcterms:modified xsi:type="dcterms:W3CDTF">2019-03-19T11:06:04Z</dcterms:modified>
  <cp:category/>
</cp:coreProperties>
</file>