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81" r:id="rId10"/>
    <p:sldId id="263" r:id="rId11"/>
    <p:sldId id="264" r:id="rId12"/>
    <p:sldId id="282" r:id="rId13"/>
    <p:sldId id="265" r:id="rId14"/>
    <p:sldId id="285" r:id="rId15"/>
    <p:sldId id="286" r:id="rId16"/>
    <p:sldId id="287" r:id="rId17"/>
    <p:sldId id="288" r:id="rId18"/>
    <p:sldId id="289" r:id="rId19"/>
    <p:sldId id="269" r:id="rId20"/>
    <p:sldId id="270" r:id="rId21"/>
    <p:sldId id="283" r:id="rId22"/>
    <p:sldId id="271" r:id="rId23"/>
    <p:sldId id="272" r:id="rId24"/>
    <p:sldId id="273" r:id="rId25"/>
    <p:sldId id="290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43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intu\Desktop\its\C4%20graph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intu\Desktop\its\intersection%20G4%20graph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intu\Desktop\its\2nd%20intersection%20c4%20graph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intu\Desktop\its\2nd%20g4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330927384076992E-2"/>
          <c:y val="0.1849065667165756"/>
          <c:w val="0.8648912948381452"/>
          <c:h val="0.7208876494604841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'C1'!$R$57</c:f>
              <c:strCache>
                <c:ptCount val="1"/>
                <c:pt idx="0">
                  <c:v>delay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'C1'!$Q$62:$Q$68</c:f>
              <c:numCache>
                <c:formatCode>General</c:formatCode>
                <c:ptCount val="7"/>
                <c:pt idx="0">
                  <c:v>0.71264367816091956</c:v>
                </c:pt>
                <c:pt idx="1">
                  <c:v>0.7325581395348838</c:v>
                </c:pt>
                <c:pt idx="2">
                  <c:v>0.75294117647058834</c:v>
                </c:pt>
                <c:pt idx="3">
                  <c:v>0.77380952380952384</c:v>
                </c:pt>
                <c:pt idx="4">
                  <c:v>0.79518072289156627</c:v>
                </c:pt>
                <c:pt idx="5">
                  <c:v>0.81707317073170738</c:v>
                </c:pt>
                <c:pt idx="6">
                  <c:v>0.83950617283950624</c:v>
                </c:pt>
              </c:numCache>
            </c:numRef>
          </c:xVal>
          <c:yVal>
            <c:numRef>
              <c:f>'C1'!$R$62:$R$68</c:f>
              <c:numCache>
                <c:formatCode>General</c:formatCode>
                <c:ptCount val="7"/>
                <c:pt idx="0">
                  <c:v>26.192407969401824</c:v>
                </c:pt>
                <c:pt idx="1">
                  <c:v>26.182790434939808</c:v>
                </c:pt>
                <c:pt idx="2">
                  <c:v>26.181614592917278</c:v>
                </c:pt>
                <c:pt idx="3">
                  <c:v>26.188916996026794</c:v>
                </c:pt>
                <c:pt idx="4">
                  <c:v>26.204742046736893</c:v>
                </c:pt>
                <c:pt idx="5">
                  <c:v>26.229142604928864</c:v>
                </c:pt>
                <c:pt idx="6">
                  <c:v>26.262180720119567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43-4671-8B3A-793B715B6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5382448"/>
        <c:axId val="805390064"/>
      </c:scatterChart>
      <c:valAx>
        <c:axId val="805382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390064"/>
        <c:crosses val="autoZero"/>
        <c:crossBetween val="midCat"/>
      </c:valAx>
      <c:valAx>
        <c:axId val="80539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382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469816272965886E-2"/>
          <c:y val="0.19486111111111112"/>
          <c:w val="0.88071084864391946"/>
          <c:h val="0.7208876494604841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'G1'!$V$261</c:f>
              <c:strCache>
                <c:ptCount val="1"/>
                <c:pt idx="0">
                  <c:v>G1/G2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'G1'!$U$262:$U$267</c:f>
              <c:numCache>
                <c:formatCode>General</c:formatCode>
                <c:ptCount val="6"/>
                <c:pt idx="0">
                  <c:v>8.7761455857946054</c:v>
                </c:pt>
                <c:pt idx="1">
                  <c:v>8.9921557722039847</c:v>
                </c:pt>
                <c:pt idx="2">
                  <c:v>9.2315577008528038</c:v>
                </c:pt>
                <c:pt idx="3">
                  <c:v>9.4881576449344198</c:v>
                </c:pt>
                <c:pt idx="4">
                  <c:v>9.7577799668411629</c:v>
                </c:pt>
                <c:pt idx="5">
                  <c:v>10.037505615910369</c:v>
                </c:pt>
              </c:numCache>
            </c:numRef>
          </c:xVal>
          <c:yVal>
            <c:numRef>
              <c:f>'G1'!$V$262:$V$270</c:f>
              <c:numCache>
                <c:formatCode>General</c:formatCode>
                <c:ptCount val="9"/>
                <c:pt idx="0">
                  <c:v>30.577560000000002</c:v>
                </c:pt>
                <c:pt idx="1">
                  <c:v>32.835315999999999</c:v>
                </c:pt>
                <c:pt idx="2">
                  <c:v>35.093071999999999</c:v>
                </c:pt>
                <c:pt idx="3">
                  <c:v>37.350828</c:v>
                </c:pt>
                <c:pt idx="4">
                  <c:v>39.608584</c:v>
                </c:pt>
                <c:pt idx="5">
                  <c:v>41.866340000000001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E15-4F93-AD01-2C5BA4556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5387344"/>
        <c:axId val="805384624"/>
      </c:scatterChart>
      <c:valAx>
        <c:axId val="80538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384624"/>
        <c:crosses val="autoZero"/>
        <c:crossBetween val="midCat"/>
      </c:valAx>
      <c:valAx>
        <c:axId val="80538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387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Delay As a Function of cycle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'OPT EM FIXED C4'!$U$261:$U$274</c:f>
              <c:numCache>
                <c:formatCode>General</c:formatCode>
                <c:ptCount val="14"/>
                <c:pt idx="0">
                  <c:v>1.1664110429447854</c:v>
                </c:pt>
                <c:pt idx="1">
                  <c:v>1.2527910685805423</c:v>
                </c:pt>
                <c:pt idx="2">
                  <c:v>1.3463455149501662</c:v>
                </c:pt>
                <c:pt idx="3">
                  <c:v>1.4480069324090123</c:v>
                </c:pt>
                <c:pt idx="4">
                  <c:v>1.5588768115942031</c:v>
                </c:pt>
                <c:pt idx="5">
                  <c:v>1.6802656546489565</c:v>
                </c:pt>
                <c:pt idx="6">
                  <c:v>1.8137450199203189</c:v>
                </c:pt>
                <c:pt idx="7">
                  <c:v>1.9612159329140464</c:v>
                </c:pt>
                <c:pt idx="8">
                  <c:v>2.1250000000000004</c:v>
                </c:pt>
                <c:pt idx="9">
                  <c:v>2.3079625292740049</c:v>
                </c:pt>
                <c:pt idx="10">
                  <c:v>2.5136815920398012</c:v>
                </c:pt>
                <c:pt idx="11">
                  <c:v>2.7466843501326261</c:v>
                </c:pt>
                <c:pt idx="12">
                  <c:v>3.0127840909090908</c:v>
                </c:pt>
                <c:pt idx="13">
                  <c:v>3.3195718654434252</c:v>
                </c:pt>
              </c:numCache>
            </c:numRef>
          </c:xVal>
          <c:yVal>
            <c:numRef>
              <c:f>'OPT EM FIXED C4'!$T$261:$T$274</c:f>
              <c:numCache>
                <c:formatCode>General</c:formatCode>
                <c:ptCount val="14"/>
                <c:pt idx="0">
                  <c:v>11.691922924083356</c:v>
                </c:pt>
                <c:pt idx="1">
                  <c:v>11.586732006319441</c:v>
                </c:pt>
                <c:pt idx="2">
                  <c:v>11.503026150393323</c:v>
                </c:pt>
                <c:pt idx="3">
                  <c:v>11.441673558620094</c:v>
                </c:pt>
                <c:pt idx="4">
                  <c:v>11.403884843455339</c:v>
                </c:pt>
                <c:pt idx="5">
                  <c:v>11.391343417797083</c:v>
                </c:pt>
                <c:pt idx="6">
                  <c:v>11.40640624624181</c:v>
                </c:pt>
                <c:pt idx="7">
                  <c:v>11.45241998923496</c:v>
                </c:pt>
                <c:pt idx="8">
                  <c:v>11.534233579397347</c:v>
                </c:pt>
                <c:pt idx="9">
                  <c:v>11.659059342583214</c:v>
                </c:pt>
                <c:pt idx="10">
                  <c:v>11.837982698953546</c:v>
                </c:pt>
                <c:pt idx="11">
                  <c:v>12.088747926640616</c:v>
                </c:pt>
                <c:pt idx="12">
                  <c:v>12.441226955719044</c:v>
                </c:pt>
                <c:pt idx="13">
                  <c:v>12.94900131430475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ED4-4FF6-9300-9094CF8C6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5397680"/>
        <c:axId val="805396592"/>
      </c:scatterChart>
      <c:valAx>
        <c:axId val="80539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396592"/>
        <c:crosses val="autoZero"/>
        <c:crossBetween val="midCat"/>
      </c:valAx>
      <c:valAx>
        <c:axId val="80539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39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Green</a:t>
            </a:r>
            <a:r>
              <a:rPr lang="en-US" baseline="0"/>
              <a:t> Split </a:t>
            </a:r>
            <a:endParaRPr lang="en-US"/>
          </a:p>
        </c:rich>
      </c:tx>
      <c:layout>
        <c:manualLayout>
          <c:xMode val="edge"/>
          <c:yMode val="edge"/>
          <c:x val="0.37944200668802697"/>
          <c:y val="2.7131791226207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983814523184599E-2"/>
          <c:y val="0.1902314814814815"/>
          <c:w val="0.89019685039370078"/>
          <c:h val="0.7208876494604841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'OPT EM FIXED G4'!$T$268:$T$273</c:f>
              <c:numCache>
                <c:formatCode>General</c:formatCode>
                <c:ptCount val="6"/>
                <c:pt idx="0">
                  <c:v>8.436094495513851</c:v>
                </c:pt>
                <c:pt idx="1">
                  <c:v>8.7258233109575727</c:v>
                </c:pt>
                <c:pt idx="2">
                  <c:v>9.031099576861342</c:v>
                </c:pt>
                <c:pt idx="3">
                  <c:v>9.3479470929402897</c:v>
                </c:pt>
                <c:pt idx="4">
                  <c:v>9.6736622917910893</c:v>
                </c:pt>
                <c:pt idx="5">
                  <c:v>10.006337022787941</c:v>
                </c:pt>
              </c:numCache>
            </c:numRef>
          </c:xVal>
          <c:yVal>
            <c:numRef>
              <c:f>'OPT EM FIXED G4'!$U$268:$U$273</c:f>
              <c:numCache>
                <c:formatCode>General</c:formatCode>
                <c:ptCount val="6"/>
                <c:pt idx="0">
                  <c:v>39.25</c:v>
                </c:pt>
                <c:pt idx="1">
                  <c:v>42.375</c:v>
                </c:pt>
                <c:pt idx="2">
                  <c:v>45.5</c:v>
                </c:pt>
                <c:pt idx="3">
                  <c:v>48.625</c:v>
                </c:pt>
                <c:pt idx="4">
                  <c:v>51.75</c:v>
                </c:pt>
                <c:pt idx="5">
                  <c:v>54.875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7F1-4A48-ADF9-84D2E34A6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182464"/>
        <c:axId val="738183008"/>
      </c:scatterChart>
      <c:valAx>
        <c:axId val="73818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3008"/>
        <c:crosses val="autoZero"/>
        <c:crossBetween val="midCat"/>
      </c:valAx>
      <c:valAx>
        <c:axId val="73818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2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0262467191601"/>
          <c:y val="6.3807584396777986E-2"/>
          <c:w val="0.7369307086614173"/>
          <c:h val="0.76101502398407095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Sheet1!$C$8:$C$17</c:f>
              <c:numCache>
                <c:formatCode>General</c:formatCode>
                <c:ptCount val="10"/>
                <c:pt idx="0">
                  <c:v>2.2537313000000001</c:v>
                </c:pt>
                <c:pt idx="1">
                  <c:v>2.3538462</c:v>
                </c:pt>
                <c:pt idx="2">
                  <c:v>2.4603174999999999</c:v>
                </c:pt>
                <c:pt idx="3">
                  <c:v>2.5737705000000002</c:v>
                </c:pt>
                <c:pt idx="4">
                  <c:v>2.6949152999999999</c:v>
                </c:pt>
                <c:pt idx="5">
                  <c:v>2.8245613999999999</c:v>
                </c:pt>
                <c:pt idx="6">
                  <c:v>2.9636363999999999</c:v>
                </c:pt>
                <c:pt idx="7">
                  <c:v>3.1132075000000001</c:v>
                </c:pt>
                <c:pt idx="8">
                  <c:v>3.2745098000000001</c:v>
                </c:pt>
                <c:pt idx="9">
                  <c:v>3.4489795999999999</c:v>
                </c:pt>
              </c:numCache>
            </c:numRef>
          </c:xVal>
          <c:yVal>
            <c:numRef>
              <c:f>Sheet1!$B$8:$B$17</c:f>
              <c:numCache>
                <c:formatCode>General</c:formatCode>
                <c:ptCount val="10"/>
                <c:pt idx="0">
                  <c:v>14.504</c:v>
                </c:pt>
                <c:pt idx="1">
                  <c:v>14.439</c:v>
                </c:pt>
                <c:pt idx="2">
                  <c:v>14.39</c:v>
                </c:pt>
                <c:pt idx="3">
                  <c:v>14.356999999999999</c:v>
                </c:pt>
                <c:pt idx="4">
                  <c:v>14.343</c:v>
                </c:pt>
                <c:pt idx="5">
                  <c:v>14.348000000000001</c:v>
                </c:pt>
                <c:pt idx="6">
                  <c:v>14.375</c:v>
                </c:pt>
                <c:pt idx="7">
                  <c:v>14.427</c:v>
                </c:pt>
                <c:pt idx="8">
                  <c:v>14.507999999999999</c:v>
                </c:pt>
                <c:pt idx="9">
                  <c:v>14.622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DA-4026-920B-3556FE6FB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192256"/>
        <c:axId val="738193344"/>
      </c:scatterChart>
      <c:valAx>
        <c:axId val="738192256"/>
        <c:scaling>
          <c:orientation val="minMax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738193344"/>
        <c:crosses val="autoZero"/>
        <c:crossBetween val="midCat"/>
      </c:valAx>
      <c:valAx>
        <c:axId val="73819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8192256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89080144051761"/>
          <c:y val="6.168066491688539E-2"/>
          <c:w val="0.76618842702801682"/>
          <c:h val="0.78564785651793523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Sheet1!$Q$11:$Q$21</c:f>
              <c:numCache>
                <c:formatCode>General</c:formatCode>
                <c:ptCount val="11"/>
                <c:pt idx="0">
                  <c:v>47.636360000000003</c:v>
                </c:pt>
                <c:pt idx="1">
                  <c:v>51.6</c:v>
                </c:pt>
                <c:pt idx="2">
                  <c:v>55.563630000000003</c:v>
                </c:pt>
                <c:pt idx="3">
                  <c:v>59.527270000000001</c:v>
                </c:pt>
                <c:pt idx="4">
                  <c:v>63.490900000000003</c:v>
                </c:pt>
                <c:pt idx="5">
                  <c:v>67.454539999999994</c:v>
                </c:pt>
                <c:pt idx="6">
                  <c:v>71.418180000000007</c:v>
                </c:pt>
                <c:pt idx="7">
                  <c:v>75</c:v>
                </c:pt>
                <c:pt idx="8">
                  <c:v>79.34545</c:v>
                </c:pt>
                <c:pt idx="9">
                  <c:v>83.309079999999994</c:v>
                </c:pt>
                <c:pt idx="10">
                  <c:v>87.272720000000007</c:v>
                </c:pt>
              </c:numCache>
            </c:numRef>
          </c:xVal>
          <c:yVal>
            <c:numRef>
              <c:f>Sheet1!$P$11:$P$21</c:f>
              <c:numCache>
                <c:formatCode>General</c:formatCode>
                <c:ptCount val="11"/>
                <c:pt idx="0">
                  <c:v>8.2050000000000001</c:v>
                </c:pt>
                <c:pt idx="1">
                  <c:v>8.4879999999999995</c:v>
                </c:pt>
                <c:pt idx="2">
                  <c:v>8.7899999999999991</c:v>
                </c:pt>
                <c:pt idx="3">
                  <c:v>9.1050000000000004</c:v>
                </c:pt>
                <c:pt idx="4">
                  <c:v>9.4309999999999992</c:v>
                </c:pt>
                <c:pt idx="5">
                  <c:v>9.7650000000000006</c:v>
                </c:pt>
                <c:pt idx="6">
                  <c:v>10.105</c:v>
                </c:pt>
                <c:pt idx="7">
                  <c:v>10.451000000000001</c:v>
                </c:pt>
                <c:pt idx="8">
                  <c:v>10.801</c:v>
                </c:pt>
                <c:pt idx="9">
                  <c:v>11.154999999999999</c:v>
                </c:pt>
                <c:pt idx="10">
                  <c:v>11.510999999999999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FE-4058-80AB-40D94DC10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180832"/>
        <c:axId val="596296384"/>
      </c:scatterChart>
      <c:valAx>
        <c:axId val="738180832"/>
        <c:scaling>
          <c:orientation val="minMax"/>
          <c:min val="10"/>
        </c:scaling>
        <c:delete val="0"/>
        <c:axPos val="b"/>
        <c:numFmt formatCode="General" sourceLinked="1"/>
        <c:majorTickMark val="out"/>
        <c:minorTickMark val="none"/>
        <c:tickLblPos val="nextTo"/>
        <c:crossAx val="596296384"/>
        <c:crosses val="autoZero"/>
        <c:crossBetween val="midCat"/>
      </c:valAx>
      <c:valAx>
        <c:axId val="596296384"/>
        <c:scaling>
          <c:orientation val="minMax"/>
          <c:min val="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818083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955847185768446"/>
          <c:y val="5.7825623359580053E-2"/>
          <c:w val="0.73068212306794988"/>
          <c:h val="0.7990448654855643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Sheet1!$J$7:$J$14</c:f>
              <c:numCache>
                <c:formatCode>General</c:formatCode>
                <c:ptCount val="8"/>
                <c:pt idx="0">
                  <c:v>0.91860470000000005</c:v>
                </c:pt>
                <c:pt idx="1">
                  <c:v>0.96428570000000002</c:v>
                </c:pt>
                <c:pt idx="2">
                  <c:v>1.0121951</c:v>
                </c:pt>
                <c:pt idx="3">
                  <c:v>1.0625</c:v>
                </c:pt>
                <c:pt idx="4">
                  <c:v>1.1153846000000001</c:v>
                </c:pt>
                <c:pt idx="5">
                  <c:v>1.1710526000000001</c:v>
                </c:pt>
                <c:pt idx="6">
                  <c:v>1.2297297</c:v>
                </c:pt>
                <c:pt idx="7">
                  <c:v>1.2916666999999999</c:v>
                </c:pt>
              </c:numCache>
            </c:numRef>
          </c:xVal>
          <c:yVal>
            <c:numRef>
              <c:f>Sheet1!$I$7:$I$14</c:f>
              <c:numCache>
                <c:formatCode>General</c:formatCode>
                <c:ptCount val="8"/>
                <c:pt idx="0">
                  <c:v>18.184999999999999</c:v>
                </c:pt>
                <c:pt idx="1">
                  <c:v>18.108000000000001</c:v>
                </c:pt>
                <c:pt idx="2">
                  <c:v>18.059000000000001</c:v>
                </c:pt>
                <c:pt idx="3">
                  <c:v>18.042000000000002</c:v>
                </c:pt>
                <c:pt idx="4">
                  <c:v>18.061</c:v>
                </c:pt>
                <c:pt idx="5">
                  <c:v>18.12</c:v>
                </c:pt>
                <c:pt idx="6">
                  <c:v>18.225999999999999</c:v>
                </c:pt>
                <c:pt idx="7">
                  <c:v>18.388000000000002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497-472D-B3C0-B48B522BB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5386800"/>
        <c:axId val="805386256"/>
      </c:scatterChart>
      <c:valAx>
        <c:axId val="805386800"/>
        <c:scaling>
          <c:orientation val="minMax"/>
          <c:min val="0.8"/>
        </c:scaling>
        <c:delete val="0"/>
        <c:axPos val="b"/>
        <c:numFmt formatCode="General" sourceLinked="1"/>
        <c:majorTickMark val="out"/>
        <c:minorTickMark val="none"/>
        <c:tickLblPos val="nextTo"/>
        <c:crossAx val="805386256"/>
        <c:crosses val="autoZero"/>
        <c:crossBetween val="midCat"/>
      </c:valAx>
      <c:valAx>
        <c:axId val="805386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538680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98055356716774"/>
          <c:y val="5.4424116103134169E-2"/>
          <c:w val="0.80915384156525894"/>
          <c:h val="0.8108657557511193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Sheet1!$D$6:$D$16</c:f>
              <c:numCache>
                <c:formatCode>General</c:formatCode>
                <c:ptCount val="11"/>
                <c:pt idx="0">
                  <c:v>28.625</c:v>
                </c:pt>
                <c:pt idx="1">
                  <c:v>30.6875</c:v>
                </c:pt>
                <c:pt idx="2">
                  <c:v>32.75</c:v>
                </c:pt>
                <c:pt idx="3">
                  <c:v>34.8125</c:v>
                </c:pt>
                <c:pt idx="4">
                  <c:v>36.875</c:v>
                </c:pt>
                <c:pt idx="5">
                  <c:v>38.9375</c:v>
                </c:pt>
                <c:pt idx="6">
                  <c:v>41</c:v>
                </c:pt>
                <c:pt idx="7">
                  <c:v>43</c:v>
                </c:pt>
                <c:pt idx="8">
                  <c:v>45.125</c:v>
                </c:pt>
                <c:pt idx="9">
                  <c:v>47.1875</c:v>
                </c:pt>
                <c:pt idx="10">
                  <c:v>49.25</c:v>
                </c:pt>
              </c:numCache>
            </c:numRef>
          </c:xVal>
          <c:yVal>
            <c:numRef>
              <c:f>Sheet1!$C$6:$C$16</c:f>
              <c:numCache>
                <c:formatCode>General</c:formatCode>
                <c:ptCount val="11"/>
                <c:pt idx="0">
                  <c:v>13.936</c:v>
                </c:pt>
                <c:pt idx="1">
                  <c:v>13.266999999999999</c:v>
                </c:pt>
                <c:pt idx="2">
                  <c:v>12.877000000000001</c:v>
                </c:pt>
                <c:pt idx="3">
                  <c:v>12.664</c:v>
                </c:pt>
                <c:pt idx="4">
                  <c:v>12.569000000000001</c:v>
                </c:pt>
                <c:pt idx="5">
                  <c:v>12.555999999999999</c:v>
                </c:pt>
                <c:pt idx="6">
                  <c:v>12.603</c:v>
                </c:pt>
                <c:pt idx="7">
                  <c:v>12.694000000000001</c:v>
                </c:pt>
                <c:pt idx="8">
                  <c:v>12.818</c:v>
                </c:pt>
                <c:pt idx="9">
                  <c:v>12.968</c:v>
                </c:pt>
                <c:pt idx="10">
                  <c:v>13.138999999999999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836-4A2A-B4DC-1FB774A361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5394416"/>
        <c:axId val="805388432"/>
      </c:scatterChart>
      <c:valAx>
        <c:axId val="805394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05388432"/>
        <c:crosses val="autoZero"/>
        <c:crossBetween val="midCat"/>
      </c:valAx>
      <c:valAx>
        <c:axId val="80538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5394416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6C6B0-300F-4AB3-B2CD-953E3B585D6B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2B9F32-F060-49A8-83E7-C6A197EE4D42}">
      <dgm:prSet phldrT="[Text]" custT="1"/>
      <dgm:spPr/>
      <dgm:t>
        <a:bodyPr/>
        <a:lstStyle/>
        <a:p>
          <a:r>
            <a:rPr lang="en-IN" sz="3600" dirty="0"/>
            <a:t>Highway Capacity Manual </a:t>
          </a:r>
        </a:p>
      </dgm:t>
    </dgm:pt>
    <dgm:pt modelId="{7A6EC48C-C11E-42E3-BAC9-DE43B29D9D78}" type="parTrans" cxnId="{6E873AC4-AE1C-4E17-97E7-0C460B49F160}">
      <dgm:prSet/>
      <dgm:spPr/>
      <dgm:t>
        <a:bodyPr/>
        <a:lstStyle/>
        <a:p>
          <a:endParaRPr lang="en-IN"/>
        </a:p>
      </dgm:t>
    </dgm:pt>
    <dgm:pt modelId="{541E682B-AD25-42C2-BBD0-549D64BDAA6E}" type="sibTrans" cxnId="{6E873AC4-AE1C-4E17-97E7-0C460B49F160}">
      <dgm:prSet/>
      <dgm:spPr/>
      <dgm:t>
        <a:bodyPr/>
        <a:lstStyle/>
        <a:p>
          <a:endParaRPr lang="en-IN" dirty="0"/>
        </a:p>
      </dgm:t>
    </dgm:pt>
    <dgm:pt modelId="{C5FACEF9-0F44-40E4-BF13-D8F23A89E208}">
      <dgm:prSet phldrT="[Text]" custT="1"/>
      <dgm:spPr/>
      <dgm:t>
        <a:bodyPr/>
        <a:lstStyle/>
        <a:p>
          <a:r>
            <a:rPr lang="en-IN" sz="3600" dirty="0"/>
            <a:t>Optimization phase</a:t>
          </a:r>
        </a:p>
      </dgm:t>
    </dgm:pt>
    <dgm:pt modelId="{75C9B5AD-914B-41AB-BAB4-E06671624422}" type="parTrans" cxnId="{41C822E8-2A26-4FB3-B98C-E50E4CFC806B}">
      <dgm:prSet/>
      <dgm:spPr/>
      <dgm:t>
        <a:bodyPr/>
        <a:lstStyle/>
        <a:p>
          <a:endParaRPr lang="en-IN"/>
        </a:p>
      </dgm:t>
    </dgm:pt>
    <dgm:pt modelId="{FF17F42A-EC07-4A5E-87D7-B0373F744FE0}" type="sibTrans" cxnId="{41C822E8-2A26-4FB3-B98C-E50E4CFC806B}">
      <dgm:prSet/>
      <dgm:spPr/>
      <dgm:t>
        <a:bodyPr/>
        <a:lstStyle/>
        <a:p>
          <a:endParaRPr lang="en-IN" dirty="0"/>
        </a:p>
      </dgm:t>
    </dgm:pt>
    <dgm:pt modelId="{D77D876D-F9BB-4837-AA79-3C61A801542E}">
      <dgm:prSet phldrT="[Text]" custT="1"/>
      <dgm:spPr/>
      <dgm:t>
        <a:bodyPr/>
        <a:lstStyle/>
        <a:p>
          <a:r>
            <a:rPr lang="en-IN" sz="3600" dirty="0"/>
            <a:t>Synchronization phase</a:t>
          </a:r>
        </a:p>
      </dgm:t>
    </dgm:pt>
    <dgm:pt modelId="{76FBB145-C4F1-47A8-9584-352265693085}" type="parTrans" cxnId="{654A1C64-CD12-448D-933A-B8323BB972A9}">
      <dgm:prSet/>
      <dgm:spPr/>
      <dgm:t>
        <a:bodyPr/>
        <a:lstStyle/>
        <a:p>
          <a:endParaRPr lang="en-IN"/>
        </a:p>
      </dgm:t>
    </dgm:pt>
    <dgm:pt modelId="{79C123AC-DE0F-40A6-AEC1-07813C9EBC58}" type="sibTrans" cxnId="{654A1C64-CD12-448D-933A-B8323BB972A9}">
      <dgm:prSet/>
      <dgm:spPr/>
      <dgm:t>
        <a:bodyPr/>
        <a:lstStyle/>
        <a:p>
          <a:endParaRPr lang="en-IN"/>
        </a:p>
      </dgm:t>
    </dgm:pt>
    <dgm:pt modelId="{9BE7084E-2E0F-4AD7-B3C7-706194779AED}" type="pres">
      <dgm:prSet presAssocID="{B3C6C6B0-300F-4AB3-B2CD-953E3B585D6B}" presName="outerComposite" presStyleCnt="0">
        <dgm:presLayoutVars>
          <dgm:chMax val="5"/>
          <dgm:dir/>
          <dgm:resizeHandles val="exact"/>
        </dgm:presLayoutVars>
      </dgm:prSet>
      <dgm:spPr/>
    </dgm:pt>
    <dgm:pt modelId="{A8D5257D-411B-43C9-BBFB-E9241A40EA4F}" type="pres">
      <dgm:prSet presAssocID="{B3C6C6B0-300F-4AB3-B2CD-953E3B585D6B}" presName="dummyMaxCanvas" presStyleCnt="0">
        <dgm:presLayoutVars/>
      </dgm:prSet>
      <dgm:spPr/>
    </dgm:pt>
    <dgm:pt modelId="{6AD6785C-E752-40F7-BB65-392E83BDB387}" type="pres">
      <dgm:prSet presAssocID="{B3C6C6B0-300F-4AB3-B2CD-953E3B585D6B}" presName="ThreeNodes_1" presStyleLbl="node1" presStyleIdx="0" presStyleCnt="3" custLinFactNeighborX="172" custLinFactNeighborY="2853">
        <dgm:presLayoutVars>
          <dgm:bulletEnabled val="1"/>
        </dgm:presLayoutVars>
      </dgm:prSet>
      <dgm:spPr/>
    </dgm:pt>
    <dgm:pt modelId="{9846FD12-2B3B-43D4-A742-B0BAEC84F007}" type="pres">
      <dgm:prSet presAssocID="{B3C6C6B0-300F-4AB3-B2CD-953E3B585D6B}" presName="ThreeNodes_2" presStyleLbl="node1" presStyleIdx="1" presStyleCnt="3">
        <dgm:presLayoutVars>
          <dgm:bulletEnabled val="1"/>
        </dgm:presLayoutVars>
      </dgm:prSet>
      <dgm:spPr/>
    </dgm:pt>
    <dgm:pt modelId="{BCA0C073-7CBA-4CC5-9A0F-5D16B3611603}" type="pres">
      <dgm:prSet presAssocID="{B3C6C6B0-300F-4AB3-B2CD-953E3B585D6B}" presName="ThreeNodes_3" presStyleLbl="node1" presStyleIdx="2" presStyleCnt="3">
        <dgm:presLayoutVars>
          <dgm:bulletEnabled val="1"/>
        </dgm:presLayoutVars>
      </dgm:prSet>
      <dgm:spPr/>
    </dgm:pt>
    <dgm:pt modelId="{DF2A19E0-89E9-47C6-9EBC-8CF2ED1D6042}" type="pres">
      <dgm:prSet presAssocID="{B3C6C6B0-300F-4AB3-B2CD-953E3B585D6B}" presName="ThreeConn_1-2" presStyleLbl="fgAccFollowNode1" presStyleIdx="0" presStyleCnt="2">
        <dgm:presLayoutVars>
          <dgm:bulletEnabled val="1"/>
        </dgm:presLayoutVars>
      </dgm:prSet>
      <dgm:spPr/>
    </dgm:pt>
    <dgm:pt modelId="{CEE0DAA4-F3E8-4FF0-9F2B-44FDD80B5198}" type="pres">
      <dgm:prSet presAssocID="{B3C6C6B0-300F-4AB3-B2CD-953E3B585D6B}" presName="ThreeConn_2-3" presStyleLbl="fgAccFollowNode1" presStyleIdx="1" presStyleCnt="2">
        <dgm:presLayoutVars>
          <dgm:bulletEnabled val="1"/>
        </dgm:presLayoutVars>
      </dgm:prSet>
      <dgm:spPr/>
    </dgm:pt>
    <dgm:pt modelId="{05A89544-EA75-437D-A0EA-C3ACCFBF0733}" type="pres">
      <dgm:prSet presAssocID="{B3C6C6B0-300F-4AB3-B2CD-953E3B585D6B}" presName="ThreeNodes_1_text" presStyleLbl="node1" presStyleIdx="2" presStyleCnt="3">
        <dgm:presLayoutVars>
          <dgm:bulletEnabled val="1"/>
        </dgm:presLayoutVars>
      </dgm:prSet>
      <dgm:spPr/>
    </dgm:pt>
    <dgm:pt modelId="{C6BC2644-39D6-4337-AEB6-42FDFB85ECC5}" type="pres">
      <dgm:prSet presAssocID="{B3C6C6B0-300F-4AB3-B2CD-953E3B585D6B}" presName="ThreeNodes_2_text" presStyleLbl="node1" presStyleIdx="2" presStyleCnt="3">
        <dgm:presLayoutVars>
          <dgm:bulletEnabled val="1"/>
        </dgm:presLayoutVars>
      </dgm:prSet>
      <dgm:spPr/>
    </dgm:pt>
    <dgm:pt modelId="{010C2BA2-70F3-4975-B26D-0BD2D4DAE18C}" type="pres">
      <dgm:prSet presAssocID="{B3C6C6B0-300F-4AB3-B2CD-953E3B585D6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B4FF229-6501-4A00-B043-A578CCD5AF96}" type="presOf" srcId="{0D2B9F32-F060-49A8-83E7-C6A197EE4D42}" destId="{6AD6785C-E752-40F7-BB65-392E83BDB387}" srcOrd="0" destOrd="0" presId="urn:microsoft.com/office/officeart/2005/8/layout/vProcess5"/>
    <dgm:cxn modelId="{DD7C5739-3AEA-4924-B967-C26D510AB141}" type="presOf" srcId="{541E682B-AD25-42C2-BBD0-549D64BDAA6E}" destId="{DF2A19E0-89E9-47C6-9EBC-8CF2ED1D6042}" srcOrd="0" destOrd="0" presId="urn:microsoft.com/office/officeart/2005/8/layout/vProcess5"/>
    <dgm:cxn modelId="{654A1C64-CD12-448D-933A-B8323BB972A9}" srcId="{B3C6C6B0-300F-4AB3-B2CD-953E3B585D6B}" destId="{D77D876D-F9BB-4837-AA79-3C61A801542E}" srcOrd="2" destOrd="0" parTransId="{76FBB145-C4F1-47A8-9584-352265693085}" sibTransId="{79C123AC-DE0F-40A6-AEC1-07813C9EBC58}"/>
    <dgm:cxn modelId="{1B46806A-2D69-43F9-8222-19BF1334E330}" type="presOf" srcId="{C5FACEF9-0F44-40E4-BF13-D8F23A89E208}" destId="{9846FD12-2B3B-43D4-A742-B0BAEC84F007}" srcOrd="0" destOrd="0" presId="urn:microsoft.com/office/officeart/2005/8/layout/vProcess5"/>
    <dgm:cxn modelId="{1824F88B-7744-4E5B-B471-F37294075E71}" type="presOf" srcId="{FF17F42A-EC07-4A5E-87D7-B0373F744FE0}" destId="{CEE0DAA4-F3E8-4FF0-9F2B-44FDD80B5198}" srcOrd="0" destOrd="0" presId="urn:microsoft.com/office/officeart/2005/8/layout/vProcess5"/>
    <dgm:cxn modelId="{4A70F89E-C68B-4DAD-9063-46812BCF3395}" type="presOf" srcId="{B3C6C6B0-300F-4AB3-B2CD-953E3B585D6B}" destId="{9BE7084E-2E0F-4AD7-B3C7-706194779AED}" srcOrd="0" destOrd="0" presId="urn:microsoft.com/office/officeart/2005/8/layout/vProcess5"/>
    <dgm:cxn modelId="{860CE0A6-BBA7-4111-B5C0-E50E53175A70}" type="presOf" srcId="{D77D876D-F9BB-4837-AA79-3C61A801542E}" destId="{BCA0C073-7CBA-4CC5-9A0F-5D16B3611603}" srcOrd="0" destOrd="0" presId="urn:microsoft.com/office/officeart/2005/8/layout/vProcess5"/>
    <dgm:cxn modelId="{2C44A4AD-0AD8-4AF6-A596-72DC30024599}" type="presOf" srcId="{D77D876D-F9BB-4837-AA79-3C61A801542E}" destId="{010C2BA2-70F3-4975-B26D-0BD2D4DAE18C}" srcOrd="1" destOrd="0" presId="urn:microsoft.com/office/officeart/2005/8/layout/vProcess5"/>
    <dgm:cxn modelId="{E5702EB5-896B-417B-AB4F-E720EF486C41}" type="presOf" srcId="{0D2B9F32-F060-49A8-83E7-C6A197EE4D42}" destId="{05A89544-EA75-437D-A0EA-C3ACCFBF0733}" srcOrd="1" destOrd="0" presId="urn:microsoft.com/office/officeart/2005/8/layout/vProcess5"/>
    <dgm:cxn modelId="{7097CAC0-3E05-4F74-9DF2-7B4D9B5EFDC0}" type="presOf" srcId="{C5FACEF9-0F44-40E4-BF13-D8F23A89E208}" destId="{C6BC2644-39D6-4337-AEB6-42FDFB85ECC5}" srcOrd="1" destOrd="0" presId="urn:microsoft.com/office/officeart/2005/8/layout/vProcess5"/>
    <dgm:cxn modelId="{6E873AC4-AE1C-4E17-97E7-0C460B49F160}" srcId="{B3C6C6B0-300F-4AB3-B2CD-953E3B585D6B}" destId="{0D2B9F32-F060-49A8-83E7-C6A197EE4D42}" srcOrd="0" destOrd="0" parTransId="{7A6EC48C-C11E-42E3-BAC9-DE43B29D9D78}" sibTransId="{541E682B-AD25-42C2-BBD0-549D64BDAA6E}"/>
    <dgm:cxn modelId="{41C822E8-2A26-4FB3-B98C-E50E4CFC806B}" srcId="{B3C6C6B0-300F-4AB3-B2CD-953E3B585D6B}" destId="{C5FACEF9-0F44-40E4-BF13-D8F23A89E208}" srcOrd="1" destOrd="0" parTransId="{75C9B5AD-914B-41AB-BAB4-E06671624422}" sibTransId="{FF17F42A-EC07-4A5E-87D7-B0373F744FE0}"/>
    <dgm:cxn modelId="{D8F9385D-0D1D-41D2-9C9B-7277D5CBBF64}" type="presParOf" srcId="{9BE7084E-2E0F-4AD7-B3C7-706194779AED}" destId="{A8D5257D-411B-43C9-BBFB-E9241A40EA4F}" srcOrd="0" destOrd="0" presId="urn:microsoft.com/office/officeart/2005/8/layout/vProcess5"/>
    <dgm:cxn modelId="{A1D826A9-2239-4DDF-A2B2-A14C668919E8}" type="presParOf" srcId="{9BE7084E-2E0F-4AD7-B3C7-706194779AED}" destId="{6AD6785C-E752-40F7-BB65-392E83BDB387}" srcOrd="1" destOrd="0" presId="urn:microsoft.com/office/officeart/2005/8/layout/vProcess5"/>
    <dgm:cxn modelId="{CA0DDEB7-A7CE-4EF6-8C43-84311B38117A}" type="presParOf" srcId="{9BE7084E-2E0F-4AD7-B3C7-706194779AED}" destId="{9846FD12-2B3B-43D4-A742-B0BAEC84F007}" srcOrd="2" destOrd="0" presId="urn:microsoft.com/office/officeart/2005/8/layout/vProcess5"/>
    <dgm:cxn modelId="{EE39D2AE-4225-4103-B2BD-875810FB0294}" type="presParOf" srcId="{9BE7084E-2E0F-4AD7-B3C7-706194779AED}" destId="{BCA0C073-7CBA-4CC5-9A0F-5D16B3611603}" srcOrd="3" destOrd="0" presId="urn:microsoft.com/office/officeart/2005/8/layout/vProcess5"/>
    <dgm:cxn modelId="{30EF0B88-3DA2-4EDF-A2DA-7D3AA82C8B49}" type="presParOf" srcId="{9BE7084E-2E0F-4AD7-B3C7-706194779AED}" destId="{DF2A19E0-89E9-47C6-9EBC-8CF2ED1D6042}" srcOrd="4" destOrd="0" presId="urn:microsoft.com/office/officeart/2005/8/layout/vProcess5"/>
    <dgm:cxn modelId="{39F0602C-54B7-4558-8C91-A7A360824B26}" type="presParOf" srcId="{9BE7084E-2E0F-4AD7-B3C7-706194779AED}" destId="{CEE0DAA4-F3E8-4FF0-9F2B-44FDD80B5198}" srcOrd="5" destOrd="0" presId="urn:microsoft.com/office/officeart/2005/8/layout/vProcess5"/>
    <dgm:cxn modelId="{09719334-429F-4836-9AAE-986E93A1D08E}" type="presParOf" srcId="{9BE7084E-2E0F-4AD7-B3C7-706194779AED}" destId="{05A89544-EA75-437D-A0EA-C3ACCFBF0733}" srcOrd="6" destOrd="0" presId="urn:microsoft.com/office/officeart/2005/8/layout/vProcess5"/>
    <dgm:cxn modelId="{55802E84-C6C5-40B1-90EA-0119D8411411}" type="presParOf" srcId="{9BE7084E-2E0F-4AD7-B3C7-706194779AED}" destId="{C6BC2644-39D6-4337-AEB6-42FDFB85ECC5}" srcOrd="7" destOrd="0" presId="urn:microsoft.com/office/officeart/2005/8/layout/vProcess5"/>
    <dgm:cxn modelId="{80F42C2C-DC0E-4068-8BAF-628D60CE1BFE}" type="presParOf" srcId="{9BE7084E-2E0F-4AD7-B3C7-706194779AED}" destId="{010C2BA2-70F3-4975-B26D-0BD2D4DAE18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6785C-E752-40F7-BB65-392E83BDB387}">
      <dsp:nvSpPr>
        <dsp:cNvPr id="0" name=""/>
        <dsp:cNvSpPr/>
      </dsp:nvSpPr>
      <dsp:spPr>
        <a:xfrm>
          <a:off x="10332" y="28595"/>
          <a:ext cx="6007058" cy="1002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Highway Capacity Manual </a:t>
          </a:r>
        </a:p>
      </dsp:txBody>
      <dsp:txXfrm>
        <a:off x="39688" y="57951"/>
        <a:ext cx="4925509" cy="943578"/>
      </dsp:txXfrm>
    </dsp:sp>
    <dsp:sp modelId="{9846FD12-2B3B-43D4-A742-B0BAEC84F007}">
      <dsp:nvSpPr>
        <dsp:cNvPr id="0" name=""/>
        <dsp:cNvSpPr/>
      </dsp:nvSpPr>
      <dsp:spPr>
        <a:xfrm>
          <a:off x="530034" y="1169338"/>
          <a:ext cx="6007058" cy="1002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Optimization phase</a:t>
          </a:r>
        </a:p>
      </dsp:txBody>
      <dsp:txXfrm>
        <a:off x="559390" y="1198694"/>
        <a:ext cx="4766823" cy="943578"/>
      </dsp:txXfrm>
    </dsp:sp>
    <dsp:sp modelId="{BCA0C073-7CBA-4CC5-9A0F-5D16B3611603}">
      <dsp:nvSpPr>
        <dsp:cNvPr id="0" name=""/>
        <dsp:cNvSpPr/>
      </dsp:nvSpPr>
      <dsp:spPr>
        <a:xfrm>
          <a:off x="1060069" y="2338676"/>
          <a:ext cx="6007058" cy="1002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Synchronization phase</a:t>
          </a:r>
        </a:p>
      </dsp:txBody>
      <dsp:txXfrm>
        <a:off x="1089425" y="2368032"/>
        <a:ext cx="4766823" cy="943578"/>
      </dsp:txXfrm>
    </dsp:sp>
    <dsp:sp modelId="{DF2A19E0-89E9-47C6-9EBC-8CF2ED1D6042}">
      <dsp:nvSpPr>
        <dsp:cNvPr id="0" name=""/>
        <dsp:cNvSpPr/>
      </dsp:nvSpPr>
      <dsp:spPr>
        <a:xfrm>
          <a:off x="5355570" y="760069"/>
          <a:ext cx="651488" cy="651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 dirty="0"/>
        </a:p>
      </dsp:txBody>
      <dsp:txXfrm>
        <a:off x="5502155" y="760069"/>
        <a:ext cx="358318" cy="490245"/>
      </dsp:txXfrm>
    </dsp:sp>
    <dsp:sp modelId="{CEE0DAA4-F3E8-4FF0-9F2B-44FDD80B5198}">
      <dsp:nvSpPr>
        <dsp:cNvPr id="0" name=""/>
        <dsp:cNvSpPr/>
      </dsp:nvSpPr>
      <dsp:spPr>
        <a:xfrm>
          <a:off x="5885604" y="1922726"/>
          <a:ext cx="651488" cy="651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 dirty="0"/>
        </a:p>
      </dsp:txBody>
      <dsp:txXfrm>
        <a:off x="6032189" y="1922726"/>
        <a:ext cx="358318" cy="490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036-A1E2-4C70-BACA-44EEBD7294C8}" type="datetimeFigureOut">
              <a:rPr lang="en-IN" smtClean="0"/>
              <a:pPr/>
              <a:t>20-02-2019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A627-5BAC-46CB-A7C3-15D672B3BA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2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036-A1E2-4C70-BACA-44EEBD7294C8}" type="datetimeFigureOut">
              <a:rPr lang="en-IN" smtClean="0"/>
              <a:pPr/>
              <a:t>20-02-2019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A627-5BAC-46CB-A7C3-15D672B3BA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52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036-A1E2-4C70-BACA-44EEBD7294C8}" type="datetimeFigureOut">
              <a:rPr lang="en-IN" smtClean="0"/>
              <a:pPr/>
              <a:t>20-02-2019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A627-5BAC-46CB-A7C3-15D672B3BA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20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036-A1E2-4C70-BACA-44EEBD7294C8}" type="datetimeFigureOut">
              <a:rPr lang="en-IN" smtClean="0"/>
              <a:pPr/>
              <a:t>20-02-2019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A627-5BAC-46CB-A7C3-15D672B3BA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87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036-A1E2-4C70-BACA-44EEBD7294C8}" type="datetimeFigureOut">
              <a:rPr lang="en-IN" smtClean="0"/>
              <a:pPr/>
              <a:t>20-02-2019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A627-5BAC-46CB-A7C3-15D672B3BA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7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036-A1E2-4C70-BACA-44EEBD7294C8}" type="datetimeFigureOut">
              <a:rPr lang="en-IN" smtClean="0"/>
              <a:pPr/>
              <a:t>20-02-2019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A627-5BAC-46CB-A7C3-15D672B3BA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5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036-A1E2-4C70-BACA-44EEBD7294C8}" type="datetimeFigureOut">
              <a:rPr lang="en-IN" smtClean="0"/>
              <a:pPr/>
              <a:t>20-02-2019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A627-5BAC-46CB-A7C3-15D672B3BA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036-A1E2-4C70-BACA-44EEBD7294C8}" type="datetimeFigureOut">
              <a:rPr lang="en-IN" smtClean="0"/>
              <a:pPr/>
              <a:t>20-02-2019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A627-5BAC-46CB-A7C3-15D672B3BA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5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036-A1E2-4C70-BACA-44EEBD7294C8}" type="datetimeFigureOut">
              <a:rPr lang="en-IN" smtClean="0"/>
              <a:pPr/>
              <a:t>20-02-2019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A627-5BAC-46CB-A7C3-15D672B3BA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84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036-A1E2-4C70-BACA-44EEBD7294C8}" type="datetimeFigureOut">
              <a:rPr lang="en-IN" smtClean="0"/>
              <a:pPr/>
              <a:t>20-02-2019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A627-5BAC-46CB-A7C3-15D672B3BA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02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036-A1E2-4C70-BACA-44EEBD7294C8}" type="datetimeFigureOut">
              <a:rPr lang="en-IN" smtClean="0"/>
              <a:pPr/>
              <a:t>20-02-2019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A627-5BAC-46CB-A7C3-15D672B3BA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5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9036-A1E2-4C70-BACA-44EEBD7294C8}" type="datetimeFigureOut">
              <a:rPr lang="en-IN" smtClean="0"/>
              <a:pPr/>
              <a:t>20-02-2019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A627-5BAC-46CB-A7C3-15D672B3BA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13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itchFamily="34" charset="0"/>
                <a:cs typeface="Arial" pitchFamily="34" charset="0"/>
              </a:rPr>
              <a:t>Traffic Signalization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352" y="2895600"/>
            <a:ext cx="7232848" cy="2423120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Traffic Engineering and ITS</a:t>
            </a:r>
          </a:p>
          <a:p>
            <a:pPr algn="just"/>
            <a:r>
              <a:rPr lang="en-I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Prof. Gaetano Fusco</a:t>
            </a:r>
          </a:p>
          <a:p>
            <a:pPr algn="r"/>
            <a:r>
              <a:rPr lang="en-I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Project done by</a:t>
            </a:r>
          </a:p>
          <a:p>
            <a:pPr algn="r"/>
            <a:r>
              <a:rPr lang="en-I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Sai Arvind Atluri</a:t>
            </a:r>
          </a:p>
          <a:p>
            <a:pPr algn="r"/>
            <a:r>
              <a:rPr lang="en-I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Shailesh </a:t>
            </a:r>
            <a:r>
              <a:rPr lang="en-IN" sz="2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kumar</a:t>
            </a:r>
            <a:endParaRPr lang="en-I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IN" sz="2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Revathi</a:t>
            </a:r>
            <a:r>
              <a:rPr lang="en-I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Vamshi</a:t>
            </a:r>
            <a:r>
              <a:rPr lang="en-I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263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Intersection</a:t>
            </a:r>
            <a:r>
              <a:rPr lang="en-IN" dirty="0"/>
              <a:t>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75" b="5659"/>
          <a:stretch/>
        </p:blipFill>
        <p:spPr>
          <a:xfrm>
            <a:off x="4526573" y="4149080"/>
            <a:ext cx="4606207" cy="237626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56" y="1340768"/>
            <a:ext cx="4693843" cy="266429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24426"/>
              </p:ext>
            </p:extLst>
          </p:nvPr>
        </p:nvGraphicFramePr>
        <p:xfrm>
          <a:off x="179513" y="1484784"/>
          <a:ext cx="3816422" cy="29775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EB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 by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by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flow rate,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Intersection delay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27.48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Intersection LOS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068704C-0165-40A9-82D6-F2C180C9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68" y="4784448"/>
            <a:ext cx="2882952" cy="199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3D5010-3A66-4D01-973F-7F930A00B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68" y="5237696"/>
            <a:ext cx="2882952" cy="19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8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Intersection</a:t>
            </a:r>
            <a:r>
              <a:rPr lang="en-IN" dirty="0"/>
              <a:t>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8A1770-F01D-4DD1-989B-F5DD213E7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47920"/>
              </p:ext>
            </p:extLst>
          </p:nvPr>
        </p:nvGraphicFramePr>
        <p:xfrm>
          <a:off x="457200" y="1600200"/>
          <a:ext cx="3547976" cy="84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3988">
                  <a:extLst>
                    <a:ext uri="{9D8B030D-6E8A-4147-A177-3AD203B41FA5}">
                      <a16:colId xmlns:a16="http://schemas.microsoft.com/office/drawing/2014/main" val="558591102"/>
                    </a:ext>
                  </a:extLst>
                </a:gridCol>
                <a:gridCol w="1773988">
                  <a:extLst>
                    <a:ext uri="{9D8B030D-6E8A-4147-A177-3AD203B41FA5}">
                      <a16:colId xmlns:a16="http://schemas.microsoft.com/office/drawing/2014/main" val="4234974977"/>
                    </a:ext>
                  </a:extLst>
                </a:gridCol>
              </a:tblGrid>
              <a:tr h="4224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5571533"/>
                  </a:ext>
                </a:extLst>
              </a:tr>
              <a:tr h="4224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g2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28793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F7D89F3-9155-4C35-860D-5CB2D1B08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134627"/>
              </p:ext>
            </p:extLst>
          </p:nvPr>
        </p:nvGraphicFramePr>
        <p:xfrm>
          <a:off x="451768" y="2627702"/>
          <a:ext cx="3547976" cy="320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317">
                  <a:extLst>
                    <a:ext uri="{9D8B030D-6E8A-4147-A177-3AD203B41FA5}">
                      <a16:colId xmlns:a16="http://schemas.microsoft.com/office/drawing/2014/main" val="3359652599"/>
                    </a:ext>
                  </a:extLst>
                </a:gridCol>
                <a:gridCol w="1182659">
                  <a:extLst>
                    <a:ext uri="{9D8B030D-6E8A-4147-A177-3AD203B41FA5}">
                      <a16:colId xmlns:a16="http://schemas.microsoft.com/office/drawing/2014/main" val="1161413340"/>
                    </a:ext>
                  </a:extLst>
                </a:gridCol>
              </a:tblGrid>
              <a:tr h="3202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Actual Cycle Length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6357629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Actual Delay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27.48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41510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121900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After Optimisation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9432271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27.06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7907345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Delay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9.3193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7814026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6682495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G1/G2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6535616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Delay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15.9454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0889251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475288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EE1F8A5-88FD-4B5F-A44D-BCF0A1B8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862507"/>
            <a:ext cx="4584589" cy="27556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18CDD4-754F-4401-B646-97FE63F19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082490"/>
            <a:ext cx="4645555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7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A601-3E20-4663-B049-A5CBBC4C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Intersection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701EFD-84C6-4B50-890F-ACC731953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36" y="1988840"/>
            <a:ext cx="3475021" cy="969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519720-1E91-4813-B118-9F8A39CA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501117"/>
            <a:ext cx="3226583" cy="1927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2B10B-8C9F-4FAE-852C-82A609998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36" y="4221088"/>
            <a:ext cx="3589908" cy="1376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E5AEB-F2DD-4F37-9E90-A040929A4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789040"/>
            <a:ext cx="4023709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9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Intersection</a:t>
            </a:r>
            <a:r>
              <a:rPr lang="en-IN" dirty="0"/>
              <a:t>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96752"/>
            <a:ext cx="4644008" cy="26880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077072"/>
            <a:ext cx="4716015" cy="266429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20928"/>
              </p:ext>
            </p:extLst>
          </p:nvPr>
        </p:nvGraphicFramePr>
        <p:xfrm>
          <a:off x="145580" y="1340768"/>
          <a:ext cx="3969220" cy="3688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738"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0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Delay by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285.53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0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LOS by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728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Approach flow rate,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244.4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172.2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277.7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0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Intersection delay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45.30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10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Intersection LOS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713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latin typeface="Arial" pitchFamily="34" charset="0"/>
                <a:cs typeface="Arial" pitchFamily="34" charset="0"/>
              </a:rPr>
              <a:t>Intersection</a:t>
            </a:r>
            <a:r>
              <a:rPr lang="en-IN"/>
              <a:t> 3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61962"/>
              </p:ext>
            </p:extLst>
          </p:nvPr>
        </p:nvGraphicFramePr>
        <p:xfrm>
          <a:off x="827584" y="1397000"/>
          <a:ext cx="35283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02100"/>
              </p:ext>
            </p:extLst>
          </p:nvPr>
        </p:nvGraphicFramePr>
        <p:xfrm>
          <a:off x="485454" y="2420888"/>
          <a:ext cx="394253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ACTUAL CYCLE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ACTUAL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AFTER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CYCLE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G1/G2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543896"/>
              </p:ext>
            </p:extLst>
          </p:nvPr>
        </p:nvGraphicFramePr>
        <p:xfrm>
          <a:off x="4499992" y="1007483"/>
          <a:ext cx="4572000" cy="2722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671983"/>
              </p:ext>
            </p:extLst>
          </p:nvPr>
        </p:nvGraphicFramePr>
        <p:xfrm>
          <a:off x="4355976" y="36256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908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3639627" cy="10120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7129"/>
            <a:ext cx="4566300" cy="2731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501008"/>
            <a:ext cx="4322439" cy="1572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480" y="3501008"/>
            <a:ext cx="4371211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6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latin typeface="Arial" pitchFamily="34" charset="0"/>
                <a:cs typeface="Arial" pitchFamily="34" charset="0"/>
              </a:rPr>
              <a:t>Intersection</a:t>
            </a:r>
            <a:r>
              <a:rPr lang="en-IN"/>
              <a:t> 4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077072"/>
            <a:ext cx="4618321" cy="2236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412776"/>
            <a:ext cx="4690329" cy="225177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15688"/>
              </p:ext>
            </p:extLst>
          </p:nvPr>
        </p:nvGraphicFramePr>
        <p:xfrm>
          <a:off x="179512" y="1412776"/>
          <a:ext cx="4167944" cy="398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917"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2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Delay by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7.95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8.34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2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LOS by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74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Approach flow rate,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172.22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194.44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2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Intersection delay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14.03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Intersection LOS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32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latin typeface="Times New Roman" pitchFamily="18" charset="0"/>
                <a:cs typeface="Times New Roman" pitchFamily="18" charset="0"/>
              </a:rPr>
              <a:t>Intersection</a:t>
            </a:r>
            <a:r>
              <a:rPr lang="en-IN"/>
              <a:t> 4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73389"/>
              </p:ext>
            </p:extLst>
          </p:nvPr>
        </p:nvGraphicFramePr>
        <p:xfrm>
          <a:off x="827584" y="1397000"/>
          <a:ext cx="35283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16.08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33147"/>
              </p:ext>
            </p:extLst>
          </p:nvPr>
        </p:nvGraphicFramePr>
        <p:xfrm>
          <a:off x="485454" y="2420888"/>
          <a:ext cx="394253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ACTUAL CYCLE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ACTUAL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AFTER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CYCLE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G1/G2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2.13385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592836"/>
              </p:ext>
            </p:extLst>
          </p:nvPr>
        </p:nvGraphicFramePr>
        <p:xfrm>
          <a:off x="4419600" y="1066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723644"/>
              </p:ext>
            </p:extLst>
          </p:nvPr>
        </p:nvGraphicFramePr>
        <p:xfrm>
          <a:off x="4355976" y="3789040"/>
          <a:ext cx="4804530" cy="2844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8350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2542252" cy="11888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692696"/>
            <a:ext cx="4566300" cy="2731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789040"/>
            <a:ext cx="3639627" cy="1341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3761605"/>
            <a:ext cx="4371211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0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Intersection</a:t>
            </a:r>
            <a:r>
              <a:rPr lang="en-IN" dirty="0"/>
              <a:t> 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950" y="1340768"/>
            <a:ext cx="4618856" cy="24594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998585"/>
            <a:ext cx="4142766" cy="269312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87647"/>
              </p:ext>
            </p:extLst>
          </p:nvPr>
        </p:nvGraphicFramePr>
        <p:xfrm>
          <a:off x="685799" y="1371600"/>
          <a:ext cx="34290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Delay by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27.09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LOS by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Approach flow rate,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Intersection delay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22.23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Intersection LOS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943600"/>
            <a:ext cx="2990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5181600"/>
            <a:ext cx="30289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05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Identify the Level of Services(LOS) of 6 road intersections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Optimize those intersections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Synchronize them to compute ideal traffic conditions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81" y="3428999"/>
            <a:ext cx="6695238" cy="21714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067944" y="5600428"/>
            <a:ext cx="3851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19619" y="3428999"/>
            <a:ext cx="0" cy="2171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24381" y="3428999"/>
            <a:ext cx="0" cy="2171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24381" y="5600428"/>
            <a:ext cx="2843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Intersection</a:t>
            </a:r>
            <a:r>
              <a:rPr lang="en-IN" dirty="0"/>
              <a:t> 5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322870"/>
              </p:ext>
            </p:extLst>
          </p:nvPr>
        </p:nvGraphicFramePr>
        <p:xfrm>
          <a:off x="533400" y="1219200"/>
          <a:ext cx="29718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          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          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9600" y="2209800"/>
          <a:ext cx="28194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Actual Cycle Length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Actual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After </a:t>
                      </a:r>
                      <a:r>
                        <a:rPr lang="en-US" dirty="0" err="1"/>
                        <a:t>opti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G1/G2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572000" y="4267200"/>
          <a:ext cx="38100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4648200" y="1676400"/>
          <a:ext cx="3276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9340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2260600" cy="9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685800"/>
            <a:ext cx="4074795" cy="236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886200"/>
            <a:ext cx="3218815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3581400"/>
            <a:ext cx="3803650" cy="236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Intersection</a:t>
            </a:r>
            <a:r>
              <a:rPr lang="en-IN" dirty="0"/>
              <a:t> 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149080"/>
            <a:ext cx="4808441" cy="25170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85" y="1196752"/>
            <a:ext cx="5249615" cy="25202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163794"/>
              </p:ext>
            </p:extLst>
          </p:nvPr>
        </p:nvGraphicFramePr>
        <p:xfrm>
          <a:off x="13411" y="1340768"/>
          <a:ext cx="3948989" cy="340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734"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2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Delay by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71.68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LOS by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2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Approach flow rate,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2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Intersection delay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27.33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2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Intersection LOS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029200"/>
            <a:ext cx="2914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5410200"/>
            <a:ext cx="28860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412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Intersection</a:t>
            </a:r>
            <a:r>
              <a:rPr lang="en-IN" dirty="0"/>
              <a:t> 6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969108"/>
              </p:ext>
            </p:extLst>
          </p:nvPr>
        </p:nvGraphicFramePr>
        <p:xfrm>
          <a:off x="457200" y="1600200"/>
          <a:ext cx="3581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            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             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2514600"/>
          <a:ext cx="35814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Actual Cycle Length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r>
                        <a:rPr lang="en-US" dirty="0"/>
                        <a:t>Actual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r>
                        <a:rPr lang="en-US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r>
                        <a:rPr lang="en-US" dirty="0"/>
                        <a:t>After </a:t>
                      </a:r>
                      <a:r>
                        <a:rPr lang="en-US" dirty="0" err="1"/>
                        <a:t>opti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r>
                        <a:rPr lang="en-US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r>
                        <a:rPr lang="en-US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r>
                        <a:rPr lang="en-US" dirty="0"/>
                        <a:t>G1/G2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r>
                        <a:rPr lang="en-US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r>
                        <a:rPr lang="en-US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876800" y="4038600"/>
          <a:ext cx="3429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800600" y="1219200"/>
          <a:ext cx="35814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5533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2228572" cy="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4015740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343400"/>
            <a:ext cx="32258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3810000"/>
            <a:ext cx="374523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1770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9F46-3A71-4286-A36E-47ECA0B8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56509-2E53-49F0-8AA0-307F86E9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5" y="1795259"/>
            <a:ext cx="5693377" cy="1103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7ED356-FA95-4FB1-A0F8-C93C04610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4584589" cy="2755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28F6B-8819-4277-BDC0-B8BA279A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117" y="5029200"/>
            <a:ext cx="1677189" cy="92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1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63688" y="5157192"/>
            <a:ext cx="4752528" cy="576064"/>
          </a:xfrm>
        </p:spPr>
        <p:txBody>
          <a:bodyPr>
            <a:noAutofit/>
          </a:bodyPr>
          <a:lstStyle/>
          <a:p>
            <a:pPr algn="ctr"/>
            <a:r>
              <a:rPr lang="en-IN" sz="4400" dirty="0"/>
              <a:t>           Thank you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404664"/>
            <a:ext cx="6552728" cy="4322911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2195736" y="5661248"/>
            <a:ext cx="5054352" cy="72008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/>
              <a:t>  The End </a:t>
            </a:r>
          </a:p>
        </p:txBody>
      </p:sp>
    </p:spTree>
    <p:extLst>
      <p:ext uri="{BB962C8B-B14F-4D97-AF65-F5344CB8AC3E}">
        <p14:creationId xmlns:p14="http://schemas.microsoft.com/office/powerpoint/2010/main" val="385778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pic>
        <p:nvPicPr>
          <p:cNvPr id="4" name="Immagine 2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56792"/>
            <a:ext cx="4392488" cy="4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017551"/>
              </p:ext>
            </p:extLst>
          </p:nvPr>
        </p:nvGraphicFramePr>
        <p:xfrm>
          <a:off x="899592" y="1988840"/>
          <a:ext cx="7067128" cy="3340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44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Study Area-Municipio Roma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/>
              <a:t>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Our study area was plotted on  Municipio Roma V extended from  </a:t>
            </a:r>
            <a:r>
              <a:rPr lang="en-IN" sz="2000" b="1" u="sng" dirty="0">
                <a:latin typeface="Arial" pitchFamily="34" charset="0"/>
                <a:cs typeface="Arial" pitchFamily="34" charset="0"/>
              </a:rPr>
              <a:t>via Tuscolana – via di </a:t>
            </a:r>
            <a:r>
              <a:rPr lang="en-IN" sz="2000" b="1" u="sng" dirty="0" err="1">
                <a:latin typeface="Arial" pitchFamily="34" charset="0"/>
                <a:cs typeface="Arial" pitchFamily="34" charset="0"/>
              </a:rPr>
              <a:t>porta</a:t>
            </a:r>
            <a:r>
              <a:rPr lang="en-IN" sz="2000" b="1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u="sng" dirty="0" err="1">
                <a:latin typeface="Arial" pitchFamily="34" charset="0"/>
                <a:cs typeface="Arial" pitchFamily="34" charset="0"/>
              </a:rPr>
              <a:t>furba</a:t>
            </a:r>
            <a:r>
              <a:rPr lang="en-IN" sz="2000" b="1" u="sng" dirty="0">
                <a:latin typeface="Arial" pitchFamily="34" charset="0"/>
                <a:cs typeface="Arial" pitchFamily="34" charset="0"/>
              </a:rPr>
              <a:t>  to via di acqua bullicante – via  aversa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.</a:t>
            </a:r>
            <a:r>
              <a:rPr lang="en-IN" sz="20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We took 6 intersections between the route. It is not a major enough route in the Rome  to have a bicycle path or a bus  stop but have a decent vehicular flow through the route.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136911"/>
            <a:ext cx="6408712" cy="28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Study Area-Municipio Roma V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124744"/>
            <a:ext cx="6581945" cy="2952328"/>
          </a:xfrm>
        </p:spPr>
      </p:pic>
      <p:sp>
        <p:nvSpPr>
          <p:cNvPr id="6" name="TextBox 5"/>
          <p:cNvSpPr txBox="1"/>
          <p:nvPr/>
        </p:nvSpPr>
        <p:spPr>
          <a:xfrm>
            <a:off x="1738583" y="1709362"/>
            <a:ext cx="3016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2545392"/>
            <a:ext cx="3016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2220" y="2716916"/>
            <a:ext cx="3016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4903" y="2920706"/>
            <a:ext cx="3016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8564" y="2736040"/>
            <a:ext cx="3016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45493" y="2580508"/>
            <a:ext cx="3016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37956"/>
              </p:ext>
            </p:extLst>
          </p:nvPr>
        </p:nvGraphicFramePr>
        <p:xfrm>
          <a:off x="1824871" y="4149080"/>
          <a:ext cx="5624667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1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SI.no.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Road  Intersection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Via Tuscolana- via</a:t>
                      </a:r>
                      <a:r>
                        <a:rPr lang="en-IN" sz="1400" baseline="0" dirty="0">
                          <a:latin typeface="Arial" pitchFamily="34" charset="0"/>
                          <a:cs typeface="Arial" pitchFamily="34" charset="0"/>
                        </a:rPr>
                        <a:t> di porta furba</a:t>
                      </a:r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Via Pietro rovetti -</a:t>
                      </a:r>
                      <a:r>
                        <a:rPr lang="en-IN" sz="1400" baseline="0" dirty="0">
                          <a:latin typeface="Arial" pitchFamily="34" charset="0"/>
                          <a:cs typeface="Arial" pitchFamily="34" charset="0"/>
                        </a:rPr>
                        <a:t>via di tor pignattara</a:t>
                      </a:r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Via Casilina – via di acqua bullicante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Via Policastro</a:t>
                      </a:r>
                      <a:r>
                        <a:rPr lang="en-IN" sz="1400" baseline="0" dirty="0">
                          <a:latin typeface="Arial" pitchFamily="34" charset="0"/>
                          <a:cs typeface="Arial" pitchFamily="34" charset="0"/>
                        </a:rPr>
                        <a:t> – via di acqua bullicante</a:t>
                      </a:r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Via Roberto</a:t>
                      </a:r>
                      <a:r>
                        <a:rPr lang="en-IN" sz="1400" baseline="0" dirty="0">
                          <a:latin typeface="Arial" pitchFamily="34" charset="0"/>
                          <a:cs typeface="Arial" pitchFamily="34" charset="0"/>
                        </a:rPr>
                        <a:t> malatesta – via di acqua bullicante</a:t>
                      </a:r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Via Aversa – via di acqua bullicante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36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Intersection</a:t>
            </a:r>
            <a:r>
              <a:rPr lang="en-IN" sz="4800" dirty="0">
                <a:latin typeface="Arial" pitchFamily="34" charset="0"/>
                <a:cs typeface="Arial" pitchFamily="34" charset="0"/>
              </a:rPr>
              <a:t>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56" y="3797678"/>
            <a:ext cx="4592528" cy="302433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r="40000" b="21706"/>
          <a:stretch/>
        </p:blipFill>
        <p:spPr>
          <a:xfrm>
            <a:off x="4343148" y="1340768"/>
            <a:ext cx="4658336" cy="227694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43708"/>
              </p:ext>
            </p:extLst>
          </p:nvPr>
        </p:nvGraphicFramePr>
        <p:xfrm>
          <a:off x="94675" y="1369369"/>
          <a:ext cx="4248473" cy="3322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1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936"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WB</a:t>
                      </a:r>
                    </a:p>
                    <a:p>
                      <a:pPr algn="ctr"/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3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Delay by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114.67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121.70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44.80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28.33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3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LOS by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7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Approach flow rate,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1183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3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Intersection delay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88.39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93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Intersection LOS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4B69214-B2F9-4B24-A778-A3088A1DE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04" y="4788921"/>
            <a:ext cx="2892018" cy="199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89A417-53E0-453F-A898-CCD74C16F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64" y="5085184"/>
            <a:ext cx="2892018" cy="199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CC1D43-5DCD-4673-8080-F51BFBA4D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75" y="5677710"/>
            <a:ext cx="1871634" cy="762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E3E461-9CB5-449A-A106-786E89487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713" y="5574069"/>
            <a:ext cx="2377646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3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Intersection</a:t>
            </a:r>
            <a:r>
              <a:rPr lang="en-IN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E437D-144F-43E4-8C47-C5699BA1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30" y="3800023"/>
            <a:ext cx="4423872" cy="2659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0BC87D-D8D8-4B6D-A2BE-B5C856C66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918" y="1079464"/>
            <a:ext cx="4427984" cy="266150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F4EFB77-481C-4041-B590-03C603436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44556"/>
              </p:ext>
            </p:extLst>
          </p:nvPr>
        </p:nvGraphicFramePr>
        <p:xfrm>
          <a:off x="457200" y="1219201"/>
          <a:ext cx="3547976" cy="11276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3988">
                  <a:extLst>
                    <a:ext uri="{9D8B030D-6E8A-4147-A177-3AD203B41FA5}">
                      <a16:colId xmlns:a16="http://schemas.microsoft.com/office/drawing/2014/main" val="3541559273"/>
                    </a:ext>
                  </a:extLst>
                </a:gridCol>
                <a:gridCol w="1773988">
                  <a:extLst>
                    <a:ext uri="{9D8B030D-6E8A-4147-A177-3AD203B41FA5}">
                      <a16:colId xmlns:a16="http://schemas.microsoft.com/office/drawing/2014/main" val="428753088"/>
                    </a:ext>
                  </a:extLst>
                </a:gridCol>
              </a:tblGrid>
              <a:tr h="3758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2062878"/>
                  </a:ext>
                </a:extLst>
              </a:tr>
              <a:tr h="3758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g2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327988"/>
                  </a:ext>
                </a:extLst>
              </a:tr>
              <a:tr h="3758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g3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62398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08EAAA-D753-4F38-9A3B-1FEBAED4D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30886"/>
              </p:ext>
            </p:extLst>
          </p:nvPr>
        </p:nvGraphicFramePr>
        <p:xfrm>
          <a:off x="457200" y="2420887"/>
          <a:ext cx="3547976" cy="320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317">
                  <a:extLst>
                    <a:ext uri="{9D8B030D-6E8A-4147-A177-3AD203B41FA5}">
                      <a16:colId xmlns:a16="http://schemas.microsoft.com/office/drawing/2014/main" val="2070649606"/>
                    </a:ext>
                  </a:extLst>
                </a:gridCol>
                <a:gridCol w="1182659">
                  <a:extLst>
                    <a:ext uri="{9D8B030D-6E8A-4147-A177-3AD203B41FA5}">
                      <a16:colId xmlns:a16="http://schemas.microsoft.com/office/drawing/2014/main" val="3286541062"/>
                    </a:ext>
                  </a:extLst>
                </a:gridCol>
              </a:tblGrid>
              <a:tr h="3202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Actual Cycle Length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2766591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Actual Delay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88.39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4310998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F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6319878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After Optimisation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1555174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63.219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2538824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Delay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29.0851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022538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3094087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G1/G2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559654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Delay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9875276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LOS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93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2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9C2C-1B89-4702-A075-718A2790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Intersection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2ED404-9C5D-4D38-B1D0-5E35A03E8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9" y="1671799"/>
            <a:ext cx="3601529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91ECD-8946-447B-90AA-D056F81ED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7638"/>
            <a:ext cx="2763719" cy="1651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16C35-D29C-486C-94F5-64D4170D4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41" y="4124075"/>
            <a:ext cx="3757288" cy="1440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0372E-2EF5-4979-BF20-517A9D9A0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69980"/>
            <a:ext cx="4023709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1501</TotalTime>
  <Words>603</Words>
  <Application>Microsoft Office PowerPoint</Application>
  <PresentationFormat>On-screen Show (4:3)</PresentationFormat>
  <Paragraphs>326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Traffic Signalization</vt:lpstr>
      <vt:lpstr>Objectives</vt:lpstr>
      <vt:lpstr>Methodology</vt:lpstr>
      <vt:lpstr>Methodology</vt:lpstr>
      <vt:lpstr>Study Area-Municipio Roma V</vt:lpstr>
      <vt:lpstr>Study Area-Municipio Roma V</vt:lpstr>
      <vt:lpstr>Intersection 1</vt:lpstr>
      <vt:lpstr>Intersection 1</vt:lpstr>
      <vt:lpstr>Intersection 1</vt:lpstr>
      <vt:lpstr>Intersection 2</vt:lpstr>
      <vt:lpstr>Intersection 2</vt:lpstr>
      <vt:lpstr>Intersection 2</vt:lpstr>
      <vt:lpstr>Intersection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Intersection 5</vt:lpstr>
      <vt:lpstr>Intersection 5</vt:lpstr>
      <vt:lpstr>PowerPoint Presentation</vt:lpstr>
      <vt:lpstr>Intersection 6</vt:lpstr>
      <vt:lpstr>Intersection 6</vt:lpstr>
      <vt:lpstr>PowerPoint Presentation</vt:lpstr>
      <vt:lpstr>Conclusion</vt:lpstr>
      <vt:lpstr>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Sai Arvind Atluri</cp:lastModifiedBy>
  <cp:revision>107</cp:revision>
  <dcterms:created xsi:type="dcterms:W3CDTF">2016-07-27T14:11:24Z</dcterms:created>
  <dcterms:modified xsi:type="dcterms:W3CDTF">2019-02-20T10:17:20Z</dcterms:modified>
</cp:coreProperties>
</file>