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2" r:id="rId7"/>
    <p:sldId id="269" r:id="rId8"/>
    <p:sldId id="266" r:id="rId9"/>
    <p:sldId id="267" r:id="rId10"/>
    <p:sldId id="259" r:id="rId11"/>
    <p:sldId id="260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E5CED-D700-4C18-A319-7F87A96AD822}" v="10" dt="2019-09-30T00:11:15.813"/>
    <p1510:client id="{1F8ED48A-DF93-4DD9-8FF1-7FD19EADABD6}" v="1" dt="2019-09-29T23:01:01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ehal" userId="0693dc31ab56fe8c" providerId="Windows Live" clId="Web-{06CE5CED-D700-4C18-A319-7F87A96AD822}"/>
    <pc:docChg chg="addSld modSld">
      <pc:chgData name="Rahul Behal" userId="0693dc31ab56fe8c" providerId="Windows Live" clId="Web-{06CE5CED-D700-4C18-A319-7F87A96AD822}" dt="2019-09-30T00:11:15.813" v="8" actId="1076"/>
      <pc:docMkLst>
        <pc:docMk/>
      </pc:docMkLst>
      <pc:sldChg chg="addSp delSp modSp new">
        <pc:chgData name="Rahul Behal" userId="0693dc31ab56fe8c" providerId="Windows Live" clId="Web-{06CE5CED-D700-4C18-A319-7F87A96AD822}" dt="2019-09-30T00:11:15.813" v="8" actId="1076"/>
        <pc:sldMkLst>
          <pc:docMk/>
          <pc:sldMk cId="715563750" sldId="269"/>
        </pc:sldMkLst>
        <pc:spChg chg="del">
          <ac:chgData name="Rahul Behal" userId="0693dc31ab56fe8c" providerId="Windows Live" clId="Web-{06CE5CED-D700-4C18-A319-7F87A96AD822}" dt="2019-09-30T00:11:03.282" v="2"/>
          <ac:spMkLst>
            <pc:docMk/>
            <pc:sldMk cId="715563750" sldId="269"/>
            <ac:spMk id="2" creationId="{D41AA174-801F-4BDB-A18C-0B2D17E88DE1}"/>
          </ac:spMkLst>
        </pc:spChg>
        <pc:spChg chg="del">
          <ac:chgData name="Rahul Behal" userId="0693dc31ab56fe8c" providerId="Windows Live" clId="Web-{06CE5CED-D700-4C18-A319-7F87A96AD822}" dt="2019-09-30T00:11:01.594" v="1"/>
          <ac:spMkLst>
            <pc:docMk/>
            <pc:sldMk cId="715563750" sldId="269"/>
            <ac:spMk id="3" creationId="{9F99C579-2466-4685-B7DB-E0708EC39B02}"/>
          </ac:spMkLst>
        </pc:spChg>
        <pc:picChg chg="add mod">
          <ac:chgData name="Rahul Behal" userId="0693dc31ab56fe8c" providerId="Windows Live" clId="Web-{06CE5CED-D700-4C18-A319-7F87A96AD822}" dt="2019-09-30T00:11:15.813" v="8" actId="1076"/>
          <ac:picMkLst>
            <pc:docMk/>
            <pc:sldMk cId="715563750" sldId="269"/>
            <ac:picMk id="5" creationId="{1983B462-50A8-4823-A0CE-42527B5351E5}"/>
          </ac:picMkLst>
        </pc:picChg>
      </pc:sldChg>
    </pc:docChg>
  </pc:docChgLst>
  <pc:docChgLst>
    <pc:chgData name="Rahul Behal" userId="0693dc31ab56fe8c" providerId="LiveId" clId="{1F8ED48A-DF93-4DD9-8FF1-7FD19EADABD6}"/>
    <pc:docChg chg="custSel addSld modSld">
      <pc:chgData name="Rahul Behal" userId="0693dc31ab56fe8c" providerId="LiveId" clId="{1F8ED48A-DF93-4DD9-8FF1-7FD19EADABD6}" dt="2019-09-30T03:30:52.091" v="651" actId="1076"/>
      <pc:docMkLst>
        <pc:docMk/>
      </pc:docMkLst>
      <pc:sldChg chg="modSp">
        <pc:chgData name="Rahul Behal" userId="0693dc31ab56fe8c" providerId="LiveId" clId="{1F8ED48A-DF93-4DD9-8FF1-7FD19EADABD6}" dt="2019-09-29T23:03:24.254" v="279" actId="20577"/>
        <pc:sldMkLst>
          <pc:docMk/>
          <pc:sldMk cId="2622746309" sldId="257"/>
        </pc:sldMkLst>
        <pc:spChg chg="mod">
          <ac:chgData name="Rahul Behal" userId="0693dc31ab56fe8c" providerId="LiveId" clId="{1F8ED48A-DF93-4DD9-8FF1-7FD19EADABD6}" dt="2019-09-29T23:03:24.254" v="279" actId="20577"/>
          <ac:spMkLst>
            <pc:docMk/>
            <pc:sldMk cId="2622746309" sldId="257"/>
            <ac:spMk id="3" creationId="{2D91DC3F-1A28-45B0-A8CA-3E272E29C37D}"/>
          </ac:spMkLst>
        </pc:spChg>
        <pc:picChg chg="mod">
          <ac:chgData name="Rahul Behal" userId="0693dc31ab56fe8c" providerId="LiveId" clId="{1F8ED48A-DF93-4DD9-8FF1-7FD19EADABD6}" dt="2019-09-29T23:03:01.211" v="183" actId="1076"/>
          <ac:picMkLst>
            <pc:docMk/>
            <pc:sldMk cId="2622746309" sldId="257"/>
            <ac:picMk id="5" creationId="{3280100B-D039-4302-AC51-E35EE3AFE2F1}"/>
          </ac:picMkLst>
        </pc:picChg>
      </pc:sldChg>
      <pc:sldChg chg="modSp">
        <pc:chgData name="Rahul Behal" userId="0693dc31ab56fe8c" providerId="LiveId" clId="{1F8ED48A-DF93-4DD9-8FF1-7FD19EADABD6}" dt="2019-09-30T03:30:52.091" v="651" actId="1076"/>
        <pc:sldMkLst>
          <pc:docMk/>
          <pc:sldMk cId="543136040" sldId="266"/>
        </pc:sldMkLst>
        <pc:picChg chg="mod">
          <ac:chgData name="Rahul Behal" userId="0693dc31ab56fe8c" providerId="LiveId" clId="{1F8ED48A-DF93-4DD9-8FF1-7FD19EADABD6}" dt="2019-09-30T03:30:52.091" v="651" actId="1076"/>
          <ac:picMkLst>
            <pc:docMk/>
            <pc:sldMk cId="543136040" sldId="266"/>
            <ac:picMk id="4" creationId="{A116A26F-CDD5-45DC-AB36-7FCD73453786}"/>
          </ac:picMkLst>
        </pc:picChg>
      </pc:sldChg>
      <pc:sldChg chg="modSp add">
        <pc:chgData name="Rahul Behal" userId="0693dc31ab56fe8c" providerId="LiveId" clId="{1F8ED48A-DF93-4DD9-8FF1-7FD19EADABD6}" dt="2019-09-29T23:05:27.350" v="650" actId="20577"/>
        <pc:sldMkLst>
          <pc:docMk/>
          <pc:sldMk cId="1845816646" sldId="268"/>
        </pc:sldMkLst>
        <pc:spChg chg="mod">
          <ac:chgData name="Rahul Behal" userId="0693dc31ab56fe8c" providerId="LiveId" clId="{1F8ED48A-DF93-4DD9-8FF1-7FD19EADABD6}" dt="2019-09-29T23:01:16.639" v="21" actId="1076"/>
          <ac:spMkLst>
            <pc:docMk/>
            <pc:sldMk cId="1845816646" sldId="268"/>
            <ac:spMk id="2" creationId="{96499D27-2C7B-4CDE-92D2-5412BC8F44DB}"/>
          </ac:spMkLst>
        </pc:spChg>
        <pc:spChg chg="mod">
          <ac:chgData name="Rahul Behal" userId="0693dc31ab56fe8c" providerId="LiveId" clId="{1F8ED48A-DF93-4DD9-8FF1-7FD19EADABD6}" dt="2019-09-29T23:05:27.350" v="650" actId="20577"/>
          <ac:spMkLst>
            <pc:docMk/>
            <pc:sldMk cId="1845816646" sldId="268"/>
            <ac:spMk id="3" creationId="{8C7BE523-5B3C-4D47-BD71-A6A2EBF947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FDC07-7E41-457A-819F-F0EAED39CDA2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34AA-6381-4963-A954-72436DC5B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72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-We are going to have to focus on holding options positions until expiry.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45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4DDB-EF50-462E-844F-BA4418EF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83238" cy="2387600"/>
          </a:xfrm>
        </p:spPr>
        <p:txBody>
          <a:bodyPr/>
          <a:lstStyle/>
          <a:p>
            <a:r>
              <a:rPr lang="en-US" b="1"/>
              <a:t>Options Trading Competition</a:t>
            </a:r>
            <a:endParaRPr lang="en-CA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6026-7AAD-4003-A9AB-F178B85ED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76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EE32-A8DA-41F3-BD0A-BD8A21C1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4" y="0"/>
            <a:ext cx="9905998" cy="1478570"/>
          </a:xfrm>
        </p:spPr>
        <p:txBody>
          <a:bodyPr/>
          <a:lstStyle/>
          <a:p>
            <a:r>
              <a:rPr lang="en-US"/>
              <a:t>Review of Options pricing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8447-6CD9-4D9E-B2AB-40848A94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73" y="1326295"/>
            <a:ext cx="9905999" cy="5056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Two key factors in the premium of an option:</a:t>
            </a:r>
          </a:p>
          <a:p>
            <a:r>
              <a:rPr lang="en-US"/>
              <a:t>Implied Volatility</a:t>
            </a:r>
          </a:p>
          <a:p>
            <a:pPr lvl="1"/>
            <a:r>
              <a:rPr lang="en-US"/>
              <a:t>A metric that captures the market’s view of the likelihood of changes in a given security’s price. Higher implied volatility means that investors expect a bigger move in the market. </a:t>
            </a:r>
            <a:r>
              <a:rPr lang="en-US" b="1"/>
              <a:t>Higher implied volatility</a:t>
            </a:r>
            <a:r>
              <a:rPr lang="en-US"/>
              <a:t> means options will have a </a:t>
            </a:r>
            <a:r>
              <a:rPr lang="en-US" b="1"/>
              <a:t>higher premium</a:t>
            </a:r>
            <a:r>
              <a:rPr lang="en-US"/>
              <a:t>.</a:t>
            </a:r>
          </a:p>
          <a:p>
            <a:pPr lvl="1"/>
            <a:r>
              <a:rPr lang="en-US"/>
              <a:t>Ex. 20% IV on a $50 stock means that 1 standard deviation is expected to be $40-$60</a:t>
            </a:r>
          </a:p>
          <a:p>
            <a:pPr lvl="2"/>
            <a:r>
              <a:rPr lang="en-US"/>
              <a:t>The standard deviation is expected over the time length of the contract (see Black-Scholes)</a:t>
            </a:r>
          </a:p>
          <a:p>
            <a:r>
              <a:rPr lang="en-US"/>
              <a:t>Time Decay</a:t>
            </a:r>
          </a:p>
          <a:p>
            <a:pPr lvl="1"/>
            <a:r>
              <a:rPr lang="en-US"/>
              <a:t>Time decay is a measure of the rate of decline in the value of an options contract due to the passage of time. Options get less valuable as time goes on</a:t>
            </a:r>
          </a:p>
        </p:txBody>
      </p:sp>
    </p:spTree>
    <p:extLst>
      <p:ext uri="{BB962C8B-B14F-4D97-AF65-F5344CB8AC3E}">
        <p14:creationId xmlns:p14="http://schemas.microsoft.com/office/powerpoint/2010/main" val="13522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0CD0-4CB2-4BAF-9A06-B6EDFCAF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147"/>
            <a:ext cx="9905998" cy="1478570"/>
          </a:xfrm>
        </p:spPr>
        <p:txBody>
          <a:bodyPr/>
          <a:lstStyle/>
          <a:p>
            <a:r>
              <a:rPr lang="en-US"/>
              <a:t>Historical volatility vs implied volatility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B48C-87F1-447C-9779-7F5BAF28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3422"/>
            <a:ext cx="10617451" cy="4327777"/>
          </a:xfrm>
        </p:spPr>
        <p:txBody>
          <a:bodyPr/>
          <a:lstStyle/>
          <a:p>
            <a:r>
              <a:rPr lang="en-US"/>
              <a:t>Historical volatility is the actual volatility (stdev) of a stock</a:t>
            </a:r>
          </a:p>
          <a:p>
            <a:r>
              <a:rPr lang="en-US"/>
              <a:t>IV Percentile is the percentage number of days over the past one year the IVs are under the current IV</a:t>
            </a:r>
          </a:p>
          <a:p>
            <a:pPr lvl="1"/>
            <a:r>
              <a:rPr lang="en-US"/>
              <a:t>If IV is 25%, that may be high, but if IV is 25% everyday, it is not that extraordinary</a:t>
            </a:r>
          </a:p>
          <a:p>
            <a:r>
              <a:rPr lang="en-US"/>
              <a:t>Implied volatility is pretty much </a:t>
            </a:r>
            <a:r>
              <a:rPr lang="en-US" b="1"/>
              <a:t>always </a:t>
            </a:r>
            <a:r>
              <a:rPr lang="en-US"/>
              <a:t>higher than the historical volatility</a:t>
            </a:r>
          </a:p>
          <a:p>
            <a:pPr lvl="1"/>
            <a:r>
              <a:rPr lang="en-US"/>
              <a:t>ex. For the DJI, the IV vs HV was found to have a 6.25% difference, IV was 12% HV was 6%</a:t>
            </a:r>
          </a:p>
          <a:p>
            <a:pPr lvl="1"/>
            <a:r>
              <a:rPr lang="en-US"/>
              <a:t>In other words, markets always </a:t>
            </a:r>
            <a:r>
              <a:rPr lang="en-US" b="1"/>
              <a:t>overexpecting </a:t>
            </a:r>
            <a:r>
              <a:rPr lang="en-US"/>
              <a:t>the volatility of a stock</a:t>
            </a:r>
          </a:p>
          <a:p>
            <a:r>
              <a:rPr lang="en-US"/>
              <a:t>What can we do with this information? </a:t>
            </a:r>
          </a:p>
        </p:txBody>
      </p:sp>
    </p:spTree>
    <p:extLst>
      <p:ext uri="{BB962C8B-B14F-4D97-AF65-F5344CB8AC3E}">
        <p14:creationId xmlns:p14="http://schemas.microsoft.com/office/powerpoint/2010/main" val="295909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1AD-D709-4722-A764-9D03D001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30" y="0"/>
            <a:ext cx="9905998" cy="1478570"/>
          </a:xfrm>
        </p:spPr>
        <p:txBody>
          <a:bodyPr/>
          <a:lstStyle/>
          <a:p>
            <a:r>
              <a:rPr lang="en-US"/>
              <a:t>The Iron Condor Strategy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D4C8-1BB8-4DD8-9A4C-F3E80D9C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30" y="1110496"/>
            <a:ext cx="11334270" cy="5747503"/>
          </a:xfrm>
        </p:spPr>
        <p:txBody>
          <a:bodyPr>
            <a:normAutofit/>
          </a:bodyPr>
          <a:lstStyle/>
          <a:p>
            <a:r>
              <a:rPr lang="en-US"/>
              <a:t>The Iron Condor is an options trading strategy consisting of four legs</a:t>
            </a:r>
          </a:p>
          <a:p>
            <a:pPr lvl="1"/>
            <a:r>
              <a:rPr lang="en-US"/>
              <a:t>Selling an OTM CALL, for the premium</a:t>
            </a:r>
          </a:p>
          <a:p>
            <a:pPr lvl="1"/>
            <a:r>
              <a:rPr lang="en-US"/>
              <a:t>Buying a further OTM CALL, for protection in case the price goes above the sold OTM CALL</a:t>
            </a:r>
          </a:p>
          <a:p>
            <a:pPr lvl="1"/>
            <a:r>
              <a:rPr lang="en-US"/>
              <a:t>Selling an OTM PUT, for the premium</a:t>
            </a:r>
          </a:p>
          <a:p>
            <a:pPr lvl="1"/>
            <a:r>
              <a:rPr lang="en-US"/>
              <a:t>Buying a further OTM PUT, for protection in case the price goes below the sold OTM PUT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Essentially what you want with this strategy is for the price to stay within a certain range, i.e between the sold options’ strike prices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38E84-FB48-4B86-8649-22EF35BB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6" y="3244946"/>
            <a:ext cx="3705201" cy="2502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F1452-9FBC-4536-8179-9382D08E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82" y="3244946"/>
            <a:ext cx="5998616" cy="25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D27-2C7B-4CDE-92D2-5412BC8F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0"/>
            <a:ext cx="9905998" cy="1478570"/>
          </a:xfrm>
        </p:spPr>
        <p:txBody>
          <a:bodyPr/>
          <a:lstStyle/>
          <a:p>
            <a:r>
              <a:rPr lang="en-US"/>
              <a:t>Key Takeaways: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E523-5B3C-4D47-BD71-A6A2EBF9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14" y="1478570"/>
            <a:ext cx="9905999" cy="5192818"/>
          </a:xfrm>
        </p:spPr>
        <p:txBody>
          <a:bodyPr/>
          <a:lstStyle/>
          <a:p>
            <a:r>
              <a:rPr lang="en-US"/>
              <a:t>Probability based trading – If the market is 50/50, is this trade favoured?</a:t>
            </a:r>
          </a:p>
          <a:p>
            <a:r>
              <a:rPr lang="en-US"/>
              <a:t>Let’s start executing more trades</a:t>
            </a:r>
          </a:p>
          <a:p>
            <a:endParaRPr lang="en-US"/>
          </a:p>
          <a:p>
            <a:r>
              <a:rPr lang="en-US"/>
              <a:t>More neutral trades where we are not taking a direction one way or another</a:t>
            </a:r>
          </a:p>
          <a:p>
            <a:pPr lvl="1"/>
            <a:r>
              <a:rPr lang="en-US"/>
              <a:t>Betting that the price will stay within a certain range</a:t>
            </a:r>
          </a:p>
          <a:p>
            <a:pPr lvl="1"/>
            <a:endParaRPr lang="en-US"/>
          </a:p>
          <a:p>
            <a:r>
              <a:rPr lang="en-US"/>
              <a:t>Higher implied volatility leading to overpriced options is an </a:t>
            </a:r>
            <a:r>
              <a:rPr lang="en-US" b="1"/>
              <a:t>inefficiency </a:t>
            </a:r>
            <a:r>
              <a:rPr lang="en-US"/>
              <a:t>in the market, we can consistently make money by exploiting this inefficiency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8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8A8-1BB9-45F7-864B-52468E2B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6984"/>
            <a:ext cx="9905998" cy="1478570"/>
          </a:xfrm>
        </p:spPr>
        <p:txBody>
          <a:bodyPr/>
          <a:lstStyle/>
          <a:p>
            <a:r>
              <a:rPr lang="en-US"/>
              <a:t>What Happened Last week: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DC3F-1A28-45B0-A8CA-3E272E29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1698"/>
            <a:ext cx="9905999" cy="4757803"/>
          </a:xfrm>
        </p:spPr>
        <p:txBody>
          <a:bodyPr>
            <a:normAutofit/>
          </a:bodyPr>
          <a:lstStyle/>
          <a:p>
            <a:r>
              <a:rPr lang="en-US"/>
              <a:t>Executed a Bull Call Spread on MEG.TO for 50 options</a:t>
            </a:r>
          </a:p>
          <a:p>
            <a:pPr lvl="1"/>
            <a:r>
              <a:rPr lang="en-US"/>
              <a:t>Upper strike price of $6.50</a:t>
            </a:r>
          </a:p>
          <a:p>
            <a:pPr lvl="1"/>
            <a:r>
              <a:rPr lang="en-US"/>
              <a:t>Lower strike price of $6.00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Current MEG price: $5.97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Created an Excel spreadsheet for calculating critical numbers for strategies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0100B-D039-4302-AC51-E35EE3AF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79" y="2114902"/>
            <a:ext cx="592887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50822"/>
            <a:ext cx="9905998" cy="1478570"/>
          </a:xfrm>
        </p:spPr>
        <p:txBody>
          <a:bodyPr/>
          <a:lstStyle/>
          <a:p>
            <a:r>
              <a:rPr lang="en-US"/>
              <a:t>Refresher on the competition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477-E1DF-48DD-9826-25866F3C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4939872"/>
            <a:ext cx="9905999" cy="2082442"/>
          </a:xfrm>
        </p:spPr>
        <p:txBody>
          <a:bodyPr/>
          <a:lstStyle/>
          <a:p>
            <a:r>
              <a:rPr lang="en-US"/>
              <a:t>Last week we discussed mandatory strategies, but we ignored the rest.</a:t>
            </a:r>
          </a:p>
          <a:p>
            <a:r>
              <a:rPr lang="en-US"/>
              <a:t>Only 50 options contracts per trade</a:t>
            </a:r>
          </a:p>
          <a:p>
            <a:pPr lvl="1"/>
            <a:r>
              <a:rPr lang="en-US"/>
              <a:t>What does this mean for us?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509A-C888-4018-9B7F-1596BE9B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664682"/>
            <a:ext cx="9060965" cy="42751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7DD68E-18B8-4BD6-9492-2BF76B57D512}"/>
              </a:ext>
            </a:extLst>
          </p:cNvPr>
          <p:cNvSpPr/>
          <p:nvPr/>
        </p:nvSpPr>
        <p:spPr>
          <a:xfrm>
            <a:off x="9498992" y="2512062"/>
            <a:ext cx="251677" cy="2487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A7C36-2DE0-464E-BCC4-96A257E6EC97}"/>
              </a:ext>
            </a:extLst>
          </p:cNvPr>
          <p:cNvSpPr txBox="1"/>
          <p:nvPr/>
        </p:nvSpPr>
        <p:spPr>
          <a:xfrm>
            <a:off x="10123060" y="2160621"/>
            <a:ext cx="185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The options on this simulator are European style options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50822"/>
            <a:ext cx="9905998" cy="1478570"/>
          </a:xfrm>
        </p:spPr>
        <p:txBody>
          <a:bodyPr/>
          <a:lstStyle/>
          <a:p>
            <a:r>
              <a:rPr lang="en-US"/>
              <a:t>Refresher on the TMX Options Chain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69AE-2712-4E99-9F6F-8428F381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58573"/>
            <a:ext cx="9220199" cy="59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7CC8-64EC-4443-9F59-EA7029A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43962"/>
            <a:ext cx="9905998" cy="1478570"/>
          </a:xfrm>
        </p:spPr>
        <p:txBody>
          <a:bodyPr/>
          <a:lstStyle/>
          <a:p>
            <a:r>
              <a:rPr lang="en-US"/>
              <a:t>Spreads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6993-5D06-40E4-B428-3EF03D5F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2" y="1213339"/>
            <a:ext cx="10168180" cy="5216036"/>
          </a:xfrm>
        </p:spPr>
        <p:txBody>
          <a:bodyPr>
            <a:normAutofit fontScale="92500"/>
          </a:bodyPr>
          <a:lstStyle/>
          <a:p>
            <a:r>
              <a:rPr lang="en-US"/>
              <a:t>The spread is the difference between the BID and the ASK price</a:t>
            </a:r>
          </a:p>
          <a:p>
            <a:pPr lvl="1"/>
            <a:r>
              <a:rPr lang="en-US"/>
              <a:t>The ASK price is what people who are looking to sell are willing to sell for</a:t>
            </a:r>
          </a:p>
          <a:p>
            <a:pPr lvl="1"/>
            <a:r>
              <a:rPr lang="en-US"/>
              <a:t>The BID price is what people who are looking to buy are willing to buy for</a:t>
            </a:r>
          </a:p>
          <a:p>
            <a:pPr lvl="1"/>
            <a:endParaRPr lang="en-US"/>
          </a:p>
          <a:p>
            <a:r>
              <a:rPr lang="en-US"/>
              <a:t>Higher volume and liquidity is going to lead to lower spread</a:t>
            </a:r>
          </a:p>
          <a:p>
            <a:endParaRPr lang="en-US"/>
          </a:p>
          <a:p>
            <a:r>
              <a:rPr lang="en-US"/>
              <a:t>Why is this important and what does it mean for us?</a:t>
            </a:r>
          </a:p>
          <a:p>
            <a:pPr lvl="1"/>
            <a:r>
              <a:rPr lang="en-US"/>
              <a:t>In order to close out of a trade, you need to do the opposite of what you did to open. If you bought to open, you need to sell to close. Which means the difference in BID/ASK is important. </a:t>
            </a:r>
          </a:p>
          <a:p>
            <a:pPr lvl="1"/>
            <a:r>
              <a:rPr lang="en-US"/>
              <a:t>Ex. If the BID/ASK on MEG.TO is $5.97/$6.02, if you BUY 100 shares, you already down $5</a:t>
            </a:r>
          </a:p>
          <a:p>
            <a:pPr lvl="2"/>
            <a:r>
              <a:rPr lang="en-US"/>
              <a:t>Options even more amplified!!!</a:t>
            </a:r>
          </a:p>
        </p:txBody>
      </p:sp>
    </p:spTree>
    <p:extLst>
      <p:ext uri="{BB962C8B-B14F-4D97-AF65-F5344CB8AC3E}">
        <p14:creationId xmlns:p14="http://schemas.microsoft.com/office/powerpoint/2010/main" val="28888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7CC8-64EC-4443-9F59-EA7029A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98" y="0"/>
            <a:ext cx="9905998" cy="1478570"/>
          </a:xfrm>
        </p:spPr>
        <p:txBody>
          <a:bodyPr/>
          <a:lstStyle/>
          <a:p>
            <a:r>
              <a:rPr lang="en-US"/>
              <a:t>Spreads: TMX Options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F1E14-4BFC-4BED-B377-668459A7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5" y="1148485"/>
            <a:ext cx="4270095" cy="1910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E2C42-5509-4FB9-85E0-75F36CBDFDA6}"/>
              </a:ext>
            </a:extLst>
          </p:cNvPr>
          <p:cNvSpPr txBox="1"/>
          <p:nvPr/>
        </p:nvSpPr>
        <p:spPr>
          <a:xfrm>
            <a:off x="0" y="114848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Royal Bank: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EE8A2-2471-45B2-89CE-A4E3ED52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05" y="3429000"/>
            <a:ext cx="4444508" cy="2280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20435-B987-466D-8D14-BDD9A29A6392}"/>
              </a:ext>
            </a:extLst>
          </p:cNvPr>
          <p:cNvSpPr txBox="1"/>
          <p:nvPr/>
        </p:nvSpPr>
        <p:spPr>
          <a:xfrm>
            <a:off x="-76200" y="372023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ECA:</a:t>
            </a:r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58592D-9512-4C1A-9B07-49F07B066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5" y="1125563"/>
            <a:ext cx="4937370" cy="2038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96DB19-56A2-4206-9D50-EE1A9DD0502C}"/>
              </a:ext>
            </a:extLst>
          </p:cNvPr>
          <p:cNvSpPr txBox="1"/>
          <p:nvPr/>
        </p:nvSpPr>
        <p:spPr>
          <a:xfrm>
            <a:off x="6324600" y="114848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ACB:</a:t>
            </a:r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B36B-D4D1-48E3-9A02-90843D619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581" y="3429000"/>
            <a:ext cx="5071814" cy="2190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43C87-D7F0-4BD0-A757-8A38C104E0A8}"/>
              </a:ext>
            </a:extLst>
          </p:cNvPr>
          <p:cNvSpPr txBox="1"/>
          <p:nvPr/>
        </p:nvSpPr>
        <p:spPr>
          <a:xfrm>
            <a:off x="6234112" y="36940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FM: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5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983B462-50A8-4823-A0CE-42527B53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41" y="1185356"/>
            <a:ext cx="9460321" cy="42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11FA-C0E7-4A52-8F54-A55BC780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01" y="0"/>
            <a:ext cx="9905998" cy="1478570"/>
          </a:xfrm>
        </p:spPr>
        <p:txBody>
          <a:bodyPr/>
          <a:lstStyle/>
          <a:p>
            <a:r>
              <a:rPr lang="en-US"/>
              <a:t>Review of probability theory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6A26F-CDD5-45DC-AB36-7FCD7345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47" y="1143972"/>
            <a:ext cx="8190016" cy="53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1E6E-3E2A-45F2-943D-B229ABA5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6" y="0"/>
            <a:ext cx="9905998" cy="1478570"/>
          </a:xfrm>
        </p:spPr>
        <p:txBody>
          <a:bodyPr/>
          <a:lstStyle/>
          <a:p>
            <a:r>
              <a:rPr lang="en-US"/>
              <a:t>How this applies to us: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410A-0CB6-402C-97EE-D1335674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26" y="1036508"/>
            <a:ext cx="11647747" cy="5821492"/>
          </a:xfrm>
        </p:spPr>
        <p:txBody>
          <a:bodyPr>
            <a:normAutofit/>
          </a:bodyPr>
          <a:lstStyle/>
          <a:p>
            <a:r>
              <a:rPr lang="en-US"/>
              <a:t>Let us assume that the direction that any given stock goes in a day is purely a 50-50 chance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CA"/>
              <a:t>Our risk/reward here is 0.49, the break-even is $107.34, and the </a:t>
            </a:r>
            <a:r>
              <a:rPr lang="en-CA" b="1"/>
              <a:t>current </a:t>
            </a:r>
            <a:r>
              <a:rPr lang="en-CA"/>
              <a:t>market price is 107.45</a:t>
            </a:r>
          </a:p>
          <a:p>
            <a:r>
              <a:rPr lang="en-CA"/>
              <a:t>Is this trade worth it? How do the probabilities work out?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9498-0C4E-48A7-A54A-DF134EF8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28" y="1592870"/>
            <a:ext cx="7337142" cy="3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752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Options Trading Competition</vt:lpstr>
      <vt:lpstr>What Happened Last week:</vt:lpstr>
      <vt:lpstr>Refresher on the competition</vt:lpstr>
      <vt:lpstr>Refresher on the TMX Options Chain</vt:lpstr>
      <vt:lpstr>Spreads</vt:lpstr>
      <vt:lpstr>Spreads: TMX Options</vt:lpstr>
      <vt:lpstr>PowerPoint Presentation</vt:lpstr>
      <vt:lpstr>Review of probability theory</vt:lpstr>
      <vt:lpstr>How this applies to us:</vt:lpstr>
      <vt:lpstr>Review of Options pricing</vt:lpstr>
      <vt:lpstr>Historical volatility vs implied volatility</vt:lpstr>
      <vt:lpstr>The Iron Condor Strategy</vt:lpstr>
      <vt:lpstr>Key 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Trading Competition</dc:title>
  <dc:creator>Rahul Behal</dc:creator>
  <cp:lastModifiedBy>Rahul Behal</cp:lastModifiedBy>
  <cp:revision>1</cp:revision>
  <dcterms:created xsi:type="dcterms:W3CDTF">2019-09-29T20:48:25Z</dcterms:created>
  <dcterms:modified xsi:type="dcterms:W3CDTF">2019-09-30T03:31:02Z</dcterms:modified>
</cp:coreProperties>
</file>