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1" r:id="rId2"/>
  </p:sldMasterIdLst>
  <p:notesMasterIdLst>
    <p:notesMasterId r:id="rId159"/>
  </p:notesMasterIdLst>
  <p:sldIdLst>
    <p:sldId id="256" r:id="rId3"/>
    <p:sldId id="347" r:id="rId4"/>
    <p:sldId id="275" r:id="rId5"/>
    <p:sldId id="277" r:id="rId6"/>
    <p:sldId id="276" r:id="rId7"/>
    <p:sldId id="279" r:id="rId8"/>
    <p:sldId id="278" r:id="rId9"/>
    <p:sldId id="281" r:id="rId10"/>
    <p:sldId id="305" r:id="rId11"/>
    <p:sldId id="282" r:id="rId12"/>
    <p:sldId id="283" r:id="rId13"/>
    <p:sldId id="284" r:id="rId14"/>
    <p:sldId id="269" r:id="rId15"/>
    <p:sldId id="259" r:id="rId16"/>
    <p:sldId id="266" r:id="rId17"/>
    <p:sldId id="267" r:id="rId18"/>
    <p:sldId id="268" r:id="rId19"/>
    <p:sldId id="331" r:id="rId20"/>
    <p:sldId id="261" r:id="rId21"/>
    <p:sldId id="260" r:id="rId22"/>
    <p:sldId id="272" r:id="rId23"/>
    <p:sldId id="262" r:id="rId24"/>
    <p:sldId id="264" r:id="rId25"/>
    <p:sldId id="263" r:id="rId26"/>
    <p:sldId id="273" r:id="rId27"/>
    <p:sldId id="270" r:id="rId28"/>
    <p:sldId id="265" r:id="rId29"/>
    <p:sldId id="348" r:id="rId30"/>
    <p:sldId id="274" r:id="rId31"/>
    <p:sldId id="287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3" r:id="rId43"/>
    <p:sldId id="304" r:id="rId44"/>
    <p:sldId id="449" r:id="rId45"/>
    <p:sldId id="450" r:id="rId46"/>
    <p:sldId id="299" r:id="rId47"/>
    <p:sldId id="300" r:id="rId48"/>
    <p:sldId id="302" r:id="rId49"/>
    <p:sldId id="301" r:id="rId50"/>
    <p:sldId id="285" r:id="rId51"/>
    <p:sldId id="313" r:id="rId52"/>
    <p:sldId id="286" r:id="rId53"/>
    <p:sldId id="308" r:id="rId54"/>
    <p:sldId id="309" r:id="rId55"/>
    <p:sldId id="310" r:id="rId56"/>
    <p:sldId id="311" r:id="rId57"/>
    <p:sldId id="312" r:id="rId58"/>
    <p:sldId id="314" r:id="rId59"/>
    <p:sldId id="315" r:id="rId60"/>
    <p:sldId id="317" r:id="rId61"/>
    <p:sldId id="352" r:id="rId62"/>
    <p:sldId id="326" r:id="rId63"/>
    <p:sldId id="318" r:id="rId64"/>
    <p:sldId id="319" r:id="rId65"/>
    <p:sldId id="327" r:id="rId66"/>
    <p:sldId id="324" r:id="rId67"/>
    <p:sldId id="320" r:id="rId68"/>
    <p:sldId id="321" r:id="rId69"/>
    <p:sldId id="329" r:id="rId70"/>
    <p:sldId id="322" r:id="rId71"/>
    <p:sldId id="323" r:id="rId72"/>
    <p:sldId id="316" r:id="rId73"/>
    <p:sldId id="330" r:id="rId74"/>
    <p:sldId id="328" r:id="rId75"/>
    <p:sldId id="332" r:id="rId76"/>
    <p:sldId id="335" r:id="rId77"/>
    <p:sldId id="333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51" r:id="rId87"/>
    <p:sldId id="357" r:id="rId88"/>
    <p:sldId id="432" r:id="rId89"/>
    <p:sldId id="433" r:id="rId90"/>
    <p:sldId id="431" r:id="rId91"/>
    <p:sldId id="346" r:id="rId92"/>
    <p:sldId id="344" r:id="rId93"/>
    <p:sldId id="345" r:id="rId94"/>
    <p:sldId id="353" r:id="rId95"/>
    <p:sldId id="355" r:id="rId96"/>
    <p:sldId id="354" r:id="rId97"/>
    <p:sldId id="356" r:id="rId98"/>
    <p:sldId id="358" r:id="rId99"/>
    <p:sldId id="359" r:id="rId100"/>
    <p:sldId id="360" r:id="rId101"/>
    <p:sldId id="361" r:id="rId102"/>
    <p:sldId id="362" r:id="rId103"/>
    <p:sldId id="370" r:id="rId104"/>
    <p:sldId id="371" r:id="rId105"/>
    <p:sldId id="363" r:id="rId106"/>
    <p:sldId id="364" r:id="rId107"/>
    <p:sldId id="365" r:id="rId108"/>
    <p:sldId id="368" r:id="rId109"/>
    <p:sldId id="369" r:id="rId110"/>
    <p:sldId id="372" r:id="rId111"/>
    <p:sldId id="377" r:id="rId112"/>
    <p:sldId id="378" r:id="rId113"/>
    <p:sldId id="373" r:id="rId114"/>
    <p:sldId id="375" r:id="rId115"/>
    <p:sldId id="374" r:id="rId116"/>
    <p:sldId id="376" r:id="rId117"/>
    <p:sldId id="380" r:id="rId118"/>
    <p:sldId id="366" r:id="rId119"/>
    <p:sldId id="386" r:id="rId120"/>
    <p:sldId id="384" r:id="rId121"/>
    <p:sldId id="367" r:id="rId122"/>
    <p:sldId id="387" r:id="rId123"/>
    <p:sldId id="388" r:id="rId124"/>
    <p:sldId id="389" r:id="rId125"/>
    <p:sldId id="390" r:id="rId126"/>
    <p:sldId id="391" r:id="rId127"/>
    <p:sldId id="392" r:id="rId128"/>
    <p:sldId id="393" r:id="rId129"/>
    <p:sldId id="394" r:id="rId130"/>
    <p:sldId id="397" r:id="rId131"/>
    <p:sldId id="395" r:id="rId132"/>
    <p:sldId id="396" r:id="rId133"/>
    <p:sldId id="398" r:id="rId134"/>
    <p:sldId id="399" r:id="rId135"/>
    <p:sldId id="400" r:id="rId136"/>
    <p:sldId id="401" r:id="rId137"/>
    <p:sldId id="405" r:id="rId138"/>
    <p:sldId id="407" r:id="rId139"/>
    <p:sldId id="408" r:id="rId140"/>
    <p:sldId id="409" r:id="rId141"/>
    <p:sldId id="410" r:id="rId142"/>
    <p:sldId id="411" r:id="rId143"/>
    <p:sldId id="412" r:id="rId144"/>
    <p:sldId id="414" r:id="rId145"/>
    <p:sldId id="413" r:id="rId146"/>
    <p:sldId id="416" r:id="rId147"/>
    <p:sldId id="420" r:id="rId148"/>
    <p:sldId id="419" r:id="rId149"/>
    <p:sldId id="415" r:id="rId150"/>
    <p:sldId id="422" r:id="rId151"/>
    <p:sldId id="424" r:id="rId152"/>
    <p:sldId id="421" r:id="rId153"/>
    <p:sldId id="448" r:id="rId154"/>
    <p:sldId id="430" r:id="rId155"/>
    <p:sldId id="447" r:id="rId156"/>
    <p:sldId id="428" r:id="rId157"/>
    <p:sldId id="429" r:id="rId1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UZunNnFab2RNbw18lFMxeA==" hashData="+ESrq3p0fLsUab6jxF9oNn2/L9LeVJvto+LLmMd1IWf3W/IrpevQitO6MPDyFNgRsj7PlxfvMcQoDyaayNBEoA=="/>
  <p:extLst>
    <p:ext uri="{521415D9-36F7-43E2-AB2F-B90AF26B5E84}">
      <p14:sectionLst xmlns:p14="http://schemas.microsoft.com/office/powerpoint/2010/main">
        <p14:section name="Instructor" id="{3ED819E4-9F7F-4A87-8172-33522EF92DC0}">
          <p14:sldIdLst>
            <p14:sldId id="256"/>
            <p14:sldId id="347"/>
            <p14:sldId id="275"/>
          </p14:sldIdLst>
        </p14:section>
        <p14:section name="Who is this course for" id="{EA70BB11-BE82-481B-84B3-9792B23BBE15}">
          <p14:sldIdLst>
            <p14:sldId id="277"/>
          </p14:sldIdLst>
        </p14:section>
        <p14:section name="Prerequisites" id="{9C8FF3B8-E45A-4A91-9AFE-C1474D55C231}">
          <p14:sldIdLst>
            <p14:sldId id="276"/>
          </p14:sldIdLst>
        </p14:section>
        <p14:section name="Course Objectives" id="{7DFC6C6A-05F6-413A-8E66-D5C419F25642}">
          <p14:sldIdLst>
            <p14:sldId id="279"/>
          </p14:sldIdLst>
        </p14:section>
        <p14:section name="Salient Features" id="{E8C912D1-74B1-475D-8E67-126691ED70E7}">
          <p14:sldIdLst>
            <p14:sldId id="278"/>
          </p14:sldIdLst>
        </p14:section>
        <p14:section name="Tour of Modern C++" id="{50DF441E-7889-4414-BCF7-08B1847427F4}">
          <p14:sldIdLst>
            <p14:sldId id="281"/>
            <p14:sldId id="305"/>
            <p14:sldId id="282"/>
            <p14:sldId id="283"/>
            <p14:sldId id="284"/>
          </p14:sldIdLst>
        </p14:section>
        <p14:section name="Basic Facilities" id="{A04866F6-0A52-4D41-A2FB-671BAFBDA28F}">
          <p14:sldIdLst>
            <p14:sldId id="269"/>
            <p14:sldId id="259"/>
            <p14:sldId id="266"/>
            <p14:sldId id="267"/>
            <p14:sldId id="268"/>
            <p14:sldId id="331"/>
            <p14:sldId id="261"/>
            <p14:sldId id="260"/>
            <p14:sldId id="272"/>
            <p14:sldId id="262"/>
            <p14:sldId id="264"/>
            <p14:sldId id="263"/>
            <p14:sldId id="273"/>
            <p14:sldId id="270"/>
            <p14:sldId id="265"/>
            <p14:sldId id="348"/>
            <p14:sldId id="274"/>
            <p14:sldId id="287"/>
            <p14:sldId id="288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3"/>
            <p14:sldId id="304"/>
            <p14:sldId id="449"/>
            <p14:sldId id="450"/>
            <p14:sldId id="299"/>
            <p14:sldId id="300"/>
            <p14:sldId id="302"/>
            <p14:sldId id="301"/>
          </p14:sldIdLst>
        </p14:section>
        <p14:section name="OO Programming" id="{9BCBDAA2-4E95-4D07-B892-26A62BC3F8CC}">
          <p14:sldIdLst>
            <p14:sldId id="285"/>
            <p14:sldId id="313"/>
            <p14:sldId id="286"/>
            <p14:sldId id="308"/>
            <p14:sldId id="309"/>
            <p14:sldId id="310"/>
            <p14:sldId id="311"/>
            <p14:sldId id="312"/>
          </p14:sldIdLst>
        </p14:section>
        <p14:section name="Classes&amp;Objects" id="{EC773BB9-D8BE-44B6-B7AD-CAC16DC73739}">
          <p14:sldIdLst>
            <p14:sldId id="314"/>
            <p14:sldId id="315"/>
            <p14:sldId id="317"/>
            <p14:sldId id="352"/>
            <p14:sldId id="326"/>
            <p14:sldId id="318"/>
            <p14:sldId id="319"/>
            <p14:sldId id="327"/>
            <p14:sldId id="324"/>
            <p14:sldId id="320"/>
            <p14:sldId id="321"/>
            <p14:sldId id="329"/>
            <p14:sldId id="322"/>
            <p14:sldId id="323"/>
            <p14:sldId id="316"/>
            <p14:sldId id="330"/>
            <p14:sldId id="328"/>
            <p14:sldId id="332"/>
            <p14:sldId id="335"/>
            <p14:sldId id="333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51"/>
            <p14:sldId id="357"/>
            <p14:sldId id="432"/>
            <p14:sldId id="433"/>
            <p14:sldId id="431"/>
            <p14:sldId id="346"/>
            <p14:sldId id="344"/>
            <p14:sldId id="345"/>
            <p14:sldId id="353"/>
            <p14:sldId id="355"/>
            <p14:sldId id="354"/>
            <p14:sldId id="356"/>
            <p14:sldId id="358"/>
            <p14:sldId id="359"/>
            <p14:sldId id="360"/>
            <p14:sldId id="361"/>
            <p14:sldId id="362"/>
            <p14:sldId id="370"/>
            <p14:sldId id="371"/>
            <p14:sldId id="363"/>
            <p14:sldId id="364"/>
            <p14:sldId id="365"/>
            <p14:sldId id="368"/>
            <p14:sldId id="369"/>
            <p14:sldId id="372"/>
            <p14:sldId id="377"/>
            <p14:sldId id="378"/>
            <p14:sldId id="373"/>
            <p14:sldId id="375"/>
            <p14:sldId id="374"/>
            <p14:sldId id="376"/>
            <p14:sldId id="380"/>
            <p14:sldId id="366"/>
            <p14:sldId id="386"/>
            <p14:sldId id="384"/>
            <p14:sldId id="367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7"/>
            <p14:sldId id="395"/>
            <p14:sldId id="396"/>
            <p14:sldId id="398"/>
            <p14:sldId id="399"/>
            <p14:sldId id="400"/>
            <p14:sldId id="401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3"/>
            <p14:sldId id="416"/>
            <p14:sldId id="420"/>
            <p14:sldId id="419"/>
            <p14:sldId id="415"/>
            <p14:sldId id="422"/>
            <p14:sldId id="424"/>
            <p14:sldId id="421"/>
            <p14:sldId id="448"/>
            <p14:sldId id="430"/>
            <p14:sldId id="447"/>
            <p14:sldId id="428"/>
            <p14:sldId id="4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41719C"/>
    <a:srgbClr val="B2B2B2"/>
    <a:srgbClr val="FF6969"/>
    <a:srgbClr val="E14747"/>
    <a:srgbClr val="DB2525"/>
    <a:srgbClr val="E24E4E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6412" autoAdjust="0"/>
  </p:normalViewPr>
  <p:slideViewPr>
    <p:cSldViewPr snapToGrid="0">
      <p:cViewPr varScale="1">
        <p:scale>
          <a:sx n="111" d="100"/>
          <a:sy n="111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notesMaster" Target="notesMasters/notesMaster1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presProps" Target="presProps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tableStyles" Target="tableStyle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40F57-89E1-4E21-84F9-A4AD1E8D7C0E}" type="datetimeFigureOut">
              <a:rPr lang="en-IN" smtClean="0"/>
              <a:t>08-11-2017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4D073-159D-4DEC-AEF1-82F8BF4D3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94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/>
              <a:t>Blueprint/template/recipe that builds a specific type of object</a:t>
            </a:r>
          </a:p>
          <a:p>
            <a:r>
              <a:rPr lang="en-IN" sz="1200" dirty="0"/>
              <a:t>Represents an abstraction of an object</a:t>
            </a:r>
          </a:p>
          <a:p>
            <a:r>
              <a:rPr lang="en-IN" sz="1200" dirty="0"/>
              <a:t>Every object is built from the class through instantiation</a:t>
            </a:r>
          </a:p>
          <a:p>
            <a:r>
              <a:rPr lang="en-IN" sz="1200" dirty="0"/>
              <a:t>Every object is therefore, an instance of a class</a:t>
            </a:r>
          </a:p>
          <a:p>
            <a:r>
              <a:rPr lang="en-IN" sz="1200" dirty="0"/>
              <a:t>A class can have many instances (objects)</a:t>
            </a:r>
          </a:p>
          <a:p>
            <a:r>
              <a:rPr lang="en-IN" sz="1200" dirty="0"/>
              <a:t>The objects operate independently of each other</a:t>
            </a:r>
          </a:p>
          <a:p>
            <a:r>
              <a:rPr lang="en-IN" sz="1200" dirty="0"/>
              <a:t>A class should do only ONE thing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4D073-159D-4DEC-AEF1-82F8BF4D33A0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734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4D073-159D-4DEC-AEF1-82F8BF4D33A0}" type="slidenum">
              <a:rPr lang="en-IN" smtClean="0"/>
              <a:t>101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22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907972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320" b="0">
                <a:solidFill>
                  <a:schemeClr val="accent1">
                    <a:lumMod val="75000"/>
                  </a:schemeClr>
                </a:solidFill>
                <a:effectLst>
                  <a:outerShdw blurRad="63500" sx="101000" sy="101000" algn="ctr" rotWithShape="0">
                    <a:prstClr val="black">
                      <a:alpha val="20000"/>
                    </a:prstClr>
                  </a:outerShdw>
                </a:effectLst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BD4B-E5BB-4D97-9034-225639476278}" type="datetime1">
              <a:rPr lang="en-IN" smtClean="0"/>
              <a:t>08-11-2017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2178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ADAD-107A-4111-A3BA-580569617DDB}" type="datetime1">
              <a:rPr lang="en-IN" smtClean="0"/>
              <a:t>08-11-2017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6509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6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6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D4CB-8FAF-4453-8D41-5126F8EEF6AD}" type="datetime1">
              <a:rPr lang="en-IN" smtClean="0"/>
              <a:t>08-11-2017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80539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93E7-36CC-4C85-A780-06BF37E7F075}" type="datetime1">
              <a:rPr lang="en-IN" smtClean="0"/>
              <a:t>08-11-2017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21881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166B-3D41-48D5-AE58-AA3A2B66F8D4}" type="datetime1">
              <a:rPr lang="en-IN" smtClean="0"/>
              <a:t>08-11-2017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96261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BB46-A097-460B-A05B-C2FE1D7F3951}" type="datetime1">
              <a:rPr lang="en-IN" smtClean="0"/>
              <a:t>08-11-2017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98056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29BC-4C68-4D61-A929-C7FC9DE60933}" type="datetime1">
              <a:rPr lang="en-IN" smtClean="0"/>
              <a:t>08-11-2017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65716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9D56-FBFE-4447-85A7-DC48B15DE394}" type="datetime1">
              <a:rPr lang="en-IN" smtClean="0"/>
              <a:t>08-11-2017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22567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F854-C166-49CE-8388-EE281374DBC1}" type="datetime1">
              <a:rPr lang="en-IN" smtClean="0"/>
              <a:t>08-11-2017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624488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C0B-8B1B-44F9-AB22-8855615D68D6}" type="datetime1">
              <a:rPr lang="en-IN" smtClean="0"/>
              <a:t>08-11-2017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822619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1DB-6CF9-4DB5-AE4F-8560CAC5FD5E}" type="datetime1">
              <a:rPr lang="en-IN" smtClean="0"/>
              <a:t>08-11-2017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17320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32A4-F5CD-4BC7-BDCA-7997E8590124}" type="datetime1">
              <a:rPr lang="en-IN" smtClean="0"/>
              <a:t>08-11-2017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0392"/>
            <a:ext cx="3860800" cy="363854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68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r>
              <a:rPr lang="en-IN"/>
              <a:t>Umar Lone</a:t>
            </a:r>
          </a:p>
        </p:txBody>
      </p:sp>
    </p:spTree>
    <p:extLst>
      <p:ext uri="{BB962C8B-B14F-4D97-AF65-F5344CB8AC3E}">
        <p14:creationId xmlns:p14="http://schemas.microsoft.com/office/powerpoint/2010/main" val="116690096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7C1D-3F09-455B-BD31-A772B36EDE3D}" type="datetime1">
              <a:rPr lang="en-IN" smtClean="0"/>
              <a:t>08-11-2017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8919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1052-5586-4E17-931E-B645FBF56708}" type="datetime1">
              <a:rPr lang="en-IN" smtClean="0"/>
              <a:t>08-11-2017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307650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E059-3A4B-42A5-B600-B94B8F2D00BF}" type="datetime1">
              <a:rPr lang="en-IN" smtClean="0"/>
              <a:t>08-11-2017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160535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4446-3A00-44EC-B053-5048BEEB8056}" type="datetime1">
              <a:rPr lang="en-IN" smtClean="0"/>
              <a:t>08-11-2017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58116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FCF1-F3D7-4380-A2AA-B6127475810F}" type="datetime1">
              <a:rPr lang="en-IN" smtClean="0"/>
              <a:t>08-11-2017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17715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82A7-7CB7-40D3-A4F4-6D13099726FB}" type="datetime1">
              <a:rPr lang="en-IN" smtClean="0"/>
              <a:t>08-11-2017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67203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6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6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261E-BD26-4E24-9B04-AC6CDCEC933C}" type="datetime1">
              <a:rPr lang="en-IN" smtClean="0"/>
              <a:t>08-11-2017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00817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3BDE-618A-4A88-92AA-73058EFB50BD}" type="datetime1">
              <a:rPr lang="en-IN" smtClean="0"/>
              <a:t>08-11-2017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37417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17CF-9AF2-47B2-9F4D-3DE571954D44}" type="datetime1">
              <a:rPr lang="en-IN" smtClean="0"/>
              <a:t>08-11-2017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0045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5" y="273052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5" y="1435104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A3BB-250E-4FDF-AC94-6B53331BBAEF}" type="datetime1">
              <a:rPr lang="en-IN" smtClean="0"/>
              <a:t>08-11-2017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1977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257-3EA4-4C10-8C84-FE744FC41692}" type="datetime1">
              <a:rPr lang="en-IN" smtClean="0"/>
              <a:t>08-11-2017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99382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6545"/>
            <a:ext cx="12192000" cy="54852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2800" y="6353102"/>
            <a:ext cx="2844800" cy="365125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l">
              <a:defRPr lang="en-US" sz="1200" b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fld id="{71A368AA-249C-4607-9F9A-000FEE9FAEB7}" type="datetime1">
              <a:rPr lang="en-IN" smtClean="0"/>
              <a:t>08-11-2017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251" y="6353102"/>
            <a:ext cx="677949" cy="365125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200" b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" y="1371600"/>
            <a:ext cx="10972800" cy="0"/>
          </a:xfrm>
          <a:prstGeom prst="line">
            <a:avLst/>
          </a:prstGeom>
          <a:ln w="38100">
            <a:solidFill>
              <a:srgbClr val="FFC000"/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566400" y="6714246"/>
            <a:ext cx="1625600" cy="189475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109728" tIns="54864" rIns="109728" bIns="54864" rtlCol="0" anchor="b"/>
          <a:lstStyle>
            <a:defPPr>
              <a:defRPr lang="en-US"/>
            </a:defPPr>
            <a:lvl1pPr algn="r"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 algn="r"/>
            <a:r>
              <a:rPr lang="en-US" sz="720" dirty="0"/>
              <a:t>Umar Lone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64800" y="13071"/>
            <a:ext cx="1761717" cy="414521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20" b="1" dirty="0"/>
              <a:t>Poash</a:t>
            </a:r>
            <a:r>
              <a:rPr lang="en-US" sz="1320" b="0" dirty="0"/>
              <a:t>™ </a:t>
            </a:r>
            <a:r>
              <a:rPr lang="en-US" sz="960" b="0" dirty="0"/>
              <a:t>Technologies</a:t>
            </a:r>
            <a:endParaRPr lang="en-US" sz="1320" b="0" dirty="0"/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10464800" y="123398"/>
            <a:ext cx="337032" cy="288082"/>
            <a:chOff x="7773763" y="26631"/>
            <a:chExt cx="353849" cy="336063"/>
          </a:xfrm>
        </p:grpSpPr>
        <p:sp>
          <p:nvSpPr>
            <p:cNvPr id="12" name="Teardrop 11"/>
            <p:cNvSpPr/>
            <p:nvPr/>
          </p:nvSpPr>
          <p:spPr>
            <a:xfrm rot="17659996">
              <a:off x="7893608" y="152389"/>
              <a:ext cx="88386" cy="100946"/>
            </a:xfrm>
            <a:prstGeom prst="teardrop">
              <a:avLst/>
            </a:prstGeom>
            <a:ln/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  <p:sp>
          <p:nvSpPr>
            <p:cNvPr id="13" name="Teardrop 12"/>
            <p:cNvSpPr/>
            <p:nvPr/>
          </p:nvSpPr>
          <p:spPr>
            <a:xfrm rot="10471268">
              <a:off x="7906322" y="26631"/>
              <a:ext cx="100240" cy="89009"/>
            </a:xfrm>
            <a:prstGeom prst="teardrop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  <p:sp>
          <p:nvSpPr>
            <p:cNvPr id="14" name="Teardrop 13"/>
            <p:cNvSpPr/>
            <p:nvPr/>
          </p:nvSpPr>
          <p:spPr>
            <a:xfrm rot="3094758">
              <a:off x="7780043" y="74295"/>
              <a:ext cx="88386" cy="100946"/>
            </a:xfrm>
            <a:prstGeom prst="teardrop">
              <a:avLst/>
            </a:prstGeom>
            <a:ln/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  <p:sp>
          <p:nvSpPr>
            <p:cNvPr id="15" name="Arc 14"/>
            <p:cNvSpPr/>
            <p:nvPr/>
          </p:nvSpPr>
          <p:spPr>
            <a:xfrm rot="13049277">
              <a:off x="7857991" y="116297"/>
              <a:ext cx="269621" cy="246397"/>
            </a:xfrm>
            <a:prstGeom prst="arc">
              <a:avLst/>
            </a:prstGeom>
            <a:ln w="12700">
              <a:solidFill>
                <a:srgbClr val="70AC2E"/>
              </a:solidFill>
            </a:ln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0392"/>
            <a:ext cx="3860800" cy="363854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68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r>
              <a:rPr lang="en-IN"/>
              <a:t>Umar Lone</a:t>
            </a:r>
          </a:p>
        </p:txBody>
      </p:sp>
    </p:spTree>
    <p:extLst>
      <p:ext uri="{BB962C8B-B14F-4D97-AF65-F5344CB8AC3E}">
        <p14:creationId xmlns:p14="http://schemas.microsoft.com/office/powerpoint/2010/main" val="303936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 spd="slow">
    <p:push dir="u"/>
  </p:transition>
  <p:hf hdr="0" dt="0"/>
  <p:txStyles>
    <p:titleStyle>
      <a:lvl1pPr algn="ctr" defTabSz="1097280" rtl="0" eaLnBrk="1" latinLnBrk="0" hangingPunct="1">
        <a:spcBef>
          <a:spcPct val="0"/>
        </a:spcBef>
        <a:buNone/>
        <a:defRPr sz="5280" kern="1200">
          <a:solidFill>
            <a:srgbClr val="376092"/>
          </a:solidFill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0000"/>
        </a:spcBef>
        <a:buFont typeface="Arial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0000"/>
        </a:spcBef>
        <a:buFont typeface="Arial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12E2E-BF4A-4C47-A95A-5898D0CAA613}" type="datetime1">
              <a:rPr lang="en-IN" smtClean="0"/>
              <a:t>08-11-2017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10430283" y="13166"/>
            <a:ext cx="1761717" cy="414521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20" b="1" dirty="0" err="1"/>
              <a:t>Poash</a:t>
            </a:r>
            <a:r>
              <a:rPr lang="en-US" sz="1320" b="0" dirty="0"/>
              <a:t>® </a:t>
            </a:r>
            <a:r>
              <a:rPr lang="en-US" sz="960" b="0" dirty="0"/>
              <a:t>Technologies</a:t>
            </a:r>
            <a:endParaRPr lang="en-US" sz="1320" b="0" dirty="0"/>
          </a:p>
        </p:txBody>
      </p:sp>
    </p:spTree>
    <p:extLst>
      <p:ext uri="{BB962C8B-B14F-4D97-AF65-F5344CB8AC3E}">
        <p14:creationId xmlns:p14="http://schemas.microsoft.com/office/powerpoint/2010/main" val="22322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Beginning Modern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C++11/C++14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1719E-3A7F-459E-B58E-8DA9B67C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04373-DFB6-4374-94A4-2069416C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7956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ISO Standard Committee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Responsible for adding new features to C++</a:t>
            </a:r>
          </a:p>
          <a:p>
            <a:r>
              <a:rPr lang="en-IN" dirty="0"/>
              <a:t>Has members from all over the world</a:t>
            </a:r>
          </a:p>
          <a:p>
            <a:r>
              <a:rPr lang="en-IN" dirty="0"/>
              <a:t>Some are representatives of their companies (Microsoft, Google, IBM, </a:t>
            </a:r>
            <a:r>
              <a:rPr lang="en-IN" dirty="0" err="1"/>
              <a:t>etc</a:t>
            </a:r>
            <a:r>
              <a:rPr lang="en-IN" dirty="0"/>
              <a:t>)</a:t>
            </a:r>
          </a:p>
          <a:p>
            <a:r>
              <a:rPr lang="en-IN" dirty="0"/>
              <a:t>Published first standard in 1998, followed by a minor revision in 2003</a:t>
            </a:r>
          </a:p>
          <a:p>
            <a:r>
              <a:rPr lang="en-IN" dirty="0"/>
              <a:t>Major change in 2011, with lots of new features</a:t>
            </a:r>
          </a:p>
          <a:p>
            <a:r>
              <a:rPr lang="en-IN" dirty="0"/>
              <a:t>2014 added a minor change, mostly enhancements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06E2F-0045-402D-B520-E2038B94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95DAB-FD58-4E0A-A085-57B8A534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622137"/>
      </p:ext>
    </p:extLst>
  </p:cSld>
  <p:clrMapOvr>
    <a:masterClrMapping/>
  </p:clrMapOvr>
  <p:transition spd="slow">
    <p:push dir="u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Vtable</a:t>
            </a:r>
            <a:r>
              <a:rPr lang="en-IN" dirty="0"/>
              <a:t> &amp; </a:t>
            </a:r>
            <a:r>
              <a:rPr lang="en-IN" dirty="0" err="1"/>
              <a:t>Vptr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311227" y="1690688"/>
            <a:ext cx="1770973" cy="4594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311227" y="2150153"/>
            <a:ext cx="1770973" cy="147234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IN" sz="1400" dirty="0" err="1">
                <a:solidFill>
                  <a:schemeClr val="tx1"/>
                </a:solidFill>
              </a:rPr>
              <a:t>GetBalance</a:t>
            </a:r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AccumulateInterest</a:t>
            </a:r>
            <a:r>
              <a:rPr lang="en-IN" sz="1400" dirty="0">
                <a:solidFill>
                  <a:schemeClr val="tx1"/>
                </a:solidFill>
              </a:rPr>
              <a:t> 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Withdraw</a:t>
            </a:r>
          </a:p>
          <a:p>
            <a:r>
              <a:rPr lang="en-IN" sz="1400" dirty="0">
                <a:solidFill>
                  <a:schemeClr val="tx1"/>
                </a:solidFill>
              </a:rPr>
              <a:t>Deposit</a:t>
            </a:r>
          </a:p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GetInterestRate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554896" y="1803853"/>
            <a:ext cx="2513609" cy="1212221"/>
            <a:chOff x="302147" y="1815104"/>
            <a:chExt cx="2513609" cy="1212221"/>
          </a:xfrm>
        </p:grpSpPr>
        <p:sp>
          <p:nvSpPr>
            <p:cNvPr id="6" name="Rectangle 5"/>
            <p:cNvSpPr/>
            <p:nvPr/>
          </p:nvSpPr>
          <p:spPr>
            <a:xfrm>
              <a:off x="406511" y="2183620"/>
              <a:ext cx="2409245" cy="2812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bg1"/>
                  </a:solidFill>
                </a:rPr>
                <a:t>&amp;Account::</a:t>
              </a:r>
              <a:r>
                <a:rPr lang="en-IN" sz="1400" dirty="0" err="1">
                  <a:solidFill>
                    <a:schemeClr val="bg1"/>
                  </a:solidFill>
                </a:rPr>
                <a:t>AccumulateInterest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6510" y="2464855"/>
              <a:ext cx="2409245" cy="2812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bg1"/>
                  </a:solidFill>
                </a:rPr>
                <a:t>&amp;Account::Withdraw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6509" y="2746090"/>
              <a:ext cx="2409245" cy="2812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bg1"/>
                  </a:solidFill>
                </a:rPr>
                <a:t>&amp;Account::</a:t>
              </a:r>
              <a:r>
                <a:rPr lang="en-IN" sz="1400" dirty="0" err="1">
                  <a:solidFill>
                    <a:schemeClr val="bg1"/>
                  </a:solidFill>
                </a:rPr>
                <a:t>GetInterestRate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2147" y="1815104"/>
              <a:ext cx="19798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Account Virtual Table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6297597" y="4549714"/>
            <a:ext cx="1770973" cy="4594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Savings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7597" y="5009179"/>
            <a:ext cx="1770973" cy="86592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AccumulateInterest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GetInterestRate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45630" y="5031395"/>
            <a:ext cx="2409245" cy="281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/>
                </a:solidFill>
              </a:rPr>
              <a:t>&amp;Savings::</a:t>
            </a:r>
            <a:r>
              <a:rPr lang="en-IN" sz="1400" dirty="0" err="1">
                <a:solidFill>
                  <a:schemeClr val="bg1"/>
                </a:solidFill>
              </a:rPr>
              <a:t>AccumulateInterest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45629" y="5312630"/>
            <a:ext cx="2409245" cy="281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/>
                </a:solidFill>
              </a:rPr>
              <a:t>&amp;Account::Withdraw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45628" y="5593865"/>
            <a:ext cx="2409245" cy="281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/>
                </a:solidFill>
              </a:rPr>
              <a:t>&amp;Savings::</a:t>
            </a:r>
            <a:r>
              <a:rPr lang="en-IN" sz="1400" dirty="0" err="1">
                <a:solidFill>
                  <a:schemeClr val="bg1"/>
                </a:solidFill>
              </a:rPr>
              <a:t>GetInterestRate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41266" y="4662879"/>
            <a:ext cx="1979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Savings Virtual Table</a:t>
            </a:r>
          </a:p>
        </p:txBody>
      </p:sp>
      <p:sp>
        <p:nvSpPr>
          <p:cNvPr id="24" name="Isosceles Triangle 23"/>
          <p:cNvSpPr/>
          <p:nvPr/>
        </p:nvSpPr>
        <p:spPr>
          <a:xfrm>
            <a:off x="7041320" y="3627002"/>
            <a:ext cx="257694" cy="282633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7170167" y="3909636"/>
            <a:ext cx="0" cy="64007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068505" y="2187477"/>
            <a:ext cx="2628797" cy="251017"/>
            <a:chOff x="4134679" y="2198728"/>
            <a:chExt cx="2628797" cy="251017"/>
          </a:xfrm>
        </p:grpSpPr>
        <p:sp>
          <p:nvSpPr>
            <p:cNvPr id="13" name="Rectangle 12"/>
            <p:cNvSpPr/>
            <p:nvPr/>
          </p:nvSpPr>
          <p:spPr>
            <a:xfrm>
              <a:off x="5451511" y="2198728"/>
              <a:ext cx="1311965" cy="251017"/>
            </a:xfrm>
            <a:prstGeom prst="rect">
              <a:avLst/>
            </a:prstGeom>
            <a:solidFill>
              <a:srgbClr val="E24E4E"/>
            </a:solidFill>
            <a:ln>
              <a:solidFill>
                <a:srgbClr val="E1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virtual pointer</a:t>
              </a:r>
            </a:p>
          </p:txBody>
        </p:sp>
        <p:cxnSp>
          <p:nvCxnSpPr>
            <p:cNvPr id="15" name="Straight Arrow Connector 14"/>
            <p:cNvCxnSpPr>
              <a:stCxn id="13" idx="1"/>
              <a:endCxn id="6" idx="3"/>
            </p:cNvCxnSpPr>
            <p:nvPr/>
          </p:nvCxnSpPr>
          <p:spPr>
            <a:xfrm flipH="1">
              <a:off x="4134679" y="2324237"/>
              <a:ext cx="1316832" cy="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1BA02-791C-4016-8E07-3C65488F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3AF65-74B6-4CBA-A5A6-BB19C02F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202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0.00039 0.4199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36" y="2243897"/>
            <a:ext cx="5667375" cy="1466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Mechanism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495424"/>
            <a:ext cx="3638550" cy="733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78477" y="2577639"/>
            <a:ext cx="3607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Get the object address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Get the virtual pointer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Find the position of the function in </a:t>
            </a:r>
            <a:r>
              <a:rPr lang="en-IN" dirty="0" err="1"/>
              <a:t>vtable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Get the address of the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Invoke the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786" y="2228849"/>
            <a:ext cx="5343525" cy="16573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786" y="2204269"/>
            <a:ext cx="5334000" cy="24098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1473" y="2328093"/>
            <a:ext cx="7353300" cy="2162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801D4-669D-4741-8A14-3B442FB1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2FF04-9DD0-44E9-B20A-C9204AAC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483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At least one pure virtual function</a:t>
            </a:r>
          </a:p>
          <a:p>
            <a:r>
              <a:rPr lang="en-IN" sz="3200" dirty="0"/>
              <a:t>Can contain other members (data, non-virtual functions, etc.)</a:t>
            </a:r>
          </a:p>
          <a:p>
            <a:r>
              <a:rPr lang="en-IN" sz="3200" dirty="0"/>
              <a:t>Cannot be instantiated, but used through a pointer or reference</a:t>
            </a:r>
          </a:p>
          <a:p>
            <a:r>
              <a:rPr lang="en-IN" sz="3200" dirty="0"/>
              <a:t>Establishes a contract with clients</a:t>
            </a:r>
          </a:p>
          <a:p>
            <a:r>
              <a:rPr lang="en-IN" sz="3200" dirty="0"/>
              <a:t>Used for creating interface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55B5B-75E1-46AB-952B-4DDF82F4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3D68B-1264-4987-A617-41639459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162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Pure Virtual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Virtual function marked with =0</a:t>
            </a:r>
          </a:p>
          <a:p>
            <a:r>
              <a:rPr lang="en-IN" sz="3200" dirty="0"/>
              <a:t>Does not have an implementation (optional)</a:t>
            </a:r>
          </a:p>
          <a:p>
            <a:r>
              <a:rPr lang="en-IN" sz="3200" dirty="0"/>
              <a:t>Cannot be invoked (except by derived classes if defined)</a:t>
            </a:r>
          </a:p>
          <a:p>
            <a:r>
              <a:rPr lang="en-IN" sz="3200" dirty="0"/>
              <a:t>No entry in the </a:t>
            </a:r>
            <a:r>
              <a:rPr lang="en-IN" sz="3200" dirty="0" err="1"/>
              <a:t>vtable</a:t>
            </a:r>
            <a:endParaRPr lang="en-IN" sz="3200" dirty="0"/>
          </a:p>
          <a:p>
            <a:r>
              <a:rPr lang="en-IN" sz="3200" dirty="0"/>
              <a:t>Must be overridden by the derived classes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A65E6-0C4B-4E32-AC32-179FDE03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F3529-6D12-4415-8508-31E1B593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616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Multiple Inheritance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C++ allows inheritance from more than one class simultaneously</a:t>
            </a:r>
          </a:p>
          <a:p>
            <a:r>
              <a:rPr lang="en-IN" sz="3200" dirty="0"/>
              <a:t>Known as multiple inheritance</a:t>
            </a:r>
          </a:p>
          <a:p>
            <a:r>
              <a:rPr lang="en-IN" sz="3200" dirty="0"/>
              <a:t>Allows a class to reuse/override behaviours from multiple classes</a:t>
            </a:r>
          </a:p>
          <a:p>
            <a:r>
              <a:rPr lang="en-IN" sz="3200" dirty="0"/>
              <a:t>Multiple inheritance can lead to diamond inheritance</a:t>
            </a:r>
          </a:p>
          <a:p>
            <a:r>
              <a:rPr lang="en-IN" sz="3200" dirty="0"/>
              <a:t>Classes inherit from a common parent (form a diamond shape)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41D10-38AC-42C9-9180-F5761544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E3F16-C2D3-4A70-AE03-4549A655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911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Diamond 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90492" y="1607561"/>
            <a:ext cx="1770973" cy="45946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Stream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768496" y="3579377"/>
            <a:ext cx="3409984" cy="1950065"/>
            <a:chOff x="3768496" y="3579377"/>
            <a:chExt cx="3409984" cy="1950065"/>
          </a:xfrm>
        </p:grpSpPr>
        <p:sp>
          <p:nvSpPr>
            <p:cNvPr id="8" name="Rectangle 7"/>
            <p:cNvSpPr/>
            <p:nvPr/>
          </p:nvSpPr>
          <p:spPr>
            <a:xfrm>
              <a:off x="4590492" y="5069978"/>
              <a:ext cx="1770973" cy="459464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IOStream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 rot="18997152" flipH="1">
              <a:off x="3768496" y="3579377"/>
              <a:ext cx="1068364" cy="1559657"/>
              <a:chOff x="4915556" y="2089907"/>
              <a:chExt cx="1068364" cy="1559657"/>
            </a:xfrm>
          </p:grpSpPr>
          <p:sp>
            <p:nvSpPr>
              <p:cNvPr id="21" name="Isosceles Triangle 20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2" name="Straight Connector 21"/>
              <p:cNvCxnSpPr>
                <a:cxnSpLocks/>
                <a:stCxn id="21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 rot="2602848">
              <a:off x="6110116" y="3586199"/>
              <a:ext cx="1068364" cy="1559657"/>
              <a:chOff x="4915556" y="2089907"/>
              <a:chExt cx="1068364" cy="1559657"/>
            </a:xfrm>
          </p:grpSpPr>
          <p:sp>
            <p:nvSpPr>
              <p:cNvPr id="24" name="Isosceles Triangle 23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5" name="Straight Connector 24"/>
              <p:cNvCxnSpPr>
                <a:cxnSpLocks/>
                <a:stCxn id="24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6010161" y="1853246"/>
            <a:ext cx="3902370" cy="1943243"/>
            <a:chOff x="6010161" y="1853246"/>
            <a:chExt cx="3902370" cy="1943243"/>
          </a:xfrm>
        </p:grpSpPr>
        <p:sp>
          <p:nvSpPr>
            <p:cNvPr id="7" name="Rectangle 6"/>
            <p:cNvSpPr/>
            <p:nvPr/>
          </p:nvSpPr>
          <p:spPr>
            <a:xfrm>
              <a:off x="6361465" y="3337025"/>
              <a:ext cx="1770973" cy="459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OutputStream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 rot="18997152" flipH="1">
              <a:off x="6010161" y="1853246"/>
              <a:ext cx="1068364" cy="1559657"/>
              <a:chOff x="4915556" y="2089907"/>
              <a:chExt cx="1068364" cy="1559657"/>
            </a:xfrm>
          </p:grpSpPr>
          <p:sp>
            <p:nvSpPr>
              <p:cNvPr id="18" name="Isosceles Triangle 17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9" name="Straight Connector 18"/>
              <p:cNvCxnSpPr>
                <a:cxnSpLocks/>
                <a:stCxn id="18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8" name="Rectangle 27"/>
            <p:cNvSpPr/>
            <p:nvPr/>
          </p:nvSpPr>
          <p:spPr>
            <a:xfrm>
              <a:off x="8682190" y="3414213"/>
              <a:ext cx="1230341" cy="3343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outstream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682190" y="3084591"/>
              <a:ext cx="1230341" cy="33436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stream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74008" y="1846424"/>
            <a:ext cx="3972977" cy="1950065"/>
            <a:chOff x="974008" y="1846424"/>
            <a:chExt cx="3972977" cy="1950065"/>
          </a:xfrm>
        </p:grpSpPr>
        <p:sp>
          <p:nvSpPr>
            <p:cNvPr id="6" name="Rectangle 5"/>
            <p:cNvSpPr/>
            <p:nvPr/>
          </p:nvSpPr>
          <p:spPr>
            <a:xfrm>
              <a:off x="2819519" y="3337025"/>
              <a:ext cx="1770973" cy="4594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InputStream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 rot="2602848">
              <a:off x="3878621" y="1846424"/>
              <a:ext cx="1068364" cy="1559657"/>
              <a:chOff x="4915556" y="2089907"/>
              <a:chExt cx="1068364" cy="1559657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1" name="Straight Connector 10"/>
              <p:cNvCxnSpPr>
                <a:cxnSpLocks/>
                <a:stCxn id="9" idx="3"/>
                <a:endCxn id="6" idx="0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4" name="Rectangle 33"/>
            <p:cNvSpPr/>
            <p:nvPr/>
          </p:nvSpPr>
          <p:spPr>
            <a:xfrm>
              <a:off x="974008" y="3414213"/>
              <a:ext cx="1230341" cy="3220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instream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74008" y="3096916"/>
              <a:ext cx="1230341" cy="32204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stream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120532" y="4812861"/>
            <a:ext cx="3897604" cy="1614008"/>
            <a:chOff x="7120532" y="4812861"/>
            <a:chExt cx="3897604" cy="1614008"/>
          </a:xfrm>
        </p:grpSpPr>
        <p:grpSp>
          <p:nvGrpSpPr>
            <p:cNvPr id="42" name="Group 41"/>
            <p:cNvGrpSpPr/>
            <p:nvPr/>
          </p:nvGrpSpPr>
          <p:grpSpPr>
            <a:xfrm>
              <a:off x="7120532" y="4812861"/>
              <a:ext cx="1784162" cy="1614008"/>
              <a:chOff x="7120532" y="4812861"/>
              <a:chExt cx="1784162" cy="161400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120533" y="5132526"/>
                <a:ext cx="1230341" cy="3343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err="1">
                    <a:solidFill>
                      <a:schemeClr val="tx1"/>
                    </a:solidFill>
                  </a:rPr>
                  <a:t>outstream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120533" y="4813898"/>
                <a:ext cx="1230341" cy="334367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stream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120532" y="5778693"/>
                <a:ext cx="1230341" cy="32204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instream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120533" y="5463479"/>
                <a:ext cx="1230341" cy="322042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stream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120532" y="6104827"/>
                <a:ext cx="1230341" cy="322042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err="1">
                    <a:solidFill>
                      <a:schemeClr val="tx1"/>
                    </a:solidFill>
                  </a:rPr>
                  <a:t>iostream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ight Brace 36"/>
              <p:cNvSpPr/>
              <p:nvPr/>
            </p:nvSpPr>
            <p:spPr>
              <a:xfrm>
                <a:off x="8682190" y="4812861"/>
                <a:ext cx="222504" cy="1614008"/>
              </a:xfrm>
              <a:prstGeom prst="rightBrace">
                <a:avLst>
                  <a:gd name="adj1" fmla="val 36333"/>
                  <a:gd name="adj2" fmla="val 50000"/>
                </a:avLst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9038259" y="5446967"/>
              <a:ext cx="1979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IOStream</a:t>
              </a:r>
              <a:r>
                <a:rPr lang="en-IN" dirty="0"/>
                <a:t> object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0E048-956F-4158-A333-DEF19959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2D02FD-42D8-4CC4-9AF4-B0570C8E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802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Diamond 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90492" y="1607561"/>
            <a:ext cx="1770973" cy="45946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Stream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768496" y="3579377"/>
            <a:ext cx="3409984" cy="1950065"/>
            <a:chOff x="3768496" y="3579377"/>
            <a:chExt cx="3409984" cy="1950065"/>
          </a:xfrm>
        </p:grpSpPr>
        <p:sp>
          <p:nvSpPr>
            <p:cNvPr id="8" name="Rectangle 7"/>
            <p:cNvSpPr/>
            <p:nvPr/>
          </p:nvSpPr>
          <p:spPr>
            <a:xfrm>
              <a:off x="4590492" y="5069978"/>
              <a:ext cx="1770973" cy="459464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IOStream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 rot="18997152" flipH="1">
              <a:off x="3768496" y="3579377"/>
              <a:ext cx="1068364" cy="1559657"/>
              <a:chOff x="4915556" y="2089907"/>
              <a:chExt cx="1068364" cy="1559657"/>
            </a:xfrm>
          </p:grpSpPr>
          <p:sp>
            <p:nvSpPr>
              <p:cNvPr id="21" name="Isosceles Triangle 20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2" name="Straight Connector 21"/>
              <p:cNvCxnSpPr>
                <a:cxnSpLocks/>
                <a:stCxn id="21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 rot="2602848">
              <a:off x="6110116" y="3586199"/>
              <a:ext cx="1068364" cy="1559657"/>
              <a:chOff x="4915556" y="2089907"/>
              <a:chExt cx="1068364" cy="1559657"/>
            </a:xfrm>
          </p:grpSpPr>
          <p:sp>
            <p:nvSpPr>
              <p:cNvPr id="24" name="Isosceles Triangle 23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5" name="Straight Connector 24"/>
              <p:cNvCxnSpPr>
                <a:cxnSpLocks/>
                <a:stCxn id="24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86" name="Group 85"/>
          <p:cNvGrpSpPr/>
          <p:nvPr/>
        </p:nvGrpSpPr>
        <p:grpSpPr>
          <a:xfrm>
            <a:off x="7120532" y="5116621"/>
            <a:ext cx="4711732" cy="1392723"/>
            <a:chOff x="7120532" y="5116621"/>
            <a:chExt cx="4711732" cy="1392723"/>
          </a:xfrm>
        </p:grpSpPr>
        <p:sp>
          <p:nvSpPr>
            <p:cNvPr id="30" name="Rectangle 29"/>
            <p:cNvSpPr/>
            <p:nvPr/>
          </p:nvSpPr>
          <p:spPr>
            <a:xfrm>
              <a:off x="7120532" y="5435249"/>
              <a:ext cx="1230341" cy="3343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outstream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120532" y="5116621"/>
              <a:ext cx="1230341" cy="33436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stream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20532" y="5778693"/>
              <a:ext cx="1230341" cy="3220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instream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20532" y="6104827"/>
              <a:ext cx="1230341" cy="32204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iostream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7" name="Right Brace 36"/>
            <p:cNvSpPr/>
            <p:nvPr/>
          </p:nvSpPr>
          <p:spPr>
            <a:xfrm>
              <a:off x="9496318" y="5126062"/>
              <a:ext cx="222504" cy="1383282"/>
            </a:xfrm>
            <a:prstGeom prst="rightBrace">
              <a:avLst>
                <a:gd name="adj1" fmla="val 36333"/>
                <a:gd name="adj2" fmla="val 50000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852387" y="5529442"/>
              <a:ext cx="1979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IOStream</a:t>
              </a:r>
              <a:r>
                <a:rPr lang="en-IN" dirty="0"/>
                <a:t> object</a:t>
              </a:r>
            </a:p>
          </p:txBody>
        </p:sp>
        <p:cxnSp>
          <p:nvCxnSpPr>
            <p:cNvPr id="67" name="Straight Arrow Connector 66"/>
            <p:cNvCxnSpPr>
              <a:cxnSpLocks/>
            </p:cNvCxnSpPr>
            <p:nvPr/>
          </p:nvCxnSpPr>
          <p:spPr>
            <a:xfrm flipH="1" flipV="1">
              <a:off x="8350873" y="5126062"/>
              <a:ext cx="727668" cy="23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cxnSpLocks/>
            </p:cNvCxnSpPr>
            <p:nvPr/>
          </p:nvCxnSpPr>
          <p:spPr>
            <a:xfrm flipV="1">
              <a:off x="9078541" y="5126062"/>
              <a:ext cx="0" cy="81365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: Rounded Corners 68"/>
            <p:cNvSpPr/>
            <p:nvPr/>
          </p:nvSpPr>
          <p:spPr>
            <a:xfrm>
              <a:off x="8260764" y="5816235"/>
              <a:ext cx="447347" cy="216243"/>
            </a:xfrm>
            <a:prstGeom prst="roundRect">
              <a:avLst/>
            </a:prstGeom>
            <a:solidFill>
              <a:srgbClr val="E14747"/>
            </a:solidFill>
            <a:ln>
              <a:solidFill>
                <a:srgbClr val="FF696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err="1"/>
                <a:t>vptr</a:t>
              </a:r>
              <a:endParaRPr lang="en-IN" sz="1050" dirty="0"/>
            </a:p>
          </p:txBody>
        </p:sp>
        <p:sp>
          <p:nvSpPr>
            <p:cNvPr id="70" name="Rectangle: Rounded Corners 69"/>
            <p:cNvSpPr/>
            <p:nvPr/>
          </p:nvSpPr>
          <p:spPr>
            <a:xfrm>
              <a:off x="8251808" y="5494193"/>
              <a:ext cx="447347" cy="216243"/>
            </a:xfrm>
            <a:prstGeom prst="roundRect">
              <a:avLst/>
            </a:prstGeom>
            <a:solidFill>
              <a:srgbClr val="E14747"/>
            </a:solidFill>
            <a:ln>
              <a:solidFill>
                <a:srgbClr val="FF696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err="1"/>
                <a:t>vptr</a:t>
              </a:r>
              <a:endParaRPr lang="en-IN" sz="1050" dirty="0"/>
            </a:p>
          </p:txBody>
        </p:sp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 flipH="1">
              <a:off x="8714707" y="5939714"/>
              <a:ext cx="36383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cxnSpLocks/>
            </p:cNvCxnSpPr>
            <p:nvPr/>
          </p:nvCxnSpPr>
          <p:spPr>
            <a:xfrm flipH="1">
              <a:off x="8699155" y="5602314"/>
              <a:ext cx="197469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cxnSpLocks/>
            </p:cNvCxnSpPr>
            <p:nvPr/>
          </p:nvCxnSpPr>
          <p:spPr>
            <a:xfrm flipH="1" flipV="1">
              <a:off x="8896624" y="5339726"/>
              <a:ext cx="342" cy="26258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cxnSpLocks/>
            </p:cNvCxnSpPr>
            <p:nvPr/>
          </p:nvCxnSpPr>
          <p:spPr>
            <a:xfrm flipH="1">
              <a:off x="8344277" y="5339726"/>
              <a:ext cx="552347" cy="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035615" y="1846424"/>
            <a:ext cx="3911370" cy="1950065"/>
            <a:chOff x="1035615" y="1846424"/>
            <a:chExt cx="3911370" cy="195006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5615" y="1846424"/>
              <a:ext cx="3911370" cy="1950065"/>
              <a:chOff x="1035615" y="1846424"/>
              <a:chExt cx="3911370" cy="1950065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035615" y="1846424"/>
                <a:ext cx="3911370" cy="1950065"/>
                <a:chOff x="1035615" y="1846424"/>
                <a:chExt cx="3911370" cy="1950065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819519" y="3337025"/>
                  <a:ext cx="1770973" cy="45946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000" dirty="0" err="1">
                      <a:solidFill>
                        <a:schemeClr val="tx1"/>
                      </a:solidFill>
                    </a:rPr>
                    <a:t>InputStream</a:t>
                  </a:r>
                  <a:endParaRPr lang="en-IN" sz="2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 rot="2602848">
                  <a:off x="3878621" y="1846424"/>
                  <a:ext cx="1068364" cy="1559657"/>
                  <a:chOff x="4915556" y="2089907"/>
                  <a:chExt cx="1068364" cy="1559657"/>
                </a:xfrm>
              </p:grpSpPr>
              <p:sp>
                <p:nvSpPr>
                  <p:cNvPr id="9" name="Isosceles Triangle 8"/>
                  <p:cNvSpPr/>
                  <p:nvPr/>
                </p:nvSpPr>
                <p:spPr>
                  <a:xfrm>
                    <a:off x="5347131" y="2089907"/>
                    <a:ext cx="257694" cy="282633"/>
                  </a:xfrm>
                  <a:prstGeom prst="triangl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11" name="Straight Connector 10"/>
                  <p:cNvCxnSpPr>
                    <a:cxnSpLocks/>
                    <a:stCxn id="9" idx="3"/>
                    <a:endCxn id="6" idx="0"/>
                  </p:cNvCxnSpPr>
                  <p:nvPr/>
                </p:nvCxnSpPr>
                <p:spPr>
                  <a:xfrm rot="18997152" flipH="1">
                    <a:off x="4915556" y="2595450"/>
                    <a:ext cx="1068364" cy="105411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1035615" y="3414213"/>
                  <a:ext cx="1168734" cy="3220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instream</a:t>
                  </a: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1035615" y="3096916"/>
                  <a:ext cx="1168734" cy="32204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stream</a:t>
                  </a:r>
                </a:p>
              </p:txBody>
            </p:sp>
          </p:grpSp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 flipH="1">
                <a:off x="2192198" y="3096916"/>
                <a:ext cx="309896" cy="4467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cxnSpLocks/>
              </p:cNvCxnSpPr>
              <p:nvPr/>
            </p:nvCxnSpPr>
            <p:spPr>
              <a:xfrm flipH="1" flipV="1">
                <a:off x="2511931" y="3090667"/>
                <a:ext cx="2" cy="379274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: Rounded Corners 47"/>
              <p:cNvSpPr/>
              <p:nvPr/>
            </p:nvSpPr>
            <p:spPr>
              <a:xfrm>
                <a:off x="2158364" y="3471653"/>
                <a:ext cx="447347" cy="216243"/>
              </a:xfrm>
              <a:prstGeom prst="roundRect">
                <a:avLst/>
              </a:prstGeom>
              <a:solidFill>
                <a:srgbClr val="E14747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dirty="0" err="1"/>
                  <a:t>vptr</a:t>
                </a:r>
                <a:endParaRPr lang="en-IN" sz="1050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3403751" y="2553314"/>
              <a:ext cx="882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virtual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10161" y="1853246"/>
            <a:ext cx="4289573" cy="1943243"/>
            <a:chOff x="6010161" y="1853246"/>
            <a:chExt cx="4289573" cy="1943243"/>
          </a:xfrm>
        </p:grpSpPr>
        <p:grpSp>
          <p:nvGrpSpPr>
            <p:cNvPr id="65" name="Group 64"/>
            <p:cNvGrpSpPr/>
            <p:nvPr/>
          </p:nvGrpSpPr>
          <p:grpSpPr>
            <a:xfrm>
              <a:off x="6010161" y="1853246"/>
              <a:ext cx="4289573" cy="1943243"/>
              <a:chOff x="6010161" y="1853246"/>
              <a:chExt cx="4289573" cy="1943243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6010161" y="1853246"/>
                <a:ext cx="3902370" cy="1943243"/>
                <a:chOff x="6010161" y="1853246"/>
                <a:chExt cx="3902370" cy="194324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6361465" y="3337025"/>
                  <a:ext cx="1770973" cy="45946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000" dirty="0" err="1">
                      <a:solidFill>
                        <a:schemeClr val="tx1"/>
                      </a:solidFill>
                    </a:rPr>
                    <a:t>OutputStream</a:t>
                  </a:r>
                  <a:endParaRPr lang="en-IN" sz="2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 rot="18997152" flipH="1">
                  <a:off x="6010161" y="1853246"/>
                  <a:ext cx="1068364" cy="1559657"/>
                  <a:chOff x="4915556" y="2089907"/>
                  <a:chExt cx="1068364" cy="1559657"/>
                </a:xfrm>
              </p:grpSpPr>
              <p:sp>
                <p:nvSpPr>
                  <p:cNvPr id="18" name="Isosceles Triangle 17"/>
                  <p:cNvSpPr/>
                  <p:nvPr/>
                </p:nvSpPr>
                <p:spPr>
                  <a:xfrm>
                    <a:off x="5347131" y="2089907"/>
                    <a:ext cx="257694" cy="282633"/>
                  </a:xfrm>
                  <a:prstGeom prst="triangl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19" name="Straight Connector 18"/>
                  <p:cNvCxnSpPr>
                    <a:cxnSpLocks/>
                    <a:stCxn id="18" idx="3"/>
                  </p:cNvCxnSpPr>
                  <p:nvPr/>
                </p:nvCxnSpPr>
                <p:spPr>
                  <a:xfrm rot="18997152" flipH="1">
                    <a:off x="4915556" y="2595450"/>
                    <a:ext cx="1068364" cy="105411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8682190" y="3414213"/>
                  <a:ext cx="1230341" cy="33436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err="1">
                      <a:solidFill>
                        <a:schemeClr val="tx1"/>
                      </a:solidFill>
                    </a:rPr>
                    <a:t>outstream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8682190" y="3084591"/>
                  <a:ext cx="1230341" cy="3343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stream</a:t>
                  </a:r>
                </a:p>
              </p:txBody>
            </p:sp>
          </p:grpSp>
          <p:cxnSp>
            <p:nvCxnSpPr>
              <p:cNvPr id="62" name="Straight Arrow Connector 61"/>
              <p:cNvCxnSpPr>
                <a:cxnSpLocks/>
              </p:cNvCxnSpPr>
              <p:nvPr/>
            </p:nvCxnSpPr>
            <p:spPr>
              <a:xfrm flipH="1">
                <a:off x="9886221" y="3101270"/>
                <a:ext cx="309896" cy="4467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cxnSpLocks/>
              </p:cNvCxnSpPr>
              <p:nvPr/>
            </p:nvCxnSpPr>
            <p:spPr>
              <a:xfrm flipH="1" flipV="1">
                <a:off x="10205954" y="3095021"/>
                <a:ext cx="2" cy="379274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: Rounded Corners 63"/>
              <p:cNvSpPr/>
              <p:nvPr/>
            </p:nvSpPr>
            <p:spPr>
              <a:xfrm>
                <a:off x="9852387" y="3476007"/>
                <a:ext cx="447347" cy="216243"/>
              </a:xfrm>
              <a:prstGeom prst="roundRect">
                <a:avLst/>
              </a:prstGeom>
              <a:solidFill>
                <a:srgbClr val="E14747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dirty="0" err="1"/>
                  <a:t>vptr</a:t>
                </a:r>
                <a:endParaRPr lang="en-IN" sz="1050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6768979" y="2553314"/>
              <a:ext cx="882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virtual</a:t>
              </a:r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080E59-F1C8-403E-800C-DBCD92B1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0DDD982-3BC9-4DC4-933C-784EF2AD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655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Mechanism to handle errors in programs that occur at runtime</a:t>
            </a:r>
          </a:p>
          <a:p>
            <a:r>
              <a:rPr lang="en-IN" sz="3200" dirty="0"/>
              <a:t>These errors are called exceptions</a:t>
            </a:r>
          </a:p>
          <a:p>
            <a:r>
              <a:rPr lang="en-IN" sz="3200" dirty="0"/>
              <a:t>Exist outside the normal functioning of the program</a:t>
            </a:r>
          </a:p>
          <a:p>
            <a:r>
              <a:rPr lang="en-IN" sz="3200" dirty="0"/>
              <a:t>Require immediate handling by the program</a:t>
            </a:r>
          </a:p>
          <a:p>
            <a:r>
              <a:rPr lang="en-IN" sz="3200" dirty="0"/>
              <a:t>If not handled, the program crashes</a:t>
            </a:r>
          </a:p>
          <a:p>
            <a:r>
              <a:rPr lang="en-IN" sz="3200" dirty="0"/>
              <a:t>Cannot be ignored, unlike C error handling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A1128-4EEA-4DD3-98A3-4A3C8750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8AF2B-77D9-4226-AA63-9A5B7716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903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try </a:t>
            </a:r>
          </a:p>
          <a:p>
            <a:pPr lvl="1"/>
            <a:r>
              <a:rPr lang="en-IN" dirty="0"/>
              <a:t>creates a scope/block &amp; exception causing code appears here</a:t>
            </a:r>
          </a:p>
          <a:p>
            <a:pPr lvl="1"/>
            <a:r>
              <a:rPr lang="en-IN" dirty="0"/>
              <a:t>can contain other try-catch statements</a:t>
            </a:r>
          </a:p>
          <a:p>
            <a:r>
              <a:rPr lang="en-IN" dirty="0"/>
              <a:t>throw </a:t>
            </a:r>
          </a:p>
          <a:p>
            <a:pPr lvl="1"/>
            <a:r>
              <a:rPr lang="en-IN" dirty="0"/>
              <a:t>throws an exception from the try block</a:t>
            </a:r>
          </a:p>
          <a:p>
            <a:pPr lvl="1"/>
            <a:r>
              <a:rPr lang="en-IN" dirty="0"/>
              <a:t>exception is object that is constructed in throw statement</a:t>
            </a:r>
          </a:p>
          <a:p>
            <a:r>
              <a:rPr lang="en-IN" dirty="0"/>
              <a:t>catch </a:t>
            </a:r>
          </a:p>
          <a:p>
            <a:pPr lvl="1"/>
            <a:r>
              <a:rPr lang="en-IN" dirty="0"/>
              <a:t>handler that catches the exception object</a:t>
            </a:r>
          </a:p>
          <a:p>
            <a:pPr lvl="1"/>
            <a:r>
              <a:rPr lang="en-IN" dirty="0"/>
              <a:t>should appear just after the try block</a:t>
            </a:r>
          </a:p>
          <a:p>
            <a:pPr lvl="1"/>
            <a:r>
              <a:rPr lang="en-IN" dirty="0"/>
              <a:t>multiple catch blocks can exist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2B7CA-A9E1-4C7A-A631-A55A9A77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9BE2E-49EE-4CC8-9CF5-D3CFA054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920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noexcept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Applied to functions (both in declaration &amp; definition)</a:t>
            </a:r>
          </a:p>
          <a:p>
            <a:r>
              <a:rPr lang="en-IN" dirty="0"/>
              <a:t>Indicates the function does not throw exceptions</a:t>
            </a:r>
          </a:p>
          <a:p>
            <a:r>
              <a:rPr lang="en-IN" dirty="0"/>
              <a:t>Compiler can optimize the function code</a:t>
            </a:r>
          </a:p>
          <a:p>
            <a:pPr lvl="1"/>
            <a:r>
              <a:rPr lang="en-IN" dirty="0"/>
              <a:t>no need to generate stack unwinding code</a:t>
            </a:r>
          </a:p>
          <a:p>
            <a:r>
              <a:rPr lang="en-IN" dirty="0"/>
              <a:t>An exception from such function terminates the program</a:t>
            </a:r>
          </a:p>
          <a:p>
            <a:pPr lvl="1"/>
            <a:r>
              <a:rPr lang="en-IN" dirty="0"/>
              <a:t>stack may or may not be </a:t>
            </a:r>
            <a:r>
              <a:rPr lang="en-IN" dirty="0" err="1"/>
              <a:t>unwinded</a:t>
            </a:r>
            <a:endParaRPr lang="en-IN" dirty="0"/>
          </a:p>
          <a:p>
            <a:r>
              <a:rPr lang="en-IN" dirty="0"/>
              <a:t>Not all functions should use </a:t>
            </a:r>
            <a:r>
              <a:rPr lang="en-IN" dirty="0" err="1"/>
              <a:t>noexcept</a:t>
            </a:r>
            <a:r>
              <a:rPr lang="en-IN" dirty="0"/>
              <a:t> specifier</a:t>
            </a:r>
          </a:p>
          <a:p>
            <a:pPr lvl="1"/>
            <a:r>
              <a:rPr lang="en-IN" dirty="0"/>
              <a:t>especially functions calling other functions (in library)</a:t>
            </a:r>
          </a:p>
          <a:p>
            <a:pPr lvl="1"/>
            <a:r>
              <a:rPr lang="en-IN" dirty="0"/>
              <a:t>such functions will be exception-neutral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A2A09-9952-47C9-B209-53B104A8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C2AF0-3C39-454E-A7F3-D9B05BB8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202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is C++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major software companies, in different domains</a:t>
            </a:r>
          </a:p>
          <a:p>
            <a:r>
              <a:rPr lang="en-IN" dirty="0"/>
              <a:t>Majorly chosen for creating high performance software(Facebook, Google, Microsoft, CERN, etc.)</a:t>
            </a:r>
          </a:p>
          <a:p>
            <a:r>
              <a:rPr lang="en-IN" dirty="0"/>
              <a:t>All operating systems, popular software, games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E7E95-BAD9-41FF-BFAB-130F209E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B1EBB-886D-4AEA-A9AE-740DB10E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815646"/>
      </p:ext>
    </p:extLst>
  </p:cSld>
  <p:clrMapOvr>
    <a:masterClrMapping/>
  </p:clrMapOvr>
  <p:transition spd="slow">
    <p:push dir="u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Raw String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Raw string that does not process special characters</a:t>
            </a:r>
          </a:p>
          <a:p>
            <a:r>
              <a:rPr lang="en-IN" dirty="0"/>
              <a:t>Begins with R”( and ends with  )”</a:t>
            </a:r>
          </a:p>
          <a:p>
            <a:r>
              <a:rPr lang="en-IN" dirty="0"/>
              <a:t>Useful while representing HTML, XML, file system path, </a:t>
            </a:r>
            <a:r>
              <a:rPr lang="en-IN" dirty="0" err="1"/>
              <a:t>etc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8E159-3A2A-452F-A06D-1698FE23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AEBE7-419B-43D5-890F-0F8B972B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758442"/>
      </p:ext>
    </p:extLst>
  </p:cSld>
  <p:clrMapOvr>
    <a:masterClrMapping/>
  </p:clrMapOvr>
  <p:transition spd="slow">
    <p:push dir="u"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&lt;filesystem&gt;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995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Contains the filesystem support library with following classes</a:t>
            </a:r>
          </a:p>
          <a:p>
            <a:r>
              <a:rPr lang="en-IN" dirty="0"/>
              <a:t>Exist under </a:t>
            </a:r>
            <a:r>
              <a:rPr lang="en-IN" i="1" dirty="0"/>
              <a:t>std::experimental::filesystem </a:t>
            </a:r>
            <a:r>
              <a:rPr lang="en-IN" dirty="0"/>
              <a:t>namespace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708897"/>
              </p:ext>
            </p:extLst>
          </p:nvPr>
        </p:nvGraphicFramePr>
        <p:xfrm>
          <a:off x="1793874" y="3173410"/>
          <a:ext cx="8797925" cy="20421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481290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6316635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b="1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/>
                        <a:t>path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represents a path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 err="1"/>
                        <a:t>filesystem_error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exception representing file system errors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 err="1"/>
                        <a:t>directory_iterator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iterator to the contents of a directory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 err="1"/>
                        <a:t>file_status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represents file type and 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18906-B3C2-43B7-AD7D-F6D0F96E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7E860-DCFB-4B50-9A9D-9406634E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429429"/>
      </p:ext>
    </p:extLst>
  </p:cSld>
  <p:clrMapOvr>
    <a:masterClrMapping/>
  </p:clrMapOvr>
  <p:transition spd="slow">
    <p:push dir="u"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600" dirty="0"/>
              <a:t>C++ provides support for file I/O through following classes</a:t>
            </a:r>
          </a:p>
          <a:p>
            <a:pPr lvl="1"/>
            <a:r>
              <a:rPr lang="en-IN" sz="3200" i="1" dirty="0" err="1"/>
              <a:t>ofstream</a:t>
            </a:r>
            <a:r>
              <a:rPr lang="en-IN" sz="3200" dirty="0"/>
              <a:t> – write to an output stream</a:t>
            </a:r>
          </a:p>
          <a:p>
            <a:pPr lvl="1"/>
            <a:r>
              <a:rPr lang="en-IN" sz="3200" i="1" dirty="0" err="1"/>
              <a:t>ifstream</a:t>
            </a:r>
            <a:r>
              <a:rPr lang="en-IN" sz="3200" dirty="0"/>
              <a:t> – read from an input stream</a:t>
            </a:r>
          </a:p>
          <a:p>
            <a:pPr lvl="1"/>
            <a:r>
              <a:rPr lang="en-IN" sz="3200" i="1" dirty="0" err="1"/>
              <a:t>fstream</a:t>
            </a:r>
            <a:r>
              <a:rPr lang="en-IN" sz="3200" dirty="0"/>
              <a:t> – write/read stream</a:t>
            </a:r>
          </a:p>
          <a:p>
            <a:r>
              <a:rPr lang="en-IN" sz="3600" dirty="0"/>
              <a:t>Include </a:t>
            </a:r>
            <a:r>
              <a:rPr lang="en-IN" sz="3600" i="1" dirty="0"/>
              <a:t>&lt;</a:t>
            </a:r>
            <a:r>
              <a:rPr lang="en-IN" sz="3600" i="1" dirty="0" err="1"/>
              <a:t>fstream</a:t>
            </a:r>
            <a:r>
              <a:rPr lang="en-IN" sz="3600" i="1" dirty="0"/>
              <a:t>&gt; </a:t>
            </a:r>
            <a:r>
              <a:rPr lang="en-IN" sz="3600" dirty="0"/>
              <a:t>header</a:t>
            </a:r>
          </a:p>
          <a:p>
            <a:r>
              <a:rPr lang="en-IN" sz="3600" dirty="0"/>
              <a:t>All classes can be used for both text &amp; binary I/O</a:t>
            </a:r>
          </a:p>
          <a:p>
            <a:r>
              <a:rPr lang="en-IN" sz="3600" dirty="0"/>
              <a:t>Additionally, they support modes that decide how the file is opened and operated</a:t>
            </a:r>
          </a:p>
          <a:p>
            <a:r>
              <a:rPr lang="en-IN" sz="3600" i="1" dirty="0" err="1"/>
              <a:t>is_open</a:t>
            </a:r>
            <a:r>
              <a:rPr lang="en-IN" sz="3600" i="1" dirty="0"/>
              <a:t>()</a:t>
            </a:r>
            <a:r>
              <a:rPr lang="en-IN" sz="3600" dirty="0"/>
              <a:t> function returns a boolean indicating if a stream is open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33B1E-3D2E-4562-B1F6-D2E47043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3C772-5463-4E34-BF74-AFDFB7DD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809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Classes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40" y="1614488"/>
            <a:ext cx="6995160" cy="473001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EAD103-E4EA-4452-A7A8-5A0A55DB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E84246-87F8-4620-8C98-3966CBDE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804806"/>
      </p:ext>
    </p:extLst>
  </p:cSld>
  <p:clrMapOvr>
    <a:masterClrMapping/>
  </p:clrMapOvr>
  <p:transition spd="slow">
    <p:push dir="u"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Class Typedefs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4836" y="1513009"/>
            <a:ext cx="1005840" cy="3740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ios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2238408" y="2932318"/>
            <a:ext cx="1346661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istream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132458" y="4047389"/>
            <a:ext cx="151707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ifstream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146551" y="4047390"/>
            <a:ext cx="1518458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istringstream</a:t>
            </a:r>
            <a:endParaRPr lang="en-IN" dirty="0"/>
          </a:p>
        </p:txBody>
      </p:sp>
      <p:sp>
        <p:nvSpPr>
          <p:cNvPr id="11" name="Isosceles Triangle 10"/>
          <p:cNvSpPr/>
          <p:nvPr/>
        </p:nvSpPr>
        <p:spPr>
          <a:xfrm>
            <a:off x="5851791" y="1924381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>
            <a:cxnSpLocks/>
            <a:stCxn id="11" idx="3"/>
          </p:cNvCxnSpPr>
          <p:nvPr/>
        </p:nvCxnSpPr>
        <p:spPr>
          <a:xfrm>
            <a:off x="5939767" y="2150905"/>
            <a:ext cx="0" cy="50190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2911739" y="2637678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2911739" y="2652806"/>
            <a:ext cx="6158784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Isosceles Triangle 24"/>
          <p:cNvSpPr/>
          <p:nvPr/>
        </p:nvSpPr>
        <p:spPr>
          <a:xfrm>
            <a:off x="2815774" y="3344480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 flipH="1">
            <a:off x="1915344" y="3752749"/>
            <a:ext cx="8149220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2911739" y="3571004"/>
            <a:ext cx="0" cy="194445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3905780" y="3752749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1915344" y="3752749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Rectangle 31"/>
          <p:cNvSpPr/>
          <p:nvPr/>
        </p:nvSpPr>
        <p:spPr>
          <a:xfrm>
            <a:off x="8397192" y="2932319"/>
            <a:ext cx="1346661" cy="374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ostream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7291242" y="4047390"/>
            <a:ext cx="1517073" cy="374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ofstream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9305335" y="4047391"/>
            <a:ext cx="1518458" cy="374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ostringstream</a:t>
            </a:r>
            <a:endParaRPr lang="en-IN" dirty="0"/>
          </a:p>
        </p:txBody>
      </p:sp>
      <p:sp>
        <p:nvSpPr>
          <p:cNvPr id="35" name="Isosceles Triangle 34"/>
          <p:cNvSpPr/>
          <p:nvPr/>
        </p:nvSpPr>
        <p:spPr>
          <a:xfrm>
            <a:off x="8974558" y="3344481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9070523" y="3571005"/>
            <a:ext cx="0" cy="194445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10064564" y="3752750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8074128" y="3752750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9070523" y="2637678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Rectangle 42"/>
          <p:cNvSpPr/>
          <p:nvPr/>
        </p:nvSpPr>
        <p:spPr>
          <a:xfrm>
            <a:off x="5232109" y="4027315"/>
            <a:ext cx="1517073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iostream</a:t>
            </a:r>
            <a:endParaRPr lang="en-IN" dirty="0"/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5947756" y="3732674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4111913" y="5147333"/>
            <a:ext cx="1517073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fstream</a:t>
            </a:r>
            <a:endParaRPr lang="en-IN" dirty="0"/>
          </a:p>
        </p:txBody>
      </p:sp>
      <p:sp>
        <p:nvSpPr>
          <p:cNvPr id="47" name="Rectangle 46"/>
          <p:cNvSpPr/>
          <p:nvPr/>
        </p:nvSpPr>
        <p:spPr>
          <a:xfrm>
            <a:off x="6232813" y="5147333"/>
            <a:ext cx="1517073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stringstream</a:t>
            </a:r>
            <a:endParaRPr lang="en-IN" dirty="0"/>
          </a:p>
        </p:txBody>
      </p:sp>
      <p:sp>
        <p:nvSpPr>
          <p:cNvPr id="48" name="Isosceles Triangle 47"/>
          <p:cNvSpPr/>
          <p:nvPr/>
        </p:nvSpPr>
        <p:spPr>
          <a:xfrm>
            <a:off x="5851791" y="4431723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5947756" y="4658247"/>
            <a:ext cx="0" cy="194445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 flipH="1">
            <a:off x="4854839" y="4852692"/>
            <a:ext cx="2136511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>
            <a:off x="6994628" y="4852692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4858117" y="4852692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2F88F5-89A6-457A-A59B-7848A30E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F9AC21-6E9D-4528-97FD-C95B2A1F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920289"/>
      </p:ext>
    </p:extLst>
  </p:cSld>
  <p:clrMapOvr>
    <a:masterClrMapping/>
  </p:clrMapOvr>
  <p:transition spd="slow">
    <p:push dir="u"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Open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5572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following modes can be used while opening a file</a:t>
            </a:r>
          </a:p>
          <a:p>
            <a:r>
              <a:rPr lang="en-IN" dirty="0"/>
              <a:t>These are constants defined in </a:t>
            </a:r>
            <a:r>
              <a:rPr lang="en-IN" i="1" dirty="0"/>
              <a:t>std::</a:t>
            </a:r>
            <a:r>
              <a:rPr lang="en-IN" i="1" dirty="0" err="1"/>
              <a:t>ios_base</a:t>
            </a:r>
            <a:r>
              <a:rPr lang="en-IN" i="1" dirty="0"/>
              <a:t> </a:t>
            </a:r>
            <a:r>
              <a:rPr lang="en-IN" dirty="0"/>
              <a:t>class</a:t>
            </a:r>
          </a:p>
          <a:p>
            <a:r>
              <a:rPr lang="en-IN" dirty="0"/>
              <a:t>Some modes can be combined e.g. </a:t>
            </a:r>
            <a:r>
              <a:rPr lang="en-IN" i="1" dirty="0"/>
              <a:t>std::</a:t>
            </a:r>
            <a:r>
              <a:rPr lang="en-IN" i="1" dirty="0" err="1"/>
              <a:t>ios</a:t>
            </a:r>
            <a:r>
              <a:rPr lang="en-IN" i="1" dirty="0"/>
              <a:t>::in | std::</a:t>
            </a:r>
            <a:r>
              <a:rPr lang="en-IN" i="1" dirty="0" err="1"/>
              <a:t>ios</a:t>
            </a:r>
            <a:r>
              <a:rPr lang="en-IN" i="1" dirty="0"/>
              <a:t>:: out</a:t>
            </a:r>
            <a:r>
              <a:rPr lang="en-IN" dirty="0"/>
              <a:t>, </a:t>
            </a:r>
            <a:r>
              <a:rPr lang="en-IN" dirty="0" err="1"/>
              <a:t>etc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06253"/>
              </p:ext>
            </p:extLst>
          </p:nvPr>
        </p:nvGraphicFramePr>
        <p:xfrm>
          <a:off x="2032000" y="3316285"/>
          <a:ext cx="8128000" cy="2621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6769100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/>
                        <a:t>app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seek to the end before each write operation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in binary mode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for reading (default for </a:t>
                      </a:r>
                      <a:r>
                        <a:rPr lang="en-IN" dirty="0" err="1"/>
                        <a:t>ifstream</a:t>
                      </a:r>
                      <a:r>
                        <a:rPr lang="en-IN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for writing (default for </a:t>
                      </a:r>
                      <a:r>
                        <a:rPr lang="en-IN" dirty="0" err="1"/>
                        <a:t>ofstream</a:t>
                      </a:r>
                      <a:r>
                        <a:rPr lang="en-IN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trunc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discard file contents before opening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7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seek to end after open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8EEED-E589-4D6F-80BB-DE98AE31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780CF-3668-443C-8E74-2367E607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432310"/>
      </p:ext>
    </p:extLst>
  </p:cSld>
  <p:clrMapOvr>
    <a:masterClrMapping/>
  </p:clrMapOvr>
  <p:transition spd="slow">
    <p:push dir="u"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State Flags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169634"/>
              </p:ext>
            </p:extLst>
          </p:nvPr>
        </p:nvGraphicFramePr>
        <p:xfrm>
          <a:off x="2511425" y="2719385"/>
          <a:ext cx="7169150" cy="18796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3224054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  <a:gridCol w="2662396">
                  <a:extLst>
                    <a:ext uri="{9D8B030D-6E8A-4147-A177-3AD203B41FA5}">
                      <a16:colId xmlns:a16="http://schemas.microsoft.com/office/drawing/2014/main" val="307991529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IN" sz="2000" b="1" dirty="0"/>
                        <a:t>Flag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goodbit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error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good()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badbit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irrecoverable stream error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bad()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failbit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I/O operation failed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fail() [operator !]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eofbit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end of file reached during input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</a:t>
                      </a:r>
                      <a:r>
                        <a:rPr lang="en-IN" i="1" dirty="0" err="1"/>
                        <a:t>eof</a:t>
                      </a:r>
                      <a:r>
                        <a:rPr lang="en-IN" i="1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F011E-7CA0-48B8-A4E4-4FF949B7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B3361-261C-43D3-825D-76F62488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142651"/>
      </p:ext>
    </p:extLst>
  </p:cSld>
  <p:clrMapOvr>
    <a:masterClrMapping/>
  </p:clrMapOvr>
  <p:transition spd="slow">
    <p:push dir="u"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Generalizes software components</a:t>
            </a:r>
          </a:p>
          <a:p>
            <a:r>
              <a:rPr lang="en-IN" dirty="0"/>
              <a:t>Such components can be reused in different situations</a:t>
            </a:r>
          </a:p>
          <a:p>
            <a:r>
              <a:rPr lang="en-IN" dirty="0"/>
              <a:t>Operate of any kind of data</a:t>
            </a:r>
          </a:p>
          <a:p>
            <a:r>
              <a:rPr lang="en-IN" dirty="0"/>
              <a:t>High performance algorithms &amp; classes</a:t>
            </a:r>
          </a:p>
          <a:p>
            <a:r>
              <a:rPr lang="en-IN" dirty="0"/>
              <a:t>Compile time; no runtime costs are involved</a:t>
            </a:r>
          </a:p>
          <a:p>
            <a:r>
              <a:rPr lang="en-IN" dirty="0"/>
              <a:t>Libraries such as ATL, WTL, Boost, POCO, ACE, etc. use templates for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DA410-62A8-49AB-8671-C0E3B67B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81840-EE08-427E-9F4A-5A698EF6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674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954" y="1773866"/>
            <a:ext cx="7098449" cy="3652149"/>
          </a:xfrm>
        </p:spPr>
        <p:txBody>
          <a:bodyPr/>
          <a:lstStyle/>
          <a:p>
            <a:r>
              <a:rPr lang="en-IN" dirty="0"/>
              <a:t>Function that accepts template type arguments</a:t>
            </a:r>
          </a:p>
          <a:p>
            <a:r>
              <a:rPr lang="en-IN" dirty="0"/>
              <a:t>Always begins with template keyword</a:t>
            </a:r>
          </a:p>
          <a:p>
            <a:r>
              <a:rPr lang="en-IN" dirty="0"/>
              <a:t>Template type argument is called type name</a:t>
            </a:r>
          </a:p>
          <a:p>
            <a:r>
              <a:rPr lang="en-IN" dirty="0"/>
              <a:t>Type name is a placeholder for the actual type</a:t>
            </a:r>
          </a:p>
          <a:p>
            <a:r>
              <a:rPr lang="en-IN" dirty="0"/>
              <a:t>Can accept any type </a:t>
            </a:r>
          </a:p>
          <a:p>
            <a:r>
              <a:rPr lang="en-IN" dirty="0"/>
              <a:t>The template type can be used as return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6933" y="2428217"/>
            <a:ext cx="35968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template&lt;</a:t>
            </a:r>
            <a:r>
              <a:rPr lang="en-IN" sz="2800" i="1" dirty="0" err="1"/>
              <a:t>typename</a:t>
            </a:r>
            <a:r>
              <a:rPr lang="en-IN" sz="2800" i="1" dirty="0"/>
              <a:t> </a:t>
            </a:r>
            <a:r>
              <a:rPr lang="en-IN" sz="2800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IN" sz="2800" i="1" dirty="0"/>
              <a:t>&gt;</a:t>
            </a:r>
          </a:p>
          <a:p>
            <a:r>
              <a:rPr lang="en-IN" sz="2800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IN" sz="2800" i="1" dirty="0"/>
              <a:t> Function(</a:t>
            </a:r>
            <a:r>
              <a:rPr lang="en-IN" sz="2800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IN" sz="2800" i="1" dirty="0"/>
              <a:t> </a:t>
            </a:r>
            <a:r>
              <a:rPr lang="en-IN" sz="2800" i="1" dirty="0" err="1"/>
              <a:t>arg</a:t>
            </a:r>
            <a:r>
              <a:rPr lang="en-IN" sz="2800" i="1" dirty="0"/>
              <a:t>){</a:t>
            </a:r>
          </a:p>
          <a:p>
            <a:r>
              <a:rPr lang="en-IN" sz="2800" i="1" dirty="0"/>
              <a:t>	</a:t>
            </a:r>
            <a:r>
              <a:rPr lang="en-IN" sz="2800" i="1" dirty="0">
                <a:solidFill>
                  <a:schemeClr val="bg1">
                    <a:lumMod val="50000"/>
                  </a:schemeClr>
                </a:solidFill>
              </a:rPr>
              <a:t>//Implementation</a:t>
            </a:r>
          </a:p>
          <a:p>
            <a:r>
              <a:rPr lang="en-IN" sz="2800" i="1" dirty="0"/>
              <a:t>}</a:t>
            </a:r>
          </a:p>
          <a:p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801913" y="1903263"/>
            <a:ext cx="26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Template parameter list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9883598" y="2231599"/>
            <a:ext cx="0" cy="27942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23D2F1-5ED5-4B86-8075-9FEBE95B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84316-B2C6-4B58-BB6A-ADA03F4C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032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Argument 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Process of deducing the types</a:t>
            </a:r>
          </a:p>
          <a:p>
            <a:r>
              <a:rPr lang="en-IN" dirty="0"/>
              <a:t>Each function argument is examined</a:t>
            </a:r>
          </a:p>
          <a:p>
            <a:r>
              <a:rPr lang="en-IN" dirty="0"/>
              <a:t>The corresponding type argument is deduced from the argument</a:t>
            </a:r>
          </a:p>
          <a:p>
            <a:r>
              <a:rPr lang="en-IN" dirty="0"/>
              <a:t>The type argument deduction should lead to same type</a:t>
            </a:r>
          </a:p>
          <a:p>
            <a:r>
              <a:rPr lang="en-IN" dirty="0"/>
              <a:t>Type conversions are not performed</a:t>
            </a:r>
          </a:p>
          <a:p>
            <a:r>
              <a:rPr lang="en-IN" dirty="0"/>
              <a:t>After deduction, the template is instantiated</a:t>
            </a:r>
          </a:p>
          <a:p>
            <a:r>
              <a:rPr lang="en-IN" dirty="0"/>
              <a:t>Override deduction by specifying types in template argument list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Max&lt;</a:t>
            </a:r>
            <a:r>
              <a:rPr lang="en-IN" i="1" dirty="0" err="1"/>
              <a:t>int</a:t>
            </a:r>
            <a:r>
              <a:rPr lang="en-IN" i="1" dirty="0"/>
              <a:t>&gt;(3,5) 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A833D-2CB1-4D9F-9BE8-1DC04D4D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3C7BC-DE65-4D4B-AC57-61296F28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61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is C++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for performance, stability &amp; portability</a:t>
            </a:r>
          </a:p>
          <a:p>
            <a:r>
              <a:rPr lang="en-IN" dirty="0"/>
              <a:t>Available on almost all operating systems</a:t>
            </a:r>
          </a:p>
          <a:p>
            <a:r>
              <a:rPr lang="en-IN" dirty="0"/>
              <a:t>No dependency on separate runtime</a:t>
            </a:r>
          </a:p>
          <a:p>
            <a:r>
              <a:rPr lang="en-IN" dirty="0"/>
              <a:t>Smaller memory footprint</a:t>
            </a:r>
          </a:p>
          <a:p>
            <a:r>
              <a:rPr lang="en-IN" dirty="0"/>
              <a:t>Can run in constrained environment (e.g. limited memory, slow CPU)</a:t>
            </a:r>
          </a:p>
          <a:p>
            <a:r>
              <a:rPr lang="en-IN" dirty="0"/>
              <a:t>Standard C++ code can be easily ported to multiple platforms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8CE6B-81FD-4A50-B2F7-3720341E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D45F1-9D86-43AD-AF3E-A413E37F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75161"/>
      </p:ext>
    </p:extLst>
  </p:cSld>
  <p:clrMapOvr>
    <a:masterClrMapping/>
  </p:clrMapOvr>
  <p:transition spd="slow">
    <p:push dir="u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Instantiation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template function or class only acts as a blueprint</a:t>
            </a:r>
          </a:p>
          <a:p>
            <a:r>
              <a:rPr lang="en-IN" dirty="0"/>
              <a:t>The compiler generates code from the blueprint at compile time</a:t>
            </a:r>
          </a:p>
          <a:p>
            <a:r>
              <a:rPr lang="en-IN" dirty="0"/>
              <a:t>Known as template instantiation</a:t>
            </a:r>
          </a:p>
          <a:p>
            <a:r>
              <a:rPr lang="en-IN" dirty="0"/>
              <a:t>Occurs implicitly when</a:t>
            </a:r>
          </a:p>
          <a:p>
            <a:pPr lvl="1"/>
            <a:r>
              <a:rPr lang="en-IN" dirty="0"/>
              <a:t>a function template is invoked</a:t>
            </a:r>
          </a:p>
          <a:p>
            <a:pPr lvl="1"/>
            <a:r>
              <a:rPr lang="en-IN" dirty="0"/>
              <a:t>taking address of a function template</a:t>
            </a:r>
          </a:p>
          <a:p>
            <a:pPr lvl="1"/>
            <a:r>
              <a:rPr lang="en-IN" dirty="0"/>
              <a:t>using explicit instantiation</a:t>
            </a:r>
          </a:p>
          <a:p>
            <a:pPr lvl="1"/>
            <a:r>
              <a:rPr lang="en-IN" dirty="0"/>
              <a:t>creating explicit specialization</a:t>
            </a:r>
          </a:p>
          <a:p>
            <a:r>
              <a:rPr lang="en-IN" dirty="0"/>
              <a:t>Full definition of template should be available</a:t>
            </a:r>
          </a:p>
          <a:p>
            <a:r>
              <a:rPr lang="en-IN" dirty="0"/>
              <a:t>Define in header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40F4F-41B5-4A10-BA84-6A3656DE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AC6A2-B2B7-4C0A-9B43-B2AF3D36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86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Explicit 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Template specialized for a particular type</a:t>
            </a:r>
          </a:p>
          <a:p>
            <a:r>
              <a:rPr lang="en-IN" sz="3200" dirty="0"/>
              <a:t>Provides correct semantics for some datatype</a:t>
            </a:r>
          </a:p>
          <a:p>
            <a:r>
              <a:rPr lang="en-IN" sz="3200" dirty="0"/>
              <a:t>Or implement an algorithm optimally for a specific type</a:t>
            </a:r>
          </a:p>
          <a:p>
            <a:r>
              <a:rPr lang="en-IN" sz="3200" dirty="0"/>
              <a:t>Explicitly specialized functions must be defined in a .</a:t>
            </a:r>
            <a:r>
              <a:rPr lang="en-IN" sz="3200" dirty="0" err="1"/>
              <a:t>cpp</a:t>
            </a:r>
            <a:r>
              <a:rPr lang="en-IN" sz="3200" dirty="0"/>
              <a:t> file </a:t>
            </a:r>
          </a:p>
          <a:p>
            <a:r>
              <a:rPr lang="en-IN" sz="3200" dirty="0"/>
              <a:t>Primary template definition should occur before specialization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E6B9B-875C-42FB-BC72-7F1F400F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5D640-5A42-4115-8758-DEF10BDE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651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Nontype</a:t>
            </a:r>
            <a:r>
              <a:rPr lang="en-IN" dirty="0"/>
              <a:t> Template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Expression that is computed at compile time within a template argument list</a:t>
            </a:r>
          </a:p>
          <a:p>
            <a:r>
              <a:rPr lang="en-IN" sz="3200" dirty="0"/>
              <a:t>Must be a constant expression (addresses, references, integrals, </a:t>
            </a:r>
            <a:r>
              <a:rPr lang="en-IN" sz="3200" dirty="0" err="1"/>
              <a:t>nullptr</a:t>
            </a:r>
            <a:r>
              <a:rPr lang="en-IN" sz="3200" dirty="0"/>
              <a:t>, </a:t>
            </a:r>
            <a:r>
              <a:rPr lang="en-IN" sz="3200" dirty="0" err="1"/>
              <a:t>enums</a:t>
            </a:r>
            <a:r>
              <a:rPr lang="en-IN" sz="3200" dirty="0"/>
              <a:t>)</a:t>
            </a:r>
          </a:p>
          <a:p>
            <a:r>
              <a:rPr lang="en-IN" sz="3200" dirty="0"/>
              <a:t>Part of the template type</a:t>
            </a:r>
          </a:p>
          <a:p>
            <a:r>
              <a:rPr lang="en-IN" sz="3200" dirty="0"/>
              <a:t>Used by std::begin &amp; std::end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5AB27-E2B6-458F-9AA9-43D114B5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B2C1B-4248-4DBF-AAC7-C49D0DC5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998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Definition (typedef)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Introduces a name for an existing type</a:t>
            </a:r>
          </a:p>
          <a:p>
            <a:r>
              <a:rPr lang="en-IN" dirty="0"/>
              <a:t>This name becomes a synonym of that type</a:t>
            </a:r>
          </a:p>
          <a:p>
            <a:r>
              <a:rPr lang="en-IN" dirty="0"/>
              <a:t>Useful to construct shorter or more meaningful names for existing types</a:t>
            </a:r>
          </a:p>
          <a:p>
            <a:r>
              <a:rPr lang="en-IN" dirty="0"/>
              <a:t>Simplifies declaration of some types (e.g. function pointers &amp;  templates)</a:t>
            </a:r>
          </a:p>
          <a:p>
            <a:r>
              <a:rPr lang="en-IN" dirty="0"/>
              <a:t>Implementation details that may change can be encapsulated </a:t>
            </a:r>
          </a:p>
          <a:p>
            <a:r>
              <a:rPr lang="en-IN" dirty="0"/>
              <a:t>Does not introduce a new type; only introduces a new name for existing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55DFE-796B-41D8-93C9-38048CE1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4F7A7-4E50-492C-AC2D-6832AFAE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639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41" y="643467"/>
            <a:ext cx="7369842" cy="4057265"/>
          </a:xfrm>
          <a:prstGeom prst="rect">
            <a:avLst/>
          </a:prstGeom>
        </p:spPr>
      </p:pic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6951F-69D1-467D-A875-2D18627E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0C44F-5E27-4F30-9D49-AB97F796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530821"/>
      </p:ext>
    </p:extLst>
  </p:cSld>
  <p:clrMapOvr>
    <a:masterClrMapping/>
  </p:clrMapOvr>
  <p:transition spd="slow">
    <p:push dir="u"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/>
              <a:t>Type Alias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1984"/>
          </a:xfrm>
        </p:spPr>
        <p:txBody>
          <a:bodyPr>
            <a:normAutofit/>
          </a:bodyPr>
          <a:lstStyle/>
          <a:p>
            <a:r>
              <a:rPr lang="en-IN" sz="3600" dirty="0"/>
              <a:t>Creates a name that is a synonym of existing type</a:t>
            </a:r>
          </a:p>
          <a:p>
            <a:r>
              <a:rPr lang="en-IN" sz="3600" dirty="0"/>
              <a:t>Does not introduce a new type</a:t>
            </a:r>
          </a:p>
          <a:p>
            <a:r>
              <a:rPr lang="en-IN" sz="3600" dirty="0"/>
              <a:t>Same as a typedef declaration</a:t>
            </a:r>
          </a:p>
          <a:p>
            <a:r>
              <a:rPr lang="en-IN" sz="3600" dirty="0"/>
              <a:t>Created through the using keyword</a:t>
            </a:r>
            <a:endParaRPr lang="en-IN" sz="3600" i="1" dirty="0"/>
          </a:p>
          <a:p>
            <a:pPr marL="0" indent="0" algn="ctr">
              <a:buNone/>
            </a:pPr>
            <a:endParaRPr lang="en-IN" sz="3200" i="1" dirty="0"/>
          </a:p>
          <a:p>
            <a:pPr marL="0" indent="0" algn="ctr">
              <a:buNone/>
            </a:pPr>
            <a:r>
              <a:rPr lang="en-IN" sz="3200" i="1" dirty="0"/>
              <a:t>using </a:t>
            </a:r>
            <a:r>
              <a:rPr lang="en-IN" sz="3200" i="1" dirty="0">
                <a:solidFill>
                  <a:schemeClr val="bg1">
                    <a:lumMod val="50000"/>
                  </a:schemeClr>
                </a:solidFill>
              </a:rPr>
              <a:t>identifier</a:t>
            </a:r>
            <a:r>
              <a:rPr lang="en-IN" sz="3200" i="1" dirty="0"/>
              <a:t> = </a:t>
            </a:r>
            <a:r>
              <a:rPr lang="en-IN" sz="3200" i="1" dirty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IN" sz="3200" i="1" dirty="0"/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9FC7D-F91E-4629-A5B2-B17E6AAC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1D1FF-426C-487A-B199-60F0232F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836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41" y="643467"/>
            <a:ext cx="7623945" cy="4057265"/>
          </a:xfrm>
          <a:prstGeom prst="rect">
            <a:avLst/>
          </a:prstGeom>
        </p:spPr>
      </p:pic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8B0EBA-1977-45B3-A92D-78849BA9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33908-FF32-4CD4-9458-DA7D04AA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772527"/>
      </p:ext>
    </p:extLst>
  </p:cSld>
  <p:clrMapOvr>
    <a:masterClrMapping/>
  </p:clrMapOvr>
  <p:transition spd="slow">
    <p:push dir="u"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Object with overloaded function call operator </a:t>
            </a:r>
          </a:p>
          <a:p>
            <a:r>
              <a:rPr lang="en-IN" sz="3200" dirty="0"/>
              <a:t>Call to overloaded function call operator resembles a global function call</a:t>
            </a:r>
          </a:p>
          <a:p>
            <a:r>
              <a:rPr lang="en-IN" sz="3200" dirty="0"/>
              <a:t>Can be used as a callback instead of function pointers</a:t>
            </a:r>
          </a:p>
          <a:p>
            <a:r>
              <a:rPr lang="en-IN" sz="3200" dirty="0"/>
              <a:t>More efficient than function pointers</a:t>
            </a:r>
          </a:p>
          <a:p>
            <a:r>
              <a:rPr lang="en-IN" sz="3200" dirty="0"/>
              <a:t>Usually implemented as structs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45101-A460-462D-9B23-1DA31515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009A0-57B3-401A-8BE7-3D48E775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135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Pointer Vs Function Object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Function Pointer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Invoked through a pointer</a:t>
            </a:r>
          </a:p>
          <a:p>
            <a:r>
              <a:rPr lang="en-IN" dirty="0"/>
              <a:t>Dynamic in nature</a:t>
            </a:r>
          </a:p>
          <a:p>
            <a:r>
              <a:rPr lang="en-IN" dirty="0"/>
              <a:t>Can be specified at runtime</a:t>
            </a:r>
          </a:p>
          <a:p>
            <a:r>
              <a:rPr lang="en-IN" dirty="0"/>
              <a:t>Difficult to optimize</a:t>
            </a:r>
          </a:p>
          <a:p>
            <a:r>
              <a:rPr lang="en-IN" dirty="0"/>
              <a:t>Slow </a:t>
            </a:r>
          </a:p>
          <a:p>
            <a:r>
              <a:rPr lang="en-IN" dirty="0"/>
              <a:t>Cannot store state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Function Object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315989" cy="3684588"/>
          </a:xfrm>
        </p:spPr>
        <p:txBody>
          <a:bodyPr/>
          <a:lstStyle/>
          <a:p>
            <a:r>
              <a:rPr lang="en-IN" dirty="0"/>
              <a:t>Invoked through an object</a:t>
            </a:r>
          </a:p>
          <a:p>
            <a:r>
              <a:rPr lang="en-IN" dirty="0"/>
              <a:t>Static in nature</a:t>
            </a:r>
          </a:p>
          <a:p>
            <a:r>
              <a:rPr lang="en-IN" dirty="0"/>
              <a:t>Must be specified at compile time</a:t>
            </a:r>
          </a:p>
          <a:p>
            <a:r>
              <a:rPr lang="en-IN" dirty="0"/>
              <a:t>Easy to optimize</a:t>
            </a:r>
          </a:p>
          <a:p>
            <a:r>
              <a:rPr lang="en-IN" dirty="0"/>
              <a:t>Fast</a:t>
            </a:r>
          </a:p>
          <a:p>
            <a:r>
              <a:rPr lang="en-IN" dirty="0"/>
              <a:t>Can store state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16D838-E3C3-48ED-9C18-910786C8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758B79-0B07-4928-A9B8-F5F0BD3D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26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Expressions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Defines an anonymous function object </a:t>
            </a:r>
          </a:p>
          <a:p>
            <a:endParaRPr lang="en-IN" sz="3600" dirty="0"/>
          </a:p>
          <a:p>
            <a:r>
              <a:rPr lang="en-IN" sz="3600" dirty="0"/>
              <a:t>Syntactic shortcut for a function object</a:t>
            </a:r>
          </a:p>
          <a:p>
            <a:endParaRPr lang="en-IN" sz="3600" dirty="0"/>
          </a:p>
          <a:p>
            <a:r>
              <a:rPr lang="en-IN" sz="3600" dirty="0"/>
              <a:t>Can be passed as an argument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IN" sz="3600" dirty="0"/>
              <a:t>Can accept parameters and return values</a:t>
            </a:r>
          </a:p>
          <a:p>
            <a:endParaRPr lang="en-IN" sz="3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2BB1FA-E9A9-423A-8840-AEC16257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61143D-8E29-46FE-808A-72041313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922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C++ 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F5778-F865-40C4-8FE9-FDE61DDD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9F4B4-EFBF-4BE8-9F34-B49B707D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138422"/>
      </p:ext>
    </p:extLst>
  </p:cSld>
  <p:clrMapOvr>
    <a:masterClrMapping/>
  </p:clrMapOvr>
  <p:transition spd="slow">
    <p:push dir="u"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Expressions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600" dirty="0"/>
              <a:t>Typically, encapsulates a few lines of code</a:t>
            </a:r>
          </a:p>
          <a:p>
            <a:endParaRPr lang="en-IN" sz="3600" dirty="0"/>
          </a:p>
          <a:p>
            <a:r>
              <a:rPr lang="en-IN" sz="3600" dirty="0"/>
              <a:t>Behaves like a normal function when invoked</a:t>
            </a:r>
          </a:p>
          <a:p>
            <a:endParaRPr lang="en-IN" sz="3600" dirty="0"/>
          </a:p>
          <a:p>
            <a:r>
              <a:rPr lang="en-IN" sz="3600" dirty="0"/>
              <a:t>Replaces function objects</a:t>
            </a:r>
          </a:p>
          <a:p>
            <a:endParaRPr lang="en-IN" sz="3600" dirty="0"/>
          </a:p>
          <a:p>
            <a:r>
              <a:rPr lang="en-IN" sz="3600" dirty="0"/>
              <a:t>Internally, implemented as a nameless function object</a:t>
            </a:r>
          </a:p>
          <a:p>
            <a:endParaRPr lang="en-IN" sz="3600" dirty="0"/>
          </a:p>
          <a:p>
            <a:r>
              <a:rPr lang="en-IN" sz="3600" dirty="0"/>
              <a:t>Use auto to provide an explicit name</a:t>
            </a:r>
          </a:p>
          <a:p>
            <a:endParaRPr lang="en-IN" sz="3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788EC5-2055-45EE-B9EB-47F32BBF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8DE051-3870-45E1-9F7D-1A14B6D1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371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3263" y="2696065"/>
            <a:ext cx="7692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[](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IN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args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n-IN" sz="2400" dirty="0"/>
              <a:t>) 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&lt;mutable&gt; &lt;</a:t>
            </a:r>
            <a:r>
              <a:rPr lang="en-IN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excp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specification&gt;  -&gt;  &lt;return type&gt;</a:t>
            </a:r>
          </a:p>
          <a:p>
            <a:r>
              <a:rPr lang="en-IN" sz="2400" dirty="0"/>
              <a:t>{</a:t>
            </a:r>
          </a:p>
          <a:p>
            <a:r>
              <a:rPr lang="en-IN" sz="2400" dirty="0"/>
              <a:t>	</a:t>
            </a:r>
          </a:p>
          <a:p>
            <a:r>
              <a:rPr lang="en-IN" sz="2400" dirty="0"/>
              <a:t>}</a:t>
            </a:r>
          </a:p>
          <a:p>
            <a:endParaRPr lang="en-IN" sz="2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330775" y="2113880"/>
            <a:ext cx="1159497" cy="681072"/>
            <a:chOff x="2330775" y="2113880"/>
            <a:chExt cx="1159497" cy="681072"/>
          </a:xfrm>
        </p:grpSpPr>
        <p:cxnSp>
          <p:nvCxnSpPr>
            <p:cNvPr id="10" name="Straight Arrow Connector 9"/>
            <p:cNvCxnSpPr>
              <a:cxnSpLocks/>
            </p:cNvCxnSpPr>
            <p:nvPr/>
          </p:nvCxnSpPr>
          <p:spPr>
            <a:xfrm>
              <a:off x="3183116" y="2441541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0775" y="2113880"/>
              <a:ext cx="1159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Arguments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03933" y="2119436"/>
            <a:ext cx="2465110" cy="691965"/>
            <a:chOff x="3203933" y="2119436"/>
            <a:chExt cx="2465110" cy="691965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4418028" y="2457990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03933" y="2119436"/>
              <a:ext cx="24651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Mutable Specification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239730" y="2119436"/>
            <a:ext cx="2465110" cy="675516"/>
            <a:chOff x="5239730" y="2119436"/>
            <a:chExt cx="2465110" cy="675516"/>
          </a:xfrm>
        </p:grpSpPr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6472285" y="2441541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239730" y="2119436"/>
              <a:ext cx="24651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Exception Specification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924012" y="2119436"/>
            <a:ext cx="1890862" cy="666532"/>
            <a:chOff x="7924012" y="2119436"/>
            <a:chExt cx="1890862" cy="666532"/>
          </a:xfrm>
        </p:grpSpPr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>
              <a:off x="8801492" y="2432557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924012" y="2119436"/>
              <a:ext cx="1890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Trailing Return type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42912" y="2658922"/>
            <a:ext cx="1586423" cy="584775"/>
            <a:chOff x="842912" y="2658922"/>
            <a:chExt cx="1586423" cy="584775"/>
          </a:xfrm>
        </p:grpSpPr>
        <p:cxnSp>
          <p:nvCxnSpPr>
            <p:cNvPr id="5" name="Straight Arrow Connector 4"/>
            <p:cNvCxnSpPr>
              <a:cxnSpLocks/>
            </p:cNvCxnSpPr>
            <p:nvPr/>
          </p:nvCxnSpPr>
          <p:spPr>
            <a:xfrm>
              <a:off x="2008992" y="2926928"/>
              <a:ext cx="420343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42912" y="2658922"/>
              <a:ext cx="11594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dirty="0"/>
                <a:t>Lambda Introducer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48339" y="3243697"/>
            <a:ext cx="1380996" cy="919472"/>
            <a:chOff x="1048339" y="3243697"/>
            <a:chExt cx="1380996" cy="919472"/>
          </a:xfrm>
        </p:grpSpPr>
        <p:sp>
          <p:nvSpPr>
            <p:cNvPr id="18" name="TextBox 17"/>
            <p:cNvSpPr txBox="1"/>
            <p:nvPr/>
          </p:nvSpPr>
          <p:spPr>
            <a:xfrm>
              <a:off x="1048339" y="3347235"/>
              <a:ext cx="11594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dirty="0"/>
                <a:t>Lambda Body</a:t>
              </a:r>
            </a:p>
          </p:txBody>
        </p:sp>
        <p:sp>
          <p:nvSpPr>
            <p:cNvPr id="20" name="Left Brace 19"/>
            <p:cNvSpPr/>
            <p:nvPr/>
          </p:nvSpPr>
          <p:spPr>
            <a:xfrm>
              <a:off x="2300140" y="3243697"/>
              <a:ext cx="129195" cy="919472"/>
            </a:xfrm>
            <a:prstGeom prst="leftBrac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792298" y="2801249"/>
            <a:ext cx="804030" cy="3001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3750848" y="2794952"/>
            <a:ext cx="6148526" cy="3001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6E51E-04B1-49DE-A47C-77A06943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611BB-C6C3-482B-BF8A-D7BFA92E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309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Capture List Modes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37598"/>
              </p:ext>
            </p:extLst>
          </p:nvPr>
        </p:nvGraphicFramePr>
        <p:xfrm>
          <a:off x="2618377" y="1992581"/>
          <a:ext cx="6955246" cy="29921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921691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5033555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Capture Mode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Explanation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value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[=]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all enclosing scope variables by value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[&amp;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reference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[&amp;]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all enclosing scope variables by reference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[&amp;, 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value &amp; other variables by reference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7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[=, &amp;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reference &amp; other variables by value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[this]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/>
                        <a:t>this</a:t>
                      </a:r>
                      <a:r>
                        <a:rPr lang="en-IN" dirty="0"/>
                        <a:t> (captures all member variables)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37549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58041-0963-4253-B0FC-0FA8A004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60ED3-7752-4E9F-A18A-44E5A276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387818"/>
      </p:ext>
    </p:extLst>
  </p:cSld>
  <p:clrMapOvr>
    <a:masterClrMapping/>
  </p:clrMapOvr>
  <p:transition spd="slow">
    <p:push dir="u"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Template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Heart of the standard library for C++</a:t>
            </a:r>
          </a:p>
          <a:p>
            <a:r>
              <a:rPr lang="en-IN" sz="3600" dirty="0"/>
              <a:t>Developed by Alexander </a:t>
            </a:r>
            <a:r>
              <a:rPr lang="en-IN" sz="3600" dirty="0" err="1"/>
              <a:t>Stephenov</a:t>
            </a:r>
            <a:r>
              <a:rPr lang="en-IN" sz="3600" dirty="0"/>
              <a:t> &amp; Meng Lee at Hewlett Packard</a:t>
            </a:r>
          </a:p>
          <a:p>
            <a:r>
              <a:rPr lang="en-US" sz="3600" dirty="0"/>
              <a:t>Provides fast &amp; reusable containers and algorithms</a:t>
            </a:r>
          </a:p>
          <a:p>
            <a:r>
              <a:rPr lang="en-IN" sz="3600" dirty="0"/>
              <a:t>Relies heavily on templates; almost every component in the STL is a template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E9F3C-C89B-4094-A2B4-38FC853B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DD00D-A147-4EBC-BD23-9F49217C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757619"/>
      </p:ext>
    </p:extLst>
  </p:cSld>
  <p:clrMapOvr>
    <a:masterClrMapping/>
  </p:clrMapOvr>
  <p:transition spd="slow">
    <p:push dir="u"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Container classes, algorithms &amp; iterators form the core components of the STL</a:t>
            </a:r>
          </a:p>
          <a:p>
            <a:r>
              <a:rPr lang="en-IN" sz="3200" dirty="0"/>
              <a:t>Container classes represent data &amp; algorithms represent operations on the data</a:t>
            </a:r>
          </a:p>
          <a:p>
            <a:r>
              <a:rPr lang="en-IN" sz="3200" dirty="0"/>
              <a:t>Iterators serve as the glue between containers and algorithms</a:t>
            </a:r>
          </a:p>
          <a:p>
            <a:r>
              <a:rPr lang="en-IN" sz="3200" dirty="0"/>
              <a:t>Also includes classes for concurrency, random numbers, regular expressions, utilities,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984B3-F2B2-450D-9BD0-43AB238A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8C9AF-9058-4994-970B-97AB618F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876512"/>
      </p:ext>
    </p:extLst>
  </p:cSld>
  <p:clrMapOvr>
    <a:masterClrMapping/>
  </p:clrMapOvr>
  <p:transition spd="slow">
    <p:push dir="u"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the STL?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Quicker development</a:t>
            </a:r>
          </a:p>
          <a:p>
            <a:r>
              <a:rPr lang="en-IN" dirty="0"/>
              <a:t>Reliable</a:t>
            </a:r>
          </a:p>
          <a:p>
            <a:r>
              <a:rPr lang="en-IN" dirty="0"/>
              <a:t>Portable</a:t>
            </a:r>
          </a:p>
          <a:p>
            <a:r>
              <a:rPr lang="en-IN" dirty="0"/>
              <a:t>Efficient &amp; fast</a:t>
            </a:r>
          </a:p>
          <a:p>
            <a:r>
              <a:rPr lang="en-IN" dirty="0"/>
              <a:t>Accurate</a:t>
            </a:r>
          </a:p>
          <a:p>
            <a:r>
              <a:rPr lang="en-IN" dirty="0"/>
              <a:t>Readable code</a:t>
            </a:r>
          </a:p>
          <a:p>
            <a:r>
              <a:rPr lang="en-IN" dirty="0"/>
              <a:t>Lower maintenance cost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C5402-B3F8-4E59-96A8-7389C4A0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AF4BD-DAD7-4639-BDA8-EAB76146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0933"/>
      </p:ext>
    </p:extLst>
  </p:cSld>
  <p:clrMapOvr>
    <a:masterClrMapping/>
  </p:clrMapOvr>
  <p:transition spd="slow">
    <p:push dir="u"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376350"/>
              </p:ext>
            </p:extLst>
          </p:nvPr>
        </p:nvGraphicFramePr>
        <p:xfrm>
          <a:off x="673719" y="1690688"/>
          <a:ext cx="5916023" cy="4526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802589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2113434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Sequence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&lt;array&gt;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07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/>
                        <a:t>vector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&lt;vector&gt;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list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&lt;list&gt;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deque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&lt;deque&gt;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forward_list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</a:t>
                      </a:r>
                      <a:r>
                        <a:rPr lang="en-IN" dirty="0" err="1"/>
                        <a:t>forward_list</a:t>
                      </a:r>
                      <a:r>
                        <a:rPr lang="en-IN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Associative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set, multiset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&lt;set&gt;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37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map, multimap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&lt;map&gt;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28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Unordered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959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unordered_set</a:t>
                      </a:r>
                      <a:r>
                        <a:rPr lang="en-IN" i="1" dirty="0"/>
                        <a:t>, </a:t>
                      </a:r>
                      <a:r>
                        <a:rPr lang="en-IN" i="1" dirty="0" err="1"/>
                        <a:t>unordered_multiset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</a:t>
                      </a:r>
                      <a:r>
                        <a:rPr lang="en-IN" i="0" dirty="0" err="1"/>
                        <a:t>unordered_set</a:t>
                      </a:r>
                      <a:r>
                        <a:rPr lang="en-IN" i="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68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unordered_map</a:t>
                      </a:r>
                      <a:r>
                        <a:rPr lang="en-IN" i="1" dirty="0"/>
                        <a:t>, </a:t>
                      </a:r>
                      <a:r>
                        <a:rPr lang="en-IN" i="1" dirty="0" err="1"/>
                        <a:t>unordered_multimap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</a:t>
                      </a:r>
                      <a:r>
                        <a:rPr lang="en-IN" i="0" dirty="0" err="1"/>
                        <a:t>unordered_map</a:t>
                      </a:r>
                      <a:r>
                        <a:rPr lang="en-IN" i="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1338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00262" y="2039737"/>
            <a:ext cx="486971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Common functions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uniform initialization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copy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iterator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size()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clear()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begin()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 allocator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F3C6A3-9987-418D-9EAF-2E3DEA3C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62F0FC-D252-4E15-9C5E-E226397A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839538"/>
      </p:ext>
    </p:extLst>
  </p:cSld>
  <p:clrMapOvr>
    <a:masterClrMapping/>
  </p:clrMapOvr>
  <p:transition spd="slow">
    <p:push dir="u"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Iterators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0513"/>
          </a:xfrm>
        </p:spPr>
        <p:txBody>
          <a:bodyPr/>
          <a:lstStyle/>
          <a:p>
            <a:r>
              <a:rPr lang="en-US" dirty="0"/>
              <a:t>Pointer like objects</a:t>
            </a:r>
          </a:p>
          <a:p>
            <a:r>
              <a:rPr lang="en-US" dirty="0"/>
              <a:t>Used to access elements by their position</a:t>
            </a:r>
          </a:p>
          <a:p>
            <a:r>
              <a:rPr lang="en-US" dirty="0"/>
              <a:t>Provide overloaded operators, such as ++, --, *,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Created through begin() &amp; end() functions in all containers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695697" y="4196141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319152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942607" y="4196141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566062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189517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812972" y="419613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436427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059882" y="419613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924182" y="4743450"/>
            <a:ext cx="0" cy="60668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8962159" y="4743450"/>
            <a:ext cx="0" cy="60668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33632" y="5350137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begin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8371609" y="5350137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ADC5E-1AF2-404A-91CE-7C030230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6DE7384-9A39-49D8-8619-18825A64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881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9" grpId="0"/>
      <p:bldP spid="30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 wrapper over C-style static array</a:t>
            </a:r>
          </a:p>
          <a:p>
            <a:r>
              <a:rPr lang="en-US" dirty="0"/>
              <a:t>Supports iterators</a:t>
            </a:r>
          </a:p>
          <a:p>
            <a:r>
              <a:rPr lang="en-US" dirty="0"/>
              <a:t>Knows about its size</a:t>
            </a:r>
          </a:p>
          <a:p>
            <a:r>
              <a:rPr lang="en-US" dirty="0"/>
              <a:t>Provides random access</a:t>
            </a:r>
          </a:p>
          <a:p>
            <a:r>
              <a:rPr lang="en-US" dirty="0"/>
              <a:t>Can be used with C functions</a:t>
            </a:r>
          </a:p>
          <a:p>
            <a:r>
              <a:rPr lang="en-US" dirty="0"/>
              <a:t>Cannot grow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602180" y="5491539"/>
            <a:ext cx="4987640" cy="423951"/>
            <a:chOff x="3838572" y="1833939"/>
            <a:chExt cx="4987640" cy="423951"/>
          </a:xfrm>
        </p:grpSpPr>
        <p:sp>
          <p:nvSpPr>
            <p:cNvPr id="5" name="Rectangle 4"/>
            <p:cNvSpPr/>
            <p:nvPr/>
          </p:nvSpPr>
          <p:spPr>
            <a:xfrm>
              <a:off x="3838572" y="183394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62027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85482" y="183394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8937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32392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55847" y="1833939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79302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02757" y="1833939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B095F46-7A0D-4F65-A128-E9DEAC66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D1E7C99-2421-450C-8941-D05E90D4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09982"/>
      </p:ext>
    </p:extLst>
  </p:cSld>
  <p:clrMapOvr>
    <a:masterClrMapping/>
  </p:clrMapOvr>
  <p:transition spd="slow">
    <p:push dir="u"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::vector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Behaves like a dynamic array</a:t>
            </a:r>
          </a:p>
          <a:p>
            <a:r>
              <a:rPr lang="en-US" dirty="0"/>
              <a:t>Grows automatically</a:t>
            </a:r>
          </a:p>
          <a:p>
            <a:r>
              <a:rPr lang="en-US" dirty="0"/>
              <a:t>Efficient for addition/removal at the end</a:t>
            </a:r>
          </a:p>
          <a:p>
            <a:r>
              <a:rPr lang="en-US" dirty="0"/>
              <a:t>Provides random access</a:t>
            </a:r>
          </a:p>
          <a:p>
            <a:r>
              <a:rPr lang="en-US" dirty="0"/>
              <a:t>Not good for insertion/deletion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604655" y="5099558"/>
            <a:ext cx="5448188" cy="658876"/>
            <a:chOff x="3838572" y="2696599"/>
            <a:chExt cx="5448188" cy="658876"/>
          </a:xfrm>
        </p:grpSpPr>
        <p:sp>
          <p:nvSpPr>
            <p:cNvPr id="5" name="Rectangle 4"/>
            <p:cNvSpPr/>
            <p:nvPr/>
          </p:nvSpPr>
          <p:spPr>
            <a:xfrm>
              <a:off x="3838572" y="2798778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62027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85482" y="2798778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8937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32392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55847" y="279877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79302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02757" y="279877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8826212" y="2696599"/>
              <a:ext cx="0" cy="658876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600960" y="3026037"/>
              <a:ext cx="68580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AB1CDC8-F87E-4A7F-BE3B-26213313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67780F9-A3BB-4D56-8140-A5BE6CFC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1011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/>
          <p:cNvSpPr/>
          <p:nvPr/>
        </p:nvSpPr>
        <p:spPr>
          <a:xfrm>
            <a:off x="6328330" y="2476500"/>
            <a:ext cx="3079620" cy="1410093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sz="2800" dirty="0"/>
              <a:t>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Visual Studio Project Structure</a:t>
            </a:r>
          </a:p>
        </p:txBody>
      </p:sp>
      <p:sp>
        <p:nvSpPr>
          <p:cNvPr id="5" name="Rectangle: Folded Corner 4"/>
          <p:cNvSpPr/>
          <p:nvPr/>
        </p:nvSpPr>
        <p:spPr>
          <a:xfrm>
            <a:off x="1152525" y="2286000"/>
            <a:ext cx="342900" cy="381000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Folded Corner 5"/>
          <p:cNvSpPr/>
          <p:nvPr/>
        </p:nvSpPr>
        <p:spPr>
          <a:xfrm>
            <a:off x="1152525" y="2990850"/>
            <a:ext cx="342900" cy="381000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Folded Corner 6"/>
          <p:cNvSpPr/>
          <p:nvPr/>
        </p:nvSpPr>
        <p:spPr>
          <a:xfrm>
            <a:off x="1152525" y="3695700"/>
            <a:ext cx="342900" cy="381000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33412" y="4400550"/>
            <a:ext cx="1381125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C++ Source Files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531200" y="2809875"/>
            <a:ext cx="1000125" cy="685800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546750" y="2337974"/>
            <a:ext cx="688181" cy="47189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Project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524050" y="2337974"/>
            <a:ext cx="688181" cy="47189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Project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501350" y="2337974"/>
            <a:ext cx="688181" cy="47189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Project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2014537" y="2133600"/>
            <a:ext cx="395288" cy="2038350"/>
          </a:xfrm>
          <a:prstGeom prst="rightBrace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6587152" y="4400550"/>
            <a:ext cx="2402073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Contains one or multiple projects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45320" y="4400550"/>
            <a:ext cx="1571883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Visual Studio C++ Project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D960F-5BA5-4C7B-B494-904CCFB8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F36A3-FC5A-4348-B871-A5A27777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9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4" grpId="0" animBg="1"/>
      <p:bldP spid="16" grpId="0"/>
      <p:bldP spid="17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::deque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for addition/removal at the both ends</a:t>
            </a:r>
          </a:p>
          <a:p>
            <a:r>
              <a:rPr lang="en-US" dirty="0"/>
              <a:t>Grows automatically</a:t>
            </a:r>
          </a:p>
          <a:p>
            <a:r>
              <a:rPr lang="en-US" dirty="0"/>
              <a:t>Provides random access</a:t>
            </a:r>
          </a:p>
          <a:p>
            <a:r>
              <a:rPr lang="en-US" dirty="0"/>
              <a:t>Not good for insertion/deletion</a:t>
            </a:r>
            <a:endParaRPr lang="en-IN" dirty="0"/>
          </a:p>
          <a:p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115597" y="5291609"/>
            <a:ext cx="5960806" cy="658876"/>
            <a:chOff x="3325954" y="3749888"/>
            <a:chExt cx="5960806" cy="658876"/>
          </a:xfrm>
        </p:grpSpPr>
        <p:sp>
          <p:nvSpPr>
            <p:cNvPr id="5" name="Rectangle 4"/>
            <p:cNvSpPr/>
            <p:nvPr/>
          </p:nvSpPr>
          <p:spPr>
            <a:xfrm>
              <a:off x="3838572" y="385206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62027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85482" y="385206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8937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32392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55847" y="3852065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79302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02757" y="3852065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8826212" y="3749888"/>
              <a:ext cx="0" cy="658876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600960" y="4079326"/>
              <a:ext cx="68580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3838572" y="3749888"/>
              <a:ext cx="0" cy="658876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 flipH="1">
              <a:off x="3325954" y="4074601"/>
              <a:ext cx="655382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448855-B337-4513-9475-F36A10E2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085B77F-E3DA-411C-B90D-46C6ACCE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628187"/>
      </p:ext>
    </p:extLst>
  </p:cSld>
  <p:clrMapOvr>
    <a:masterClrMapping/>
  </p:clrMapOvr>
  <p:transition spd="slow">
    <p:push dir="u"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two-way linked list</a:t>
            </a:r>
          </a:p>
          <a:p>
            <a:r>
              <a:rPr lang="en-US" dirty="0"/>
              <a:t>Efficient for insertion/deletion anywhere</a:t>
            </a:r>
          </a:p>
          <a:p>
            <a:r>
              <a:rPr lang="en-US" dirty="0"/>
              <a:t>Does not provide random access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446316" y="4850593"/>
            <a:ext cx="5299367" cy="438330"/>
            <a:chOff x="3865418" y="4754900"/>
            <a:chExt cx="5299367" cy="438330"/>
          </a:xfrm>
        </p:grpSpPr>
        <p:sp>
          <p:nvSpPr>
            <p:cNvPr id="5" name="Rectangle 4"/>
            <p:cNvSpPr/>
            <p:nvPr/>
          </p:nvSpPr>
          <p:spPr>
            <a:xfrm>
              <a:off x="3865418" y="475490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00600" y="475490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35782" y="476209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70964" y="476928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06146" y="476928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41330" y="4759755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88869" y="4873309"/>
              <a:ext cx="4052459" cy="19242"/>
              <a:chOff x="4488871" y="4383930"/>
              <a:chExt cx="4052459" cy="19242"/>
            </a:xfrm>
          </p:grpSpPr>
          <p:cxnSp>
            <p:nvCxnSpPr>
              <p:cNvPr id="19" name="Straight Arrow Connector 18"/>
              <p:cNvCxnSpPr>
                <a:cxnSpLocks/>
              </p:cNvCxnSpPr>
              <p:nvPr/>
            </p:nvCxnSpPr>
            <p:spPr>
              <a:xfrm>
                <a:off x="4488871" y="4383930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</p:cNvCxnSpPr>
              <p:nvPr/>
            </p:nvCxnSpPr>
            <p:spPr>
              <a:xfrm>
                <a:off x="5424055" y="4383930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cxnSpLocks/>
              </p:cNvCxnSpPr>
              <p:nvPr/>
            </p:nvCxnSpPr>
            <p:spPr>
              <a:xfrm>
                <a:off x="6359237" y="4403076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cxnSpLocks/>
              </p:cNvCxnSpPr>
              <p:nvPr/>
            </p:nvCxnSpPr>
            <p:spPr>
              <a:xfrm>
                <a:off x="7294419" y="4391121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cxnSpLocks/>
              </p:cNvCxnSpPr>
              <p:nvPr/>
            </p:nvCxnSpPr>
            <p:spPr>
              <a:xfrm>
                <a:off x="8229603" y="4403172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0800000">
              <a:off x="4488869" y="5050024"/>
              <a:ext cx="4052457" cy="26431"/>
              <a:chOff x="4488873" y="4376741"/>
              <a:chExt cx="4052457" cy="26431"/>
            </a:xfrm>
          </p:grpSpPr>
          <p:cxnSp>
            <p:nvCxnSpPr>
              <p:cNvPr id="14" name="Straight Arrow Connector 13"/>
              <p:cNvCxnSpPr>
                <a:cxnSpLocks/>
              </p:cNvCxnSpPr>
              <p:nvPr/>
            </p:nvCxnSpPr>
            <p:spPr>
              <a:xfrm>
                <a:off x="4488873" y="4376741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cxnSpLocks/>
              </p:cNvCxnSpPr>
              <p:nvPr/>
            </p:nvCxnSpPr>
            <p:spPr>
              <a:xfrm>
                <a:off x="5424055" y="4383930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>
                <a:off x="6359237" y="4403076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cxnSpLocks/>
              </p:cNvCxnSpPr>
              <p:nvPr/>
            </p:nvCxnSpPr>
            <p:spPr>
              <a:xfrm>
                <a:off x="7294419" y="4391121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cxnSpLocks/>
              </p:cNvCxnSpPr>
              <p:nvPr/>
            </p:nvCxnSpPr>
            <p:spPr>
              <a:xfrm>
                <a:off x="8229603" y="4403172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0199936-0F1F-4E74-9100-3C0BC1D2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BF94E01-29BD-4924-8FF0-10780C7E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348022"/>
      </p:ext>
    </p:extLst>
  </p:cSld>
  <p:clrMapOvr>
    <a:masterClrMapping/>
  </p:clrMapOvr>
  <p:transition spd="slow">
    <p:push dir="u"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forward_list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one-way linked list</a:t>
            </a:r>
          </a:p>
          <a:p>
            <a:r>
              <a:rPr lang="en-US" dirty="0"/>
              <a:t>Small memory footprint</a:t>
            </a:r>
          </a:p>
          <a:p>
            <a:r>
              <a:rPr lang="en-US" dirty="0"/>
              <a:t>Efficient for insertion/deletion</a:t>
            </a:r>
          </a:p>
          <a:p>
            <a:r>
              <a:rPr lang="en-US" dirty="0"/>
              <a:t>Does not provide support for size</a:t>
            </a:r>
          </a:p>
          <a:p>
            <a:r>
              <a:rPr lang="en-US" dirty="0"/>
              <a:t>Elements are added at the front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446316" y="5006013"/>
            <a:ext cx="5299367" cy="438330"/>
            <a:chOff x="3865418" y="5686496"/>
            <a:chExt cx="5299367" cy="438330"/>
          </a:xfrm>
        </p:grpSpPr>
        <p:sp>
          <p:nvSpPr>
            <p:cNvPr id="5" name="Rectangle 4"/>
            <p:cNvSpPr/>
            <p:nvPr/>
          </p:nvSpPr>
          <p:spPr>
            <a:xfrm>
              <a:off x="3865418" y="568649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00600" y="568649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35782" y="569368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70964" y="57008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06146" y="57008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41330" y="569135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Straight Arrow Connector 10"/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488873" y="5898471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5424055" y="5905660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>
              <a:off x="6359237" y="5924806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>
              <a:off x="7294419" y="5912851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>
              <a:off x="8229603" y="5924902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E4C3755-C220-4905-8F4A-2F00FE05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14D24B8-8970-4630-98EC-2A67E49F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613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::set/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multi_set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binary tree</a:t>
            </a:r>
          </a:p>
          <a:p>
            <a:r>
              <a:rPr lang="en-US" dirty="0"/>
              <a:t>Elements are stored in sorted order (&lt; &amp; &gt;)</a:t>
            </a:r>
          </a:p>
          <a:p>
            <a:r>
              <a:rPr lang="en-US" dirty="0"/>
              <a:t>Value acts as key</a:t>
            </a:r>
          </a:p>
          <a:p>
            <a:r>
              <a:rPr lang="en-US" dirty="0"/>
              <a:t>Fast search</a:t>
            </a:r>
          </a:p>
          <a:p>
            <a:r>
              <a:rPr lang="en-US" dirty="0"/>
              <a:t>No random access</a:t>
            </a:r>
          </a:p>
          <a:p>
            <a:r>
              <a:rPr lang="en-US" dirty="0"/>
              <a:t>Elements cannot be modified directly</a:t>
            </a:r>
          </a:p>
        </p:txBody>
      </p:sp>
      <p:sp>
        <p:nvSpPr>
          <p:cNvPr id="4" name="Rectangle 3"/>
          <p:cNvSpPr/>
          <p:nvPr/>
        </p:nvSpPr>
        <p:spPr>
          <a:xfrm>
            <a:off x="9113461" y="1922516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0037386" y="2932166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218111" y="2932631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640241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89489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>
            <a:cxnSpLocks/>
            <a:stCxn id="4" idx="2"/>
            <a:endCxn id="6" idx="0"/>
          </p:cNvCxnSpPr>
          <p:nvPr/>
        </p:nvCxnSpPr>
        <p:spPr>
          <a:xfrm flipH="1">
            <a:off x="8529839" y="2346465"/>
            <a:ext cx="895350" cy="586166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" name="Straight Connector 9"/>
          <p:cNvCxnSpPr>
            <a:cxnSpLocks/>
            <a:stCxn id="4" idx="2"/>
            <a:endCxn id="5" idx="0"/>
          </p:cNvCxnSpPr>
          <p:nvPr/>
        </p:nvCxnSpPr>
        <p:spPr>
          <a:xfrm>
            <a:off x="9425189" y="2346465"/>
            <a:ext cx="923925" cy="585701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" name="Straight Connector 10"/>
          <p:cNvCxnSpPr>
            <a:cxnSpLocks/>
            <a:stCxn id="6" idx="2"/>
            <a:endCxn id="7" idx="0"/>
          </p:cNvCxnSpPr>
          <p:nvPr/>
        </p:nvCxnSpPr>
        <p:spPr>
          <a:xfrm>
            <a:off x="8529839" y="3356580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/>
          <p:cNvCxnSpPr>
            <a:cxnSpLocks/>
            <a:stCxn id="6" idx="2"/>
            <a:endCxn id="8" idx="0"/>
          </p:cNvCxnSpPr>
          <p:nvPr/>
        </p:nvCxnSpPr>
        <p:spPr>
          <a:xfrm flipH="1">
            <a:off x="8101217" y="3356580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Rectangle 12"/>
          <p:cNvSpPr/>
          <p:nvPr/>
        </p:nvSpPr>
        <p:spPr>
          <a:xfrm>
            <a:off x="10453138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602386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cxnSpLocks/>
            <a:endCxn id="13" idx="0"/>
          </p:cNvCxnSpPr>
          <p:nvPr/>
        </p:nvCxnSpPr>
        <p:spPr>
          <a:xfrm>
            <a:off x="10342736" y="3356580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cxnSpLocks/>
            <a:endCxn id="14" idx="0"/>
          </p:cNvCxnSpPr>
          <p:nvPr/>
        </p:nvCxnSpPr>
        <p:spPr>
          <a:xfrm flipH="1">
            <a:off x="9914114" y="3356580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5114D50-6CD0-481B-AD51-3A4BC519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552334C-7905-466D-AEFE-CFD7A919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955681"/>
      </p:ext>
    </p:extLst>
  </p:cSld>
  <p:clrMapOvr>
    <a:masterClrMapping/>
  </p:clrMapOvr>
  <p:transition spd="slow">
    <p:push dir="u"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::map/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multi_map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binary tree</a:t>
            </a:r>
          </a:p>
          <a:p>
            <a:r>
              <a:rPr lang="en-US" dirty="0"/>
              <a:t>Stores a pair that contains a key and value</a:t>
            </a:r>
          </a:p>
          <a:p>
            <a:r>
              <a:rPr lang="en-US" dirty="0"/>
              <a:t>Elements are stored in sorted order based on a key</a:t>
            </a:r>
          </a:p>
          <a:p>
            <a:r>
              <a:rPr lang="en-US" dirty="0"/>
              <a:t>Fast search</a:t>
            </a:r>
          </a:p>
          <a:p>
            <a:r>
              <a:rPr lang="en-US" dirty="0"/>
              <a:t>No random access</a:t>
            </a:r>
          </a:p>
          <a:p>
            <a:r>
              <a:rPr lang="en-US" dirty="0"/>
              <a:t>Keys cannot be modified directly</a:t>
            </a:r>
            <a:endParaRPr lang="en-IN" dirty="0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 flipH="1">
            <a:off x="9029570" y="2676074"/>
            <a:ext cx="895350" cy="586166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9924920" y="2676074"/>
            <a:ext cx="923925" cy="585701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9029570" y="3686189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 flipH="1">
            <a:off x="8600948" y="3686189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0842467" y="3686189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10413845" y="3686189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grpSp>
        <p:nvGrpSpPr>
          <p:cNvPr id="10" name="Group 9"/>
          <p:cNvGrpSpPr/>
          <p:nvPr/>
        </p:nvGrpSpPr>
        <p:grpSpPr>
          <a:xfrm>
            <a:off x="9645005" y="2244191"/>
            <a:ext cx="559830" cy="423949"/>
            <a:chOff x="9969625" y="1593094"/>
            <a:chExt cx="559830" cy="423949"/>
          </a:xfrm>
        </p:grpSpPr>
        <p:sp>
          <p:nvSpPr>
            <p:cNvPr id="11" name="Rectangle 10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568930" y="3261774"/>
            <a:ext cx="559830" cy="423949"/>
            <a:chOff x="9969625" y="1593094"/>
            <a:chExt cx="559830" cy="423949"/>
          </a:xfrm>
        </p:grpSpPr>
        <p:sp>
          <p:nvSpPr>
            <p:cNvPr id="14" name="Rectangle 13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746466" y="3261773"/>
            <a:ext cx="559830" cy="423949"/>
            <a:chOff x="9969625" y="1593094"/>
            <a:chExt cx="559830" cy="423949"/>
          </a:xfrm>
        </p:grpSpPr>
        <p:sp>
          <p:nvSpPr>
            <p:cNvPr id="17" name="Rectangle 16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991174" y="4637107"/>
            <a:ext cx="559830" cy="423949"/>
            <a:chOff x="9969625" y="1593094"/>
            <a:chExt cx="559830" cy="423949"/>
          </a:xfrm>
        </p:grpSpPr>
        <p:sp>
          <p:nvSpPr>
            <p:cNvPr id="20" name="Rectangle 19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127552" y="4637107"/>
            <a:ext cx="559830" cy="423949"/>
            <a:chOff x="9969625" y="1593094"/>
            <a:chExt cx="559830" cy="423949"/>
          </a:xfrm>
        </p:grpSpPr>
        <p:sp>
          <p:nvSpPr>
            <p:cNvPr id="23" name="Rectangle 22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171785" y="4637107"/>
            <a:ext cx="559830" cy="423949"/>
            <a:chOff x="9969625" y="1593094"/>
            <a:chExt cx="559830" cy="423949"/>
          </a:xfrm>
        </p:grpSpPr>
        <p:sp>
          <p:nvSpPr>
            <p:cNvPr id="26" name="Rectangle 25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08163" y="4637107"/>
            <a:ext cx="559830" cy="423949"/>
            <a:chOff x="9969625" y="1593094"/>
            <a:chExt cx="559830" cy="423949"/>
          </a:xfrm>
        </p:grpSpPr>
        <p:sp>
          <p:nvSpPr>
            <p:cNvPr id="29" name="Rectangle 28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839596" y="2263035"/>
            <a:ext cx="811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dirty="0"/>
              <a:t>Key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222234" y="2271997"/>
            <a:ext cx="811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Value</a:t>
            </a:r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5D6C23E3-A40B-4E82-81DE-CFB5931D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81332027-180F-42D1-9FB9-A596727E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89999"/>
      </p:ext>
    </p:extLst>
  </p:cSld>
  <p:clrMapOvr>
    <a:masterClrMapping/>
  </p:clrMapOvr>
  <p:transition spd="slow">
    <p:push dir="u"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503"/>
            <a:ext cx="10515600" cy="3041650"/>
          </a:xfrm>
        </p:spPr>
        <p:txBody>
          <a:bodyPr>
            <a:normAutofit fontScale="92500"/>
          </a:bodyPr>
          <a:lstStyle/>
          <a:p>
            <a:r>
              <a:rPr lang="en-US" dirty="0"/>
              <a:t>Associative containers implemented as hash tables</a:t>
            </a:r>
          </a:p>
          <a:p>
            <a:r>
              <a:rPr lang="en-US" dirty="0"/>
              <a:t>Values are hashed and stored in undefined order</a:t>
            </a:r>
          </a:p>
          <a:p>
            <a:r>
              <a:rPr lang="en-US" dirty="0"/>
              <a:t>Fast search, insertion/deletion, but may degrade over a period of time</a:t>
            </a:r>
          </a:p>
          <a:p>
            <a:r>
              <a:rPr lang="en-US" i="1" dirty="0" err="1"/>
              <a:t>std</a:t>
            </a:r>
            <a:r>
              <a:rPr lang="en-US" i="1" dirty="0"/>
              <a:t>::</a:t>
            </a:r>
            <a:r>
              <a:rPr lang="en-US" i="1" dirty="0" err="1"/>
              <a:t>unordered_set</a:t>
            </a:r>
            <a:r>
              <a:rPr lang="en-US" dirty="0"/>
              <a:t> stores values that act as keys for hashing</a:t>
            </a:r>
          </a:p>
          <a:p>
            <a:r>
              <a:rPr lang="en-US" i="1" dirty="0" err="1"/>
              <a:t>std</a:t>
            </a:r>
            <a:r>
              <a:rPr lang="en-US" i="1" dirty="0"/>
              <a:t>::</a:t>
            </a:r>
            <a:r>
              <a:rPr lang="en-US" i="1" dirty="0" err="1"/>
              <a:t>unordered_map</a:t>
            </a:r>
            <a:r>
              <a:rPr lang="en-US" i="1" dirty="0"/>
              <a:t> </a:t>
            </a:r>
            <a:r>
              <a:rPr lang="en-US" dirty="0"/>
              <a:t>stores pairs (</a:t>
            </a:r>
            <a:r>
              <a:rPr lang="en-US" i="1" dirty="0"/>
              <a:t>first</a:t>
            </a:r>
            <a:r>
              <a:rPr lang="en-US" dirty="0"/>
              <a:t> is used to compute hash)</a:t>
            </a:r>
          </a:p>
          <a:p>
            <a:r>
              <a:rPr lang="en-US" dirty="0"/>
              <a:t>Iterators are constant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725127" y="4582153"/>
            <a:ext cx="2962275" cy="1790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627697" y="4757479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878401" y="5428871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088860" y="5460705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525976" y="4820776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008022" y="5292762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713785" y="5917646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7114571" y="4582153"/>
            <a:ext cx="2962275" cy="1790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/>
          <p:cNvGrpSpPr/>
          <p:nvPr/>
        </p:nvGrpSpPr>
        <p:grpSpPr>
          <a:xfrm>
            <a:off x="8300478" y="4704408"/>
            <a:ext cx="461606" cy="335886"/>
            <a:chOff x="8256367" y="4956876"/>
            <a:chExt cx="461606" cy="335886"/>
          </a:xfrm>
        </p:grpSpPr>
        <p:sp>
          <p:nvSpPr>
            <p:cNvPr id="13" name="Rectangle 12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238939" y="5076825"/>
            <a:ext cx="461606" cy="335886"/>
            <a:chOff x="8256367" y="4956876"/>
            <a:chExt cx="461606" cy="335886"/>
          </a:xfrm>
        </p:grpSpPr>
        <p:sp>
          <p:nvSpPr>
            <p:cNvPr id="22" name="Rectangle 21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008136" y="5724839"/>
            <a:ext cx="461606" cy="335886"/>
            <a:chOff x="8256367" y="4956876"/>
            <a:chExt cx="461606" cy="335886"/>
          </a:xfrm>
        </p:grpSpPr>
        <p:sp>
          <p:nvSpPr>
            <p:cNvPr id="25" name="Rectangle 24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32946" y="5269197"/>
            <a:ext cx="461606" cy="335886"/>
            <a:chOff x="8256367" y="4956876"/>
            <a:chExt cx="461606" cy="335886"/>
          </a:xfrm>
        </p:grpSpPr>
        <p:sp>
          <p:nvSpPr>
            <p:cNvPr id="28" name="Rectangle 27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954274" y="5821658"/>
            <a:ext cx="461606" cy="335886"/>
            <a:chOff x="8256367" y="4956876"/>
            <a:chExt cx="461606" cy="335886"/>
          </a:xfrm>
        </p:grpSpPr>
        <p:sp>
          <p:nvSpPr>
            <p:cNvPr id="31" name="Rectangle 30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364905" y="5352422"/>
            <a:ext cx="461606" cy="335886"/>
            <a:chOff x="8256367" y="4956876"/>
            <a:chExt cx="461606" cy="335886"/>
          </a:xfrm>
        </p:grpSpPr>
        <p:sp>
          <p:nvSpPr>
            <p:cNvPr id="34" name="Rectangle 33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45721" y="6253165"/>
            <a:ext cx="262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Unordered set/multiset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54340" y="6199781"/>
            <a:ext cx="283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Unordered map/multimap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0A36A-30FD-4291-895E-BE6927FD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D90EA7C-A683-49B9-B78A-CB38D977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624905"/>
      </p:ext>
    </p:extLst>
  </p:cSld>
  <p:clrMapOvr>
    <a:masterClrMapping/>
  </p:clrMapOvr>
  <p:transition spd="slow">
    <p:push dir="u"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0728" y="210597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040728" y="2529928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040728" y="2951421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040728" y="337537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040728" y="379931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040728" y="4223268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040728" y="4647217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040728" y="5076077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874602" y="5500026"/>
            <a:ext cx="914400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39054" y="5335325"/>
            <a:ext cx="0" cy="69971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81854" y="16620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Buckets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181892" y="2150311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/>
          <p:cNvCxnSpPr>
            <a:cxnSpLocks/>
            <a:stCxn id="5" idx="3"/>
          </p:cNvCxnSpPr>
          <p:nvPr/>
        </p:nvCxnSpPr>
        <p:spPr>
          <a:xfrm>
            <a:off x="7664183" y="2317954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8675331" y="2310977"/>
            <a:ext cx="49343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7664183" y="3150216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168770" y="2143208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8181891" y="2962591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7664183" y="3585490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181891" y="3397865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8181891" y="4676064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7664182" y="4843707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8675330" y="4836730"/>
            <a:ext cx="49343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168769" y="4668961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9662208" y="4848154"/>
            <a:ext cx="49343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155647" y="4680385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Rounded Corners 40"/>
          <p:cNvSpPr/>
          <p:nvPr/>
        </p:nvSpPr>
        <p:spPr>
          <a:xfrm>
            <a:off x="3952470" y="3298129"/>
            <a:ext cx="1423283" cy="804744"/>
          </a:xfrm>
          <a:prstGeom prst="roundRect">
            <a:avLst>
              <a:gd name="adj" fmla="val 1146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Hash Function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 flipV="1">
            <a:off x="5669280" y="2310977"/>
            <a:ext cx="1205322" cy="106439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5669280" y="3136592"/>
            <a:ext cx="1212574" cy="42904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5669280" y="3565635"/>
            <a:ext cx="1212574" cy="1647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5669280" y="3949338"/>
            <a:ext cx="1205322" cy="87193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199913" y="3532732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1621246" y="3130360"/>
            <a:ext cx="16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Insert Element</a:t>
            </a:r>
          </a:p>
        </p:txBody>
      </p:sp>
      <p:cxnSp>
        <p:nvCxnSpPr>
          <p:cNvPr id="53" name="Straight Arrow Connector 52"/>
          <p:cNvCxnSpPr>
            <a:cxnSpLocks/>
          </p:cNvCxnSpPr>
          <p:nvPr/>
        </p:nvCxnSpPr>
        <p:spPr>
          <a:xfrm>
            <a:off x="2909125" y="3700501"/>
            <a:ext cx="85300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751595" y="1659364"/>
            <a:ext cx="20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Entries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38710" y="5288051"/>
            <a:ext cx="29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Load factor = entries/capacity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944792-290A-4061-AB39-20B92DA2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AB5C1E-981E-4B35-ADCF-5BCA9723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500269"/>
      </p:ext>
    </p:extLst>
  </p:cSld>
  <p:clrMapOvr>
    <a:masterClrMapping/>
  </p:clrMapOvr>
  <p:transition spd="slow">
    <p:push dir="u"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Amount of time taken by an algorithm to run for input of size </a:t>
            </a:r>
            <a:r>
              <a:rPr lang="en-IN" sz="3200" i="1" dirty="0"/>
              <a:t>n</a:t>
            </a:r>
          </a:p>
          <a:p>
            <a:r>
              <a:rPr lang="en-IN" sz="3200" dirty="0"/>
              <a:t>Commonly, represented through Big-O notation e.g.</a:t>
            </a:r>
          </a:p>
          <a:p>
            <a:pPr lvl="1"/>
            <a:r>
              <a:rPr lang="en-IN" sz="2800" dirty="0"/>
              <a:t>O(1) represents constant time</a:t>
            </a:r>
          </a:p>
          <a:p>
            <a:pPr lvl="1"/>
            <a:r>
              <a:rPr lang="en-IN" sz="2800" dirty="0"/>
              <a:t>O(n) represents linear time</a:t>
            </a:r>
          </a:p>
          <a:p>
            <a:r>
              <a:rPr lang="en-IN" sz="3200" dirty="0"/>
              <a:t>Gives a rough idea about the performance of an algorithm</a:t>
            </a:r>
          </a:p>
          <a:p>
            <a:r>
              <a:rPr lang="en-IN" sz="3200" dirty="0"/>
              <a:t>Useful for large input size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2FA9C-113E-4051-8E7A-3C37ABED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F6411-A9AB-450F-8748-B7CC6B71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035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of Operations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65256"/>
              </p:ext>
            </p:extLst>
          </p:nvPr>
        </p:nvGraphicFramePr>
        <p:xfrm>
          <a:off x="838200" y="1690688"/>
          <a:ext cx="10509283" cy="4272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833229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1081856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3042766279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427004097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2134570355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3871745644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757097041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432190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Container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[ 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err="1"/>
                        <a:t>push_back</a:t>
                      </a:r>
                      <a:endParaRPr lang="en-IN" sz="1600" b="1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err="1"/>
                        <a:t>pop_back</a:t>
                      </a:r>
                      <a:endParaRPr lang="en-IN" sz="1600" b="1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insert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erase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find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sort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/>
                        <a:t>array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vector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deque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list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forward_list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7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set/multiset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map/multimap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88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unordered_set</a:t>
                      </a:r>
                      <a:r>
                        <a:rPr lang="en-IN" i="1" dirty="0"/>
                        <a:t>/</a:t>
                      </a:r>
                    </a:p>
                    <a:p>
                      <a:r>
                        <a:rPr lang="en-IN" i="1" dirty="0" err="1"/>
                        <a:t>unordered_multiset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99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unordered_map</a:t>
                      </a:r>
                      <a:r>
                        <a:rPr lang="en-IN" i="1" dirty="0"/>
                        <a:t>/</a:t>
                      </a:r>
                    </a:p>
                    <a:p>
                      <a:r>
                        <a:rPr lang="en-IN" i="1" dirty="0" err="1"/>
                        <a:t>unordered_multimap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001088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AF65B9-1667-4D8E-BF00-993C9FE4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67E43-723D-4A1C-8926-A5AC9F95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578130"/>
      </p:ext>
    </p:extLst>
  </p:cSld>
  <p:clrMapOvr>
    <a:masterClrMapping/>
  </p:clrMapOvr>
  <p:transition spd="slow">
    <p:push dir="u"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</a:t>
            </a:r>
            <a:r>
              <a:rPr lang="en-IN" i="1" dirty="0"/>
              <a:t>vector</a:t>
            </a:r>
            <a:r>
              <a:rPr lang="en-IN" dirty="0"/>
              <a:t> for random access, but not insertion &amp; deletion</a:t>
            </a:r>
          </a:p>
          <a:p>
            <a:r>
              <a:rPr lang="en-IN" i="1" dirty="0"/>
              <a:t>deque</a:t>
            </a:r>
            <a:r>
              <a:rPr lang="en-IN" dirty="0"/>
              <a:t> is preferable when elements need to be inserted and removed from both the ends</a:t>
            </a:r>
          </a:p>
          <a:p>
            <a:r>
              <a:rPr lang="en-IN" dirty="0"/>
              <a:t>Use </a:t>
            </a:r>
            <a:r>
              <a:rPr lang="en-IN" i="1" dirty="0"/>
              <a:t>list</a:t>
            </a:r>
            <a:r>
              <a:rPr lang="en-IN" dirty="0"/>
              <a:t> if frequent insertions &amp; deletions are required</a:t>
            </a:r>
          </a:p>
          <a:p>
            <a:pPr lvl="1"/>
            <a:r>
              <a:rPr lang="en-IN" dirty="0"/>
              <a:t>Use </a:t>
            </a:r>
            <a:r>
              <a:rPr lang="en-IN" i="1" dirty="0" err="1"/>
              <a:t>forward_list</a:t>
            </a:r>
            <a:r>
              <a:rPr lang="en-IN" i="1" dirty="0"/>
              <a:t> </a:t>
            </a:r>
            <a:r>
              <a:rPr lang="en-IN" dirty="0"/>
              <a:t>for memory constrained systems</a:t>
            </a:r>
          </a:p>
          <a:p>
            <a:r>
              <a:rPr lang="en-IN" dirty="0"/>
              <a:t>Use associative containers if lookup/search is important</a:t>
            </a:r>
          </a:p>
          <a:p>
            <a:r>
              <a:rPr lang="en-IN" dirty="0"/>
              <a:t>Favour unordered containers if elements need not be ordered, else use </a:t>
            </a:r>
            <a:r>
              <a:rPr lang="en-IN" i="1" dirty="0"/>
              <a:t>set/map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9C386F-C629-43D2-A4D9-50684659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4A02C-D236-43C7-923C-958079E3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41154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C++ Build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Preprocessing</a:t>
            </a:r>
            <a:endParaRPr lang="en-IN" dirty="0"/>
          </a:p>
          <a:p>
            <a:pPr lvl="1"/>
            <a:r>
              <a:rPr lang="en-IN" dirty="0"/>
              <a:t>statements beginning with # are expanded or replaced</a:t>
            </a:r>
          </a:p>
          <a:p>
            <a:pPr lvl="1"/>
            <a:r>
              <a:rPr lang="en-IN" dirty="0"/>
              <a:t>macros are expanded</a:t>
            </a:r>
          </a:p>
          <a:p>
            <a:r>
              <a:rPr lang="en-IN" dirty="0"/>
              <a:t>Compilation</a:t>
            </a:r>
          </a:p>
          <a:p>
            <a:pPr lvl="1"/>
            <a:r>
              <a:rPr lang="en-IN" dirty="0"/>
              <a:t>code is checked for correct syntax </a:t>
            </a:r>
          </a:p>
          <a:p>
            <a:pPr lvl="1"/>
            <a:r>
              <a:rPr lang="en-IN" dirty="0"/>
              <a:t>converted into object code</a:t>
            </a:r>
          </a:p>
          <a:p>
            <a:r>
              <a:rPr lang="en-IN" dirty="0"/>
              <a:t>Linking</a:t>
            </a:r>
          </a:p>
          <a:p>
            <a:pPr lvl="1"/>
            <a:r>
              <a:rPr lang="en-IN" dirty="0"/>
              <a:t>the object code is linked with the standard libraries</a:t>
            </a:r>
          </a:p>
          <a:p>
            <a:r>
              <a:rPr lang="en-IN" dirty="0"/>
              <a:t>The output of linking is the executable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FFB21-FBC9-4E67-8CBF-D41868BB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C4195-7FFC-4C76-B3F2-FF0DC80E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357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Objects &amp; 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360" dirty="0"/>
              <a:t>Compilers may define certain rules for user defined objects if they have to be stored in containers</a:t>
            </a:r>
          </a:p>
          <a:p>
            <a:r>
              <a:rPr lang="en-US" sz="3360" dirty="0"/>
              <a:t>These are mostly about certain operators that have to be overloaded for the user objects</a:t>
            </a:r>
          </a:p>
          <a:p>
            <a:r>
              <a:rPr lang="en-US" sz="3360" dirty="0"/>
              <a:t>Generally, your objects should have the following operators overloaded</a:t>
            </a:r>
            <a:r>
              <a:rPr lang="en-IN" sz="3360" dirty="0"/>
              <a:t> : </a:t>
            </a:r>
            <a:r>
              <a:rPr lang="en-IN" sz="3840" dirty="0"/>
              <a:t>&lt; &gt; != ==</a:t>
            </a:r>
            <a:endParaRPr lang="en-IN" sz="3360" dirty="0"/>
          </a:p>
          <a:p>
            <a:r>
              <a:rPr lang="en-US" sz="3360" dirty="0"/>
              <a:t>These operators are used by various containers for sorting &amp; searching</a:t>
            </a:r>
          </a:p>
          <a:p>
            <a:r>
              <a:rPr lang="en-US" sz="3360" dirty="0"/>
              <a:t>Not always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C536B-769C-44BF-8A2F-C3E99C05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4C8A9-8774-4098-9A63-2556310C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550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3600" dirty="0"/>
              <a:t>STL provides algorithms for common tasks</a:t>
            </a:r>
          </a:p>
          <a:p>
            <a:pPr lvl="1"/>
            <a:r>
              <a:rPr lang="en-IN" sz="3200" dirty="0"/>
              <a:t>Sorting, removing, searching, numeric, </a:t>
            </a:r>
            <a:r>
              <a:rPr lang="en-IN" sz="3200" dirty="0" err="1"/>
              <a:t>etc</a:t>
            </a:r>
            <a:endParaRPr lang="en-IN" sz="3200" dirty="0"/>
          </a:p>
          <a:p>
            <a:r>
              <a:rPr lang="en-IN" sz="3600" dirty="0"/>
              <a:t>More optimized than handwritten loops</a:t>
            </a:r>
          </a:p>
          <a:p>
            <a:r>
              <a:rPr lang="en-IN" sz="3600" dirty="0"/>
              <a:t>Work with all containers regardless of the data type</a:t>
            </a:r>
          </a:p>
          <a:p>
            <a:r>
              <a:rPr lang="en-IN" sz="3600" dirty="0"/>
              <a:t>Several algorithms can be customized through user-defined operations</a:t>
            </a:r>
          </a:p>
          <a:p>
            <a:r>
              <a:rPr lang="en-IN" sz="3600" dirty="0"/>
              <a:t>Some containers provide specialized versions of algorithms</a:t>
            </a:r>
          </a:p>
          <a:p>
            <a:pPr lvl="1"/>
            <a:r>
              <a:rPr lang="en-IN" sz="3200" dirty="0"/>
              <a:t>list provides sort &amp; remove</a:t>
            </a:r>
          </a:p>
          <a:p>
            <a:pPr lvl="1"/>
            <a:r>
              <a:rPr lang="en-IN" sz="3200" dirty="0"/>
              <a:t>associative containers provide </a:t>
            </a:r>
            <a:r>
              <a:rPr lang="en-IN" sz="3200" dirty="0" err="1"/>
              <a:t>lower_bound</a:t>
            </a:r>
            <a:r>
              <a:rPr lang="en-IN" sz="3200" dirty="0"/>
              <a:t>, </a:t>
            </a:r>
            <a:r>
              <a:rPr lang="en-IN" sz="3200" dirty="0" err="1"/>
              <a:t>upper_bound</a:t>
            </a:r>
            <a:r>
              <a:rPr lang="en-IN" sz="3200" dirty="0"/>
              <a:t>, find, </a:t>
            </a:r>
            <a:r>
              <a:rPr lang="en-IN" sz="3200" dirty="0" err="1"/>
              <a:t>etc</a:t>
            </a:r>
            <a:endParaRPr lang="en-IN" sz="3200" dirty="0"/>
          </a:p>
          <a:p>
            <a:r>
              <a:rPr lang="en-IN" sz="3600" dirty="0"/>
              <a:t>Most algorithms reside in </a:t>
            </a:r>
            <a:r>
              <a:rPr lang="en-IN" sz="3600" i="1" dirty="0"/>
              <a:t>&lt;algorithm&gt; </a:t>
            </a:r>
            <a:r>
              <a:rPr lang="en-IN" sz="3600" dirty="0"/>
              <a:t>header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8A557-A0CD-4526-B050-9BF738DA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E1BC6-B6E2-48BB-8942-072834D0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904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C++ Concurrency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Large applications have multiple components</a:t>
            </a:r>
          </a:p>
          <a:p>
            <a:r>
              <a:rPr lang="en-IN" sz="3600" dirty="0"/>
              <a:t>Some components may have to execute concurrently</a:t>
            </a:r>
          </a:p>
          <a:p>
            <a:r>
              <a:rPr lang="en-IN" sz="3600" dirty="0"/>
              <a:t>This allows efficient usage of the CPU </a:t>
            </a:r>
          </a:p>
          <a:p>
            <a:r>
              <a:rPr lang="en-IN" sz="3600" dirty="0"/>
              <a:t>C++11 added support for concurrency</a:t>
            </a:r>
          </a:p>
          <a:p>
            <a:r>
              <a:rPr lang="en-IN" sz="3600" dirty="0"/>
              <a:t>Includes utilities for starting and managing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F2937-A8A0-4F4A-AD94-6F9CC920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79829-F196-474D-B769-8C9C7CA9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495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Accepts a callable as constructor argument</a:t>
            </a:r>
          </a:p>
          <a:p>
            <a:r>
              <a:rPr lang="en-IN" sz="3600" dirty="0"/>
              <a:t>The callable is executed in a separate thread</a:t>
            </a:r>
          </a:p>
          <a:p>
            <a:r>
              <a:rPr lang="en-IN" sz="3600" dirty="0"/>
              <a:t>The constructor does not wait for the thread to start; it returns immediately</a:t>
            </a:r>
          </a:p>
          <a:p>
            <a:r>
              <a:rPr lang="en-IN" sz="3600" dirty="0"/>
              <a:t>Resides in </a:t>
            </a:r>
            <a:r>
              <a:rPr lang="en-IN" sz="3600" i="1" dirty="0"/>
              <a:t>&lt;thread&gt; </a:t>
            </a:r>
            <a:r>
              <a:rPr lang="en-IN" sz="3600" dirty="0"/>
              <a:t>header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6623A-6799-4D8E-8873-88D94643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F933B-BA7C-42F8-B839-747CB419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415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5CB7-3F3E-4444-8C18-BCB99AB6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Joined &amp; Detached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7575D-9E37-4895-A9B7-210F2F9F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3600" dirty="0"/>
              <a:t>A thread can be joined or detached</a:t>
            </a:r>
          </a:p>
          <a:p>
            <a:r>
              <a:rPr lang="en-IN" sz="3600" dirty="0"/>
              <a:t>Call </a:t>
            </a:r>
            <a:r>
              <a:rPr lang="en-IN" sz="3600" i="1" dirty="0"/>
              <a:t>join() </a:t>
            </a:r>
            <a:r>
              <a:rPr lang="en-IN" sz="3600" dirty="0"/>
              <a:t>to wait for the thread to return</a:t>
            </a:r>
          </a:p>
          <a:p>
            <a:r>
              <a:rPr lang="en-IN" sz="3600" dirty="0"/>
              <a:t>The thread object should be destroyed after calling </a:t>
            </a:r>
            <a:r>
              <a:rPr lang="en-IN" sz="3600" i="1" dirty="0"/>
              <a:t>join()</a:t>
            </a:r>
          </a:p>
          <a:p>
            <a:pPr lvl="1"/>
            <a:r>
              <a:rPr lang="en-IN" sz="3200" dirty="0"/>
              <a:t>destroying the thread object without calling </a:t>
            </a:r>
            <a:r>
              <a:rPr lang="en-IN" sz="3200" i="1" dirty="0"/>
              <a:t>join() </a:t>
            </a:r>
            <a:r>
              <a:rPr lang="en-IN" sz="3200" dirty="0"/>
              <a:t>will terminate the program</a:t>
            </a:r>
          </a:p>
          <a:p>
            <a:r>
              <a:rPr lang="en-IN" sz="3600" dirty="0"/>
              <a:t>A detached thread can be created by calling detach() on thread object</a:t>
            </a:r>
          </a:p>
          <a:p>
            <a:r>
              <a:rPr lang="en-IN" sz="3600" dirty="0"/>
              <a:t>Detached threads are not joinable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81F7E-1AE3-46DB-91E2-A7E123EB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DACD1-18D7-49AA-8345-0738A776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30486"/>
      </p:ext>
    </p:extLst>
  </p:cSld>
  <p:clrMapOvr>
    <a:masterClrMapping/>
  </p:clrMapOvr>
  <p:transition spd="slow">
    <p:push dir="u"/>
  </p:transition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async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Part of high-level concurrency</a:t>
            </a:r>
          </a:p>
          <a:p>
            <a:r>
              <a:rPr lang="en-IN" sz="3600" dirty="0"/>
              <a:t>Executes a callable object or a function in a separate thread (if possible)</a:t>
            </a:r>
          </a:p>
          <a:p>
            <a:r>
              <a:rPr lang="en-IN" sz="3600" dirty="0"/>
              <a:t>Returns a </a:t>
            </a:r>
            <a:r>
              <a:rPr lang="en-IN" sz="3600" i="1" dirty="0"/>
              <a:t>std::future </a:t>
            </a:r>
            <a:r>
              <a:rPr lang="en-IN" sz="3600" dirty="0"/>
              <a:t>object that provides access to the result of the callable</a:t>
            </a:r>
          </a:p>
          <a:p>
            <a:r>
              <a:rPr lang="en-IN" sz="3600" dirty="0"/>
              <a:t>Include the header </a:t>
            </a:r>
            <a:r>
              <a:rPr lang="en-IN" sz="3600" i="1" dirty="0"/>
              <a:t>&lt;future&gt;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B9909-D7A4-4EF9-985D-D82DF2F3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6471C-793D-4D95-B1E3-5717CE3A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487760"/>
      </p:ext>
    </p:extLst>
  </p:cSld>
  <p:clrMapOvr>
    <a:masterClrMapping/>
  </p:clrMapOvr>
  <p:transition spd="slow">
    <p:push dir="u"/>
  </p:transition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Used for communication between threads</a:t>
            </a:r>
          </a:p>
          <a:p>
            <a:r>
              <a:rPr lang="en-IN" sz="3600" dirty="0"/>
              <a:t>Created through std::promise</a:t>
            </a:r>
          </a:p>
          <a:p>
            <a:pPr lvl="1"/>
            <a:r>
              <a:rPr lang="en-IN" sz="3200" dirty="0"/>
              <a:t>created by std::</a:t>
            </a:r>
            <a:r>
              <a:rPr lang="en-IN" sz="3200" dirty="0" err="1"/>
              <a:t>async</a:t>
            </a:r>
            <a:r>
              <a:rPr lang="en-IN" sz="3200" dirty="0"/>
              <a:t>, that directly returns a future object</a:t>
            </a:r>
          </a:p>
          <a:p>
            <a:pPr lvl="1"/>
            <a:r>
              <a:rPr lang="en-IN" sz="3200" dirty="0"/>
              <a:t>represents an input channel</a:t>
            </a:r>
          </a:p>
          <a:p>
            <a:pPr lvl="1"/>
            <a:r>
              <a:rPr lang="en-IN" sz="3200" dirty="0"/>
              <a:t>std::future is the output channel</a:t>
            </a:r>
          </a:p>
          <a:p>
            <a:r>
              <a:rPr lang="en-IN" sz="3600" dirty="0"/>
              <a:t>Promise/future pair allow safe data sharing between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1EA60-3ACE-44A2-91BA-19AA2973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02C92-46F0-401A-9CA4-65EF2444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0280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&amp; void</a:t>
            </a:r>
          </a:p>
          <a:p>
            <a:r>
              <a:rPr lang="en-US" dirty="0"/>
              <a:t>Arithmetic -&gt; Integral &amp; floating point</a:t>
            </a:r>
          </a:p>
          <a:p>
            <a:r>
              <a:rPr lang="en-US" dirty="0"/>
              <a:t>Integral types -&gt; </a:t>
            </a:r>
            <a:r>
              <a:rPr lang="en-US" i="1" dirty="0"/>
              <a:t>bool, char, </a:t>
            </a:r>
            <a:r>
              <a:rPr lang="en-US" i="1" dirty="0" err="1"/>
              <a:t>wchar_t</a:t>
            </a:r>
            <a:r>
              <a:rPr lang="en-US" i="1" dirty="0"/>
              <a:t>, char16_t, char32_t, short, </a:t>
            </a:r>
            <a:r>
              <a:rPr lang="en-US" i="1" dirty="0" err="1"/>
              <a:t>int</a:t>
            </a:r>
            <a:r>
              <a:rPr lang="en-US" i="1" dirty="0"/>
              <a:t>, long</a:t>
            </a:r>
          </a:p>
          <a:p>
            <a:r>
              <a:rPr lang="en-US" dirty="0"/>
              <a:t>Floating point -&gt; </a:t>
            </a:r>
            <a:r>
              <a:rPr lang="en-US" i="1" dirty="0"/>
              <a:t>float &amp; double</a:t>
            </a:r>
          </a:p>
          <a:p>
            <a:r>
              <a:rPr lang="en-US" dirty="0"/>
              <a:t>Integral types may be </a:t>
            </a:r>
            <a:r>
              <a:rPr lang="en-US" i="1" dirty="0"/>
              <a:t>signed</a:t>
            </a:r>
            <a:r>
              <a:rPr lang="en-US" dirty="0"/>
              <a:t> &amp; </a:t>
            </a:r>
            <a:r>
              <a:rPr lang="en-US" i="1" dirty="0"/>
              <a:t>unsigned</a:t>
            </a:r>
            <a:r>
              <a:rPr lang="en-US" dirty="0"/>
              <a:t> e.g. </a:t>
            </a:r>
            <a:r>
              <a:rPr lang="en-US" i="1" dirty="0"/>
              <a:t>unsigned </a:t>
            </a:r>
            <a:r>
              <a:rPr lang="en-US" i="1" dirty="0" err="1"/>
              <a:t>int</a:t>
            </a:r>
            <a:r>
              <a:rPr lang="en-US" i="1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16A9C-EB85-45A9-BBA1-2302717A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2249D-DC2B-44C5-A1F5-47E0C890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062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variable is declared by specifying a type followed by a variable name e.g.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or float x</a:t>
            </a:r>
          </a:p>
          <a:p>
            <a:r>
              <a:rPr lang="en-US" dirty="0"/>
              <a:t>The variable is also called identifier</a:t>
            </a:r>
          </a:p>
          <a:p>
            <a:r>
              <a:rPr lang="en-US" dirty="0"/>
              <a:t>Multiple variables can be declared with the same type e.g. </a:t>
            </a:r>
            <a:r>
              <a:rPr lang="en-US" dirty="0" err="1"/>
              <a:t>int</a:t>
            </a:r>
            <a:r>
              <a:rPr lang="en-US" dirty="0"/>
              <a:t> a, b, c</a:t>
            </a:r>
          </a:p>
          <a:p>
            <a:r>
              <a:rPr lang="en-US" dirty="0"/>
              <a:t>May or may not be initialized with an initializer</a:t>
            </a:r>
          </a:p>
          <a:p>
            <a:r>
              <a:rPr lang="en-US" dirty="0"/>
              <a:t>Better to initialize variables during declaration to avoid bugs</a:t>
            </a:r>
          </a:p>
          <a:p>
            <a:r>
              <a:rPr lang="en-US" dirty="0"/>
              <a:t>Some compilers don’t allow read operation from an uninitialized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5144E-EBE8-4508-88EE-9EF82C19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1DCF4-5833-4F43-8ABA-8E3850D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876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Console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basic_ostream</a:t>
            </a:r>
            <a:r>
              <a:rPr lang="en-IN" dirty="0"/>
              <a:t> &amp; std::</a:t>
            </a:r>
            <a:r>
              <a:rPr lang="en-IN" dirty="0" err="1"/>
              <a:t>basic_istream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ostream</a:t>
            </a:r>
            <a:r>
              <a:rPr lang="en-IN" dirty="0"/>
              <a:t> &amp; std::</a:t>
            </a:r>
            <a:r>
              <a:rPr lang="en-IN" dirty="0" err="1"/>
              <a:t>istream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cout</a:t>
            </a:r>
            <a:r>
              <a:rPr lang="en-IN" dirty="0"/>
              <a:t> &amp; std::</a:t>
            </a:r>
            <a:r>
              <a:rPr lang="en-IN" dirty="0" err="1"/>
              <a:t>cin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cout</a:t>
            </a:r>
            <a:r>
              <a:rPr lang="en-IN" dirty="0"/>
              <a:t> for console output through operator &lt;&lt;</a:t>
            </a:r>
          </a:p>
          <a:p>
            <a:r>
              <a:rPr lang="en-IN" dirty="0"/>
              <a:t>std::</a:t>
            </a:r>
            <a:r>
              <a:rPr lang="en-IN" dirty="0" err="1"/>
              <a:t>cin</a:t>
            </a:r>
            <a:r>
              <a:rPr lang="en-IN" dirty="0"/>
              <a:t> for keyboard input through operator &gt;&gt;</a:t>
            </a:r>
          </a:p>
          <a:p>
            <a:r>
              <a:rPr lang="en-IN" dirty="0"/>
              <a:t>&lt;</a:t>
            </a:r>
            <a:r>
              <a:rPr lang="en-IN" dirty="0" err="1"/>
              <a:t>iostream</a:t>
            </a:r>
            <a:r>
              <a:rPr lang="en-IN" dirty="0"/>
              <a:t>&gt; header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6E0F8-A411-4837-8554-90557B01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7B32F-BF10-4E0E-A3F1-09982BE8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693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Uniform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Different ways to initialize types</a:t>
            </a:r>
          </a:p>
          <a:p>
            <a:r>
              <a:rPr lang="en-IN" dirty="0"/>
              <a:t>Scalar types can be initialized with = or ()</a:t>
            </a:r>
          </a:p>
          <a:p>
            <a:r>
              <a:rPr lang="en-IN" dirty="0"/>
              <a:t>Array types have to be initialized with {}</a:t>
            </a:r>
          </a:p>
          <a:p>
            <a:r>
              <a:rPr lang="en-IN" dirty="0"/>
              <a:t>Uniform initialization uses {} to initialize all types</a:t>
            </a:r>
          </a:p>
          <a:p>
            <a:r>
              <a:rPr lang="en-IN" dirty="0"/>
              <a:t>It also initializes the variable with default value of the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72E06-2248-487A-AD1A-2496C4F5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D5CDF-B089-4DCD-A418-87D61D75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19479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Beginning Modern C++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776D4-E7DC-42D7-8FC5-92E8CB1D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756BA-1430-4EC0-9CD9-0DF6720A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71439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 Keyword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Indicates storage class of a variable in C &amp; pre-C++11</a:t>
            </a:r>
          </a:p>
          <a:p>
            <a:r>
              <a:rPr lang="en-IN" dirty="0"/>
              <a:t>Remnant of B language (which largely influenced C)</a:t>
            </a:r>
          </a:p>
          <a:p>
            <a:r>
              <a:rPr lang="en-IN" dirty="0"/>
              <a:t>Meaning has been changed in C++11</a:t>
            </a:r>
          </a:p>
          <a:p>
            <a:r>
              <a:rPr lang="en-IN" dirty="0"/>
              <a:t>Allows the compiler to automatically infer the type from the initializer</a:t>
            </a:r>
          </a:p>
          <a:p>
            <a:r>
              <a:rPr lang="en-IN" dirty="0"/>
              <a:t>The initializer is important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auto &lt;identifier&gt; = &lt;initializer&gt; </a:t>
            </a:r>
          </a:p>
          <a:p>
            <a:endParaRPr lang="en-IN" dirty="0"/>
          </a:p>
          <a:p>
            <a:r>
              <a:rPr lang="en-IN" dirty="0"/>
              <a:t>&lt;initializer&gt; could be an expression that returns some value e.g. a literal, mathematical expression or a function call that returns a value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AC4004-B8B0-4D28-8640-D7B5BCC8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E59733-4051-4873-95FA-DC1554EF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935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Pointer Type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A55D6-6714-4DB8-9CC2-518E2C63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E1750-FD2F-45CF-A440-C461DB24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5359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Points to another type</a:t>
            </a:r>
          </a:p>
          <a:p>
            <a:r>
              <a:rPr lang="en-IN" dirty="0"/>
              <a:t>Holds the memory address of another variable</a:t>
            </a:r>
          </a:p>
          <a:p>
            <a:r>
              <a:rPr lang="en-IN" dirty="0"/>
              <a:t>Used for indirect access to other variables</a:t>
            </a:r>
          </a:p>
          <a:p>
            <a:r>
              <a:rPr lang="en-IN" dirty="0"/>
              <a:t>Need not be initialized during declaration</a:t>
            </a:r>
          </a:p>
          <a:p>
            <a:r>
              <a:rPr lang="en-IN" dirty="0"/>
              <a:t>Declared with * operator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* </a:t>
            </a:r>
            <a:r>
              <a:rPr lang="en-IN" i="1" dirty="0" err="1"/>
              <a:t>ptr</a:t>
            </a:r>
            <a:r>
              <a:rPr lang="en-IN" i="1" dirty="0"/>
              <a:t> 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*p1, *p2, *p3 , p4 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60685-D937-4D72-93B4-80954F9D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43FB3-E9EE-421B-A0CC-5E28BD13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056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Address Of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&amp; is the address of operator</a:t>
            </a:r>
          </a:p>
          <a:p>
            <a:r>
              <a:rPr lang="en-IN" dirty="0"/>
              <a:t>When applied to any variable, we get the address of that variable (the location where it is stored in the memory)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x = 10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cout</a:t>
            </a:r>
            <a:r>
              <a:rPr lang="en-IN" i="1" dirty="0"/>
              <a:t> &lt;&lt; &amp;x ; //prints the address of 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6ADB2-B889-433F-B1A1-6ED186E9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91834-3CE8-4E63-BB12-FF0E809F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702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754433" y="909267"/>
            <a:ext cx="2999874" cy="4331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Type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2606" y="2271252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 = &amp;x ;</a:t>
            </a:r>
          </a:p>
        </p:txBody>
      </p:sp>
      <p:sp>
        <p:nvSpPr>
          <p:cNvPr id="7" name="Rectangle 6"/>
          <p:cNvSpPr/>
          <p:nvPr/>
        </p:nvSpPr>
        <p:spPr>
          <a:xfrm>
            <a:off x="8628986" y="1581889"/>
            <a:ext cx="1386349" cy="6636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7963239" y="1777909"/>
            <a:ext cx="936913" cy="351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0x100</a:t>
            </a:r>
          </a:p>
        </p:txBody>
      </p:sp>
      <p:sp>
        <p:nvSpPr>
          <p:cNvPr id="9" name="Rectangle 8"/>
          <p:cNvSpPr/>
          <p:nvPr/>
        </p:nvSpPr>
        <p:spPr>
          <a:xfrm>
            <a:off x="8628986" y="3395940"/>
            <a:ext cx="1386349" cy="6636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0x100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63239" y="3482638"/>
            <a:ext cx="993317" cy="49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0x200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3896" y="3176484"/>
            <a:ext cx="3539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The pointer p type should be exactly same as the source, except when creating a void pointer</a:t>
            </a:r>
          </a:p>
        </p:txBody>
      </p:sp>
      <p:cxnSp>
        <p:nvCxnSpPr>
          <p:cNvPr id="3" name="Straight Arrow Connector 2"/>
          <p:cNvCxnSpPr>
            <a:cxnSpLocks/>
            <a:stCxn id="9" idx="0"/>
            <a:endCxn id="7" idx="2"/>
          </p:cNvCxnSpPr>
          <p:nvPr/>
        </p:nvCxnSpPr>
        <p:spPr>
          <a:xfrm flipV="1">
            <a:off x="9322161" y="2245567"/>
            <a:ext cx="0" cy="115037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2606" y="187006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x = 10 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12605" y="4451048"/>
            <a:ext cx="198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void *</a:t>
            </a:r>
            <a:r>
              <a:rPr lang="en-IN" dirty="0" err="1"/>
              <a:t>ptr</a:t>
            </a:r>
            <a:r>
              <a:rPr lang="en-IN" dirty="0"/>
              <a:t> = &amp;</a:t>
            </a:r>
            <a:r>
              <a:rPr lang="en-IN" dirty="0" err="1"/>
              <a:t>var</a:t>
            </a:r>
            <a:r>
              <a:rPr lang="en-IN" dirty="0"/>
              <a:t> 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0136" y="5333062"/>
            <a:ext cx="198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RAM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4805" y="1794751"/>
            <a:ext cx="211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i="1" dirty="0"/>
              <a:t>Memory address of 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34806" y="3558501"/>
            <a:ext cx="211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i="1" dirty="0"/>
              <a:t>Memory address of </a:t>
            </a:r>
            <a:r>
              <a:rPr lang="en-IN" sz="1600" i="1" dirty="0" err="1"/>
              <a:t>ptr</a:t>
            </a:r>
            <a:endParaRPr lang="en-IN" sz="1600" i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4A17E8-4F13-4314-B99F-BA4E011C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8FF1-624A-4681-BC95-93248C57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689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6" grpId="0"/>
      <p:bldP spid="17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Dereference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To access the value at the address in the pointer, use the * operator</a:t>
            </a:r>
          </a:p>
          <a:p>
            <a:r>
              <a:rPr lang="en-IN" dirty="0"/>
              <a:t>Also called dereference operator</a:t>
            </a:r>
          </a:p>
          <a:p>
            <a:r>
              <a:rPr lang="en-IN" dirty="0"/>
              <a:t>Allows indirect read or write operation on the variable through the pointer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x = 10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*</a:t>
            </a:r>
            <a:r>
              <a:rPr lang="en-IN" i="1" dirty="0" err="1"/>
              <a:t>ptr</a:t>
            </a:r>
            <a:r>
              <a:rPr lang="en-IN" i="1" dirty="0"/>
              <a:t> = &amp;x ;</a:t>
            </a:r>
          </a:p>
          <a:p>
            <a:pPr marL="0" indent="0">
              <a:buNone/>
            </a:pPr>
            <a:r>
              <a:rPr lang="en-IN" i="1" dirty="0"/>
              <a:t>	*</a:t>
            </a:r>
            <a:r>
              <a:rPr lang="en-IN" i="1" dirty="0" err="1"/>
              <a:t>ptr</a:t>
            </a:r>
            <a:r>
              <a:rPr lang="en-IN" i="1" dirty="0"/>
              <a:t> = 5 ;//Assign 5 to address of x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y = *</a:t>
            </a:r>
            <a:r>
              <a:rPr lang="en-IN" i="1" dirty="0" err="1"/>
              <a:t>ptr</a:t>
            </a:r>
            <a:r>
              <a:rPr lang="en-IN" i="1" dirty="0"/>
              <a:t> ; //Read a value from address of 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ACA59-29AB-41F3-A2D6-2D7A8797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BF006-4EAF-40A0-AAB1-0FC0E425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906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Null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NULL is a macro in C &amp; pre-C++11</a:t>
            </a:r>
          </a:p>
          <a:p>
            <a:r>
              <a:rPr lang="en-IN" dirty="0"/>
              <a:t>It is defined as 0 in most compilers</a:t>
            </a:r>
          </a:p>
          <a:p>
            <a:r>
              <a:rPr lang="en-IN" dirty="0"/>
              <a:t>Used to initialize pointer types</a:t>
            </a:r>
          </a:p>
          <a:p>
            <a:r>
              <a:rPr lang="en-IN" dirty="0"/>
              <a:t>C++11 introduced a new type of null called </a:t>
            </a:r>
            <a:r>
              <a:rPr lang="en-IN" i="1" dirty="0" err="1"/>
              <a:t>nullptr</a:t>
            </a:r>
            <a:endParaRPr lang="en-IN" i="1" dirty="0"/>
          </a:p>
          <a:p>
            <a:r>
              <a:rPr lang="en-IN" dirty="0"/>
              <a:t>This is type safe and better than NULL macro</a:t>
            </a:r>
          </a:p>
          <a:p>
            <a:r>
              <a:rPr lang="en-IN" dirty="0"/>
              <a:t>Always use </a:t>
            </a:r>
            <a:r>
              <a:rPr lang="en-IN" i="1" dirty="0" err="1"/>
              <a:t>nullptr</a:t>
            </a:r>
            <a:r>
              <a:rPr lang="en-IN" dirty="0"/>
              <a:t> to initialize a pointer, instead of NULL macro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3C78A-9435-4286-B1D6-F5A5625AD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5AD2A-D9F2-4C7A-A9C2-972A2531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076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Type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Defines an alternative name for a variable (an alias)</a:t>
            </a:r>
          </a:p>
          <a:p>
            <a:r>
              <a:rPr lang="en-IN" dirty="0"/>
              <a:t>It is created with the &amp; operator during declaration</a:t>
            </a:r>
          </a:p>
          <a:p>
            <a:r>
              <a:rPr lang="en-IN" dirty="0"/>
              <a:t>Always needs an initializer (called referent)</a:t>
            </a:r>
          </a:p>
          <a:p>
            <a:r>
              <a:rPr lang="en-IN" dirty="0"/>
              <a:t>The referent should be a variable </a:t>
            </a:r>
          </a:p>
          <a:p>
            <a:r>
              <a:rPr lang="en-IN" dirty="0"/>
              <a:t>It is bound to its referent</a:t>
            </a:r>
          </a:p>
          <a:p>
            <a:r>
              <a:rPr lang="en-IN" dirty="0"/>
              <a:t>It can be used to modify a variable indirectly (like a pointer)</a:t>
            </a:r>
          </a:p>
          <a:p>
            <a:r>
              <a:rPr lang="en-IN" dirty="0"/>
              <a:t>A reference is NOT a new variable; it is just another name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5A1DA-1782-462A-9B3A-788BCECA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81868-DFD9-4971-8D78-20CF8CD6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694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639847" y="1870061"/>
            <a:ext cx="2864293" cy="22672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Type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2605" y="2271252"/>
            <a:ext cx="345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&amp;ref = x ; </a:t>
            </a:r>
            <a:r>
              <a:rPr lang="en-IN" i="1" dirty="0"/>
              <a:t>//x is the referent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8378820" y="2542683"/>
            <a:ext cx="1386349" cy="6636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7639848" y="2749237"/>
            <a:ext cx="936913" cy="351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0x100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12606" y="187006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x = 10 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07023" y="4255604"/>
            <a:ext cx="198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RAM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84639" y="2755545"/>
            <a:ext cx="211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i="1" dirty="0"/>
              <a:t>Memory address of 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07023" y="2106387"/>
            <a:ext cx="524502" cy="34387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92172" y="2106387"/>
            <a:ext cx="524502" cy="34387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ref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DBAD2E-B5F4-4FF2-8CB1-4A577257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A80173-A7D0-493A-BC31-D4A9A53B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490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7" grpId="0" animBg="1"/>
      <p:bldP spid="8" grpId="0" animBg="1"/>
      <p:bldP spid="12" grpId="0"/>
      <p:bldP spid="16" grpId="0"/>
      <p:bldP spid="17" grpId="0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Vs Pointer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Always needs an initializer</a:t>
            </a:r>
          </a:p>
          <a:p>
            <a:r>
              <a:rPr lang="en-IN" dirty="0"/>
              <a:t>Initializer should be l-value</a:t>
            </a:r>
          </a:p>
          <a:p>
            <a:r>
              <a:rPr lang="en-IN" dirty="0"/>
              <a:t>Cannot be </a:t>
            </a:r>
            <a:r>
              <a:rPr lang="en-IN" dirty="0" err="1"/>
              <a:t>nullptr</a:t>
            </a:r>
            <a:endParaRPr lang="en-IN" dirty="0"/>
          </a:p>
          <a:p>
            <a:r>
              <a:rPr lang="en-IN" dirty="0"/>
              <a:t>Bound to </a:t>
            </a:r>
            <a:r>
              <a:rPr lang="en-IN"/>
              <a:t>its referent</a:t>
            </a:r>
            <a:endParaRPr lang="en-IN" dirty="0"/>
          </a:p>
          <a:p>
            <a:r>
              <a:rPr lang="en-IN" dirty="0"/>
              <a:t>No storage required, so has same address as that of referent</a:t>
            </a:r>
          </a:p>
          <a:p>
            <a:r>
              <a:rPr lang="en-IN" dirty="0"/>
              <a:t>Dereference not required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Pointer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Initializer is optional</a:t>
            </a:r>
          </a:p>
          <a:p>
            <a:r>
              <a:rPr lang="en-IN" dirty="0"/>
              <a:t>Initializer need not be </a:t>
            </a:r>
            <a:r>
              <a:rPr lang="en-IN" dirty="0" err="1"/>
              <a:t>lvalue</a:t>
            </a:r>
            <a:endParaRPr lang="en-IN" dirty="0"/>
          </a:p>
          <a:p>
            <a:r>
              <a:rPr lang="en-IN" dirty="0"/>
              <a:t>Can be </a:t>
            </a:r>
            <a:r>
              <a:rPr lang="en-IN" dirty="0" err="1"/>
              <a:t>nullptr</a:t>
            </a:r>
            <a:endParaRPr lang="en-IN" dirty="0"/>
          </a:p>
          <a:p>
            <a:r>
              <a:rPr lang="en-IN" dirty="0"/>
              <a:t>Can point to other variables</a:t>
            </a:r>
          </a:p>
          <a:p>
            <a:r>
              <a:rPr lang="en-IN" dirty="0"/>
              <a:t>Has its own storage, so will have a different address</a:t>
            </a:r>
          </a:p>
          <a:p>
            <a:r>
              <a:rPr lang="en-IN" dirty="0"/>
              <a:t>Requires dereference operator to access the value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080F98-F1FA-4D3A-BBA6-BE471B63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70804-2D94-46DD-9278-E081A1D3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850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600" dirty="0"/>
              <a:t>Umar Lone</a:t>
            </a:r>
          </a:p>
          <a:p>
            <a:endParaRPr lang="en-IN" sz="3600" dirty="0"/>
          </a:p>
          <a:p>
            <a:r>
              <a:rPr lang="en-IN" sz="3600" dirty="0"/>
              <a:t>C++, STL, Java, C#, Android, Unity, Design Patterns, Win32 API, MFC, COM, ATL, Boost, Linux…</a:t>
            </a:r>
          </a:p>
          <a:p>
            <a:endParaRPr lang="en-IN" sz="3600" dirty="0"/>
          </a:p>
          <a:p>
            <a:r>
              <a:rPr lang="en-IN" sz="3600" dirty="0"/>
              <a:t>B.E. Civil</a:t>
            </a:r>
          </a:p>
          <a:p>
            <a:endParaRPr lang="en-IN" sz="3600" dirty="0"/>
          </a:p>
          <a:p>
            <a:r>
              <a:rPr lang="en-IN" sz="3600" dirty="0" err="1"/>
              <a:t>Poash</a:t>
            </a:r>
            <a:r>
              <a:rPr lang="en-IN" sz="3600" dirty="0"/>
              <a:t> Technologies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08663-65D6-4A8F-8816-C5779454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2F5BA-8044-437D-8271-B3976EDA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067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const</a:t>
            </a:r>
            <a:r>
              <a:rPr lang="en-IN" dirty="0"/>
              <a:t> Qualifier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Creates a variable that is constant</a:t>
            </a:r>
          </a:p>
          <a:p>
            <a:r>
              <a:rPr lang="en-IN" dirty="0"/>
              <a:t>Value cannot be modified</a:t>
            </a:r>
          </a:p>
          <a:p>
            <a:r>
              <a:rPr lang="en-IN" dirty="0"/>
              <a:t>Attempt to modify will cause compilation error</a:t>
            </a:r>
          </a:p>
          <a:p>
            <a:r>
              <a:rPr lang="en-IN" dirty="0"/>
              <a:t>Qualified to a declaration, but always needs an initializer</a:t>
            </a:r>
          </a:p>
          <a:p>
            <a:r>
              <a:rPr lang="en-IN" dirty="0"/>
              <a:t>Replaces C macros</a:t>
            </a:r>
          </a:p>
          <a:p>
            <a:r>
              <a:rPr lang="en-IN" dirty="0"/>
              <a:t>Commonly used with references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const</a:t>
            </a:r>
            <a:r>
              <a:rPr lang="en-IN" i="1" dirty="0"/>
              <a:t> &lt;type&gt; &lt;variable&gt; { initializer }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const</a:t>
            </a:r>
            <a:r>
              <a:rPr lang="en-IN" i="1" dirty="0"/>
              <a:t> float PI { 3.141f };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41CD3A-1D43-4F9A-9FCD-1ECB5459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773733-8AE6-45D6-9D34-0D20FCAF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366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Range-based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305216"/>
          </a:xfrm>
        </p:spPr>
        <p:txBody>
          <a:bodyPr>
            <a:normAutofit/>
          </a:bodyPr>
          <a:lstStyle/>
          <a:p>
            <a:r>
              <a:rPr lang="en-IN" dirty="0"/>
              <a:t>Allows iteration over arrays and containers </a:t>
            </a:r>
          </a:p>
          <a:p>
            <a:r>
              <a:rPr lang="en-IN" dirty="0"/>
              <a:t>Doesn’t need index variable</a:t>
            </a:r>
          </a:p>
          <a:p>
            <a:r>
              <a:rPr lang="en-IN" dirty="0"/>
              <a:t>Each iteration returns an element </a:t>
            </a:r>
          </a:p>
          <a:p>
            <a:r>
              <a:rPr lang="en-IN" dirty="0"/>
              <a:t>Can be used with any object that behaves like a range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0851" y="4037129"/>
            <a:ext cx="47284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for(variable declaration : range){</a:t>
            </a:r>
          </a:p>
          <a:p>
            <a:r>
              <a:rPr lang="en-IN" sz="2400" i="1" dirty="0"/>
              <a:t>		statement ;</a:t>
            </a:r>
          </a:p>
          <a:p>
            <a:r>
              <a:rPr lang="en-IN" sz="2400" i="1" dirty="0"/>
              <a:t>}</a:t>
            </a:r>
          </a:p>
          <a:p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610852" y="5432758"/>
            <a:ext cx="4006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err="1"/>
              <a:t>int</a:t>
            </a:r>
            <a:r>
              <a:rPr lang="en-IN" sz="2400" i="1" dirty="0"/>
              <a:t> </a:t>
            </a:r>
            <a:r>
              <a:rPr lang="en-IN" sz="2400" i="1" dirty="0" err="1"/>
              <a:t>arr</a:t>
            </a:r>
            <a:r>
              <a:rPr lang="en-IN" sz="2400" i="1" dirty="0"/>
              <a:t>[] = {1,2,3} ;</a:t>
            </a:r>
          </a:p>
          <a:p>
            <a:r>
              <a:rPr lang="en-IN" sz="2400" i="1" dirty="0"/>
              <a:t>for(</a:t>
            </a:r>
            <a:r>
              <a:rPr lang="en-IN" sz="2400" i="1" dirty="0" err="1"/>
              <a:t>int</a:t>
            </a:r>
            <a:r>
              <a:rPr lang="en-IN" sz="2400" i="1" dirty="0"/>
              <a:t> x : </a:t>
            </a:r>
            <a:r>
              <a:rPr lang="en-IN" sz="2400" i="1" dirty="0" err="1"/>
              <a:t>arr</a:t>
            </a:r>
            <a:r>
              <a:rPr lang="en-IN" sz="2400" i="1" dirty="0"/>
              <a:t>){</a:t>
            </a:r>
          </a:p>
          <a:p>
            <a:endParaRPr lang="en-IN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A48D5-3250-4072-B704-56C9B193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1A038-E7F1-4310-B542-4AA30D2D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348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vs Range-Based For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Index based iteration</a:t>
            </a:r>
          </a:p>
          <a:p>
            <a:r>
              <a:rPr lang="en-IN" dirty="0"/>
              <a:t>Requires end condition</a:t>
            </a:r>
          </a:p>
          <a:p>
            <a:r>
              <a:rPr lang="en-IN" dirty="0"/>
              <a:t>Index variable needs to be incremented or decremented</a:t>
            </a:r>
          </a:p>
          <a:p>
            <a:r>
              <a:rPr lang="en-IN" dirty="0"/>
              <a:t>Error-prone e.g. wrong end condition, overflow, underflow, incorrect iteration expression</a:t>
            </a:r>
          </a:p>
          <a:p>
            <a:r>
              <a:rPr lang="en-IN" dirty="0"/>
              <a:t>More control over iteration</a:t>
            </a:r>
          </a:p>
          <a:p>
            <a:r>
              <a:rPr lang="en-IN" dirty="0"/>
              <a:t>Use for finer control</a:t>
            </a:r>
          </a:p>
          <a:p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Range-Based For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IN" sz="2600" dirty="0"/>
              <a:t>Does not use index to iterate</a:t>
            </a:r>
          </a:p>
          <a:p>
            <a:r>
              <a:rPr lang="en-IN" sz="2600" dirty="0"/>
              <a:t>End condition is provided by the range</a:t>
            </a:r>
          </a:p>
          <a:p>
            <a:r>
              <a:rPr lang="en-IN" sz="2600" dirty="0"/>
              <a:t>No need to increment or decrement</a:t>
            </a:r>
          </a:p>
          <a:p>
            <a:r>
              <a:rPr lang="en-IN" sz="2600" dirty="0"/>
              <a:t>Lesser chances of errors</a:t>
            </a:r>
          </a:p>
          <a:p>
            <a:r>
              <a:rPr lang="en-IN" sz="2600" dirty="0"/>
              <a:t>No control over iteration</a:t>
            </a:r>
          </a:p>
          <a:p>
            <a:r>
              <a:rPr lang="en-IN" sz="2600" dirty="0"/>
              <a:t>Use with ranges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F5019F-0FF4-4D9C-AFF4-FB8710AF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3C987C-CCF2-4BE6-8407-0A94985D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738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Overloading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Two or more functions declared with the same name</a:t>
            </a:r>
          </a:p>
          <a:p>
            <a:pPr lvl="1"/>
            <a:r>
              <a:rPr lang="en-IN" dirty="0"/>
              <a:t>Arguments should differ in type and/or number</a:t>
            </a:r>
          </a:p>
          <a:p>
            <a:pPr lvl="1"/>
            <a:r>
              <a:rPr lang="en-IN" dirty="0"/>
              <a:t>For pointers &amp; reference arguments, qualifiers participate in overload</a:t>
            </a:r>
          </a:p>
          <a:p>
            <a:pPr lvl="1"/>
            <a:r>
              <a:rPr lang="en-IN" dirty="0"/>
              <a:t>Return type is ignored</a:t>
            </a:r>
          </a:p>
          <a:p>
            <a:pPr lvl="1"/>
            <a:r>
              <a:rPr lang="en-IN" dirty="0"/>
              <a:t>For member functions, qualifiers participate in overload</a:t>
            </a:r>
          </a:p>
          <a:p>
            <a:r>
              <a:rPr lang="en-IN" dirty="0"/>
              <a:t>Different implementations of the same behaviour</a:t>
            </a:r>
          </a:p>
          <a:p>
            <a:r>
              <a:rPr lang="en-IN" dirty="0"/>
              <a:t>The correct implementation is chosen based on the arguments</a:t>
            </a:r>
          </a:p>
          <a:p>
            <a:r>
              <a:rPr lang="en-IN" dirty="0"/>
              <a:t>This is resolved at compile-time</a:t>
            </a:r>
          </a:p>
          <a:p>
            <a:pPr lvl="1"/>
            <a:r>
              <a:rPr lang="en-IN" dirty="0"/>
              <a:t>static polymorphism</a:t>
            </a:r>
          </a:p>
          <a:p>
            <a:r>
              <a:rPr lang="en-IN" dirty="0"/>
              <a:t>Convenience for the caller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4D3C86-A782-4A1E-90DD-4779A25B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55FEF0-5B7E-4BAE-9D19-F8B1088A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514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 Mangling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Unique names generated by the compiler for functions</a:t>
            </a:r>
          </a:p>
          <a:p>
            <a:r>
              <a:rPr lang="en-IN" sz="3200" dirty="0"/>
              <a:t>Allows linker to link the call with the correct overloaded function</a:t>
            </a:r>
          </a:p>
          <a:p>
            <a:r>
              <a:rPr lang="en-IN" sz="3200" dirty="0"/>
              <a:t>Name mangling algorithm varies from compiler to compiler</a:t>
            </a:r>
          </a:p>
          <a:p>
            <a:r>
              <a:rPr lang="en-IN" sz="3200" dirty="0"/>
              <a:t>Depends on the type &amp; number of function arguments</a:t>
            </a:r>
          </a:p>
          <a:p>
            <a:r>
              <a:rPr lang="en-IN" sz="3200" dirty="0"/>
              <a:t>Consequently, C++ functions are not callable from C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F0271-9E5B-4C82-BA37-3F9E7998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9EB86-7DCB-40CD-9888-A6C6D98A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86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extern “C”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Compiler directive applied on global functions and variables</a:t>
            </a:r>
          </a:p>
          <a:p>
            <a:r>
              <a:rPr lang="en-IN" dirty="0"/>
              <a:t>Suppresses name mangling of the type on which it is applied</a:t>
            </a:r>
          </a:p>
          <a:p>
            <a:r>
              <a:rPr lang="en-IN" dirty="0"/>
              <a:t>Can be applied only to one function in a set of overloaded functions</a:t>
            </a:r>
          </a:p>
          <a:p>
            <a:r>
              <a:rPr lang="en-IN" dirty="0"/>
              <a:t>Allows C++ functions to be called from C or other languages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//Apply only during declaration</a:t>
            </a:r>
          </a:p>
          <a:p>
            <a:pPr marL="0" indent="0">
              <a:buNone/>
            </a:pPr>
            <a:r>
              <a:rPr lang="en-IN" i="1" dirty="0"/>
              <a:t>	extern “C” void Print(</a:t>
            </a:r>
            <a:r>
              <a:rPr lang="en-IN" i="1" dirty="0" err="1"/>
              <a:t>const</a:t>
            </a:r>
            <a:r>
              <a:rPr lang="en-IN" i="1" dirty="0"/>
              <a:t> char *message) ;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2358D-AB75-47DD-BD77-C51E7824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8C1D7-0AAF-4149-91F4-E8FF1EDB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487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Allows some or all function arguments to have a default value</a:t>
            </a:r>
          </a:p>
          <a:p>
            <a:r>
              <a:rPr lang="en-IN" sz="3200" dirty="0"/>
              <a:t>It becomes optional to pass values to those arguments</a:t>
            </a:r>
          </a:p>
          <a:p>
            <a:pPr lvl="1"/>
            <a:r>
              <a:rPr lang="en-IN" sz="2800" dirty="0"/>
              <a:t>Compiler automatically assigns default value if no explicit value is provided</a:t>
            </a:r>
          </a:p>
          <a:p>
            <a:pPr lvl="1"/>
            <a:r>
              <a:rPr lang="en-IN" sz="2800" dirty="0"/>
              <a:t>Explicit value is preferred over default value</a:t>
            </a:r>
          </a:p>
          <a:p>
            <a:r>
              <a:rPr lang="en-IN" sz="3200" dirty="0"/>
              <a:t>Default arguments should begin from the right side in the list of function arguments</a:t>
            </a:r>
          </a:p>
          <a:p>
            <a:r>
              <a:rPr lang="en-IN" sz="3200" dirty="0"/>
              <a:t>Simplifies the invocation for the caller</a:t>
            </a:r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7271D-AA4C-4C8C-97EE-83A56006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B887B-F4EC-46C1-8793-4D3961EE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309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Inline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function that is marked with </a:t>
            </a:r>
            <a:r>
              <a:rPr lang="en-IN" i="1" dirty="0"/>
              <a:t>inline</a:t>
            </a:r>
            <a:r>
              <a:rPr lang="en-IN" dirty="0"/>
              <a:t> keyword</a:t>
            </a:r>
          </a:p>
          <a:p>
            <a:r>
              <a:rPr lang="en-IN" dirty="0"/>
              <a:t>Such functions are defined in a header file</a:t>
            </a:r>
          </a:p>
          <a:p>
            <a:r>
              <a:rPr lang="en-IN" dirty="0"/>
              <a:t>Requests the compiler to replace the call with the function body</a:t>
            </a:r>
          </a:p>
          <a:p>
            <a:r>
              <a:rPr lang="en-IN" dirty="0"/>
              <a:t>The overhead of the function call is avoided</a:t>
            </a:r>
          </a:p>
          <a:p>
            <a:pPr lvl="1"/>
            <a:r>
              <a:rPr lang="en-IN" dirty="0"/>
              <a:t>Stack memory for arguments not required</a:t>
            </a:r>
          </a:p>
          <a:p>
            <a:pPr lvl="1"/>
            <a:r>
              <a:rPr lang="en-IN" dirty="0"/>
              <a:t>No need to save the return address</a:t>
            </a:r>
          </a:p>
          <a:p>
            <a:r>
              <a:rPr lang="en-IN" dirty="0"/>
              <a:t>May improve the performance of the code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sz="3000" i="1" dirty="0"/>
              <a:t>inline void Function(arguments){</a:t>
            </a:r>
          </a:p>
          <a:p>
            <a:pPr marL="0" indent="0">
              <a:buNone/>
            </a:pPr>
            <a:r>
              <a:rPr lang="en-IN" sz="3000" i="1" dirty="0"/>
              <a:t>		//Implementation</a:t>
            </a:r>
          </a:p>
          <a:p>
            <a:pPr marL="0" indent="0">
              <a:buNone/>
            </a:pPr>
            <a:r>
              <a:rPr lang="en-IN" sz="3000" i="1" dirty="0"/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42BD3-7E01-40B2-A2B4-6BE84D80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90F04-2EAC-4CD0-A63A-F2A63360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230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Only a request to the compiler</a:t>
            </a:r>
          </a:p>
          <a:p>
            <a:r>
              <a:rPr lang="en-IN" dirty="0"/>
              <a:t>Certain functions may not be </a:t>
            </a:r>
            <a:r>
              <a:rPr lang="en-IN" dirty="0" err="1"/>
              <a:t>inlined</a:t>
            </a:r>
            <a:endParaRPr lang="en-IN" dirty="0"/>
          </a:p>
          <a:p>
            <a:pPr lvl="1"/>
            <a:r>
              <a:rPr lang="en-IN" dirty="0"/>
              <a:t>large functions</a:t>
            </a:r>
          </a:p>
          <a:p>
            <a:pPr lvl="1"/>
            <a:r>
              <a:rPr lang="en-IN" dirty="0"/>
              <a:t>functions having too many conditional statements</a:t>
            </a:r>
          </a:p>
          <a:p>
            <a:pPr lvl="1"/>
            <a:r>
              <a:rPr lang="en-IN" dirty="0"/>
              <a:t>recursive functions</a:t>
            </a:r>
          </a:p>
          <a:p>
            <a:pPr lvl="1"/>
            <a:r>
              <a:rPr lang="en-IN" dirty="0"/>
              <a:t>functions invoked through pointers</a:t>
            </a:r>
          </a:p>
          <a:p>
            <a:pPr lvl="1"/>
            <a:r>
              <a:rPr lang="en-IN" dirty="0" err="1"/>
              <a:t>etc</a:t>
            </a:r>
            <a:endParaRPr lang="en-IN" dirty="0"/>
          </a:p>
          <a:p>
            <a:r>
              <a:rPr lang="en-IN" dirty="0"/>
              <a:t>Different compilers have different rules</a:t>
            </a:r>
          </a:p>
          <a:p>
            <a:r>
              <a:rPr lang="en-IN" dirty="0"/>
              <a:t>Modern compilers may automatically inline even non-inline functions</a:t>
            </a:r>
          </a:p>
          <a:p>
            <a:r>
              <a:rPr lang="en-IN" dirty="0"/>
              <a:t>Excessive </a:t>
            </a:r>
            <a:r>
              <a:rPr lang="en-IN" dirty="0" err="1"/>
              <a:t>inlining</a:t>
            </a:r>
            <a:r>
              <a:rPr lang="en-IN" dirty="0"/>
              <a:t> may increase binary size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C7E5E-8566-4CB1-A765-0E02323E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69E63-AA87-45AC-9E39-BF481C50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983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Macros Vs Inline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Macro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Works through text substitution</a:t>
            </a:r>
          </a:p>
          <a:p>
            <a:r>
              <a:rPr lang="en-IN" dirty="0"/>
              <a:t>Error prone dues to substitution nature</a:t>
            </a:r>
          </a:p>
          <a:p>
            <a:r>
              <a:rPr lang="en-IN" dirty="0"/>
              <a:t>Does not have an address</a:t>
            </a:r>
          </a:p>
          <a:p>
            <a:r>
              <a:rPr lang="en-IN" dirty="0"/>
              <a:t>Difficult to use with multiple lines of code</a:t>
            </a:r>
          </a:p>
          <a:p>
            <a:r>
              <a:rPr lang="en-IN" dirty="0"/>
              <a:t>Cannot be used for member functions of a class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Inline function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2600" dirty="0"/>
              <a:t>The call is replaced with body</a:t>
            </a:r>
          </a:p>
          <a:p>
            <a:r>
              <a:rPr lang="en-IN" sz="2600" dirty="0"/>
              <a:t>Safe to use as it has function semantics</a:t>
            </a:r>
          </a:p>
          <a:p>
            <a:r>
              <a:rPr lang="en-IN" sz="2600" dirty="0"/>
              <a:t>Has an address</a:t>
            </a:r>
          </a:p>
          <a:p>
            <a:r>
              <a:rPr lang="en-IN" sz="2600" dirty="0"/>
              <a:t>Can have multiple lines of code</a:t>
            </a:r>
          </a:p>
          <a:p>
            <a:r>
              <a:rPr lang="en-IN" sz="2600" dirty="0"/>
              <a:t>Class member functions can be inline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D3461D-0F3C-43A6-80E0-44903C18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65C88A-38F2-45F2-AD6D-A8F88E80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531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is this course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600" dirty="0"/>
              <a:t>College grads or software developers</a:t>
            </a:r>
          </a:p>
          <a:p>
            <a:endParaRPr lang="en-IN" sz="3600" dirty="0"/>
          </a:p>
          <a:p>
            <a:r>
              <a:rPr lang="en-IN" sz="3600" dirty="0"/>
              <a:t>Software developers working in Java, C# or other language</a:t>
            </a:r>
          </a:p>
          <a:p>
            <a:endParaRPr lang="en-IN" sz="3600" dirty="0"/>
          </a:p>
          <a:p>
            <a:r>
              <a:rPr lang="en-IN" sz="3600" dirty="0"/>
              <a:t>Software developers working in C++</a:t>
            </a:r>
          </a:p>
          <a:p>
            <a:pPr lvl="1"/>
            <a:r>
              <a:rPr lang="en-IN" sz="3200" dirty="0"/>
              <a:t>refresh concepts</a:t>
            </a:r>
          </a:p>
          <a:p>
            <a:pPr lvl="1"/>
            <a:r>
              <a:rPr lang="en-IN" sz="3200" dirty="0"/>
              <a:t>migrate to modern C++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1D0E2-52A6-44E0-955F-C537F119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1F40E-24C6-44E2-B9AE-D9B51418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156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Pointer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Pointer that holds the address of the function</a:t>
            </a:r>
          </a:p>
          <a:p>
            <a:r>
              <a:rPr lang="en-IN" sz="3200" dirty="0"/>
              <a:t>The type is same as the signature of the function (return type &amp; arguments)</a:t>
            </a:r>
          </a:p>
          <a:p>
            <a:r>
              <a:rPr lang="en-IN" sz="3200" dirty="0"/>
              <a:t>Can be used to indirectly invoke the function even if the function name is not known</a:t>
            </a:r>
          </a:p>
          <a:p>
            <a:r>
              <a:rPr lang="en-IN" sz="3200" dirty="0"/>
              <a:t>Used by algorithms and classes for customization</a:t>
            </a:r>
          </a:p>
          <a:p>
            <a:pPr marL="0" indent="0">
              <a:buNone/>
            </a:pPr>
            <a:r>
              <a:rPr lang="en-IN" sz="3200" dirty="0"/>
              <a:t>		</a:t>
            </a:r>
            <a:r>
              <a:rPr lang="en-IN" i="1" dirty="0"/>
              <a:t>&lt;ret&gt; (*</a:t>
            </a:r>
            <a:r>
              <a:rPr lang="en-IN" i="1" dirty="0" err="1"/>
              <a:t>fnptr</a:t>
            </a:r>
            <a:r>
              <a:rPr lang="en-IN" i="1" dirty="0"/>
              <a:t>)(</a:t>
            </a:r>
            <a:r>
              <a:rPr lang="en-IN" i="1" dirty="0" err="1"/>
              <a:t>args</a:t>
            </a:r>
            <a:r>
              <a:rPr lang="en-IN" i="1" dirty="0"/>
              <a:t>) = &amp;Function</a:t>
            </a:r>
          </a:p>
          <a:p>
            <a:pPr marL="0" indent="0">
              <a:buNone/>
            </a:pPr>
            <a:r>
              <a:rPr lang="en-IN" i="1" dirty="0"/>
              <a:t>		</a:t>
            </a:r>
            <a:r>
              <a:rPr lang="en-IN" i="1" dirty="0" err="1"/>
              <a:t>int</a:t>
            </a:r>
            <a:r>
              <a:rPr lang="en-IN" i="1" dirty="0"/>
              <a:t> (*</a:t>
            </a:r>
            <a:r>
              <a:rPr lang="en-IN" i="1" dirty="0" err="1"/>
              <a:t>PtrAdd</a:t>
            </a:r>
            <a:r>
              <a:rPr lang="en-IN" i="1" dirty="0"/>
              <a:t>)(</a:t>
            </a:r>
            <a:r>
              <a:rPr lang="en-IN" i="1" dirty="0" err="1"/>
              <a:t>int,int</a:t>
            </a:r>
            <a:r>
              <a:rPr lang="en-IN" i="1" dirty="0"/>
              <a:t>) = &amp;Add	//</a:t>
            </a:r>
            <a:r>
              <a:rPr lang="en-IN" i="1" dirty="0" err="1"/>
              <a:t>int</a:t>
            </a:r>
            <a:r>
              <a:rPr lang="en-IN" i="1" dirty="0"/>
              <a:t> Add(</a:t>
            </a:r>
            <a:r>
              <a:rPr lang="en-IN" i="1" dirty="0" err="1"/>
              <a:t>int,int</a:t>
            </a:r>
            <a:r>
              <a:rPr lang="en-IN" i="1" dirty="0"/>
              <a:t>)</a:t>
            </a:r>
          </a:p>
          <a:p>
            <a:endParaRPr lang="en-IN" i="1" dirty="0"/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88B883-7EFB-4D70-ADB5-97293A06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E6777E-0FDB-4FAF-A61F-FE865FA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486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Named declarative region used for declaring types</a:t>
            </a:r>
          </a:p>
          <a:p>
            <a:r>
              <a:rPr lang="en-IN" dirty="0"/>
              <a:t>The types are not visible outside the namespace</a:t>
            </a:r>
          </a:p>
          <a:p>
            <a:r>
              <a:rPr lang="en-IN" dirty="0"/>
              <a:t>Standard library is in </a:t>
            </a:r>
            <a:r>
              <a:rPr lang="en-IN" i="1" dirty="0"/>
              <a:t>std</a:t>
            </a:r>
            <a:r>
              <a:rPr lang="en-IN" dirty="0"/>
              <a:t> namespace</a:t>
            </a:r>
          </a:p>
          <a:p>
            <a:r>
              <a:rPr lang="en-IN" dirty="0"/>
              <a:t>Prevents name clashes </a:t>
            </a:r>
          </a:p>
          <a:p>
            <a:r>
              <a:rPr lang="en-IN" dirty="0"/>
              <a:t>Helps modularize code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namespace &lt;name&gt; {</a:t>
            </a:r>
          </a:p>
          <a:p>
            <a:pPr marL="0" indent="0">
              <a:buNone/>
            </a:pPr>
            <a:r>
              <a:rPr lang="en-IN" i="1" dirty="0"/>
              <a:t>		(namespace, class, structure, function, variable, </a:t>
            </a:r>
            <a:r>
              <a:rPr lang="en-IN" i="1" dirty="0" err="1"/>
              <a:t>etc</a:t>
            </a:r>
            <a:r>
              <a:rPr lang="en-IN" i="1" dirty="0"/>
              <a:t>)</a:t>
            </a:r>
          </a:p>
          <a:p>
            <a:pPr marL="0" indent="0">
              <a:buNone/>
            </a:pPr>
            <a:r>
              <a:rPr lang="en-IN" i="1" dirty="0"/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32F54-2BB6-4100-A1A6-F8DFD71B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4364B-AE83-4F83-B3F1-13E39D6C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929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Namespace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Types inside a namespace have a scope</a:t>
            </a:r>
          </a:p>
          <a:p>
            <a:r>
              <a:rPr lang="en-IN" dirty="0"/>
              <a:t>Cannot be accessed outside the namespace</a:t>
            </a:r>
          </a:p>
          <a:p>
            <a:r>
              <a:rPr lang="en-IN" dirty="0"/>
              <a:t>Either open the namespace or the type</a:t>
            </a:r>
          </a:p>
          <a:p>
            <a:pPr lvl="1"/>
            <a:r>
              <a:rPr lang="en-IN" dirty="0"/>
              <a:t>use the global using declarative and open the entire namespace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i="1" dirty="0"/>
              <a:t>using namespace std ;</a:t>
            </a:r>
          </a:p>
          <a:p>
            <a:pPr lvl="1"/>
            <a:r>
              <a:rPr lang="en-IN" dirty="0"/>
              <a:t>use the using declarative and open a specific type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i="1" dirty="0"/>
              <a:t>using std::</a:t>
            </a:r>
            <a:r>
              <a:rPr lang="en-IN" i="1" dirty="0" err="1"/>
              <a:t>cout</a:t>
            </a:r>
            <a:r>
              <a:rPr lang="en-IN" i="1" dirty="0"/>
              <a:t> ;</a:t>
            </a:r>
          </a:p>
          <a:p>
            <a:pPr lvl="1"/>
            <a:r>
              <a:rPr lang="en-IN" dirty="0"/>
              <a:t>using the full qualified name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i="1" dirty="0"/>
              <a:t>std::</a:t>
            </a:r>
            <a:r>
              <a:rPr lang="en-IN" i="1" dirty="0" err="1"/>
              <a:t>cout</a:t>
            </a:r>
            <a:r>
              <a:rPr lang="en-IN" i="1" dirty="0"/>
              <a:t> &lt;&lt; “C++” &lt;&lt; std::</a:t>
            </a:r>
            <a:r>
              <a:rPr lang="en-IN" i="1" dirty="0" err="1"/>
              <a:t>endl</a:t>
            </a:r>
            <a:r>
              <a:rPr lang="en-IN" i="1" dirty="0"/>
              <a:t>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E57F2-6320-44CD-BF14-F19C40DA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3368C-52CB-4464-9BE2-B743B5F9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802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0E80-6EB2-4D24-A781-6EED8AF5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37B2D-DB1E-45A3-9105-E5C5CDC69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C/C++ programs are provided with different types of memory areas</a:t>
            </a:r>
          </a:p>
          <a:p>
            <a:pPr lvl="1"/>
            <a:r>
              <a:rPr lang="en-IN" dirty="0"/>
              <a:t>stack – allocated automatically for local variables</a:t>
            </a:r>
          </a:p>
          <a:p>
            <a:pPr lvl="1"/>
            <a:r>
              <a:rPr lang="en-IN" dirty="0"/>
              <a:t>data section – allocated for global and static data</a:t>
            </a:r>
          </a:p>
          <a:p>
            <a:pPr lvl="1"/>
            <a:r>
              <a:rPr lang="en-IN" dirty="0"/>
              <a:t>heap – allocated at runtime</a:t>
            </a:r>
          </a:p>
          <a:p>
            <a:r>
              <a:rPr lang="en-IN" dirty="0"/>
              <a:t>All the memory is taken from the process address space</a:t>
            </a:r>
          </a:p>
          <a:p>
            <a:r>
              <a:rPr lang="en-IN" dirty="0"/>
              <a:t>C/C++ programs provide support for memory allocation at runtime (also called dynamic memory)</a:t>
            </a:r>
          </a:p>
          <a:p>
            <a:r>
              <a:rPr lang="en-IN" dirty="0"/>
              <a:t>Allocations on the heap have to be managed by the programmer</a:t>
            </a:r>
          </a:p>
          <a:p>
            <a:r>
              <a:rPr lang="en-IN" dirty="0"/>
              <a:t>Stack and data section allocations are managed by the runtime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11ABF-21F2-4770-8FA0-0EBEA87B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3C5D3-76B6-4A09-9600-89EFB48E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429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Memory Allocation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C provides various functions for allocating memory from the heap</a:t>
            </a:r>
          </a:p>
          <a:p>
            <a:pPr lvl="1"/>
            <a:r>
              <a:rPr lang="en-IN" sz="2800" dirty="0"/>
              <a:t>malloc : allocate raw memory on the heap</a:t>
            </a:r>
          </a:p>
          <a:p>
            <a:pPr lvl="1"/>
            <a:r>
              <a:rPr lang="en-IN" sz="2800" dirty="0" err="1"/>
              <a:t>calloc</a:t>
            </a:r>
            <a:r>
              <a:rPr lang="en-IN" sz="2800" dirty="0"/>
              <a:t> : allocates memory on the heap and initializes it to zero</a:t>
            </a:r>
          </a:p>
          <a:p>
            <a:pPr lvl="1"/>
            <a:r>
              <a:rPr lang="en-IN" sz="2800" dirty="0" err="1"/>
              <a:t>realloc</a:t>
            </a:r>
            <a:r>
              <a:rPr lang="en-IN" sz="2800" dirty="0"/>
              <a:t> : allocates larger chunk of memory for an existing allocation</a:t>
            </a:r>
          </a:p>
          <a:p>
            <a:pPr lvl="1"/>
            <a:r>
              <a:rPr lang="en-IN" sz="2800" dirty="0"/>
              <a:t>free : deallocates/releases the memory allocated through the above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1916E-B795-4FE8-85BD-9ACB090F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BFEF0-AC20-4552-92FF-A8B9D451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386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Memory Allocation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C++ provides two operators for dynamic memory allocation</a:t>
            </a:r>
          </a:p>
          <a:p>
            <a:r>
              <a:rPr lang="en-IN" i="1" dirty="0"/>
              <a:t>new</a:t>
            </a:r>
            <a:r>
              <a:rPr lang="en-IN" dirty="0"/>
              <a:t> : allocates memory on the heap</a:t>
            </a:r>
          </a:p>
          <a:p>
            <a:r>
              <a:rPr lang="en-IN" i="1" dirty="0"/>
              <a:t>delete</a:t>
            </a:r>
            <a:r>
              <a:rPr lang="en-IN" dirty="0"/>
              <a:t> : deallocates memory</a:t>
            </a:r>
          </a:p>
          <a:p>
            <a:r>
              <a:rPr lang="en-IN" dirty="0"/>
              <a:t>Memory that is allocated through </a:t>
            </a:r>
            <a:r>
              <a:rPr lang="en-IN" i="1" dirty="0"/>
              <a:t>new</a:t>
            </a:r>
            <a:r>
              <a:rPr lang="en-IN" dirty="0"/>
              <a:t> has to be released with </a:t>
            </a:r>
            <a:r>
              <a:rPr lang="en-IN" i="1" dirty="0"/>
              <a:t>delete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i="1" dirty="0"/>
              <a:t>		&lt;</a:t>
            </a:r>
            <a:r>
              <a:rPr lang="en-IN" sz="2600" i="1" dirty="0"/>
              <a:t>type&gt; *&lt;variable&gt; = 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sz="2600" i="1" dirty="0"/>
              <a:t> &lt;type&gt; (optional </a:t>
            </a:r>
            <a:r>
              <a:rPr lang="en-IN" sz="2600" i="1" dirty="0" err="1"/>
              <a:t>args</a:t>
            </a:r>
            <a:r>
              <a:rPr lang="en-IN" sz="2600" i="1" dirty="0"/>
              <a:t>) ;</a:t>
            </a:r>
          </a:p>
          <a:p>
            <a:pPr marL="0" indent="0">
              <a:buNone/>
            </a:pPr>
            <a:r>
              <a:rPr lang="en-IN" sz="2600" i="1" dirty="0"/>
              <a:t>		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sz="2600" i="1" dirty="0"/>
              <a:t> &lt;variable&gt; ;</a:t>
            </a:r>
          </a:p>
          <a:p>
            <a:pPr marL="0" indent="0">
              <a:buNone/>
            </a:pPr>
            <a:endParaRPr lang="en-IN" sz="2600" i="1" dirty="0"/>
          </a:p>
          <a:p>
            <a:pPr marL="0" indent="0">
              <a:buNone/>
            </a:pPr>
            <a:r>
              <a:rPr lang="en-IN" sz="2600" i="1" dirty="0"/>
              <a:t>		</a:t>
            </a:r>
            <a:r>
              <a:rPr lang="en-IN" sz="2600" i="1" dirty="0" err="1"/>
              <a:t>int</a:t>
            </a:r>
            <a:r>
              <a:rPr lang="en-IN" sz="2600" i="1" dirty="0"/>
              <a:t> *p = 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sz="2600" i="1" dirty="0"/>
              <a:t> </a:t>
            </a:r>
            <a:r>
              <a:rPr lang="en-IN" sz="2600" i="1" dirty="0" err="1"/>
              <a:t>int</a:t>
            </a:r>
            <a:r>
              <a:rPr lang="en-IN" sz="2600" i="1" dirty="0"/>
              <a:t>(value);</a:t>
            </a:r>
          </a:p>
          <a:p>
            <a:pPr marL="0" indent="0">
              <a:buNone/>
            </a:pPr>
            <a:r>
              <a:rPr lang="en-IN" sz="2600" i="1" dirty="0"/>
              <a:t>		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sz="2600" i="1" dirty="0"/>
              <a:t> p 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BCA00-3E0B-45B4-AEE1-C295B902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08685-EAA4-4F37-83A4-4E448724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244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malloc vs new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malloc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423215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Function</a:t>
            </a:r>
          </a:p>
          <a:p>
            <a:r>
              <a:rPr lang="en-IN" dirty="0"/>
              <a:t>Requires size during allocation</a:t>
            </a:r>
          </a:p>
          <a:p>
            <a:r>
              <a:rPr lang="en-IN" dirty="0"/>
              <a:t>Cannot initialize memory</a:t>
            </a:r>
          </a:p>
          <a:p>
            <a:r>
              <a:rPr lang="en-IN" dirty="0"/>
              <a:t>Cannot call constructors</a:t>
            </a:r>
          </a:p>
          <a:p>
            <a:r>
              <a:rPr lang="en-IN" dirty="0"/>
              <a:t>Returns void pointer that needs to be type casted</a:t>
            </a:r>
          </a:p>
          <a:p>
            <a:r>
              <a:rPr lang="en-IN" dirty="0"/>
              <a:t>Cannot be customized</a:t>
            </a:r>
          </a:p>
          <a:p>
            <a:r>
              <a:rPr lang="en-IN" dirty="0"/>
              <a:t>malloc, </a:t>
            </a:r>
            <a:r>
              <a:rPr lang="en-IN" dirty="0" err="1"/>
              <a:t>calloc</a:t>
            </a:r>
            <a:r>
              <a:rPr lang="en-IN" dirty="0"/>
              <a:t> &amp; </a:t>
            </a:r>
            <a:r>
              <a:rPr lang="en-IN" dirty="0" err="1"/>
              <a:t>realloc</a:t>
            </a:r>
            <a:endParaRPr lang="en-IN" dirty="0"/>
          </a:p>
          <a:p>
            <a:r>
              <a:rPr lang="en-IN" dirty="0"/>
              <a:t>Return NULL on failure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new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423215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Operator</a:t>
            </a:r>
          </a:p>
          <a:p>
            <a:r>
              <a:rPr lang="en-IN" dirty="0"/>
              <a:t>Size is ascertained from the type</a:t>
            </a:r>
          </a:p>
          <a:p>
            <a:r>
              <a:rPr lang="en-IN" dirty="0"/>
              <a:t>Can initialize memory</a:t>
            </a:r>
          </a:p>
          <a:p>
            <a:r>
              <a:rPr lang="en-IN" dirty="0"/>
              <a:t>Can call constructors</a:t>
            </a:r>
          </a:p>
          <a:p>
            <a:r>
              <a:rPr lang="en-IN" dirty="0"/>
              <a:t>Returns correct type of pointer</a:t>
            </a:r>
          </a:p>
          <a:p>
            <a:r>
              <a:rPr lang="en-IN" dirty="0"/>
              <a:t>Can be customized through overloading</a:t>
            </a:r>
          </a:p>
          <a:p>
            <a:r>
              <a:rPr lang="en-IN" dirty="0"/>
              <a:t>Has different forms</a:t>
            </a:r>
          </a:p>
          <a:p>
            <a:r>
              <a:rPr lang="en-IN" dirty="0"/>
              <a:t>Throws exception on failure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575EB0-767B-4C0A-A675-A1C10F09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04D677-24B0-4524-AFBC-EAF18EEB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508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For Arrays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Another form of new</a:t>
            </a:r>
          </a:p>
          <a:p>
            <a:r>
              <a:rPr lang="en-IN" dirty="0"/>
              <a:t>Used for allocating dynamic arrays</a:t>
            </a:r>
            <a:endParaRPr lang="en-IN" i="1" dirty="0"/>
          </a:p>
          <a:p>
            <a:r>
              <a:rPr lang="en-IN" dirty="0"/>
              <a:t>Written as </a:t>
            </a:r>
            <a:r>
              <a:rPr lang="en-IN" i="1" dirty="0"/>
              <a:t>new[]</a:t>
            </a:r>
          </a:p>
          <a:p>
            <a:r>
              <a:rPr lang="en-IN" dirty="0"/>
              <a:t>Subsequently, use </a:t>
            </a:r>
            <a:r>
              <a:rPr lang="en-IN" i="1" dirty="0"/>
              <a:t>delete [] </a:t>
            </a:r>
            <a:r>
              <a:rPr lang="en-IN" dirty="0"/>
              <a:t>for releasing the memory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&lt;type&gt; *&lt;variable&gt; = 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i="1" dirty="0"/>
              <a:t> &lt;type&gt;[size]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i="1" dirty="0"/>
              <a:t> [] &lt;variable&gt; ;</a:t>
            </a:r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*p = 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i="1" dirty="0"/>
              <a:t> </a:t>
            </a:r>
            <a:r>
              <a:rPr lang="en-IN" i="1" dirty="0" err="1"/>
              <a:t>int</a:t>
            </a:r>
            <a:r>
              <a:rPr lang="en-IN" i="1" dirty="0"/>
              <a:t>[5] ;//Allocate memory for 5 integers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i="1" dirty="0"/>
              <a:t> []p ;	//Note the usage of [] with delete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E5528A-9070-440F-9370-B33DE064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38A85A-45FA-4C38-AE0E-D4128F3F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08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Points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Always use as a pair</a:t>
            </a:r>
          </a:p>
          <a:p>
            <a:r>
              <a:rPr lang="en-IN" sz="3600" dirty="0"/>
              <a:t>Not calling </a:t>
            </a:r>
            <a:r>
              <a:rPr lang="en-IN" sz="3600" i="1" dirty="0"/>
              <a:t>delete</a:t>
            </a:r>
            <a:r>
              <a:rPr lang="en-IN" sz="3600" dirty="0"/>
              <a:t> causes a memory leak</a:t>
            </a:r>
          </a:p>
          <a:p>
            <a:r>
              <a:rPr lang="en-IN" sz="3600" dirty="0"/>
              <a:t>Responsibility of the programmer to release the memory</a:t>
            </a:r>
          </a:p>
          <a:p>
            <a:r>
              <a:rPr lang="en-IN" sz="3600" dirty="0"/>
              <a:t>Do not mix malloc and new in same code</a:t>
            </a:r>
          </a:p>
          <a:p>
            <a:endParaRPr lang="en-IN" sz="3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A23647-7DAC-46B3-B25F-645472F0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189EA7-5E54-4785-A1B7-2B58C41D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542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Uses objects as fundamental building blocks, rather algorithms</a:t>
            </a:r>
          </a:p>
          <a:p>
            <a:endParaRPr lang="en-IN" sz="3200" dirty="0"/>
          </a:p>
          <a:p>
            <a:r>
              <a:rPr lang="en-IN" sz="3200" dirty="0"/>
              <a:t>Program is created as a collection of objects</a:t>
            </a:r>
          </a:p>
          <a:p>
            <a:endParaRPr lang="en-IN" sz="3200" dirty="0"/>
          </a:p>
          <a:p>
            <a:r>
              <a:rPr lang="en-IN" sz="3200" dirty="0"/>
              <a:t>Every object is an instance of some class</a:t>
            </a:r>
          </a:p>
          <a:p>
            <a:endParaRPr lang="en-IN" sz="3200" dirty="0"/>
          </a:p>
          <a:p>
            <a:r>
              <a:rPr lang="en-IN" sz="3200" dirty="0"/>
              <a:t>Classes are united via inheritance relationship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650FB-B4C6-4725-AE5A-4163585F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9CFD9-2E37-41D5-96D3-6CEED34F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819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Basic programming knowledge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IN" sz="3600" dirty="0"/>
              <a:t>C, Java, C#, Python or any other language</a:t>
            </a:r>
          </a:p>
          <a:p>
            <a:endParaRPr lang="en-IN" sz="3600" dirty="0"/>
          </a:p>
          <a:p>
            <a:r>
              <a:rPr lang="en-IN" sz="3600" dirty="0"/>
              <a:t>Visual Studio 2015/2017 Community Edition</a:t>
            </a:r>
          </a:p>
          <a:p>
            <a:endParaRPr lang="en-IN" sz="3600" dirty="0"/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C3455-7993-47CB-ABB7-9AEDA895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06476-F4D2-4C54-BFC6-1E8EE16C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931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Simulate interactions of objects in real-world systems</a:t>
            </a:r>
          </a:p>
          <a:p>
            <a:endParaRPr lang="en-IN" sz="3200" dirty="0"/>
          </a:p>
          <a:p>
            <a:r>
              <a:rPr lang="en-IN" sz="3200" dirty="0"/>
              <a:t>Allows representation of objects in problem domain as software objects</a:t>
            </a:r>
          </a:p>
          <a:p>
            <a:endParaRPr lang="en-IN" sz="3200" dirty="0"/>
          </a:p>
          <a:p>
            <a:r>
              <a:rPr lang="en-IN" sz="3200" dirty="0"/>
              <a:t>Decreases complexity of software systems</a:t>
            </a:r>
          </a:p>
          <a:p>
            <a:endParaRPr lang="en-IN" sz="3200" dirty="0"/>
          </a:p>
          <a:p>
            <a:r>
              <a:rPr lang="en-IN" sz="3200" dirty="0"/>
              <a:t>Make code reusable, extensible and maintainable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343A0-1651-4562-9AFA-34D9BB70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94304-272A-45A8-B41E-9A1D30D5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016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Basic principles that help us write OO programs</a:t>
            </a:r>
          </a:p>
          <a:p>
            <a:r>
              <a:rPr lang="en-IN" sz="3200" dirty="0"/>
              <a:t>Abstraction</a:t>
            </a:r>
          </a:p>
          <a:p>
            <a:r>
              <a:rPr lang="en-IN" sz="3200" dirty="0"/>
              <a:t>Encapsulation</a:t>
            </a:r>
          </a:p>
          <a:p>
            <a:r>
              <a:rPr lang="en-IN" sz="3200" dirty="0"/>
              <a:t>Inheritance</a:t>
            </a:r>
          </a:p>
          <a:p>
            <a:r>
              <a:rPr lang="en-IN" sz="3200" dirty="0"/>
              <a:t>Polymorphism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F3E1E-99C9-47F6-A19A-501ECD78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76D14-7F2E-42CB-8EC3-A8AFACDE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213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Abstraction focuses on important &amp; necessary details</a:t>
            </a:r>
          </a:p>
          <a:p>
            <a:r>
              <a:rPr lang="en-IN" dirty="0"/>
              <a:t>Unwanted features are left out</a:t>
            </a:r>
          </a:p>
          <a:p>
            <a:r>
              <a:rPr lang="en-IN" dirty="0"/>
              <a:t>e.g. name of a person without other details (age, weight, </a:t>
            </a:r>
            <a:r>
              <a:rPr lang="en-IN" dirty="0" err="1"/>
              <a:t>etc</a:t>
            </a:r>
            <a:r>
              <a:rPr lang="en-IN" dirty="0"/>
              <a:t>)</a:t>
            </a:r>
          </a:p>
          <a:p>
            <a:r>
              <a:rPr lang="en-IN" dirty="0"/>
              <a:t>Helps focus on important characteristics</a:t>
            </a:r>
          </a:p>
          <a:p>
            <a:r>
              <a:rPr lang="en-IN" dirty="0"/>
              <a:t>Used to represent real-life objects in software, but without the associated complexity</a:t>
            </a:r>
          </a:p>
          <a:p>
            <a:r>
              <a:rPr lang="en-IN" dirty="0"/>
              <a:t>Represented through a class, struct, interface, union or </a:t>
            </a:r>
            <a:r>
              <a:rPr lang="en-IN" dirty="0" err="1"/>
              <a:t>enum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403DC-28DE-4019-BE81-55EC8D0C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4950A-C7D0-4CC9-90C9-830CE5F1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254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Next step after abstraction</a:t>
            </a:r>
          </a:p>
          <a:p>
            <a:r>
              <a:rPr lang="en-IN" dirty="0"/>
              <a:t>Hides the implementation details of a class</a:t>
            </a:r>
          </a:p>
          <a:p>
            <a:r>
              <a:rPr lang="en-IN" dirty="0"/>
              <a:t>The class provides behaviour without revealing the implementation</a:t>
            </a:r>
          </a:p>
          <a:p>
            <a:r>
              <a:rPr lang="en-IN" dirty="0"/>
              <a:t>Objects of such classes are easy to use</a:t>
            </a:r>
          </a:p>
          <a:p>
            <a:r>
              <a:rPr lang="en-IN" dirty="0"/>
              <a:t>The internal implementation can be changed without the users’ knowledge</a:t>
            </a:r>
          </a:p>
          <a:p>
            <a:r>
              <a:rPr lang="en-IN" dirty="0"/>
              <a:t>Implemented through access modifiers in OO languages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139B3-6A0E-4A90-A573-3D53BA43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C4C16-2091-4359-8101-7B43B0B4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849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Represents a hierarchy of classes</a:t>
            </a:r>
          </a:p>
          <a:p>
            <a:r>
              <a:rPr lang="en-IN" dirty="0"/>
              <a:t>The classes are related through “is-a” relationship</a:t>
            </a:r>
          </a:p>
          <a:p>
            <a:r>
              <a:rPr lang="en-IN" dirty="0"/>
              <a:t>The relation is due to same behaviour of classes</a:t>
            </a:r>
          </a:p>
          <a:p>
            <a:r>
              <a:rPr lang="en-IN" dirty="0"/>
              <a:t>e.g. a dog is an animal</a:t>
            </a:r>
          </a:p>
          <a:p>
            <a:r>
              <a:rPr lang="en-IN" dirty="0"/>
              <a:t>The behaviour &amp; its implementation is inherited by the children from the parent</a:t>
            </a:r>
          </a:p>
          <a:p>
            <a:r>
              <a:rPr lang="en-IN" dirty="0"/>
              <a:t>The child classes may then reuse the behaviour with the same implementation or provide a different implementation</a:t>
            </a:r>
          </a:p>
          <a:p>
            <a:r>
              <a:rPr lang="en-IN" dirty="0"/>
              <a:t>Promotes reuse &amp; extensibility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48432-A6CB-4628-B82B-3E2EA697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C2D65-B36D-4226-9B34-830A923E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359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Signifies relationship between objects</a:t>
            </a:r>
          </a:p>
          <a:p>
            <a:r>
              <a:rPr lang="en-IN" dirty="0"/>
              <a:t>Represented as “has-a” or “part-of” relationship</a:t>
            </a:r>
          </a:p>
          <a:p>
            <a:r>
              <a:rPr lang="en-IN" dirty="0"/>
              <a:t>Promotes reuse of objects</a:t>
            </a:r>
          </a:p>
          <a:p>
            <a:r>
              <a:rPr lang="en-IN" dirty="0"/>
              <a:t>e.g. car has an engine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81009-28F5-489E-98F6-28F9DC0F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E2701-E3DE-4A18-B00B-794E40C2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066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Means different forms</a:t>
            </a:r>
          </a:p>
          <a:p>
            <a:r>
              <a:rPr lang="en-IN" dirty="0"/>
              <a:t>Represents common behaviour with different implementations</a:t>
            </a:r>
          </a:p>
          <a:p>
            <a:r>
              <a:rPr lang="en-IN" dirty="0"/>
              <a:t>Response will be different for each object, either based on its class or the arguments</a:t>
            </a:r>
          </a:p>
          <a:p>
            <a:r>
              <a:rPr lang="en-IN" dirty="0"/>
              <a:t>e.g. car, cycle, person, etc. can move differently</a:t>
            </a:r>
          </a:p>
          <a:p>
            <a:r>
              <a:rPr lang="en-IN" dirty="0"/>
              <a:t>Implemented through function overloading, templates &amp; virtual functions</a:t>
            </a:r>
          </a:p>
          <a:p>
            <a:r>
              <a:rPr lang="en-IN" dirty="0"/>
              <a:t>Used in conjunction with inheritance &amp; composition</a:t>
            </a:r>
          </a:p>
          <a:p>
            <a:r>
              <a:rPr lang="en-IN" dirty="0"/>
              <a:t>Promotes reuse, scalability &amp; extensibility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BA5BA-0A3B-4935-9C7F-7C2A9F6B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964CD-8D3E-4E01-AA7A-4D1398B8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670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Blueprint/template/recipe </a:t>
            </a:r>
          </a:p>
          <a:p>
            <a:r>
              <a:rPr lang="en-IN" sz="3600" dirty="0"/>
              <a:t>Represents an abstraction </a:t>
            </a:r>
          </a:p>
          <a:p>
            <a:r>
              <a:rPr lang="en-IN" sz="3600" dirty="0"/>
              <a:t>Every object is instantiated</a:t>
            </a:r>
          </a:p>
          <a:p>
            <a:r>
              <a:rPr lang="en-IN" sz="3600" dirty="0"/>
              <a:t>Instance of a class</a:t>
            </a:r>
          </a:p>
          <a:p>
            <a:r>
              <a:rPr lang="en-IN" sz="3600" dirty="0"/>
              <a:t>Can have multiple instances</a:t>
            </a:r>
          </a:p>
          <a:p>
            <a:r>
              <a:rPr lang="en-IN" sz="3600" dirty="0"/>
              <a:t>Objects are independent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039EA-1654-4360-A1E8-C0DDD5EE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8CDAA-1F3A-456F-B5D2-98AAF96C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233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i="1" dirty="0"/>
              <a:t>class &lt;name&gt; {</a:t>
            </a:r>
          </a:p>
          <a:p>
            <a:pPr marL="0" indent="0">
              <a:buNone/>
            </a:pPr>
            <a:r>
              <a:rPr lang="en-IN" sz="3600" i="1" dirty="0">
                <a:solidFill>
                  <a:schemeClr val="bg1">
                    <a:lumMod val="50000"/>
                  </a:schemeClr>
                </a:solidFill>
              </a:rPr>
              <a:t>//Members are private by default</a:t>
            </a:r>
          </a:p>
          <a:p>
            <a:pPr marL="0" indent="0">
              <a:buNone/>
            </a:pPr>
            <a:r>
              <a:rPr lang="en-IN" sz="3600" i="1" dirty="0"/>
              <a:t>&lt;modifiers&gt;:</a:t>
            </a:r>
          </a:p>
          <a:p>
            <a:pPr marL="0" indent="0">
              <a:buNone/>
            </a:pPr>
            <a:r>
              <a:rPr lang="en-IN" sz="3600" i="1" dirty="0"/>
              <a:t>	&lt;member variables&gt; </a:t>
            </a:r>
          </a:p>
          <a:p>
            <a:pPr marL="0" indent="0">
              <a:buNone/>
            </a:pPr>
            <a:r>
              <a:rPr lang="en-IN" sz="3600" i="1" dirty="0"/>
              <a:t>	&lt;member functions&gt;</a:t>
            </a:r>
          </a:p>
          <a:p>
            <a:pPr marL="0" indent="0">
              <a:buNone/>
            </a:pPr>
            <a:r>
              <a:rPr lang="en-IN" sz="3600" i="1" dirty="0"/>
              <a:t>} ;	</a:t>
            </a:r>
          </a:p>
          <a:p>
            <a:pPr marL="0" indent="0">
              <a:buNone/>
            </a:pPr>
            <a:endParaRPr lang="en-IN" sz="36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56B3D-AB51-4A53-A0DE-0DBD9E40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DC32E-EB5F-4988-800B-639C0A7F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632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i="1" dirty="0"/>
              <a:t>class Car {</a:t>
            </a:r>
          </a:p>
          <a:p>
            <a:pPr marL="0" indent="0">
              <a:buNone/>
            </a:pPr>
            <a:r>
              <a:rPr lang="en-IN" i="1" dirty="0"/>
              <a:t>private:</a:t>
            </a:r>
          </a:p>
          <a:p>
            <a:pPr marL="0" indent="0">
              <a:buNone/>
            </a:pPr>
            <a:r>
              <a:rPr lang="en-IN" i="1" dirty="0"/>
              <a:t>	float fuel ;</a:t>
            </a:r>
          </a:p>
          <a:p>
            <a:pPr marL="0" indent="0">
              <a:buNone/>
            </a:pPr>
            <a:r>
              <a:rPr lang="en-IN" i="1" dirty="0"/>
              <a:t>	float speed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passengers ;</a:t>
            </a:r>
          </a:p>
          <a:p>
            <a:pPr marL="0" indent="0">
              <a:buNone/>
            </a:pPr>
            <a:r>
              <a:rPr lang="en-IN" i="1" dirty="0"/>
              <a:t>public:</a:t>
            </a:r>
          </a:p>
          <a:p>
            <a:pPr marL="0" indent="0">
              <a:buNone/>
            </a:pPr>
            <a:r>
              <a:rPr lang="en-IN" i="1" dirty="0"/>
              <a:t>	void </a:t>
            </a:r>
            <a:r>
              <a:rPr lang="en-IN" i="1" dirty="0" err="1"/>
              <a:t>FillFuel</a:t>
            </a:r>
            <a:r>
              <a:rPr lang="en-IN" i="1" dirty="0"/>
              <a:t>(float amount) ;</a:t>
            </a:r>
          </a:p>
          <a:p>
            <a:pPr marL="0" indent="0">
              <a:buNone/>
            </a:pPr>
            <a:r>
              <a:rPr lang="en-IN" i="1" dirty="0"/>
              <a:t>	void Accelerate() 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4F191-6624-4C3D-BAE1-D7524FB1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5EF42-186A-45DD-B051-B6A65F4A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45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 Oriented Programming in C++</a:t>
            </a:r>
          </a:p>
          <a:p>
            <a:r>
              <a:rPr lang="en-IN" dirty="0"/>
              <a:t>Reference, qualifiers, pointers, memory management</a:t>
            </a:r>
          </a:p>
          <a:p>
            <a:r>
              <a:rPr lang="en-IN" dirty="0"/>
              <a:t>Classes, operator overloading, exception handling</a:t>
            </a:r>
          </a:p>
          <a:p>
            <a:r>
              <a:rPr lang="en-IN" dirty="0"/>
              <a:t>Inheritance, composition &amp; polymorphism</a:t>
            </a:r>
          </a:p>
          <a:p>
            <a:r>
              <a:rPr lang="en-IN" dirty="0"/>
              <a:t>Generic programming through templates</a:t>
            </a:r>
          </a:p>
          <a:p>
            <a:r>
              <a:rPr lang="en-IN" dirty="0"/>
              <a:t>Overview of the standard template library (new containers, chrono, threads, filesystem)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EF36A-2582-4B4B-A90E-004951FB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61954-4951-4273-970A-7049928E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267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Creates a user-defined type through keyword </a:t>
            </a:r>
            <a:r>
              <a:rPr lang="en-IN" sz="3200" i="1" dirty="0"/>
              <a:t>struct</a:t>
            </a:r>
          </a:p>
          <a:p>
            <a:r>
              <a:rPr lang="en-IN" sz="3200" dirty="0"/>
              <a:t>Similar to a class</a:t>
            </a:r>
          </a:p>
          <a:p>
            <a:r>
              <a:rPr lang="en-IN" sz="3200" dirty="0"/>
              <a:t>Default access is public</a:t>
            </a:r>
          </a:p>
          <a:p>
            <a:r>
              <a:rPr lang="en-IN" sz="3200" dirty="0"/>
              <a:t>Frequently used </a:t>
            </a:r>
          </a:p>
          <a:p>
            <a:pPr lvl="1"/>
            <a:r>
              <a:rPr lang="en-IN" sz="2800" dirty="0"/>
              <a:t>to represent simple abstract types such as point, vector3D, etc.</a:t>
            </a:r>
          </a:p>
          <a:p>
            <a:pPr lvl="1"/>
            <a:r>
              <a:rPr lang="en-IN" sz="2800" dirty="0"/>
              <a:t>for implementing function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F43C6-5856-4DF7-96AB-A41A2193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2BF43-2738-43E7-9959-EB15B415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95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Non-Static Data Member Initializers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200" dirty="0"/>
              <a:t>Convenient way of initializing class members with values during declaration</a:t>
            </a:r>
          </a:p>
          <a:p>
            <a:pPr marL="0" indent="0">
              <a:buNone/>
            </a:pPr>
            <a:r>
              <a:rPr lang="en-IN" sz="3200" dirty="0"/>
              <a:t>		</a:t>
            </a:r>
            <a:r>
              <a:rPr lang="en-IN" sz="3200" i="1" dirty="0"/>
              <a:t>class Class{</a:t>
            </a:r>
          </a:p>
          <a:p>
            <a:pPr marL="0" indent="0">
              <a:buNone/>
            </a:pPr>
            <a:r>
              <a:rPr lang="en-IN" sz="3200" i="1" dirty="0"/>
              <a:t>			&lt;type1&gt; &lt;var1&gt; {&lt;initializer&gt; };</a:t>
            </a:r>
          </a:p>
          <a:p>
            <a:pPr marL="0" indent="0">
              <a:buNone/>
            </a:pPr>
            <a:r>
              <a:rPr lang="en-IN" sz="3200" i="1" dirty="0"/>
              <a:t>			&lt;type2&gt; &lt;var2&gt; = &lt;initializer&gt; ;</a:t>
            </a:r>
          </a:p>
          <a:p>
            <a:r>
              <a:rPr lang="en-IN" sz="3200" dirty="0"/>
              <a:t>Ensures the members are initialized with valid values</a:t>
            </a:r>
          </a:p>
          <a:p>
            <a:r>
              <a:rPr lang="en-IN" sz="3200" dirty="0"/>
              <a:t>Can be used to initialize any type</a:t>
            </a:r>
          </a:p>
          <a:p>
            <a:r>
              <a:rPr lang="en-IN" sz="3200" dirty="0"/>
              <a:t>Compiler automatically generates initialization code</a:t>
            </a:r>
          </a:p>
          <a:p>
            <a:r>
              <a:rPr lang="en-IN" sz="3200" dirty="0"/>
              <a:t>Initialization in a user-defined constructor takes precedence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F779C-DA22-4698-A451-5AAEC444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F6055-FE2D-4280-BBE1-16F61D60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408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Invoked automatically during instantiation</a:t>
            </a:r>
          </a:p>
          <a:p>
            <a:r>
              <a:rPr lang="en-IN" dirty="0"/>
              <a:t>Used for initialization</a:t>
            </a:r>
          </a:p>
          <a:p>
            <a:r>
              <a:rPr lang="en-IN" dirty="0"/>
              <a:t>Doesn’t have any return type</a:t>
            </a:r>
          </a:p>
          <a:p>
            <a:r>
              <a:rPr lang="en-IN" dirty="0"/>
              <a:t>Can be overloaded</a:t>
            </a:r>
          </a:p>
          <a:p>
            <a:pPr lvl="1"/>
            <a:r>
              <a:rPr lang="en-IN" dirty="0"/>
              <a:t>Default</a:t>
            </a:r>
          </a:p>
          <a:p>
            <a:pPr lvl="1"/>
            <a:r>
              <a:rPr lang="en-IN" dirty="0"/>
              <a:t>Parameterized</a:t>
            </a:r>
          </a:p>
          <a:p>
            <a:pPr lvl="1"/>
            <a:r>
              <a:rPr lang="en-IN" dirty="0"/>
              <a:t>Copy</a:t>
            </a:r>
          </a:p>
          <a:p>
            <a:pPr lvl="1"/>
            <a:r>
              <a:rPr lang="en-IN" dirty="0"/>
              <a:t>Delegating</a:t>
            </a:r>
          </a:p>
          <a:p>
            <a:pPr lvl="1"/>
            <a:r>
              <a:rPr lang="en-IN" dirty="0"/>
              <a:t>Inheriting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E039E-AF79-43FE-A1E8-171B9645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8B551-9AEE-4EC1-B498-F96BD891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009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Constructor with no arguments</a:t>
            </a:r>
          </a:p>
          <a:p>
            <a:pPr marL="0" indent="0">
              <a:buNone/>
            </a:pPr>
            <a:r>
              <a:rPr lang="en-IN" sz="3200" dirty="0"/>
              <a:t>	</a:t>
            </a:r>
          </a:p>
          <a:p>
            <a:pPr marL="0" indent="0">
              <a:buNone/>
            </a:pPr>
            <a:r>
              <a:rPr lang="en-IN" sz="3200" i="1" dirty="0"/>
              <a:t>	Car c ;//Invokes default constructor</a:t>
            </a:r>
          </a:p>
          <a:p>
            <a:endParaRPr lang="en-IN" sz="3200" dirty="0"/>
          </a:p>
          <a:p>
            <a:r>
              <a:rPr lang="en-IN" sz="3200" dirty="0"/>
              <a:t>Automatically synthesized by the compiler</a:t>
            </a:r>
          </a:p>
          <a:p>
            <a:pPr lvl="1"/>
            <a:r>
              <a:rPr lang="en-IN" sz="2800" dirty="0"/>
              <a:t>if no other user-defined constructor exist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A25A3-85D2-4052-902D-84E7CFD8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C11D4-FF17-4F06-8688-920A988E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788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Parameterized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Constructor that accepts one or more arguments</a:t>
            </a:r>
          </a:p>
          <a:p>
            <a:r>
              <a:rPr lang="en-IN" dirty="0"/>
              <a:t>Used to initialize the object with user-defined values</a:t>
            </a:r>
          </a:p>
          <a:p>
            <a:r>
              <a:rPr lang="en-IN" dirty="0"/>
              <a:t>Never synthesized by the compiler</a:t>
            </a:r>
          </a:p>
          <a:p>
            <a:r>
              <a:rPr lang="en-IN" dirty="0"/>
              <a:t>Blocks auto generation of default constructor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AB284-E627-4C62-B586-17E16526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21E22-5552-4A0B-B851-F4E5104A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090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that is invoked automatically when an object is destroyed</a:t>
            </a:r>
          </a:p>
          <a:p>
            <a:r>
              <a:rPr lang="en-US" dirty="0"/>
              <a:t>Used for releasing resources that may have been allocated in the constructor</a:t>
            </a:r>
          </a:p>
          <a:p>
            <a:r>
              <a:rPr lang="en-US" dirty="0"/>
              <a:t>Cannot be overloaded</a:t>
            </a:r>
          </a:p>
          <a:p>
            <a:r>
              <a:rPr lang="en-US" dirty="0"/>
              <a:t>No arguments</a:t>
            </a:r>
          </a:p>
          <a:p>
            <a:r>
              <a:rPr lang="en-US" dirty="0"/>
              <a:t>Compiler synthesizes one if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B6D6C-8EE2-4116-8348-58C4ABDD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22B13-2C3D-4025-AC9E-5D9EFB32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768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hidden pointer passed to member function</a:t>
            </a:r>
          </a:p>
          <a:p>
            <a:r>
              <a:rPr lang="en-US" dirty="0"/>
              <a:t>Points to the object that invoked the member function</a:t>
            </a:r>
          </a:p>
          <a:p>
            <a:r>
              <a:rPr lang="en-US" dirty="0"/>
              <a:t>Provided as a keyword that is meaningful only in member functions</a:t>
            </a:r>
          </a:p>
          <a:p>
            <a:r>
              <a:rPr lang="en-US" dirty="0"/>
              <a:t>Can be used to access members inside the member functions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A1B86-EB59-46B3-AB15-E9BB9E1C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2D278-25F3-4A68-859B-7ABB3FBD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317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Member variables qualified with static keyword</a:t>
            </a:r>
          </a:p>
          <a:p>
            <a:r>
              <a:rPr lang="en-US" sz="3600" dirty="0"/>
              <a:t>Not part of the object</a:t>
            </a:r>
          </a:p>
          <a:p>
            <a:r>
              <a:rPr lang="en-US" sz="3600" dirty="0"/>
              <a:t>Belong to the class</a:t>
            </a:r>
          </a:p>
          <a:p>
            <a:r>
              <a:rPr lang="en-US" sz="3600" dirty="0"/>
              <a:t>Only one copy exists</a:t>
            </a:r>
          </a:p>
          <a:p>
            <a:r>
              <a:rPr lang="en-US" sz="3600" dirty="0"/>
              <a:t>Shared between objects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B7C5E-19EA-41E0-BA6D-F43F383D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9C82B-8C91-47B2-923C-C519E055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434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Cannot be initialized inside the class</a:t>
            </a:r>
          </a:p>
          <a:p>
            <a:r>
              <a:rPr lang="en-US" dirty="0"/>
              <a:t>Have to be defined outside the class for initialization</a:t>
            </a:r>
          </a:p>
          <a:p>
            <a:r>
              <a:rPr lang="en-US" dirty="0"/>
              <a:t>Default initialization assigns default value of the type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Car.h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/>
              <a:t>class Car{</a:t>
            </a:r>
          </a:p>
          <a:p>
            <a:pPr marL="0" indent="0">
              <a:buNone/>
            </a:pPr>
            <a:r>
              <a:rPr lang="en-US" i="1" dirty="0"/>
              <a:t>	static 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totalCars</a:t>
            </a:r>
            <a:r>
              <a:rPr lang="en-US" i="1" dirty="0"/>
              <a:t>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3800475"/>
            <a:ext cx="6048375" cy="113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//Car.cpp</a:t>
            </a:r>
          </a:p>
          <a:p>
            <a:pPr marL="0" indent="0">
              <a:buNone/>
            </a:pPr>
            <a:r>
              <a:rPr lang="en-US" i="1" dirty="0" err="1"/>
              <a:t>int</a:t>
            </a:r>
            <a:r>
              <a:rPr lang="en-US" i="1" dirty="0"/>
              <a:t> Car::</a:t>
            </a:r>
            <a:r>
              <a:rPr lang="en-US" i="1" dirty="0" err="1"/>
              <a:t>totalCars</a:t>
            </a:r>
            <a:r>
              <a:rPr lang="en-US" i="1" dirty="0"/>
              <a:t> ; //Default </a:t>
            </a:r>
            <a:r>
              <a:rPr lang="en-US" i="1" dirty="0" err="1"/>
              <a:t>init</a:t>
            </a:r>
            <a:r>
              <a:rPr lang="en-US" i="1" dirty="0"/>
              <a:t> to 0</a:t>
            </a:r>
            <a:endParaRPr lang="en-IN" i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77137-6477-411F-8CF3-DC07C0C0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FAF4-9FE0-4A3F-94D4-82912167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301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qualified with static keyword</a:t>
            </a:r>
          </a:p>
          <a:p>
            <a:r>
              <a:rPr lang="en-US" dirty="0"/>
              <a:t>Required only in declaration</a:t>
            </a:r>
          </a:p>
          <a:p>
            <a:r>
              <a:rPr lang="en-US" dirty="0"/>
              <a:t>Belong to class and not objects</a:t>
            </a:r>
          </a:p>
          <a:p>
            <a:r>
              <a:rPr lang="en-US" dirty="0"/>
              <a:t>Do not receive this pointer</a:t>
            </a:r>
          </a:p>
          <a:p>
            <a:r>
              <a:rPr lang="en-US" dirty="0"/>
              <a:t>Cannot access non-static members of the class</a:t>
            </a:r>
          </a:p>
          <a:p>
            <a:r>
              <a:rPr lang="en-US" dirty="0"/>
              <a:t>Can be invoked directly through the class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5AB3C-CA54-4FE5-908D-5202F3B7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6AEE7-FF87-4C82-84BA-0D63F65C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504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Salient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Tons of examples</a:t>
            </a:r>
          </a:p>
          <a:p>
            <a:r>
              <a:rPr lang="en-IN" sz="3200" dirty="0"/>
              <a:t>Source code</a:t>
            </a:r>
          </a:p>
          <a:p>
            <a:r>
              <a:rPr lang="en-IN" sz="3200" dirty="0"/>
              <a:t>Short video length</a:t>
            </a:r>
          </a:p>
          <a:p>
            <a:r>
              <a:rPr lang="en-IN" sz="3200" dirty="0"/>
              <a:t>Exercises &amp; quizzes</a:t>
            </a:r>
          </a:p>
          <a:p>
            <a:r>
              <a:rPr lang="en-IN" sz="3200" dirty="0"/>
              <a:t>Understand C++ as an object oriented language</a:t>
            </a:r>
          </a:p>
          <a:p>
            <a:r>
              <a:rPr lang="en-IN" sz="3200" dirty="0"/>
              <a:t>Learn modern C++ (key C++11 features)</a:t>
            </a:r>
          </a:p>
          <a:p>
            <a:r>
              <a:rPr lang="en-IN" sz="3200" dirty="0"/>
              <a:t>Develop applications in modern C++</a:t>
            </a:r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8B04F-FFB0-449B-93D3-FCD065C8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26C02-E1A3-43EC-81BB-AFB069F8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974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Member functions qualified with </a:t>
            </a:r>
            <a:r>
              <a:rPr lang="en-US" sz="3200" dirty="0" err="1"/>
              <a:t>const</a:t>
            </a:r>
            <a:r>
              <a:rPr lang="en-US" sz="3200" dirty="0"/>
              <a:t> keyword</a:t>
            </a:r>
          </a:p>
          <a:p>
            <a:r>
              <a:rPr lang="en-US" sz="3200" dirty="0"/>
              <a:t>Both declaration and definition is qualified</a:t>
            </a:r>
          </a:p>
          <a:p>
            <a:r>
              <a:rPr lang="en-US" sz="3200" dirty="0"/>
              <a:t>Such functions cannot change value of any member variables</a:t>
            </a:r>
          </a:p>
          <a:p>
            <a:r>
              <a:rPr lang="en-US" sz="3200" dirty="0"/>
              <a:t>Useful for creating read-only functions</a:t>
            </a:r>
          </a:p>
          <a:p>
            <a:r>
              <a:rPr lang="en-US" sz="3200" dirty="0"/>
              <a:t>Constant objects can invoke only constant member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43D68-9B8C-4583-89FB-3CEF4BBC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07453-E9C2-49AC-98A2-E802DDC2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349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Similar to a class</a:t>
            </a:r>
          </a:p>
          <a:p>
            <a:r>
              <a:rPr lang="en-IN" sz="3200" dirty="0"/>
              <a:t>Supports everything that a class does</a:t>
            </a:r>
          </a:p>
          <a:p>
            <a:r>
              <a:rPr lang="en-IN" sz="3200" dirty="0"/>
              <a:t>Members are public by default</a:t>
            </a:r>
          </a:p>
          <a:p>
            <a:r>
              <a:rPr lang="en-IN" sz="3200" dirty="0"/>
              <a:t>Used for creating abstract data types &amp; function objects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EDF04-C89D-4C22-B8A9-62D4EF1E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875C7-CC78-4357-925C-6D7D1C00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293938"/>
      </p:ext>
    </p:extLst>
  </p:cSld>
  <p:clrMapOvr>
    <a:masterClrMapping/>
  </p:clrMapOvr>
  <p:transition spd="slow">
    <p:push dir="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Delegating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Allows a constructor to invoke another constructor</a:t>
            </a:r>
          </a:p>
          <a:p>
            <a:r>
              <a:rPr lang="en-IN" dirty="0"/>
              <a:t>Replacement for common initialization</a:t>
            </a:r>
          </a:p>
          <a:p>
            <a:r>
              <a:rPr lang="en-IN" dirty="0"/>
              <a:t>Reduces duplicate initialization code in multiple constructors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class Class{</a:t>
            </a:r>
          </a:p>
          <a:p>
            <a:pPr marL="0" indent="0">
              <a:buNone/>
            </a:pPr>
            <a:r>
              <a:rPr lang="en-IN" i="1" dirty="0"/>
              <a:t>		Class():Class(val1, val2){</a:t>
            </a:r>
          </a:p>
          <a:p>
            <a:pPr marL="0" indent="0">
              <a:buNone/>
            </a:pPr>
            <a:r>
              <a:rPr lang="en-IN" i="1" dirty="0"/>
              <a:t>		Class(arg1, arg2){</a:t>
            </a:r>
          </a:p>
          <a:p>
            <a:pPr marL="0" indent="0">
              <a:buNone/>
            </a:pPr>
            <a:r>
              <a:rPr lang="en-IN" i="1" dirty="0"/>
              <a:t>		//Initialization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CE801-992A-41EF-8EB1-6E4FAE02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BD853-D89A-46FB-B2B8-68A5E2DF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646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Creates copy of the object’s state in another object</a:t>
            </a:r>
          </a:p>
          <a:p>
            <a:r>
              <a:rPr lang="en-IN" sz="3200" dirty="0"/>
              <a:t>Synthesized automatically</a:t>
            </a:r>
          </a:p>
          <a:p>
            <a:r>
              <a:rPr lang="en-IN" sz="3200" dirty="0"/>
              <a:t>Default implementation copies values</a:t>
            </a:r>
          </a:p>
          <a:p>
            <a:r>
              <a:rPr lang="en-IN" sz="3200" dirty="0"/>
              <a:t>User-defined implementation required for pointer members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1C6A6-A605-44BB-B4F5-D8472D3F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FC619-85D2-4B6F-8FDA-DECA4A36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857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Of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All should be defined if a user implements any of them</a:t>
            </a:r>
          </a:p>
          <a:p>
            <a:pPr lvl="1"/>
            <a:r>
              <a:rPr lang="en-IN" dirty="0"/>
              <a:t>Destructor</a:t>
            </a:r>
          </a:p>
          <a:p>
            <a:pPr lvl="1"/>
            <a:r>
              <a:rPr lang="en-IN" dirty="0"/>
              <a:t>Copy constructor</a:t>
            </a:r>
          </a:p>
          <a:p>
            <a:pPr lvl="1"/>
            <a:r>
              <a:rPr lang="en-IN" dirty="0"/>
              <a:t>Copy assignment operator</a:t>
            </a:r>
          </a:p>
          <a:p>
            <a:r>
              <a:rPr lang="en-IN" dirty="0"/>
              <a:t>This will be due to allocation of some resource in a constructor</a:t>
            </a:r>
          </a:p>
          <a:p>
            <a:pPr lvl="1"/>
            <a:r>
              <a:rPr lang="en-IN" dirty="0"/>
              <a:t>Destructor will free the resource</a:t>
            </a:r>
          </a:p>
          <a:p>
            <a:pPr lvl="1"/>
            <a:r>
              <a:rPr lang="en-IN" dirty="0"/>
              <a:t>Copy constructor will perform a deep copy</a:t>
            </a:r>
          </a:p>
          <a:p>
            <a:pPr lvl="1"/>
            <a:r>
              <a:rPr lang="en-IN" dirty="0"/>
              <a:t>Copy assignment operation will also perform a deep copy</a:t>
            </a:r>
          </a:p>
          <a:p>
            <a:r>
              <a:rPr lang="en-IN" dirty="0"/>
              <a:t>Not implementing user defined operations can lead to memory leak or shallow copy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E36D9-AF29-4D90-B233-6F6D503D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E0955-6338-40E0-A03A-7DA5C17F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402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L-value &amp; R-value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L-value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Has a name</a:t>
            </a:r>
          </a:p>
          <a:p>
            <a:r>
              <a:rPr lang="en-IN" dirty="0"/>
              <a:t>All variables are l-values</a:t>
            </a:r>
          </a:p>
          <a:p>
            <a:r>
              <a:rPr lang="en-IN" dirty="0"/>
              <a:t>Can be assigned values</a:t>
            </a:r>
          </a:p>
          <a:p>
            <a:r>
              <a:rPr lang="en-IN" dirty="0"/>
              <a:t>Some expressions return l-value</a:t>
            </a:r>
          </a:p>
          <a:p>
            <a:r>
              <a:rPr lang="en-IN" dirty="0"/>
              <a:t>L-value persists beyond the expression</a:t>
            </a:r>
          </a:p>
          <a:p>
            <a:r>
              <a:rPr lang="en-IN" dirty="0"/>
              <a:t>Functions that return by reference return l-value</a:t>
            </a:r>
          </a:p>
          <a:p>
            <a:r>
              <a:rPr lang="en-IN" dirty="0"/>
              <a:t>Reference to l-value (called l-value reference)</a:t>
            </a:r>
          </a:p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R-value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Does not have a name</a:t>
            </a:r>
          </a:p>
          <a:p>
            <a:r>
              <a:rPr lang="en-IN" dirty="0"/>
              <a:t>R-value is a temporary value</a:t>
            </a:r>
          </a:p>
          <a:p>
            <a:r>
              <a:rPr lang="en-IN" dirty="0"/>
              <a:t>Cannot be assigned values</a:t>
            </a:r>
          </a:p>
          <a:p>
            <a:r>
              <a:rPr lang="en-IN" dirty="0"/>
              <a:t>Some expressions return </a:t>
            </a:r>
            <a:r>
              <a:rPr lang="en-IN" dirty="0" err="1"/>
              <a:t>r-value</a:t>
            </a:r>
            <a:endParaRPr lang="en-IN" dirty="0"/>
          </a:p>
          <a:p>
            <a:r>
              <a:rPr lang="en-IN" dirty="0"/>
              <a:t>Does not persist beyond the expression</a:t>
            </a:r>
          </a:p>
          <a:p>
            <a:r>
              <a:rPr lang="en-IN" dirty="0"/>
              <a:t>Functions that return by value return </a:t>
            </a:r>
            <a:r>
              <a:rPr lang="en-IN" dirty="0" err="1"/>
              <a:t>r-value</a:t>
            </a:r>
            <a:endParaRPr lang="en-IN" dirty="0"/>
          </a:p>
          <a:p>
            <a:r>
              <a:rPr lang="en-IN" dirty="0"/>
              <a:t>R-value reference to </a:t>
            </a:r>
            <a:r>
              <a:rPr lang="en-IN" dirty="0" err="1"/>
              <a:t>r-value</a:t>
            </a:r>
            <a:r>
              <a:rPr lang="en-IN" dirty="0"/>
              <a:t> (called </a:t>
            </a:r>
            <a:r>
              <a:rPr lang="en-IN" dirty="0" err="1"/>
              <a:t>r-value</a:t>
            </a:r>
            <a:r>
              <a:rPr lang="en-IN" dirty="0"/>
              <a:t> reference)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3B36F3-8E73-413F-AB9D-71F965DC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F4BDA8-ABEC-4E0A-ADE8-48245E4B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868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R-Value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reference created to a temporary</a:t>
            </a:r>
          </a:p>
          <a:p>
            <a:r>
              <a:rPr lang="en-IN" dirty="0"/>
              <a:t>Represents a temporary </a:t>
            </a:r>
          </a:p>
          <a:p>
            <a:r>
              <a:rPr lang="en-IN" dirty="0"/>
              <a:t>Created with &amp;&amp; operator</a:t>
            </a:r>
          </a:p>
          <a:p>
            <a:r>
              <a:rPr lang="en-IN" dirty="0"/>
              <a:t>Cannot point to l-values </a:t>
            </a:r>
          </a:p>
          <a:p>
            <a:r>
              <a:rPr lang="en-IN" dirty="0"/>
              <a:t>R-value references always bind to temporaries</a:t>
            </a:r>
          </a:p>
          <a:p>
            <a:r>
              <a:rPr lang="en-IN" dirty="0"/>
              <a:t>L-value references always bind to l-values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&amp;&amp;r1 = 10 ;	 	 //R-value reference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&amp;&amp;r2 = Add(5,8); 	//Add returns by value (temporary)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&amp;&amp;r3 = 7+2 ;	//Expression return a temporary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A0382-A4A4-44A9-A646-EAB30A52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B9F9-4E8F-4F56-B76D-630DC3D6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106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&amp; Move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Copy is implemented through copy constructor</a:t>
            </a:r>
          </a:p>
          <a:p>
            <a:r>
              <a:rPr lang="en-IN" dirty="0"/>
              <a:t>Copy of the object state is created</a:t>
            </a:r>
          </a:p>
          <a:p>
            <a:r>
              <a:rPr lang="en-IN" dirty="0"/>
              <a:t>Wasteful in case copy is created from a temporary</a:t>
            </a:r>
          </a:p>
          <a:p>
            <a:r>
              <a:rPr lang="en-IN" dirty="0"/>
              <a:t>Instead, the state can be moved from the source object</a:t>
            </a:r>
          </a:p>
          <a:p>
            <a:r>
              <a:rPr lang="en-IN" dirty="0"/>
              <a:t>Implemented through move semantics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DA587-2E07-4159-BAE9-FC70744E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2EA35-CB01-4CC7-B614-839CBCAA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192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Semantics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26201" y="2346248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obj1</a:t>
            </a:r>
          </a:p>
        </p:txBody>
      </p:sp>
      <p:sp>
        <p:nvSpPr>
          <p:cNvPr id="6" name="Rectangle 5"/>
          <p:cNvSpPr/>
          <p:nvPr/>
        </p:nvSpPr>
        <p:spPr>
          <a:xfrm>
            <a:off x="3526201" y="2864041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7" name="Rectangle 6"/>
          <p:cNvSpPr/>
          <p:nvPr/>
        </p:nvSpPr>
        <p:spPr>
          <a:xfrm>
            <a:off x="3526201" y="3183530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grpSp>
        <p:nvGrpSpPr>
          <p:cNvPr id="22" name="Group 21"/>
          <p:cNvGrpSpPr/>
          <p:nvPr/>
        </p:nvGrpSpPr>
        <p:grpSpPr>
          <a:xfrm>
            <a:off x="7002024" y="2864041"/>
            <a:ext cx="1905918" cy="638978"/>
            <a:chOff x="5772840" y="2082188"/>
            <a:chExt cx="1905918" cy="638978"/>
          </a:xfrm>
        </p:grpSpPr>
        <p:sp>
          <p:nvSpPr>
            <p:cNvPr id="8" name="Rectangle 7"/>
            <p:cNvSpPr/>
            <p:nvPr/>
          </p:nvSpPr>
          <p:spPr>
            <a:xfrm>
              <a:off x="5772840" y="2082188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72840" y="2401677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87240" y="2082188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87240" y="2401677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</a:t>
              </a:r>
            </a:p>
          </p:txBody>
        </p:sp>
      </p:grpSp>
      <p:cxnSp>
        <p:nvCxnSpPr>
          <p:cNvPr id="13" name="Straight Arrow Connector 12"/>
          <p:cNvCxnSpPr>
            <a:stCxn id="7" idx="3"/>
            <a:endCxn id="9" idx="1"/>
          </p:cNvCxnSpPr>
          <p:nvPr/>
        </p:nvCxnSpPr>
        <p:spPr>
          <a:xfrm>
            <a:off x="4738056" y="3343275"/>
            <a:ext cx="226396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26201" y="4086913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26201" y="4604706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26201" y="4924195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grpSp>
        <p:nvGrpSpPr>
          <p:cNvPr id="23" name="Group 22"/>
          <p:cNvGrpSpPr/>
          <p:nvPr/>
        </p:nvGrpSpPr>
        <p:grpSpPr>
          <a:xfrm>
            <a:off x="6963465" y="4604706"/>
            <a:ext cx="1905918" cy="638978"/>
            <a:chOff x="5772840" y="3822853"/>
            <a:chExt cx="1905918" cy="638978"/>
          </a:xfrm>
        </p:grpSpPr>
        <p:sp>
          <p:nvSpPr>
            <p:cNvPr id="17" name="Rectangle 16"/>
            <p:cNvSpPr/>
            <p:nvPr/>
          </p:nvSpPr>
          <p:spPr>
            <a:xfrm>
              <a:off x="5772840" y="3822853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0x200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72840" y="4142342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0x204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87240" y="3822853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…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87240" y="4142342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</a:t>
              </a:r>
            </a:p>
          </p:txBody>
        </p:sp>
      </p:grpSp>
      <p:cxnSp>
        <p:nvCxnSpPr>
          <p:cNvPr id="21" name="Straight Arrow Connector 20"/>
          <p:cNvCxnSpPr>
            <a:stCxn id="16" idx="3"/>
            <a:endCxn id="18" idx="1"/>
          </p:cNvCxnSpPr>
          <p:nvPr/>
        </p:nvCxnSpPr>
        <p:spPr>
          <a:xfrm>
            <a:off x="4738056" y="5083940"/>
            <a:ext cx="222540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CA0B5C-FB1F-4C09-91FA-E78D09D3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D68FE4-4B1E-4794-B5F2-1C7E0FFD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833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Move Semantics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35726" y="2365298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obj1</a:t>
            </a:r>
          </a:p>
        </p:txBody>
      </p:sp>
      <p:sp>
        <p:nvSpPr>
          <p:cNvPr id="6" name="Rectangle 5"/>
          <p:cNvSpPr/>
          <p:nvPr/>
        </p:nvSpPr>
        <p:spPr>
          <a:xfrm>
            <a:off x="3535726" y="2883091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7" name="Rectangle 6"/>
          <p:cNvSpPr/>
          <p:nvPr/>
        </p:nvSpPr>
        <p:spPr>
          <a:xfrm>
            <a:off x="3535726" y="3202580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grpSp>
        <p:nvGrpSpPr>
          <p:cNvPr id="22" name="Group 21"/>
          <p:cNvGrpSpPr/>
          <p:nvPr/>
        </p:nvGrpSpPr>
        <p:grpSpPr>
          <a:xfrm>
            <a:off x="6972990" y="2883091"/>
            <a:ext cx="1905918" cy="638978"/>
            <a:chOff x="5772840" y="2082188"/>
            <a:chExt cx="1905918" cy="638978"/>
          </a:xfrm>
        </p:grpSpPr>
        <p:sp>
          <p:nvSpPr>
            <p:cNvPr id="8" name="Rectangle 7"/>
            <p:cNvSpPr/>
            <p:nvPr/>
          </p:nvSpPr>
          <p:spPr>
            <a:xfrm>
              <a:off x="5772840" y="2082188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72840" y="2401677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87240" y="2082188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87240" y="2401677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</a:t>
              </a:r>
            </a:p>
          </p:txBody>
        </p:sp>
      </p:grpSp>
      <p:cxnSp>
        <p:nvCxnSpPr>
          <p:cNvPr id="13" name="Straight Arrow Connector 12"/>
          <p:cNvCxnSpPr>
            <a:stCxn id="7" idx="3"/>
            <a:endCxn id="9" idx="1"/>
          </p:cNvCxnSpPr>
          <p:nvPr/>
        </p:nvCxnSpPr>
        <p:spPr>
          <a:xfrm>
            <a:off x="4747581" y="3362325"/>
            <a:ext cx="222540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35726" y="4105963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35726" y="4623756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35726" y="4943245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cxnSp>
        <p:nvCxnSpPr>
          <p:cNvPr id="21" name="Straight Arrow Connector 20"/>
          <p:cNvCxnSpPr>
            <a:cxnSpLocks/>
            <a:stCxn id="16" idx="3"/>
            <a:endCxn id="9" idx="1"/>
          </p:cNvCxnSpPr>
          <p:nvPr/>
        </p:nvCxnSpPr>
        <p:spPr>
          <a:xfrm flipV="1">
            <a:off x="4747581" y="3362325"/>
            <a:ext cx="2225409" cy="174066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26" idx="1"/>
          </p:cNvCxnSpPr>
          <p:nvPr/>
        </p:nvCxnSpPr>
        <p:spPr>
          <a:xfrm flipV="1">
            <a:off x="4747581" y="1756224"/>
            <a:ext cx="2225409" cy="159743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6972990" y="1596479"/>
            <a:ext cx="1905918" cy="1170673"/>
            <a:chOff x="5772840" y="1434554"/>
            <a:chExt cx="1905918" cy="1170673"/>
          </a:xfrm>
        </p:grpSpPr>
        <p:grpSp>
          <p:nvGrpSpPr>
            <p:cNvPr id="28" name="Group 27"/>
            <p:cNvGrpSpPr/>
            <p:nvPr/>
          </p:nvGrpSpPr>
          <p:grpSpPr>
            <a:xfrm>
              <a:off x="5772840" y="1434554"/>
              <a:ext cx="1905918" cy="319489"/>
              <a:chOff x="5772840" y="1148308"/>
              <a:chExt cx="1905918" cy="319489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5772840" y="1148308"/>
                <a:ext cx="991518" cy="31948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0x0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687240" y="1148308"/>
                <a:ext cx="991518" cy="31948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…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 rot="5400000">
              <a:off x="5924978" y="1972540"/>
              <a:ext cx="803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. . . .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C34C7A-3DC6-4F66-9448-763DB134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4CB8B9-4D3D-4754-8C79-BE8BAF17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019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General purpose programming language</a:t>
            </a:r>
          </a:p>
          <a:p>
            <a:r>
              <a:rPr lang="en-IN" sz="3600" dirty="0"/>
              <a:t>Object-oriented, imperative, generic</a:t>
            </a:r>
          </a:p>
          <a:p>
            <a:r>
              <a:rPr lang="en-IN" sz="3600" dirty="0"/>
              <a:t>Created by Bjarne </a:t>
            </a:r>
            <a:r>
              <a:rPr lang="en-IN" sz="3600" dirty="0" err="1"/>
              <a:t>Stroustrup</a:t>
            </a:r>
            <a:endParaRPr lang="en-IN" sz="3600" dirty="0"/>
          </a:p>
          <a:p>
            <a:r>
              <a:rPr lang="en-IN" sz="3600" dirty="0"/>
              <a:t>Emphasis on system programming</a:t>
            </a:r>
          </a:p>
          <a:p>
            <a:r>
              <a:rPr lang="en-IN" sz="3600" dirty="0"/>
              <a:t>Low-level like C, but feature-rich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44144-CA7C-4302-84BA-C6F44833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647A1-8EF7-42AE-9C3A-089255FB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063545"/>
      </p:ext>
    </p:extLst>
  </p:cSld>
  <p:clrMapOvr>
    <a:masterClrMapping/>
  </p:clrMapOvr>
  <p:transition spd="slow">
    <p:push dir="u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Of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All should be defined if a user implements any of the following</a:t>
            </a:r>
          </a:p>
          <a:p>
            <a:pPr lvl="1"/>
            <a:r>
              <a:rPr lang="en-IN" sz="2800" dirty="0"/>
              <a:t>Destructor</a:t>
            </a:r>
          </a:p>
          <a:p>
            <a:pPr lvl="1"/>
            <a:r>
              <a:rPr lang="en-IN" sz="2800" dirty="0"/>
              <a:t>Copy constructor</a:t>
            </a:r>
          </a:p>
          <a:p>
            <a:pPr lvl="1"/>
            <a:r>
              <a:rPr lang="en-IN" sz="2800" dirty="0"/>
              <a:t>Copy assignment operator</a:t>
            </a:r>
          </a:p>
          <a:p>
            <a:pPr lvl="1"/>
            <a:r>
              <a:rPr lang="en-IN" sz="2800" dirty="0"/>
              <a:t>Move constructor</a:t>
            </a:r>
          </a:p>
          <a:p>
            <a:pPr lvl="1"/>
            <a:r>
              <a:rPr lang="en-IN" sz="2800" dirty="0"/>
              <a:t>Move assignment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5044C-3618-413F-A200-D61D27B1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E805D-0BE4-44AC-9FF6-81BA81C4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930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 implementation for primitive operators</a:t>
            </a:r>
          </a:p>
          <a:p>
            <a:r>
              <a:rPr lang="en-IN" dirty="0"/>
              <a:t>Allows usage of user-defined objects in mathematical expressions</a:t>
            </a:r>
          </a:p>
          <a:p>
            <a:r>
              <a:rPr lang="en-IN" dirty="0"/>
              <a:t>Overloaded as functions but provide a convenient notation</a:t>
            </a:r>
          </a:p>
          <a:p>
            <a:r>
              <a:rPr lang="en-IN" dirty="0"/>
              <a:t>Implemented as member or global functions</a:t>
            </a:r>
          </a:p>
          <a:p>
            <a:r>
              <a:rPr lang="en-IN" dirty="0"/>
              <a:t>Require usage of the operator keyword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&lt;ret&gt; operator &lt;#&gt; (&lt;arguments&gt;)</a:t>
            </a:r>
          </a:p>
          <a:p>
            <a:pPr marL="0" indent="0">
              <a:buNone/>
            </a:pPr>
            <a:r>
              <a:rPr lang="en-IN" i="1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E6CFB-741E-4DE2-9C65-0A5E9F91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A0A0F-6A79-4A48-B298-7A4DF2FF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759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As global functions, require same no. of arguments as the operands</a:t>
            </a:r>
          </a:p>
          <a:p>
            <a:r>
              <a:rPr lang="en-IN" dirty="0"/>
              <a:t>As member functions, one operand is passed as argument through this pointer</a:t>
            </a:r>
          </a:p>
          <a:p>
            <a:pPr lvl="1"/>
            <a:r>
              <a:rPr lang="en-IN" dirty="0"/>
              <a:t>binary operator will require only one explicit argument</a:t>
            </a:r>
          </a:p>
          <a:p>
            <a:pPr lvl="1"/>
            <a:r>
              <a:rPr lang="en-IN" dirty="0"/>
              <a:t>unary operator will not require any explicit argument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i="1" dirty="0"/>
              <a:t>	Integer operator +(</a:t>
            </a:r>
            <a:r>
              <a:rPr lang="en-IN" i="1" dirty="0" err="1"/>
              <a:t>const</a:t>
            </a:r>
            <a:r>
              <a:rPr lang="en-IN" i="1" dirty="0"/>
              <a:t> Integer &amp;, </a:t>
            </a:r>
            <a:r>
              <a:rPr lang="en-IN" i="1" dirty="0" err="1"/>
              <a:t>const</a:t>
            </a:r>
            <a:r>
              <a:rPr lang="en-IN" i="1" dirty="0"/>
              <a:t> Integer &amp;)</a:t>
            </a:r>
          </a:p>
          <a:p>
            <a:pPr marL="0" indent="0">
              <a:buNone/>
            </a:pPr>
            <a:r>
              <a:rPr lang="en-IN" i="1" dirty="0"/>
              <a:t>	Integer Integer::operator +(</a:t>
            </a:r>
            <a:r>
              <a:rPr lang="en-IN" i="1" dirty="0" err="1"/>
              <a:t>const</a:t>
            </a:r>
            <a:r>
              <a:rPr lang="en-IN" i="1" dirty="0"/>
              <a:t> Integer &amp;)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EC3B9-B08D-4128-B9B9-3913FBB9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F01DB-A82A-40DF-B995-87B342A9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851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Associativity, precedence &amp; arity (operand count) does not change</a:t>
            </a:r>
          </a:p>
          <a:p>
            <a:r>
              <a:rPr lang="en-IN" dirty="0"/>
              <a:t>Operator functions should be non-static</a:t>
            </a:r>
          </a:p>
          <a:p>
            <a:pPr lvl="1"/>
            <a:r>
              <a:rPr lang="en-IN" dirty="0"/>
              <a:t>except for new &amp; delete</a:t>
            </a:r>
          </a:p>
          <a:p>
            <a:r>
              <a:rPr lang="en-IN" dirty="0"/>
              <a:t>One argument should be user defined type</a:t>
            </a:r>
          </a:p>
          <a:p>
            <a:r>
              <a:rPr lang="en-IN" dirty="0"/>
              <a:t>Global overload if first operand is primitive type</a:t>
            </a:r>
          </a:p>
          <a:p>
            <a:r>
              <a:rPr lang="en-IN" dirty="0"/>
              <a:t>Not all operators can be overloaded</a:t>
            </a:r>
          </a:p>
          <a:p>
            <a:pPr lvl="1"/>
            <a:r>
              <a:rPr lang="en-IN" i="1" dirty="0"/>
              <a:t>.   ?:   .*   </a:t>
            </a:r>
            <a:r>
              <a:rPr lang="en-IN" i="1" dirty="0" err="1"/>
              <a:t>sizeof</a:t>
            </a:r>
            <a:endParaRPr lang="en-IN" dirty="0"/>
          </a:p>
          <a:p>
            <a:r>
              <a:rPr lang="en-IN" dirty="0"/>
              <a:t>Cannot define new operators</a:t>
            </a:r>
          </a:p>
          <a:p>
            <a:r>
              <a:rPr lang="en-IN" dirty="0"/>
              <a:t>Overloaded for conventional behaviour only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68DEB-DE38-457B-820B-92639F39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9B3B8-07F5-42ED-A757-AE470A3E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326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Conversion between types</a:t>
            </a:r>
          </a:p>
          <a:p>
            <a:r>
              <a:rPr lang="en-IN" dirty="0"/>
              <a:t>Performed through casts</a:t>
            </a:r>
          </a:p>
          <a:p>
            <a:r>
              <a:rPr lang="en-IN" dirty="0"/>
              <a:t>Ordered by compiler (implicit) or user(explicit)</a:t>
            </a:r>
          </a:p>
          <a:p>
            <a:r>
              <a:rPr lang="en-IN" dirty="0"/>
              <a:t>Explicit conversion uses casting operators</a:t>
            </a:r>
          </a:p>
          <a:p>
            <a:r>
              <a:rPr lang="en-IN" dirty="0"/>
              <a:t>Conversion between</a:t>
            </a:r>
          </a:p>
          <a:p>
            <a:pPr lvl="1"/>
            <a:r>
              <a:rPr lang="en-IN" dirty="0"/>
              <a:t>basic &amp; basic</a:t>
            </a:r>
          </a:p>
          <a:p>
            <a:pPr lvl="1"/>
            <a:r>
              <a:rPr lang="en-IN" dirty="0"/>
              <a:t>basic &amp; user-defined</a:t>
            </a:r>
          </a:p>
          <a:p>
            <a:pPr lvl="1"/>
            <a:r>
              <a:rPr lang="en-IN" dirty="0"/>
              <a:t>user-defined &amp; basic</a:t>
            </a:r>
          </a:p>
          <a:p>
            <a:pPr lvl="1"/>
            <a:r>
              <a:rPr lang="en-IN" dirty="0"/>
              <a:t>user-defined &amp; user-defined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5E288-0D49-4ECA-9545-1542A6B2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50178-5206-4B92-96E8-B55DA899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247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 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1795" y="2302626"/>
            <a:ext cx="3765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/>
              <a:t>operator &lt;type&gt;()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81795" y="4073237"/>
            <a:ext cx="3765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/>
              <a:t>operator </a:t>
            </a:r>
            <a:r>
              <a:rPr lang="en-IN" sz="3200" i="1" dirty="0" err="1"/>
              <a:t>int</a:t>
            </a:r>
            <a:r>
              <a:rPr lang="en-IN" sz="3200" i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8573" y="2233824"/>
            <a:ext cx="3291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/>
              <a:t>No arguments</a:t>
            </a:r>
            <a:endParaRPr lang="en-IN" sz="2400" i="1" dirty="0"/>
          </a:p>
          <a:p>
            <a:r>
              <a:rPr lang="en-IN" sz="2400" i="1" dirty="0"/>
              <a:t>No return type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F9CB8-AEAF-419F-BD4B-11A1DD61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0F8DC-DCB0-4B53-8D71-193A8BAE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604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Enumerated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Type created through </a:t>
            </a:r>
            <a:r>
              <a:rPr lang="en-IN" i="1" dirty="0" err="1"/>
              <a:t>enum</a:t>
            </a:r>
            <a:r>
              <a:rPr lang="en-IN" dirty="0"/>
              <a:t> keyword</a:t>
            </a:r>
          </a:p>
          <a:p>
            <a:r>
              <a:rPr lang="en-IN" dirty="0"/>
              <a:t>Created with restricted range of values, called symbolic constants or enumerators</a:t>
            </a:r>
          </a:p>
          <a:p>
            <a:r>
              <a:rPr lang="en-IN" dirty="0"/>
              <a:t>Enumerators are internally represented as undefined integral types</a:t>
            </a:r>
          </a:p>
          <a:p>
            <a:r>
              <a:rPr lang="en-IN" dirty="0"/>
              <a:t>Can implicitly convert to an integer, but not the other way round</a:t>
            </a:r>
          </a:p>
          <a:p>
            <a:r>
              <a:rPr lang="en-IN" dirty="0"/>
              <a:t>Default value starts from 0, but users can assign any value</a:t>
            </a:r>
          </a:p>
          <a:p>
            <a:r>
              <a:rPr lang="en-IN" dirty="0"/>
              <a:t>Enumerators are visible in the scope in which they’re defined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enum</a:t>
            </a:r>
            <a:r>
              <a:rPr lang="en-IN" i="1" dirty="0"/>
              <a:t> </a:t>
            </a:r>
            <a:r>
              <a:rPr lang="en-IN" i="1" dirty="0" err="1"/>
              <a:t>Color</a:t>
            </a:r>
            <a:r>
              <a:rPr lang="en-IN" i="1" dirty="0"/>
              <a:t>(Red, Green, Blue)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Color</a:t>
            </a:r>
            <a:r>
              <a:rPr lang="en-IN" i="1" dirty="0"/>
              <a:t> c = Red ;</a:t>
            </a:r>
          </a:p>
          <a:p>
            <a:pPr marL="0" indent="0">
              <a:buNone/>
            </a:pPr>
            <a:r>
              <a:rPr lang="en-IN" i="1" dirty="0"/>
              <a:t>	c = 1 ;	//Compiler error, use </a:t>
            </a:r>
            <a:r>
              <a:rPr lang="en-IN" i="1" dirty="0" err="1"/>
              <a:t>static_cast</a:t>
            </a:r>
            <a:r>
              <a:rPr lang="en-IN" i="1" dirty="0"/>
              <a:t> to convert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x = Green ;//x will contain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9B84A-DDC6-4840-BEE8-9859D351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C9DCE-146E-4DDB-B4D2-723A8336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986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constexpr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Represents an expression that is constant</a:t>
            </a:r>
          </a:p>
          <a:p>
            <a:r>
              <a:rPr lang="en-IN" sz="3600" dirty="0"/>
              <a:t>Such expressions are possibly evaluated at compile time</a:t>
            </a:r>
          </a:p>
          <a:p>
            <a:r>
              <a:rPr lang="en-IN" sz="3600" dirty="0"/>
              <a:t>Can be applied to variable declarations or functions</a:t>
            </a:r>
          </a:p>
          <a:p>
            <a:r>
              <a:rPr lang="en-IN" sz="3600" dirty="0"/>
              <a:t>May increase the performance of the code as computation is done at compile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A4C0F-AE0D-482D-9BE1-96A283C7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87FFE-A652-4AF4-AFD3-068DD4BB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41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const</a:t>
            </a:r>
            <a:r>
              <a:rPr lang="en-IN" dirty="0"/>
              <a:t> vs </a:t>
            </a:r>
            <a:r>
              <a:rPr lang="en-IN" dirty="0" err="1"/>
              <a:t>constexpr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Initialization of a </a:t>
            </a:r>
            <a:r>
              <a:rPr lang="en-IN" sz="3200" i="1" dirty="0" err="1"/>
              <a:t>const</a:t>
            </a:r>
            <a:r>
              <a:rPr lang="en-IN" sz="3200" dirty="0"/>
              <a:t> variable can be deferred until runtime</a:t>
            </a:r>
          </a:p>
          <a:p>
            <a:r>
              <a:rPr lang="en-IN" sz="3200" dirty="0"/>
              <a:t>However, a </a:t>
            </a:r>
            <a:r>
              <a:rPr lang="en-IN" sz="3200" i="1" dirty="0" err="1"/>
              <a:t>constexpr</a:t>
            </a:r>
            <a:r>
              <a:rPr lang="en-IN" sz="3200" dirty="0"/>
              <a:t> variable must be initialized at compile time</a:t>
            </a:r>
          </a:p>
          <a:p>
            <a:r>
              <a:rPr lang="en-IN" sz="3200" dirty="0"/>
              <a:t>All </a:t>
            </a:r>
            <a:r>
              <a:rPr lang="en-IN" sz="3200" i="1" dirty="0" err="1"/>
              <a:t>constexpr</a:t>
            </a:r>
            <a:r>
              <a:rPr lang="en-IN" sz="3200" dirty="0"/>
              <a:t> variables are </a:t>
            </a:r>
            <a:r>
              <a:rPr lang="en-IN" sz="3200" i="1" dirty="0" err="1"/>
              <a:t>const</a:t>
            </a:r>
            <a:r>
              <a:rPr lang="en-IN" sz="3200" dirty="0"/>
              <a:t>, but not the other way round</a:t>
            </a:r>
          </a:p>
          <a:p>
            <a:r>
              <a:rPr lang="en-IN" sz="3200" dirty="0"/>
              <a:t>Use </a:t>
            </a:r>
            <a:r>
              <a:rPr lang="en-IN" sz="3200" i="1" dirty="0" err="1"/>
              <a:t>const</a:t>
            </a:r>
            <a:r>
              <a:rPr lang="en-IN" sz="3200" dirty="0"/>
              <a:t> keyword to indicate the value cannot be modified</a:t>
            </a:r>
          </a:p>
          <a:p>
            <a:r>
              <a:rPr lang="en-IN" sz="3200" dirty="0"/>
              <a:t>Use </a:t>
            </a:r>
            <a:r>
              <a:rPr lang="en-IN" sz="3200" i="1" dirty="0" err="1"/>
              <a:t>constexpr</a:t>
            </a:r>
            <a:r>
              <a:rPr lang="en-IN" sz="3200" dirty="0"/>
              <a:t> to create expressions that can be evaluated at compile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1172F-456F-49EB-933C-000C279C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DCA40-E482-43B0-8279-A51A69F9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911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std</a:t>
            </a:r>
            <a:r>
              <a:rPr lang="en-IN" dirty="0"/>
              <a:t>::</a:t>
            </a:r>
            <a:r>
              <a:rPr lang="en-IN" dirty="0" err="1"/>
              <a:t>initializer_list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Lightweight proxy object that represents an array of objects</a:t>
            </a:r>
          </a:p>
          <a:p>
            <a:r>
              <a:rPr lang="en-IN" dirty="0"/>
              <a:t>Constructed automatically from a braced list of elements</a:t>
            </a:r>
          </a:p>
          <a:p>
            <a:pPr lvl="1"/>
            <a:r>
              <a:rPr lang="en-IN" dirty="0"/>
              <a:t>auto</a:t>
            </a:r>
          </a:p>
          <a:p>
            <a:pPr lvl="1"/>
            <a:r>
              <a:rPr lang="en-IN" dirty="0"/>
              <a:t>ranged for loop</a:t>
            </a:r>
          </a:p>
          <a:p>
            <a:pPr lvl="1"/>
            <a:r>
              <a:rPr lang="en-IN" dirty="0"/>
              <a:t>constructor</a:t>
            </a:r>
          </a:p>
          <a:p>
            <a:pPr lvl="1"/>
            <a:r>
              <a:rPr lang="en-IN"/>
              <a:t>function</a:t>
            </a:r>
            <a:endParaRPr lang="en-IN" dirty="0"/>
          </a:p>
          <a:p>
            <a:r>
              <a:rPr lang="en-IN" dirty="0"/>
              <a:t>Not a true container, but has similar behaviour</a:t>
            </a:r>
          </a:p>
          <a:p>
            <a:r>
              <a:rPr lang="en-IN" dirty="0"/>
              <a:t>Provides access to its elements through iterators</a:t>
            </a:r>
          </a:p>
          <a:p>
            <a:r>
              <a:rPr lang="en-IN" dirty="0"/>
              <a:t>Defined in </a:t>
            </a:r>
            <a:r>
              <a:rPr lang="en-IN" i="1" dirty="0"/>
              <a:t>&lt;</a:t>
            </a:r>
            <a:r>
              <a:rPr lang="en-IN" i="1" dirty="0" err="1"/>
              <a:t>initializer_list</a:t>
            </a:r>
            <a:r>
              <a:rPr lang="en-IN" i="1" dirty="0"/>
              <a:t>&gt; </a:t>
            </a:r>
            <a:r>
              <a:rPr lang="en-IN" dirty="0"/>
              <a:t>header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C5FEB-E29E-42F9-9921-4006516D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A7C93-CF7B-4EE6-8492-B33EA9DC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864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Modern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Encompasses features of C++11 </a:t>
            </a:r>
          </a:p>
          <a:p>
            <a:r>
              <a:rPr lang="en-IN" dirty="0"/>
              <a:t>Move semantics</a:t>
            </a:r>
          </a:p>
          <a:p>
            <a:r>
              <a:rPr lang="en-IN" dirty="0"/>
              <a:t>Smart pointers</a:t>
            </a:r>
          </a:p>
          <a:p>
            <a:r>
              <a:rPr lang="en-IN" dirty="0"/>
              <a:t>Automatic type inference</a:t>
            </a:r>
          </a:p>
          <a:p>
            <a:r>
              <a:rPr lang="en-IN" dirty="0"/>
              <a:t>Threading</a:t>
            </a:r>
          </a:p>
          <a:p>
            <a:r>
              <a:rPr lang="en-IN" dirty="0"/>
              <a:t>Lambda functions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9AAB6-931C-484E-82C1-70F6C075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BE05B-35F3-4FA7-9735-3616828D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848849"/>
      </p:ext>
    </p:extLst>
  </p:cSld>
  <p:clrMapOvr>
    <a:masterClrMapping/>
  </p:clrMapOvr>
  <p:transition spd="slow">
    <p:push dir="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System is made up of objects</a:t>
            </a:r>
          </a:p>
          <a:p>
            <a:r>
              <a:rPr lang="en-IN" sz="3600" dirty="0"/>
              <a:t>Object is instance of a class</a:t>
            </a:r>
          </a:p>
          <a:p>
            <a:r>
              <a:rPr lang="en-IN" sz="3600" dirty="0"/>
              <a:t>Classes &amp; objects are related</a:t>
            </a:r>
          </a:p>
          <a:p>
            <a:r>
              <a:rPr lang="en-IN" sz="3600" dirty="0"/>
              <a:t>Collaboration between objects</a:t>
            </a:r>
          </a:p>
          <a:p>
            <a:r>
              <a:rPr lang="en-IN" sz="3600" dirty="0"/>
              <a:t>Define the behaviour of the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3B7E3C-A2E8-4ADC-BEB2-108E8F60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64980-03A7-448B-AF83-E1074691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836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2503"/>
          </a:xfrm>
        </p:spPr>
        <p:txBody>
          <a:bodyPr/>
          <a:lstStyle/>
          <a:p>
            <a:r>
              <a:rPr lang="en-IN" dirty="0"/>
              <a:t>Object composed in another object</a:t>
            </a:r>
          </a:p>
          <a:p>
            <a:r>
              <a:rPr lang="en-IN" dirty="0"/>
              <a:t>Represents “has-a” relation</a:t>
            </a:r>
          </a:p>
          <a:p>
            <a:r>
              <a:rPr lang="en-IN" dirty="0"/>
              <a:t>Reuse </a:t>
            </a:r>
            <a:r>
              <a:rPr lang="en-IN" dirty="0" err="1"/>
              <a:t>behavior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Graphic 3" descr="C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1574" y="3562349"/>
            <a:ext cx="3295651" cy="3295651"/>
          </a:xfrm>
          <a:prstGeom prst="rect">
            <a:avLst/>
          </a:prstGeom>
        </p:spPr>
      </p:pic>
      <p:pic>
        <p:nvPicPr>
          <p:cNvPr id="1026" name="Picture 2" descr="engine icon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lumMod val="65000"/>
                <a:lumOff val="3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657" y="4610099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19399" y="3678128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 has an engine and uses its implementation to move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24773" y="3698656"/>
            <a:ext cx="4038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 Car{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Engine </a:t>
            </a:r>
            <a:r>
              <a:rPr lang="en-IN" sz="2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m_Engine</a:t>
            </a:r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;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public: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void Accelerate(){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IN" sz="2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m_Engine.Intake</a:t>
            </a:r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;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//</a:t>
            </a:r>
            <a:r>
              <a:rPr lang="en-IN" sz="2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endParaRPr lang="en-IN" sz="24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9D553-293B-484F-A662-4B128196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6214D-2428-49A4-B63F-FBD24505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86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4950"/>
          </a:xfrm>
        </p:spPr>
        <p:txBody>
          <a:bodyPr/>
          <a:lstStyle/>
          <a:p>
            <a:r>
              <a:rPr lang="en-IN" dirty="0"/>
              <a:t>Class inherits the features of another class</a:t>
            </a:r>
          </a:p>
          <a:p>
            <a:r>
              <a:rPr lang="en-IN" dirty="0"/>
              <a:t>Reuse &amp; inherit behaviour</a:t>
            </a:r>
          </a:p>
          <a:p>
            <a:r>
              <a:rPr lang="en-IN" dirty="0"/>
              <a:t>Represents “is-a” relationship</a:t>
            </a:r>
          </a:p>
        </p:txBody>
      </p:sp>
      <p:pic>
        <p:nvPicPr>
          <p:cNvPr id="4" name="Graphic 3" descr="C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6812" y="5106987"/>
            <a:ext cx="1269963" cy="1269963"/>
          </a:xfrm>
          <a:prstGeom prst="rect">
            <a:avLst/>
          </a:prstGeom>
        </p:spPr>
      </p:pic>
      <p:pic>
        <p:nvPicPr>
          <p:cNvPr id="5" name="Graphic 4" descr="Do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6355" y="5141930"/>
            <a:ext cx="1269963" cy="1269963"/>
          </a:xfrm>
          <a:prstGeom prst="rect">
            <a:avLst/>
          </a:prstGeom>
        </p:spPr>
      </p:pic>
      <p:pic>
        <p:nvPicPr>
          <p:cNvPr id="6" name="Graphic 5" descr="Sheep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5899" y="5106987"/>
            <a:ext cx="1269963" cy="1269963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>
          <a:xfrm>
            <a:off x="8265298" y="2952750"/>
            <a:ext cx="1202920" cy="13660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Animal</a:t>
            </a:r>
          </a:p>
          <a:p>
            <a:r>
              <a:rPr lang="en-IN" sz="1600" dirty="0">
                <a:solidFill>
                  <a:schemeClr val="bg1">
                    <a:lumMod val="85000"/>
                  </a:schemeClr>
                </a:solidFill>
              </a:rPr>
              <a:t>Eat</a:t>
            </a:r>
          </a:p>
          <a:p>
            <a:r>
              <a:rPr lang="en-IN" sz="1600" dirty="0">
                <a:solidFill>
                  <a:schemeClr val="bg1">
                    <a:lumMod val="85000"/>
                  </a:schemeClr>
                </a:solidFill>
              </a:rPr>
              <a:t>Speak</a:t>
            </a:r>
          </a:p>
          <a:p>
            <a:r>
              <a:rPr lang="en-IN" sz="1600" dirty="0">
                <a:solidFill>
                  <a:schemeClr val="bg1">
                    <a:lumMod val="85000"/>
                  </a:schemeClr>
                </a:solidFill>
              </a:rPr>
              <a:t>Run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839345" y="4318804"/>
            <a:ext cx="4063981" cy="931040"/>
            <a:chOff x="6839345" y="4318804"/>
            <a:chExt cx="4063981" cy="931040"/>
          </a:xfrm>
        </p:grpSpPr>
        <p:cxnSp>
          <p:nvCxnSpPr>
            <p:cNvPr id="9" name="Straight Arrow Connector 8"/>
            <p:cNvCxnSpPr>
              <a:cxnSpLocks/>
              <a:stCxn id="5" idx="0"/>
              <a:endCxn id="7" idx="2"/>
            </p:cNvCxnSpPr>
            <p:nvPr/>
          </p:nvCxnSpPr>
          <p:spPr>
            <a:xfrm flipH="1" flipV="1">
              <a:off x="8866758" y="4318804"/>
              <a:ext cx="4579" cy="82312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39345" y="4781550"/>
              <a:ext cx="4063981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>
            <a:xfrm flipV="1">
              <a:off x="10903326" y="4779981"/>
              <a:ext cx="0" cy="468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/>
          </p:nvCxnSpPr>
          <p:spPr>
            <a:xfrm flipV="1">
              <a:off x="6839345" y="4781550"/>
              <a:ext cx="0" cy="468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9543B-D524-44D6-A44B-E255322F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55EE7F7-7103-4C38-9FE0-E1DF1043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694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8880" y="2202873"/>
            <a:ext cx="277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&lt;child class&gt;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45331" y="2202873"/>
            <a:ext cx="525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: &lt;access modifier&gt; &lt;base class&gt;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68880" y="3246109"/>
            <a:ext cx="277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i="1" dirty="0"/>
              <a:t>class Dog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9789" y="3246109"/>
            <a:ext cx="525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: public Animal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77196-5633-4622-AB21-B707815A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A51DD-C426-482E-92C7-EDE28717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527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Modifiers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2989" y="2036618"/>
            <a:ext cx="27764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Base{</a:t>
            </a:r>
          </a:p>
          <a:p>
            <a:r>
              <a:rPr lang="en-IN" sz="2800" i="1" dirty="0"/>
              <a:t>private: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MemberA</a:t>
            </a:r>
            <a:endParaRPr lang="en-IN" sz="2800" i="1" dirty="0"/>
          </a:p>
          <a:p>
            <a:r>
              <a:rPr lang="en-IN" sz="2800" i="1" dirty="0"/>
              <a:t>public 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MemberB</a:t>
            </a:r>
            <a:endParaRPr lang="en-IN" sz="2800" i="1" dirty="0"/>
          </a:p>
          <a:p>
            <a:r>
              <a:rPr lang="en-IN" sz="2800" i="1" dirty="0"/>
              <a:t>protected: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MemberC</a:t>
            </a:r>
            <a:endParaRPr lang="en-IN" sz="2800" i="1" dirty="0"/>
          </a:p>
          <a:p>
            <a:r>
              <a:rPr lang="en-IN" sz="2800" i="1" dirty="0"/>
              <a:t>}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96643" y="2959330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Inaccessible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96643" y="3840847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Accessible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5202" y="4564423"/>
            <a:ext cx="181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Accessible only to child classes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D867B-1DB4-4037-8BFC-18ADAAA2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5E5221-D584-43D3-B57B-51E308CA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586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Modifiers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68880" y="2202873"/>
            <a:ext cx="27764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Base{</a:t>
            </a:r>
          </a:p>
          <a:p>
            <a:r>
              <a:rPr lang="en-IN" sz="2800" i="1" dirty="0"/>
              <a:t>private: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MemberA</a:t>
            </a:r>
            <a:endParaRPr lang="en-IN" sz="2800" i="1" dirty="0"/>
          </a:p>
          <a:p>
            <a:r>
              <a:rPr lang="en-IN" sz="2800" i="1" dirty="0"/>
              <a:t>public 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MemberB</a:t>
            </a:r>
            <a:endParaRPr lang="en-IN" sz="2800" i="1" dirty="0"/>
          </a:p>
          <a:p>
            <a:r>
              <a:rPr lang="en-IN" sz="2800" i="1" dirty="0"/>
              <a:t>protected: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MemberC</a:t>
            </a:r>
            <a:endParaRPr lang="en-IN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099069" y="2202872"/>
            <a:ext cx="383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Child :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099069" y="2202872"/>
            <a:ext cx="4322618" cy="3108544"/>
            <a:chOff x="7099069" y="2202872"/>
            <a:chExt cx="4322618" cy="3108544"/>
          </a:xfrm>
        </p:grpSpPr>
        <p:sp>
          <p:nvSpPr>
            <p:cNvPr id="8" name="TextBox 7"/>
            <p:cNvSpPr txBox="1"/>
            <p:nvPr/>
          </p:nvSpPr>
          <p:spPr>
            <a:xfrm>
              <a:off x="8868294" y="2202872"/>
              <a:ext cx="255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public Base{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99069" y="2633760"/>
              <a:ext cx="383216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MemberA</a:t>
              </a:r>
              <a:endParaRPr lang="en-IN" sz="2800" i="1" dirty="0"/>
            </a:p>
            <a:p>
              <a:r>
                <a:rPr lang="en-IN" sz="2800" i="1" dirty="0"/>
                <a:t>public 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MemberB</a:t>
              </a:r>
              <a:endParaRPr lang="en-IN" sz="2800" i="1" dirty="0"/>
            </a:p>
            <a:p>
              <a:r>
                <a:rPr lang="en-IN" sz="2800" i="1" dirty="0"/>
                <a:t>protected: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MemberC</a:t>
              </a:r>
              <a:endParaRPr lang="en-IN" sz="2800" i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099069" y="2202872"/>
            <a:ext cx="4322618" cy="3108544"/>
            <a:chOff x="7099069" y="2202872"/>
            <a:chExt cx="4322618" cy="3108544"/>
          </a:xfrm>
        </p:grpSpPr>
        <p:sp>
          <p:nvSpPr>
            <p:cNvPr id="12" name="TextBox 11"/>
            <p:cNvSpPr txBox="1"/>
            <p:nvPr/>
          </p:nvSpPr>
          <p:spPr>
            <a:xfrm>
              <a:off x="8868294" y="2202872"/>
              <a:ext cx="255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 Base{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99069" y="2633760"/>
              <a:ext cx="383216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MemberA</a:t>
              </a:r>
              <a:endParaRPr lang="en-IN" sz="2800" i="1" dirty="0"/>
            </a:p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MemberB</a:t>
              </a:r>
              <a:endParaRPr lang="en-IN" sz="2800" i="1" dirty="0"/>
            </a:p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MemberC</a:t>
              </a:r>
              <a:endParaRPr lang="en-IN" sz="2800" i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099069" y="2202872"/>
            <a:ext cx="4322618" cy="3108544"/>
            <a:chOff x="7099069" y="2202872"/>
            <a:chExt cx="4322618" cy="3108544"/>
          </a:xfrm>
        </p:grpSpPr>
        <p:sp>
          <p:nvSpPr>
            <p:cNvPr id="15" name="TextBox 14"/>
            <p:cNvSpPr txBox="1"/>
            <p:nvPr/>
          </p:nvSpPr>
          <p:spPr>
            <a:xfrm>
              <a:off x="8868294" y="2202872"/>
              <a:ext cx="255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protected Base{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99069" y="2633760"/>
              <a:ext cx="383216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MemberA</a:t>
              </a:r>
              <a:endParaRPr lang="en-IN" sz="2800" i="1" dirty="0"/>
            </a:p>
            <a:p>
              <a:r>
                <a:rPr lang="en-IN" sz="2800" i="1" dirty="0"/>
                <a:t>protected: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MemberB</a:t>
              </a:r>
              <a:endParaRPr lang="en-IN" sz="2800" i="1" dirty="0"/>
            </a:p>
            <a:p>
              <a:r>
                <a:rPr lang="en-IN" sz="2800" i="1" dirty="0"/>
                <a:t>protected: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MemberC</a:t>
              </a:r>
              <a:endParaRPr lang="en-IN" sz="2800" i="1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3E1CD-6F52-4D26-A2A8-02E5E369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60E34-359E-4DFD-B9FA-7070A28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163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6567"/>
          </a:xfrm>
        </p:spPr>
        <p:txBody>
          <a:bodyPr/>
          <a:lstStyle/>
          <a:p>
            <a:r>
              <a:rPr lang="en-IN" dirty="0"/>
              <a:t>Constructors execute from base to child</a:t>
            </a:r>
          </a:p>
          <a:p>
            <a:r>
              <a:rPr lang="en-IN" dirty="0"/>
              <a:t>Destructors execute from child to base</a:t>
            </a:r>
          </a:p>
          <a:p>
            <a:r>
              <a:rPr lang="en-IN" dirty="0"/>
              <a:t>Base data members will be part of child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008" y="4009770"/>
            <a:ext cx="2279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/>
              <a:t>class A{</a:t>
            </a:r>
          </a:p>
          <a:p>
            <a:r>
              <a:rPr lang="en-IN" sz="2000" i="1" dirty="0"/>
              <a:t>private:</a:t>
            </a:r>
          </a:p>
          <a:p>
            <a:r>
              <a:rPr lang="en-IN" sz="2000" i="1" dirty="0"/>
              <a:t>	</a:t>
            </a:r>
            <a:r>
              <a:rPr lang="en-IN" sz="2000" i="1" dirty="0" err="1"/>
              <a:t>int</a:t>
            </a:r>
            <a:r>
              <a:rPr lang="en-IN" sz="2000" i="1" dirty="0"/>
              <a:t> x ;</a:t>
            </a:r>
          </a:p>
          <a:p>
            <a:r>
              <a:rPr lang="en-IN" sz="2000" i="1" dirty="0"/>
              <a:t>	float y ;</a:t>
            </a:r>
          </a:p>
          <a:p>
            <a:r>
              <a:rPr lang="en-IN" sz="2000" i="1" dirty="0"/>
              <a:t>//Member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8896" y="4009770"/>
            <a:ext cx="2737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/>
              <a:t>class B : public A{</a:t>
            </a:r>
          </a:p>
          <a:p>
            <a:r>
              <a:rPr lang="en-IN" sz="2000" i="1" dirty="0"/>
              <a:t>private:</a:t>
            </a:r>
          </a:p>
          <a:p>
            <a:r>
              <a:rPr lang="en-IN" sz="2000" i="1" dirty="0"/>
              <a:t>	double d ;</a:t>
            </a:r>
          </a:p>
          <a:p>
            <a:r>
              <a:rPr lang="en-IN" sz="2000" i="1" dirty="0"/>
              <a:t>//Member functions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8439912" y="4224528"/>
            <a:ext cx="75895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x</a:t>
            </a:r>
          </a:p>
        </p:txBody>
      </p:sp>
      <p:sp>
        <p:nvSpPr>
          <p:cNvPr id="7" name="Rectangle 6"/>
          <p:cNvSpPr/>
          <p:nvPr/>
        </p:nvSpPr>
        <p:spPr>
          <a:xfrm>
            <a:off x="8439912" y="4590288"/>
            <a:ext cx="75895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y</a:t>
            </a:r>
          </a:p>
        </p:txBody>
      </p:sp>
      <p:sp>
        <p:nvSpPr>
          <p:cNvPr id="8" name="Rectangle 7"/>
          <p:cNvSpPr/>
          <p:nvPr/>
        </p:nvSpPr>
        <p:spPr>
          <a:xfrm>
            <a:off x="8439912" y="4956048"/>
            <a:ext cx="758952" cy="3657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</a:t>
            </a:r>
          </a:p>
        </p:txBody>
      </p:sp>
      <p:sp>
        <p:nvSpPr>
          <p:cNvPr id="9" name="Right Brace 8"/>
          <p:cNvSpPr/>
          <p:nvPr/>
        </p:nvSpPr>
        <p:spPr>
          <a:xfrm flipH="1">
            <a:off x="8202168" y="4224528"/>
            <a:ext cx="128016" cy="731520"/>
          </a:xfrm>
          <a:prstGeom prst="rightBrace">
            <a:avLst>
              <a:gd name="adj1" fmla="val 36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671816" y="4407408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9308592" y="4224528"/>
            <a:ext cx="222504" cy="1108681"/>
          </a:xfrm>
          <a:prstGeom prst="rightBrace">
            <a:avLst>
              <a:gd name="adj1" fmla="val 36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9585960" y="4590288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048F497-680C-426D-AC1A-00307C5F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40D9380-A677-47B8-9F89-DAB2A3AE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101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Banking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 sz="3600" dirty="0"/>
              <a:t>Manage accounts</a:t>
            </a:r>
          </a:p>
          <a:p>
            <a:r>
              <a:rPr lang="en-IN" sz="3600" dirty="0"/>
              <a:t>Customers can perform common operations</a:t>
            </a:r>
          </a:p>
          <a:p>
            <a:r>
              <a:rPr lang="en-IN" sz="3600" dirty="0"/>
              <a:t>Bank can perform administrative tasks</a:t>
            </a:r>
          </a:p>
          <a:p>
            <a:r>
              <a:rPr lang="en-IN" sz="3600" dirty="0"/>
              <a:t>Represent account through Account class</a:t>
            </a:r>
          </a:p>
          <a:p>
            <a:r>
              <a:rPr lang="en-IN" sz="3600" dirty="0"/>
              <a:t>Common implementation for all account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7A3AD-AF1D-472E-8EB0-A2FD5F85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03F4F-E93B-4B34-A688-509585DF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706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Banking 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860415" y="1690688"/>
            <a:ext cx="2610196" cy="65670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860415" y="2347393"/>
            <a:ext cx="2610196" cy="127184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name</a:t>
            </a:r>
          </a:p>
          <a:p>
            <a:r>
              <a:rPr lang="en-IN" dirty="0" err="1">
                <a:solidFill>
                  <a:schemeClr val="tx1"/>
                </a:solidFill>
              </a:rPr>
              <a:t>accno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balance</a:t>
            </a:r>
          </a:p>
          <a:p>
            <a:r>
              <a:rPr lang="en-IN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0415" y="3619242"/>
            <a:ext cx="2610196" cy="195349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Withdraw</a:t>
            </a:r>
          </a:p>
          <a:p>
            <a:r>
              <a:rPr lang="en-IN" dirty="0">
                <a:solidFill>
                  <a:schemeClr val="tx1"/>
                </a:solidFill>
              </a:rPr>
              <a:t>Deposit</a:t>
            </a:r>
          </a:p>
          <a:p>
            <a:r>
              <a:rPr lang="en-IN" dirty="0" err="1">
                <a:solidFill>
                  <a:schemeClr val="tx1"/>
                </a:solidFill>
              </a:rPr>
              <a:t>GetBalance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err="1">
                <a:solidFill>
                  <a:schemeClr val="tx1"/>
                </a:solidFill>
              </a:rPr>
              <a:t>AccumulateInterest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err="1">
                <a:solidFill>
                  <a:schemeClr val="tx1"/>
                </a:solidFill>
              </a:rPr>
              <a:t>GetInterestRate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...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250219" y="2367977"/>
            <a:ext cx="7830588" cy="2143082"/>
            <a:chOff x="2377440" y="2121345"/>
            <a:chExt cx="7830588" cy="2143082"/>
          </a:xfrm>
        </p:grpSpPr>
        <p:sp>
          <p:nvSpPr>
            <p:cNvPr id="8" name="Rectangle 7"/>
            <p:cNvSpPr/>
            <p:nvPr/>
          </p:nvSpPr>
          <p:spPr>
            <a:xfrm>
              <a:off x="2377440" y="3607722"/>
              <a:ext cx="2610196" cy="656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tx1"/>
                  </a:solidFill>
                </a:rPr>
                <a:t>Savings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97832" y="3607722"/>
              <a:ext cx="2610196" cy="656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tx1"/>
                  </a:solidFill>
                </a:rPr>
                <a:t>Checking</a:t>
              </a:r>
            </a:p>
          </p:txBody>
        </p:sp>
        <p:cxnSp>
          <p:nvCxnSpPr>
            <p:cNvPr id="11" name="Straight Connector 10"/>
            <p:cNvCxnSpPr>
              <a:cxnSpLocks/>
            </p:cNvCxnSpPr>
            <p:nvPr/>
          </p:nvCxnSpPr>
          <p:spPr>
            <a:xfrm flipV="1">
              <a:off x="3707478" y="3044057"/>
              <a:ext cx="0" cy="56366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6130638" y="2121345"/>
              <a:ext cx="257694" cy="282633"/>
            </a:xfrm>
            <a:prstGeom prst="triangl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V="1">
              <a:off x="6259485" y="2403979"/>
              <a:ext cx="0" cy="640078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V="1">
              <a:off x="8828118" y="3036543"/>
              <a:ext cx="0" cy="56366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>
            <a:xfrm>
              <a:off x="3707478" y="3044057"/>
              <a:ext cx="5120640" cy="1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6617C-ED95-4FA8-A646-7264BA2E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99D11-1348-410F-A0AB-B2DB45C5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686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Different forms of the function are provided</a:t>
            </a:r>
          </a:p>
          <a:p>
            <a:r>
              <a:rPr lang="en-IN" dirty="0"/>
              <a:t>The call is resolved at compile time or runtime</a:t>
            </a:r>
          </a:p>
          <a:p>
            <a:r>
              <a:rPr lang="en-IN" dirty="0"/>
              <a:t>Runtime polymorphism or dynamic binding</a:t>
            </a:r>
          </a:p>
          <a:p>
            <a:r>
              <a:rPr lang="en-IN" dirty="0"/>
              <a:t>Implemented through virtual mechanism</a:t>
            </a:r>
          </a:p>
          <a:p>
            <a:r>
              <a:rPr lang="en-IN" dirty="0"/>
              <a:t>Compiler inserts code to invoke the correct function at runtime </a:t>
            </a:r>
          </a:p>
          <a:p>
            <a:r>
              <a:rPr lang="en-IN" dirty="0"/>
              <a:t>Automatically generated through the virtual keyword</a:t>
            </a:r>
          </a:p>
          <a:p>
            <a:r>
              <a:rPr lang="en-IN" dirty="0"/>
              <a:t>Such functions are called polymorphic functions</a:t>
            </a:r>
          </a:p>
          <a:p>
            <a:r>
              <a:rPr lang="en-IN" dirty="0"/>
              <a:t>Should be invoked only through a pointer or reference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F31FD-30B9-49F8-91E6-E905DD1F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4A9CA-933D-48B6-AA4A-716D12C0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11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o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48971</TotalTime>
  <Words>6954</Words>
  <Application>Microsoft Office PowerPoint</Application>
  <PresentationFormat>Widescreen</PresentationFormat>
  <Paragraphs>1738</Paragraphs>
  <Slides>156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156</vt:i4>
      </vt:variant>
    </vt:vector>
  </HeadingPairs>
  <TitlesOfParts>
    <vt:vector size="162" baseType="lpstr">
      <vt:lpstr>Arial</vt:lpstr>
      <vt:lpstr>Calibri</vt:lpstr>
      <vt:lpstr>Calibri Light</vt:lpstr>
      <vt:lpstr>Times New Roman</vt:lpstr>
      <vt:lpstr>Poash</vt:lpstr>
      <vt:lpstr>Office Theme</vt:lpstr>
      <vt:lpstr>Beginning Modern C++</vt:lpstr>
      <vt:lpstr>Introduction</vt:lpstr>
      <vt:lpstr>Instructor</vt:lpstr>
      <vt:lpstr>Who is this course for</vt:lpstr>
      <vt:lpstr>Prerequisites</vt:lpstr>
      <vt:lpstr>Course Objectives</vt:lpstr>
      <vt:lpstr>Salient Features</vt:lpstr>
      <vt:lpstr>What is C++</vt:lpstr>
      <vt:lpstr>What is Modern C++</vt:lpstr>
      <vt:lpstr>ISO Standard Committee</vt:lpstr>
      <vt:lpstr>Where is C++ used</vt:lpstr>
      <vt:lpstr>Why is C++ used</vt:lpstr>
      <vt:lpstr>First C++ Program</vt:lpstr>
      <vt:lpstr>Visual Studio Project Structure</vt:lpstr>
      <vt:lpstr>C++ Build Steps</vt:lpstr>
      <vt:lpstr>Primitive Types</vt:lpstr>
      <vt:lpstr>Variable Declaration</vt:lpstr>
      <vt:lpstr>Console I/O</vt:lpstr>
      <vt:lpstr>Uniform Initialization</vt:lpstr>
      <vt:lpstr>auto Keyword</vt:lpstr>
      <vt:lpstr>Pointer Type</vt:lpstr>
      <vt:lpstr>Pointer</vt:lpstr>
      <vt:lpstr>Address Of Operator</vt:lpstr>
      <vt:lpstr>Pointer Type</vt:lpstr>
      <vt:lpstr>Dereference Operator</vt:lpstr>
      <vt:lpstr>Null Pointer</vt:lpstr>
      <vt:lpstr>Reference Type</vt:lpstr>
      <vt:lpstr>Reference Type</vt:lpstr>
      <vt:lpstr>Reference Vs Pointer</vt:lpstr>
      <vt:lpstr>const Qualifier</vt:lpstr>
      <vt:lpstr>Range-based for loop</vt:lpstr>
      <vt:lpstr>For vs Range-Based For</vt:lpstr>
      <vt:lpstr>Function Overloading</vt:lpstr>
      <vt:lpstr>Name Mangling</vt:lpstr>
      <vt:lpstr>extern “C”</vt:lpstr>
      <vt:lpstr>Default Function Arguments</vt:lpstr>
      <vt:lpstr>Inline Function</vt:lpstr>
      <vt:lpstr>Points</vt:lpstr>
      <vt:lpstr>Macros Vs Inline Functions</vt:lpstr>
      <vt:lpstr>Function Pointer</vt:lpstr>
      <vt:lpstr>Namespace</vt:lpstr>
      <vt:lpstr>Namespace Access</vt:lpstr>
      <vt:lpstr>Memory Management</vt:lpstr>
      <vt:lpstr>Dynamic Memory Allocation in C</vt:lpstr>
      <vt:lpstr>Dynamic Memory Allocation in C++</vt:lpstr>
      <vt:lpstr>malloc vs new</vt:lpstr>
      <vt:lpstr>new For Arrays</vt:lpstr>
      <vt:lpstr>Important Points</vt:lpstr>
      <vt:lpstr>Object Oriented Programming</vt:lpstr>
      <vt:lpstr>Object Oriented Programming</vt:lpstr>
      <vt:lpstr>Object Model</vt:lpstr>
      <vt:lpstr>Abstraction</vt:lpstr>
      <vt:lpstr>Encapsulation</vt:lpstr>
      <vt:lpstr>Inheritance</vt:lpstr>
      <vt:lpstr>Composition</vt:lpstr>
      <vt:lpstr>Polymorphism</vt:lpstr>
      <vt:lpstr>class</vt:lpstr>
      <vt:lpstr>Syntax</vt:lpstr>
      <vt:lpstr>Example</vt:lpstr>
      <vt:lpstr>Structure</vt:lpstr>
      <vt:lpstr>Non-Static Data Member Initializers</vt:lpstr>
      <vt:lpstr>Constructor</vt:lpstr>
      <vt:lpstr>Default Constructor</vt:lpstr>
      <vt:lpstr>Parameterized Constructor</vt:lpstr>
      <vt:lpstr>Destructor</vt:lpstr>
      <vt:lpstr>this Pointer</vt:lpstr>
      <vt:lpstr>Static Member Variables</vt:lpstr>
      <vt:lpstr>Static Member Variables</vt:lpstr>
      <vt:lpstr>Static Member Functions</vt:lpstr>
      <vt:lpstr>Constant Member Functions</vt:lpstr>
      <vt:lpstr>struct</vt:lpstr>
      <vt:lpstr>Delegating Constructor</vt:lpstr>
      <vt:lpstr>Copy Constructor</vt:lpstr>
      <vt:lpstr>Rule Of 3</vt:lpstr>
      <vt:lpstr>L-value &amp; R-value</vt:lpstr>
      <vt:lpstr>R-Value References</vt:lpstr>
      <vt:lpstr>Copy &amp; Move Semantics</vt:lpstr>
      <vt:lpstr>Copy Semantics</vt:lpstr>
      <vt:lpstr>Move Semantics</vt:lpstr>
      <vt:lpstr>Rule Of 5</vt:lpstr>
      <vt:lpstr>Operator Overloading</vt:lpstr>
      <vt:lpstr>Operator Overloading</vt:lpstr>
      <vt:lpstr>Rules</vt:lpstr>
      <vt:lpstr>Type Conversions</vt:lpstr>
      <vt:lpstr>Type Conversion Operator</vt:lpstr>
      <vt:lpstr>Enumerated Type</vt:lpstr>
      <vt:lpstr>constexpr</vt:lpstr>
      <vt:lpstr>const vs constexpr</vt:lpstr>
      <vt:lpstr>std::initializer_list</vt:lpstr>
      <vt:lpstr>Object Oriented Programming</vt:lpstr>
      <vt:lpstr>Composition</vt:lpstr>
      <vt:lpstr>Inheritance</vt:lpstr>
      <vt:lpstr>Syntax</vt:lpstr>
      <vt:lpstr>Access Modifiers</vt:lpstr>
      <vt:lpstr>Access Modifiers</vt:lpstr>
      <vt:lpstr>Object Construction</vt:lpstr>
      <vt:lpstr>Banking Application</vt:lpstr>
      <vt:lpstr>Banking Application</vt:lpstr>
      <vt:lpstr>Polymorphism</vt:lpstr>
      <vt:lpstr>Vtable &amp; Vptr</vt:lpstr>
      <vt:lpstr>Virtual Mechanism</vt:lpstr>
      <vt:lpstr>Abstract Class</vt:lpstr>
      <vt:lpstr>Pure Virtual Function</vt:lpstr>
      <vt:lpstr> Multiple Inheritance</vt:lpstr>
      <vt:lpstr>Diamond Inheritance</vt:lpstr>
      <vt:lpstr>Diamond Inheritance</vt:lpstr>
      <vt:lpstr>Exception Handling</vt:lpstr>
      <vt:lpstr>Mechanism</vt:lpstr>
      <vt:lpstr>noexcept</vt:lpstr>
      <vt:lpstr>Raw String Literals</vt:lpstr>
      <vt:lpstr>&lt;filesystem&gt;</vt:lpstr>
      <vt:lpstr>File I/O</vt:lpstr>
      <vt:lpstr>Stream Classes</vt:lpstr>
      <vt:lpstr>Stream Class Typedefs</vt:lpstr>
      <vt:lpstr>File Open Modes</vt:lpstr>
      <vt:lpstr>Stream State Flags</vt:lpstr>
      <vt:lpstr>Templates</vt:lpstr>
      <vt:lpstr>Function Templates</vt:lpstr>
      <vt:lpstr>Template Argument Deduction</vt:lpstr>
      <vt:lpstr>Template Instantiation</vt:lpstr>
      <vt:lpstr>Explicit Specialization</vt:lpstr>
      <vt:lpstr>Nontype Template Arguments</vt:lpstr>
      <vt:lpstr>Type Definition (typedef)</vt:lpstr>
      <vt:lpstr>Example</vt:lpstr>
      <vt:lpstr>Type Alias</vt:lpstr>
      <vt:lpstr>Example</vt:lpstr>
      <vt:lpstr>Function Object</vt:lpstr>
      <vt:lpstr>Function Pointer Vs Function Object</vt:lpstr>
      <vt:lpstr>Lambda Expressions</vt:lpstr>
      <vt:lpstr>Lambda Expressions</vt:lpstr>
      <vt:lpstr>Syntax</vt:lpstr>
      <vt:lpstr>Capture List Modes</vt:lpstr>
      <vt:lpstr>Standard Template Library</vt:lpstr>
      <vt:lpstr>Core Components</vt:lpstr>
      <vt:lpstr>Why use the STL?</vt:lpstr>
      <vt:lpstr>Container Types</vt:lpstr>
      <vt:lpstr>Iterators</vt:lpstr>
      <vt:lpstr>std::array</vt:lpstr>
      <vt:lpstr>std::vector</vt:lpstr>
      <vt:lpstr>std::deque</vt:lpstr>
      <vt:lpstr>std::list</vt:lpstr>
      <vt:lpstr>std::forward_list</vt:lpstr>
      <vt:lpstr>std::set/std::multi_set</vt:lpstr>
      <vt:lpstr>std::map/std::multi_map</vt:lpstr>
      <vt:lpstr>Unordered Containers</vt:lpstr>
      <vt:lpstr>Implementation</vt:lpstr>
      <vt:lpstr>Complexity</vt:lpstr>
      <vt:lpstr>Complexity of Operations</vt:lpstr>
      <vt:lpstr>Summary</vt:lpstr>
      <vt:lpstr>User Objects &amp; Containers</vt:lpstr>
      <vt:lpstr>Algorithms</vt:lpstr>
      <vt:lpstr>C++ Concurrency</vt:lpstr>
      <vt:lpstr>std::thread</vt:lpstr>
      <vt:lpstr>Joined &amp; Detached Threads</vt:lpstr>
      <vt:lpstr>std::async</vt:lpstr>
      <vt:lpstr>std::future</vt:lpstr>
    </vt:vector>
  </TitlesOfParts>
  <Company>Poash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C++</dc:title>
  <dc:subject>C++</dc:subject>
  <dc:creator>Umar Lone</dc:creator>
  <dc:description>Email suggestions to umar.lone@poash.com</dc:description>
  <cp:lastModifiedBy>Umar Lone</cp:lastModifiedBy>
  <cp:revision>849</cp:revision>
  <dcterms:created xsi:type="dcterms:W3CDTF">2016-11-29T05:46:31Z</dcterms:created>
  <dcterms:modified xsi:type="dcterms:W3CDTF">2017-11-08T07:08:05Z</dcterms:modified>
</cp:coreProperties>
</file>