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0" r:id="rId7"/>
    <p:sldId id="268" r:id="rId8"/>
    <p:sldId id="267" r:id="rId9"/>
    <p:sldId id="266" r:id="rId10"/>
    <p:sldId id="274" r:id="rId11"/>
    <p:sldId id="263" r:id="rId12"/>
    <p:sldId id="265" r:id="rId13"/>
    <p:sldId id="269" r:id="rId14"/>
    <p:sldId id="278" r:id="rId15"/>
    <p:sldId id="279" r:id="rId16"/>
    <p:sldId id="275" r:id="rId17"/>
    <p:sldId id="280" r:id="rId18"/>
    <p:sldId id="281" r:id="rId19"/>
    <p:sldId id="277" r:id="rId20"/>
    <p:sldId id="276" r:id="rId21"/>
    <p:sldId id="270" r:id="rId22"/>
    <p:sldId id="271" r:id="rId23"/>
    <p:sldId id="272" r:id="rId24"/>
    <p:sldId id="273"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snapToObjects="1">
      <p:cViewPr varScale="1">
        <p:scale>
          <a:sx n="67" d="100"/>
          <a:sy n="67"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Global Quality of Life Analysis</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sz="2400">
                <a:solidFill>
                  <a:srgbClr val="000000"/>
                </a:solidFill>
              </a:defRPr>
            </a:pPr>
            <a:r>
              <a:rPr lang="en-IN" dirty="0"/>
              <a:t>       </a:t>
            </a:r>
            <a:r>
              <a:rPr b="1" dirty="0"/>
              <a:t>Using Python and Data Visualization</a:t>
            </a:r>
          </a:p>
          <a:p>
            <a:pPr>
              <a:defRPr sz="2400">
                <a:solidFill>
                  <a:srgbClr val="000000"/>
                </a:solidFill>
              </a:defRPr>
            </a:pPr>
            <a:r>
              <a:rPr lang="en-IN" dirty="0"/>
              <a:t>                      </a:t>
            </a:r>
            <a:r>
              <a:rPr dirty="0"/>
              <a:t>Submitted by: </a:t>
            </a:r>
            <a:endParaRPr lang="en-IN" dirty="0"/>
          </a:p>
          <a:p>
            <a:pPr>
              <a:defRPr sz="2400">
                <a:solidFill>
                  <a:srgbClr val="000000"/>
                </a:solidFill>
              </a:defRPr>
            </a:pPr>
            <a:r>
              <a:rPr lang="en-IN" sz="2400" dirty="0"/>
              <a:t>            Satyam Sree Bhargavi- S200471 </a:t>
            </a:r>
          </a:p>
          <a:p>
            <a:pPr>
              <a:defRPr sz="2400">
                <a:solidFill>
                  <a:srgbClr val="000000"/>
                </a:solidFill>
              </a:defRPr>
            </a:pPr>
            <a:r>
              <a:rPr lang="en-IN" sz="2400" dirty="0"/>
              <a:t>            </a:t>
            </a:r>
            <a:r>
              <a:rPr lang="en-IN" sz="2400" dirty="0" err="1"/>
              <a:t>Atmakuri</a:t>
            </a:r>
            <a:r>
              <a:rPr lang="en-IN" sz="2400" dirty="0"/>
              <a:t> Hymavathi- S200422 </a:t>
            </a:r>
          </a:p>
          <a:p>
            <a:pPr>
              <a:defRPr sz="2400">
                <a:solidFill>
                  <a:srgbClr val="000000"/>
                </a:solidFill>
              </a:defRPr>
            </a:pPr>
            <a:r>
              <a:rPr lang="en-IN" sz="2400" dirty="0"/>
              <a:t>             </a:t>
            </a:r>
            <a:r>
              <a:rPr lang="en-IN" sz="2400" dirty="0" err="1"/>
              <a:t>Pallanti</a:t>
            </a:r>
            <a:r>
              <a:rPr lang="en-IN" sz="2400" dirty="0"/>
              <a:t> Mamatha- S200541 </a:t>
            </a:r>
          </a:p>
          <a:p>
            <a:pPr>
              <a:defRPr sz="2400">
                <a:solidFill>
                  <a:srgbClr val="000000"/>
                </a:solidFill>
              </a:defRPr>
            </a:pPr>
            <a:r>
              <a:rPr lang="en-IN" sz="2400" dirty="0"/>
              <a:t>             Pangi Jahnavi- S200987 </a:t>
            </a:r>
          </a:p>
          <a:p>
            <a:pPr>
              <a:defRPr sz="2400">
                <a:solidFill>
                  <a:srgbClr val="000000"/>
                </a:solidFill>
              </a:defRPr>
            </a:pPr>
            <a:r>
              <a:rPr lang="en-IN" sz="2400" dirty="0"/>
              <a:t>             Kongara Harshini- S200998</a:t>
            </a:r>
            <a:endParaRPr lang="en-IN" dirty="0"/>
          </a:p>
          <a:p>
            <a:pPr>
              <a:defRPr sz="2400">
                <a:solidFill>
                  <a:srgbClr val="000000"/>
                </a:solidFill>
              </a:defRPr>
            </a:pPr>
            <a:r>
              <a:rPr b="1" dirty="0"/>
              <a:t>Guides:</a:t>
            </a:r>
            <a:r>
              <a:rPr dirty="0"/>
              <a:t> K. Meenakshi, M. </a:t>
            </a:r>
            <a:r>
              <a:rPr dirty="0" err="1"/>
              <a:t>Ruthuamma</a:t>
            </a:r>
            <a:endParaRPr dirty="0"/>
          </a:p>
          <a:p>
            <a:pPr>
              <a:defRPr sz="2400">
                <a:solidFill>
                  <a:srgbClr val="000000"/>
                </a:solidFill>
              </a:defRPr>
            </a:pPr>
            <a:r>
              <a:rPr lang="en-IN" dirty="0"/>
              <a:t>     </a:t>
            </a:r>
            <a:endParaRPr dirty="0"/>
          </a:p>
        </p:txBody>
      </p:sp>
      <p:pic>
        <p:nvPicPr>
          <p:cNvPr id="5" name="Picture 4">
            <a:extLst>
              <a:ext uri="{FF2B5EF4-FFF2-40B4-BE49-F238E27FC236}">
                <a16:creationId xmlns:a16="http://schemas.microsoft.com/office/drawing/2014/main" id="{42B50F93-090B-0E21-DE0B-7DDAC13E5700}"/>
              </a:ext>
            </a:extLst>
          </p:cNvPr>
          <p:cNvPicPr>
            <a:picLocks noChangeAspect="1"/>
          </p:cNvPicPr>
          <p:nvPr/>
        </p:nvPicPr>
        <p:blipFill>
          <a:blip r:embed="rId2"/>
          <a:stretch>
            <a:fillRect/>
          </a:stretch>
        </p:blipFill>
        <p:spPr>
          <a:xfrm>
            <a:off x="6286499" y="1771650"/>
            <a:ext cx="1700213" cy="14573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a:extLst>
            <a:ext uri="{FF2B5EF4-FFF2-40B4-BE49-F238E27FC236}">
              <a16:creationId xmlns:a16="http://schemas.microsoft.com/office/drawing/2014/main" id="{85092045-1B4C-2518-D89D-51D37A7A68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2E605-5A9D-4F62-33FD-8DD8043E7689}"/>
              </a:ext>
            </a:extLst>
          </p:cNvPr>
          <p:cNvSpPr>
            <a:spLocks noGrp="1"/>
          </p:cNvSpPr>
          <p:nvPr>
            <p:ph type="title"/>
          </p:nvPr>
        </p:nvSpPr>
        <p:spPr/>
        <p:txBody>
          <a:bodyPr/>
          <a:lstStyle/>
          <a:p>
            <a:pPr>
              <a:defRPr sz="4400" b="1">
                <a:solidFill>
                  <a:srgbClr val="0066CC"/>
                </a:solidFill>
              </a:defRPr>
            </a:pPr>
            <a:r>
              <a:rPr lang="en-IN" dirty="0"/>
              <a:t>Importing libraries</a:t>
            </a:r>
            <a:endParaRPr dirty="0"/>
          </a:p>
        </p:txBody>
      </p:sp>
      <p:sp>
        <p:nvSpPr>
          <p:cNvPr id="3" name="Rounded Rectangle 2">
            <a:extLst>
              <a:ext uri="{FF2B5EF4-FFF2-40B4-BE49-F238E27FC236}">
                <a16:creationId xmlns:a16="http://schemas.microsoft.com/office/drawing/2014/main" id="{9B8AC752-1E78-9861-2260-222398260D86}"/>
              </a:ext>
            </a:extLst>
          </p:cNvPr>
          <p:cNvSpPr/>
          <p:nvPr/>
        </p:nvSpPr>
        <p:spPr>
          <a:xfrm>
            <a:off x="914400" y="160020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sz="2400">
                <a:solidFill>
                  <a:srgbClr val="000000"/>
                </a:solidFill>
              </a:defRPr>
            </a:pPr>
            <a:r>
              <a:rPr lang="en-US" sz="2400" i="1" dirty="0"/>
              <a:t>import </a:t>
            </a:r>
            <a:r>
              <a:rPr lang="en-US" sz="2400" i="1" dirty="0" err="1"/>
              <a:t>numpy</a:t>
            </a:r>
            <a:r>
              <a:rPr lang="en-US" sz="2400" i="1" dirty="0"/>
              <a:t> as np </a:t>
            </a:r>
          </a:p>
          <a:p>
            <a:pPr>
              <a:defRPr sz="2400">
                <a:solidFill>
                  <a:srgbClr val="000000"/>
                </a:solidFill>
              </a:defRPr>
            </a:pPr>
            <a:r>
              <a:rPr lang="en-US" sz="2400" i="1" dirty="0"/>
              <a:t>import pandas as pd </a:t>
            </a:r>
          </a:p>
          <a:p>
            <a:pPr>
              <a:defRPr sz="2400">
                <a:solidFill>
                  <a:srgbClr val="000000"/>
                </a:solidFill>
              </a:defRPr>
            </a:pPr>
            <a:r>
              <a:rPr lang="en-US" sz="2400" i="1" dirty="0"/>
              <a:t>import </a:t>
            </a:r>
            <a:r>
              <a:rPr lang="en-US" sz="2400" i="1" dirty="0" err="1"/>
              <a:t>matplotlib.pyplot</a:t>
            </a:r>
            <a:r>
              <a:rPr lang="en-US" sz="2400" i="1" dirty="0"/>
              <a:t> as </a:t>
            </a:r>
            <a:r>
              <a:rPr lang="en-US" sz="2400" i="1" dirty="0" err="1"/>
              <a:t>plt</a:t>
            </a:r>
            <a:r>
              <a:rPr lang="en-US" sz="2400" i="1" dirty="0"/>
              <a:t> </a:t>
            </a:r>
          </a:p>
          <a:p>
            <a:pPr>
              <a:defRPr sz="2400">
                <a:solidFill>
                  <a:srgbClr val="000000"/>
                </a:solidFill>
              </a:defRPr>
            </a:pPr>
            <a:r>
              <a:rPr lang="en-US" sz="2400" i="1" dirty="0"/>
              <a:t>import seaborn as </a:t>
            </a:r>
            <a:r>
              <a:rPr lang="en-US" sz="2400" i="1" dirty="0" err="1"/>
              <a:t>sns</a:t>
            </a:r>
            <a:endParaRPr i="1" dirty="0"/>
          </a:p>
        </p:txBody>
      </p:sp>
    </p:spTree>
    <p:extLst>
      <p:ext uri="{BB962C8B-B14F-4D97-AF65-F5344CB8AC3E}">
        <p14:creationId xmlns:p14="http://schemas.microsoft.com/office/powerpoint/2010/main" val="944639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417638"/>
          </a:xfrm>
        </p:spPr>
        <p:txBody>
          <a:bodyPr/>
          <a:lstStyle/>
          <a:p>
            <a:pPr>
              <a:defRPr sz="4400" b="1">
                <a:solidFill>
                  <a:srgbClr val="0066CC"/>
                </a:solidFill>
              </a:defRPr>
            </a:pPr>
            <a:r>
              <a:rPr dirty="0"/>
              <a:t>Libraries: Pandas</a:t>
            </a:r>
            <a:r>
              <a:rPr lang="en-IN" dirty="0"/>
              <a:t> and Matplotlib</a:t>
            </a:r>
            <a:endParaRPr dirty="0"/>
          </a:p>
        </p:txBody>
      </p:sp>
      <p:sp>
        <p:nvSpPr>
          <p:cNvPr id="3" name="Rounded Rectangle 2"/>
          <p:cNvSpPr/>
          <p:nvPr/>
        </p:nvSpPr>
        <p:spPr>
          <a:xfrm>
            <a:off x="0" y="1257300"/>
            <a:ext cx="9015413" cy="5272088"/>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sz="2400">
                <a:solidFill>
                  <a:srgbClr val="000000"/>
                </a:solidFill>
              </a:defRPr>
            </a:pPr>
            <a:r>
              <a:rPr lang="en-IN" b="1" dirty="0"/>
              <a:t>Pandas</a:t>
            </a:r>
            <a:r>
              <a:rPr lang="en-IN" dirty="0"/>
              <a:t>:</a:t>
            </a:r>
          </a:p>
          <a:p>
            <a:pPr>
              <a:defRPr sz="2400">
                <a:solidFill>
                  <a:srgbClr val="000000"/>
                </a:solidFill>
              </a:defRPr>
            </a:pPr>
            <a:r>
              <a:rPr dirty="0"/>
              <a:t>Data cleaning, preprocessing, filtering, grouping.</a:t>
            </a:r>
          </a:p>
          <a:p>
            <a:pPr>
              <a:defRPr sz="2400">
                <a:solidFill>
                  <a:srgbClr val="000000"/>
                </a:solidFill>
              </a:defRPr>
            </a:pPr>
            <a:r>
              <a:rPr dirty="0"/>
              <a:t>Handling missing data efficiently.</a:t>
            </a:r>
          </a:p>
          <a:p>
            <a:pPr>
              <a:defRPr sz="2400">
                <a:solidFill>
                  <a:srgbClr val="000000"/>
                </a:solidFill>
              </a:defRPr>
            </a:pPr>
            <a:r>
              <a:rPr dirty="0"/>
              <a:t>Data transformation and joining/merging datasets.</a:t>
            </a:r>
            <a:endParaRPr lang="en-IN" dirty="0"/>
          </a:p>
          <a:p>
            <a:pPr>
              <a:defRPr sz="2400">
                <a:solidFill>
                  <a:srgbClr val="000000"/>
                </a:solidFill>
              </a:defRPr>
            </a:pPr>
            <a:r>
              <a:rPr lang="en-IN" b="1" dirty="0" err="1"/>
              <a:t>Matlplotlib</a:t>
            </a:r>
            <a:r>
              <a:rPr lang="en-IN" dirty="0"/>
              <a:t>:</a:t>
            </a:r>
          </a:p>
          <a:p>
            <a:pPr>
              <a:defRPr sz="2400">
                <a:solidFill>
                  <a:srgbClr val="000000"/>
                </a:solidFill>
              </a:defRPr>
            </a:pPr>
            <a:r>
              <a:rPr lang="en-US" dirty="0"/>
              <a:t>Visualizes data using bar charts, boxplots, scatter plots.</a:t>
            </a:r>
          </a:p>
          <a:p>
            <a:pPr>
              <a:defRPr sz="2400">
                <a:solidFill>
                  <a:srgbClr val="000000"/>
                </a:solidFill>
              </a:defRPr>
            </a:pPr>
            <a:r>
              <a:rPr lang="en-US" dirty="0"/>
              <a:t>Enables clear trend visualization across countries.</a:t>
            </a:r>
          </a:p>
          <a:p>
            <a:pPr>
              <a:defRPr sz="2400">
                <a:solidFill>
                  <a:srgbClr val="000000"/>
                </a:solidFill>
              </a:defRPr>
            </a:pPr>
            <a:endParaRPr lang="en-IN" dirty="0"/>
          </a:p>
          <a:p>
            <a:pPr>
              <a:defRPr sz="2400">
                <a:solidFill>
                  <a:srgbClr val="000000"/>
                </a:solidFill>
              </a:defRPr>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Libraries: Seaborn</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defRPr sz="2400">
                <a:solidFill>
                  <a:srgbClr val="000000"/>
                </a:solidFill>
              </a:defRPr>
            </a:pPr>
            <a:r>
              <a:t>Creates enhanced, appealing visualizations.</a:t>
            </a:r>
          </a:p>
          <a:p>
            <a:pPr>
              <a:defRPr sz="2400">
                <a:solidFill>
                  <a:srgbClr val="000000"/>
                </a:solidFill>
              </a:defRPr>
            </a:pPr>
            <a:r>
              <a:t>Displays statistical insights using heatmaps, pair plots.</a:t>
            </a:r>
          </a:p>
          <a:p>
            <a:pPr>
              <a:defRPr sz="2400">
                <a:solidFill>
                  <a:srgbClr val="000000"/>
                </a:solidFill>
              </a:defRPr>
            </a:pPr>
            <a:r>
              <a:t>Supports categorical data visualization.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3" name="Rounded Rectangle 2"/>
          <p:cNvSpPr/>
          <p:nvPr/>
        </p:nvSpPr>
        <p:spPr>
          <a:xfrm>
            <a:off x="150019" y="257175"/>
            <a:ext cx="8843962" cy="6140449"/>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defRPr sz="2400">
                <a:solidFill>
                  <a:srgbClr val="000000"/>
                </a:solidFill>
              </a:defRPr>
            </a:pPr>
            <a:r>
              <a:rPr lang="en-US" b="1" dirty="0"/>
              <a:t>Loading the Dataset </a:t>
            </a:r>
          </a:p>
          <a:p>
            <a:pPr>
              <a:defRPr sz="2400">
                <a:solidFill>
                  <a:srgbClr val="000000"/>
                </a:solidFill>
              </a:defRPr>
            </a:pPr>
            <a:r>
              <a:rPr lang="en-US" dirty="0"/>
              <a:t>1 </a:t>
            </a:r>
            <a:r>
              <a:rPr lang="en-US" dirty="0" err="1"/>
              <a:t>df</a:t>
            </a:r>
            <a:r>
              <a:rPr lang="en-US" dirty="0"/>
              <a:t> = </a:t>
            </a:r>
            <a:r>
              <a:rPr lang="en-US" dirty="0" err="1"/>
              <a:t>pd.read_csv</a:t>
            </a:r>
            <a:r>
              <a:rPr lang="en-US" dirty="0"/>
              <a:t>(’Quality_of_Life.csv’) </a:t>
            </a:r>
          </a:p>
          <a:p>
            <a:pPr>
              <a:defRPr sz="2400">
                <a:solidFill>
                  <a:srgbClr val="000000"/>
                </a:solidFill>
              </a:defRPr>
            </a:pPr>
            <a:r>
              <a:rPr lang="en-US" dirty="0"/>
              <a:t>2 </a:t>
            </a:r>
            <a:r>
              <a:rPr lang="en-US" dirty="0" err="1"/>
              <a:t>df</a:t>
            </a:r>
            <a:endParaRPr lang="en-US" dirty="0"/>
          </a:p>
          <a:p>
            <a:pPr>
              <a:defRPr sz="2400">
                <a:solidFill>
                  <a:srgbClr val="000000"/>
                </a:solidFill>
              </a:defRPr>
            </a:pPr>
            <a:endParaRPr lang="en-US" dirty="0"/>
          </a:p>
          <a:p>
            <a:pPr>
              <a:defRPr sz="2400">
                <a:solidFill>
                  <a:srgbClr val="000000"/>
                </a:solidFill>
              </a:defRPr>
            </a:pPr>
            <a:endParaRPr dirty="0"/>
          </a:p>
        </p:txBody>
      </p:sp>
      <p:pic>
        <p:nvPicPr>
          <p:cNvPr id="6" name="Picture 5">
            <a:extLst>
              <a:ext uri="{FF2B5EF4-FFF2-40B4-BE49-F238E27FC236}">
                <a16:creationId xmlns:a16="http://schemas.microsoft.com/office/drawing/2014/main" id="{6723EFBA-8DE7-561E-2073-0096E61309D9}"/>
              </a:ext>
            </a:extLst>
          </p:cNvPr>
          <p:cNvPicPr>
            <a:picLocks noChangeAspect="1"/>
          </p:cNvPicPr>
          <p:nvPr/>
        </p:nvPicPr>
        <p:blipFill>
          <a:blip r:embed="rId2"/>
          <a:stretch>
            <a:fillRect/>
          </a:stretch>
        </p:blipFill>
        <p:spPr>
          <a:xfrm>
            <a:off x="785438" y="3429000"/>
            <a:ext cx="5372850" cy="26431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a:extLst>
            <a:ext uri="{FF2B5EF4-FFF2-40B4-BE49-F238E27FC236}">
              <a16:creationId xmlns:a16="http://schemas.microsoft.com/office/drawing/2014/main" id="{99650E13-7A9F-D27B-CEE7-3AAD801758E8}"/>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BD2A00A-9C3E-3073-2F03-AB89A7D3ADEA}"/>
              </a:ext>
            </a:extLst>
          </p:cNvPr>
          <p:cNvSpPr/>
          <p:nvPr/>
        </p:nvSpPr>
        <p:spPr>
          <a:xfrm>
            <a:off x="118529" y="358775"/>
            <a:ext cx="8843962" cy="6140449"/>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defRPr sz="2400">
                <a:solidFill>
                  <a:srgbClr val="000000"/>
                </a:solidFill>
              </a:defRPr>
            </a:pPr>
            <a:endParaRPr lang="en-IN" sz="2400" dirty="0"/>
          </a:p>
          <a:p>
            <a:pPr>
              <a:defRPr sz="2400">
                <a:solidFill>
                  <a:srgbClr val="000000"/>
                </a:solidFill>
              </a:defRPr>
            </a:pPr>
            <a:r>
              <a:rPr lang="en-IN" sz="2400" dirty="0" err="1"/>
              <a:t>df.head</a:t>
            </a:r>
            <a:r>
              <a:rPr lang="en-IN" sz="2400" dirty="0"/>
              <a:t>()                                            </a:t>
            </a:r>
            <a:r>
              <a:rPr lang="en-IN" sz="2400" dirty="0" err="1"/>
              <a:t>df.tail</a:t>
            </a:r>
            <a:r>
              <a:rPr lang="en-IN" sz="2400" dirty="0"/>
              <a:t>()</a:t>
            </a:r>
          </a:p>
          <a:p>
            <a:pPr>
              <a:defRPr sz="2400">
                <a:solidFill>
                  <a:srgbClr val="000000"/>
                </a:solidFill>
              </a:defRPr>
            </a:pPr>
            <a:r>
              <a:rPr lang="en-US" sz="2400" dirty="0" err="1"/>
              <a:t>df.columns</a:t>
            </a:r>
            <a:r>
              <a:rPr lang="en-US" sz="2400" dirty="0"/>
              <a:t>                                         </a:t>
            </a:r>
            <a:r>
              <a:rPr lang="en-US" sz="2400" dirty="0" err="1"/>
              <a:t>df.describe</a:t>
            </a:r>
            <a:r>
              <a:rPr lang="en-US" sz="2400" dirty="0"/>
              <a:t>()</a:t>
            </a:r>
          </a:p>
        </p:txBody>
      </p:sp>
      <p:pic>
        <p:nvPicPr>
          <p:cNvPr id="4" name="Picture 3">
            <a:extLst>
              <a:ext uri="{FF2B5EF4-FFF2-40B4-BE49-F238E27FC236}">
                <a16:creationId xmlns:a16="http://schemas.microsoft.com/office/drawing/2014/main" id="{5B08FDA5-0408-6826-CE0A-7E6F82D97444}"/>
              </a:ext>
            </a:extLst>
          </p:cNvPr>
          <p:cNvPicPr>
            <a:picLocks noChangeAspect="1"/>
          </p:cNvPicPr>
          <p:nvPr/>
        </p:nvPicPr>
        <p:blipFill>
          <a:blip r:embed="rId2"/>
          <a:stretch>
            <a:fillRect/>
          </a:stretch>
        </p:blipFill>
        <p:spPr>
          <a:xfrm>
            <a:off x="261439" y="1071563"/>
            <a:ext cx="3696200" cy="1697406"/>
          </a:xfrm>
          <a:prstGeom prst="rect">
            <a:avLst/>
          </a:prstGeom>
        </p:spPr>
      </p:pic>
      <p:pic>
        <p:nvPicPr>
          <p:cNvPr id="6" name="Picture 5">
            <a:extLst>
              <a:ext uri="{FF2B5EF4-FFF2-40B4-BE49-F238E27FC236}">
                <a16:creationId xmlns:a16="http://schemas.microsoft.com/office/drawing/2014/main" id="{6B8F0EB3-F90B-72F7-DB0D-76119A1DD8F1}"/>
              </a:ext>
            </a:extLst>
          </p:cNvPr>
          <p:cNvPicPr>
            <a:picLocks noChangeAspect="1"/>
          </p:cNvPicPr>
          <p:nvPr/>
        </p:nvPicPr>
        <p:blipFill>
          <a:blip r:embed="rId3"/>
          <a:stretch>
            <a:fillRect/>
          </a:stretch>
        </p:blipFill>
        <p:spPr>
          <a:xfrm>
            <a:off x="4257677" y="1071563"/>
            <a:ext cx="4086708" cy="1697406"/>
          </a:xfrm>
          <a:prstGeom prst="rect">
            <a:avLst/>
          </a:prstGeom>
        </p:spPr>
      </p:pic>
      <p:pic>
        <p:nvPicPr>
          <p:cNvPr id="8" name="Picture 7">
            <a:extLst>
              <a:ext uri="{FF2B5EF4-FFF2-40B4-BE49-F238E27FC236}">
                <a16:creationId xmlns:a16="http://schemas.microsoft.com/office/drawing/2014/main" id="{87234AC2-71F5-A711-D1BA-A2E9B51D205B}"/>
              </a:ext>
            </a:extLst>
          </p:cNvPr>
          <p:cNvPicPr>
            <a:picLocks noChangeAspect="1"/>
          </p:cNvPicPr>
          <p:nvPr/>
        </p:nvPicPr>
        <p:blipFill>
          <a:blip r:embed="rId4"/>
          <a:stretch>
            <a:fillRect/>
          </a:stretch>
        </p:blipFill>
        <p:spPr>
          <a:xfrm>
            <a:off x="418566" y="4243388"/>
            <a:ext cx="3839111" cy="1957386"/>
          </a:xfrm>
          <a:prstGeom prst="rect">
            <a:avLst/>
          </a:prstGeom>
        </p:spPr>
      </p:pic>
      <p:pic>
        <p:nvPicPr>
          <p:cNvPr id="10" name="Picture 9">
            <a:extLst>
              <a:ext uri="{FF2B5EF4-FFF2-40B4-BE49-F238E27FC236}">
                <a16:creationId xmlns:a16="http://schemas.microsoft.com/office/drawing/2014/main" id="{F7A7225D-EDA5-6B79-5CDF-A5FA60074E5C}"/>
              </a:ext>
            </a:extLst>
          </p:cNvPr>
          <p:cNvPicPr>
            <a:picLocks noChangeAspect="1"/>
          </p:cNvPicPr>
          <p:nvPr/>
        </p:nvPicPr>
        <p:blipFill>
          <a:blip r:embed="rId5"/>
          <a:stretch>
            <a:fillRect/>
          </a:stretch>
        </p:blipFill>
        <p:spPr>
          <a:xfrm>
            <a:off x="4540510" y="4243388"/>
            <a:ext cx="4086709" cy="1957386"/>
          </a:xfrm>
          <a:prstGeom prst="rect">
            <a:avLst/>
          </a:prstGeom>
        </p:spPr>
      </p:pic>
    </p:spTree>
    <p:extLst>
      <p:ext uri="{BB962C8B-B14F-4D97-AF65-F5344CB8AC3E}">
        <p14:creationId xmlns:p14="http://schemas.microsoft.com/office/powerpoint/2010/main" val="357689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a:extLst>
            <a:ext uri="{FF2B5EF4-FFF2-40B4-BE49-F238E27FC236}">
              <a16:creationId xmlns:a16="http://schemas.microsoft.com/office/drawing/2014/main" id="{EBAC17C1-8740-E43E-0D1C-4B56DEC6CF8B}"/>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B9105B78-FC7E-543F-7949-4F2242C47722}"/>
              </a:ext>
            </a:extLst>
          </p:cNvPr>
          <p:cNvSpPr/>
          <p:nvPr/>
        </p:nvSpPr>
        <p:spPr>
          <a:xfrm>
            <a:off x="150019" y="257175"/>
            <a:ext cx="8843962" cy="6140449"/>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defRPr sz="2400">
                <a:solidFill>
                  <a:srgbClr val="000000"/>
                </a:solidFill>
              </a:defRPr>
            </a:pPr>
            <a:endParaRPr lang="en-US" sz="2400" b="1" u="sng" dirty="0"/>
          </a:p>
        </p:txBody>
      </p:sp>
      <p:pic>
        <p:nvPicPr>
          <p:cNvPr id="6" name="Picture 5">
            <a:extLst>
              <a:ext uri="{FF2B5EF4-FFF2-40B4-BE49-F238E27FC236}">
                <a16:creationId xmlns:a16="http://schemas.microsoft.com/office/drawing/2014/main" id="{EC9E25B6-AB12-B2FB-0FB3-E7794FAD06A6}"/>
              </a:ext>
            </a:extLst>
          </p:cNvPr>
          <p:cNvPicPr>
            <a:picLocks noChangeAspect="1"/>
          </p:cNvPicPr>
          <p:nvPr/>
        </p:nvPicPr>
        <p:blipFill>
          <a:blip r:embed="rId2"/>
          <a:stretch>
            <a:fillRect/>
          </a:stretch>
        </p:blipFill>
        <p:spPr>
          <a:xfrm>
            <a:off x="328127" y="689117"/>
            <a:ext cx="4162791" cy="2126808"/>
          </a:xfrm>
          <a:prstGeom prst="rect">
            <a:avLst/>
          </a:prstGeom>
        </p:spPr>
      </p:pic>
      <p:pic>
        <p:nvPicPr>
          <p:cNvPr id="8" name="Picture 7">
            <a:extLst>
              <a:ext uri="{FF2B5EF4-FFF2-40B4-BE49-F238E27FC236}">
                <a16:creationId xmlns:a16="http://schemas.microsoft.com/office/drawing/2014/main" id="{6DC32263-B3FC-4BB4-AB10-1026CD5E8B86}"/>
              </a:ext>
            </a:extLst>
          </p:cNvPr>
          <p:cNvPicPr>
            <a:picLocks noChangeAspect="1"/>
          </p:cNvPicPr>
          <p:nvPr/>
        </p:nvPicPr>
        <p:blipFill>
          <a:blip r:embed="rId3"/>
          <a:stretch>
            <a:fillRect/>
          </a:stretch>
        </p:blipFill>
        <p:spPr>
          <a:xfrm>
            <a:off x="4718104" y="3281348"/>
            <a:ext cx="4048690" cy="2067213"/>
          </a:xfrm>
          <a:prstGeom prst="rect">
            <a:avLst/>
          </a:prstGeom>
        </p:spPr>
      </p:pic>
      <p:pic>
        <p:nvPicPr>
          <p:cNvPr id="10" name="Picture 9">
            <a:extLst>
              <a:ext uri="{FF2B5EF4-FFF2-40B4-BE49-F238E27FC236}">
                <a16:creationId xmlns:a16="http://schemas.microsoft.com/office/drawing/2014/main" id="{FCDDEE7E-6692-C562-37E1-7CA9D18AD8DE}"/>
              </a:ext>
            </a:extLst>
          </p:cNvPr>
          <p:cNvPicPr>
            <a:picLocks noChangeAspect="1"/>
          </p:cNvPicPr>
          <p:nvPr/>
        </p:nvPicPr>
        <p:blipFill>
          <a:blip r:embed="rId4"/>
          <a:stretch>
            <a:fillRect/>
          </a:stretch>
        </p:blipFill>
        <p:spPr>
          <a:xfrm>
            <a:off x="559861" y="3281348"/>
            <a:ext cx="4020111" cy="2467319"/>
          </a:xfrm>
          <a:prstGeom prst="rect">
            <a:avLst/>
          </a:prstGeom>
        </p:spPr>
      </p:pic>
      <p:pic>
        <p:nvPicPr>
          <p:cNvPr id="12" name="Picture 11">
            <a:extLst>
              <a:ext uri="{FF2B5EF4-FFF2-40B4-BE49-F238E27FC236}">
                <a16:creationId xmlns:a16="http://schemas.microsoft.com/office/drawing/2014/main" id="{48192724-4016-198F-261C-35D4FD3DEDA8}"/>
              </a:ext>
            </a:extLst>
          </p:cNvPr>
          <p:cNvPicPr>
            <a:picLocks noChangeAspect="1"/>
          </p:cNvPicPr>
          <p:nvPr/>
        </p:nvPicPr>
        <p:blipFill>
          <a:blip r:embed="rId5"/>
          <a:stretch>
            <a:fillRect/>
          </a:stretch>
        </p:blipFill>
        <p:spPr>
          <a:xfrm>
            <a:off x="4579972" y="882523"/>
            <a:ext cx="4324954" cy="1819529"/>
          </a:xfrm>
          <a:prstGeom prst="rect">
            <a:avLst/>
          </a:prstGeom>
        </p:spPr>
      </p:pic>
    </p:spTree>
    <p:extLst>
      <p:ext uri="{BB962C8B-B14F-4D97-AF65-F5344CB8AC3E}">
        <p14:creationId xmlns:p14="http://schemas.microsoft.com/office/powerpoint/2010/main" val="2883006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a:extLst>
            <a:ext uri="{FF2B5EF4-FFF2-40B4-BE49-F238E27FC236}">
              <a16:creationId xmlns:a16="http://schemas.microsoft.com/office/drawing/2014/main" id="{04482FE4-40E3-97C1-8C4A-255C60903B79}"/>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C8B92D74-2431-657A-3AF2-27F73F249725}"/>
              </a:ext>
            </a:extLst>
          </p:cNvPr>
          <p:cNvSpPr/>
          <p:nvPr/>
        </p:nvSpPr>
        <p:spPr>
          <a:xfrm>
            <a:off x="150019" y="257175"/>
            <a:ext cx="8843962" cy="6140449"/>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defRPr sz="2400">
                <a:solidFill>
                  <a:srgbClr val="000000"/>
                </a:solidFill>
              </a:defRPr>
            </a:pPr>
            <a:endParaRPr lang="en-US" sz="2400" b="1" u="sng" dirty="0"/>
          </a:p>
        </p:txBody>
      </p:sp>
      <p:pic>
        <p:nvPicPr>
          <p:cNvPr id="4" name="Picture 3">
            <a:extLst>
              <a:ext uri="{FF2B5EF4-FFF2-40B4-BE49-F238E27FC236}">
                <a16:creationId xmlns:a16="http://schemas.microsoft.com/office/drawing/2014/main" id="{CBF065E2-F8EF-095D-D8FB-487AD1174B69}"/>
              </a:ext>
            </a:extLst>
          </p:cNvPr>
          <p:cNvPicPr>
            <a:picLocks noChangeAspect="1"/>
          </p:cNvPicPr>
          <p:nvPr/>
        </p:nvPicPr>
        <p:blipFill>
          <a:blip r:embed="rId2"/>
          <a:stretch>
            <a:fillRect/>
          </a:stretch>
        </p:blipFill>
        <p:spPr>
          <a:xfrm>
            <a:off x="304518" y="752328"/>
            <a:ext cx="4048690" cy="2351285"/>
          </a:xfrm>
          <a:prstGeom prst="rect">
            <a:avLst/>
          </a:prstGeom>
        </p:spPr>
      </p:pic>
      <p:pic>
        <p:nvPicPr>
          <p:cNvPr id="6" name="Picture 5">
            <a:extLst>
              <a:ext uri="{FF2B5EF4-FFF2-40B4-BE49-F238E27FC236}">
                <a16:creationId xmlns:a16="http://schemas.microsoft.com/office/drawing/2014/main" id="{D78D260F-36FF-A133-CFAF-D1310D57FA09}"/>
              </a:ext>
            </a:extLst>
          </p:cNvPr>
          <p:cNvPicPr>
            <a:picLocks noChangeAspect="1"/>
          </p:cNvPicPr>
          <p:nvPr/>
        </p:nvPicPr>
        <p:blipFill>
          <a:blip r:embed="rId3"/>
          <a:stretch>
            <a:fillRect/>
          </a:stretch>
        </p:blipFill>
        <p:spPr>
          <a:xfrm>
            <a:off x="4507707" y="1038858"/>
            <a:ext cx="4331775" cy="2351285"/>
          </a:xfrm>
          <a:prstGeom prst="rect">
            <a:avLst/>
          </a:prstGeom>
        </p:spPr>
      </p:pic>
      <p:pic>
        <p:nvPicPr>
          <p:cNvPr id="8" name="Picture 7">
            <a:extLst>
              <a:ext uri="{FF2B5EF4-FFF2-40B4-BE49-F238E27FC236}">
                <a16:creationId xmlns:a16="http://schemas.microsoft.com/office/drawing/2014/main" id="{08565C27-E784-7ADD-2DC4-740CEFCD33AE}"/>
              </a:ext>
            </a:extLst>
          </p:cNvPr>
          <p:cNvPicPr>
            <a:picLocks noChangeAspect="1"/>
          </p:cNvPicPr>
          <p:nvPr/>
        </p:nvPicPr>
        <p:blipFill>
          <a:blip r:embed="rId4"/>
          <a:stretch>
            <a:fillRect/>
          </a:stretch>
        </p:blipFill>
        <p:spPr>
          <a:xfrm>
            <a:off x="265117" y="3754386"/>
            <a:ext cx="4420217" cy="2064756"/>
          </a:xfrm>
          <a:prstGeom prst="rect">
            <a:avLst/>
          </a:prstGeom>
        </p:spPr>
      </p:pic>
      <p:pic>
        <p:nvPicPr>
          <p:cNvPr id="10" name="Picture 9">
            <a:extLst>
              <a:ext uri="{FF2B5EF4-FFF2-40B4-BE49-F238E27FC236}">
                <a16:creationId xmlns:a16="http://schemas.microsoft.com/office/drawing/2014/main" id="{B2623A85-C70E-364E-B77B-F4B90F1B5F21}"/>
              </a:ext>
            </a:extLst>
          </p:cNvPr>
          <p:cNvPicPr>
            <a:picLocks noChangeAspect="1"/>
          </p:cNvPicPr>
          <p:nvPr/>
        </p:nvPicPr>
        <p:blipFill>
          <a:blip r:embed="rId5"/>
          <a:stretch>
            <a:fillRect/>
          </a:stretch>
        </p:blipFill>
        <p:spPr>
          <a:xfrm>
            <a:off x="4800432" y="3754386"/>
            <a:ext cx="3801005" cy="2064756"/>
          </a:xfrm>
          <a:prstGeom prst="rect">
            <a:avLst/>
          </a:prstGeom>
        </p:spPr>
      </p:pic>
    </p:spTree>
    <p:extLst>
      <p:ext uri="{BB962C8B-B14F-4D97-AF65-F5344CB8AC3E}">
        <p14:creationId xmlns:p14="http://schemas.microsoft.com/office/powerpoint/2010/main" val="34489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a:extLst>
            <a:ext uri="{FF2B5EF4-FFF2-40B4-BE49-F238E27FC236}">
              <a16:creationId xmlns:a16="http://schemas.microsoft.com/office/drawing/2014/main" id="{DA05D94A-CA8A-FCAE-5BDB-B226342C89F9}"/>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9A710068-660C-C424-CB33-02F3B2003185}"/>
              </a:ext>
            </a:extLst>
          </p:cNvPr>
          <p:cNvSpPr/>
          <p:nvPr/>
        </p:nvSpPr>
        <p:spPr>
          <a:xfrm>
            <a:off x="150019" y="257175"/>
            <a:ext cx="8843962" cy="6140449"/>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defRPr sz="2400">
                <a:solidFill>
                  <a:srgbClr val="000000"/>
                </a:solidFill>
              </a:defRPr>
            </a:pPr>
            <a:r>
              <a:rPr lang="en-IN" sz="2400" dirty="0"/>
              <a:t> </a:t>
            </a:r>
            <a:endParaRPr lang="en-US" sz="2400" dirty="0"/>
          </a:p>
        </p:txBody>
      </p:sp>
      <p:pic>
        <p:nvPicPr>
          <p:cNvPr id="4" name="Picture 3">
            <a:extLst>
              <a:ext uri="{FF2B5EF4-FFF2-40B4-BE49-F238E27FC236}">
                <a16:creationId xmlns:a16="http://schemas.microsoft.com/office/drawing/2014/main" id="{15EAB543-B5E8-7E94-552B-2AAEDA2036C1}"/>
              </a:ext>
            </a:extLst>
          </p:cNvPr>
          <p:cNvPicPr>
            <a:picLocks noChangeAspect="1"/>
          </p:cNvPicPr>
          <p:nvPr/>
        </p:nvPicPr>
        <p:blipFill>
          <a:blip r:embed="rId2"/>
          <a:stretch>
            <a:fillRect/>
          </a:stretch>
        </p:blipFill>
        <p:spPr>
          <a:xfrm>
            <a:off x="685257" y="685800"/>
            <a:ext cx="7773485" cy="5314950"/>
          </a:xfrm>
          <a:prstGeom prst="rect">
            <a:avLst/>
          </a:prstGeom>
        </p:spPr>
      </p:pic>
    </p:spTree>
    <p:extLst>
      <p:ext uri="{BB962C8B-B14F-4D97-AF65-F5344CB8AC3E}">
        <p14:creationId xmlns:p14="http://schemas.microsoft.com/office/powerpoint/2010/main" val="418160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a:extLst>
            <a:ext uri="{FF2B5EF4-FFF2-40B4-BE49-F238E27FC236}">
              <a16:creationId xmlns:a16="http://schemas.microsoft.com/office/drawing/2014/main" id="{056207A0-9DA5-B5F3-34FF-4F54CBF45406}"/>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DE529324-DE8D-428A-1FFC-6F0A161B8DA8}"/>
              </a:ext>
            </a:extLst>
          </p:cNvPr>
          <p:cNvSpPr/>
          <p:nvPr/>
        </p:nvSpPr>
        <p:spPr>
          <a:xfrm>
            <a:off x="192881" y="257175"/>
            <a:ext cx="8843962" cy="6140449"/>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defRPr sz="2400">
                <a:solidFill>
                  <a:srgbClr val="000000"/>
                </a:solidFill>
              </a:defRPr>
            </a:pPr>
            <a:endParaRPr lang="en-US" sz="2400" b="1" u="sng" dirty="0"/>
          </a:p>
        </p:txBody>
      </p:sp>
      <p:pic>
        <p:nvPicPr>
          <p:cNvPr id="4" name="Picture 3">
            <a:extLst>
              <a:ext uri="{FF2B5EF4-FFF2-40B4-BE49-F238E27FC236}">
                <a16:creationId xmlns:a16="http://schemas.microsoft.com/office/drawing/2014/main" id="{3CD1E8DB-A2D5-ADC7-8824-390FE5F5CE94}"/>
              </a:ext>
            </a:extLst>
          </p:cNvPr>
          <p:cNvPicPr>
            <a:picLocks noChangeAspect="1"/>
          </p:cNvPicPr>
          <p:nvPr/>
        </p:nvPicPr>
        <p:blipFill>
          <a:blip r:embed="rId2"/>
          <a:stretch>
            <a:fillRect/>
          </a:stretch>
        </p:blipFill>
        <p:spPr>
          <a:xfrm>
            <a:off x="928688" y="460375"/>
            <a:ext cx="7243761" cy="5568949"/>
          </a:xfrm>
          <a:prstGeom prst="rect">
            <a:avLst/>
          </a:prstGeom>
        </p:spPr>
      </p:pic>
    </p:spTree>
    <p:extLst>
      <p:ext uri="{BB962C8B-B14F-4D97-AF65-F5344CB8AC3E}">
        <p14:creationId xmlns:p14="http://schemas.microsoft.com/office/powerpoint/2010/main" val="1912489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a:extLst>
            <a:ext uri="{FF2B5EF4-FFF2-40B4-BE49-F238E27FC236}">
              <a16:creationId xmlns:a16="http://schemas.microsoft.com/office/drawing/2014/main" id="{56A990EE-1797-4D46-1E92-DB251A68F2E7}"/>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5C33F04-29C7-BE6F-35F8-15F1DD8EFE0F}"/>
              </a:ext>
            </a:extLst>
          </p:cNvPr>
          <p:cNvSpPr/>
          <p:nvPr/>
        </p:nvSpPr>
        <p:spPr>
          <a:xfrm>
            <a:off x="178594" y="358775"/>
            <a:ext cx="8843962" cy="614044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400">
                <a:solidFill>
                  <a:srgbClr val="000000"/>
                </a:solidFill>
              </a:defRPr>
            </a:pPr>
            <a:r>
              <a:rPr lang="en-IN" sz="2400" dirty="0"/>
              <a:t> </a:t>
            </a:r>
            <a:endParaRPr lang="en-US" sz="2400" dirty="0"/>
          </a:p>
        </p:txBody>
      </p:sp>
      <p:pic>
        <p:nvPicPr>
          <p:cNvPr id="4" name="Picture 3">
            <a:extLst>
              <a:ext uri="{FF2B5EF4-FFF2-40B4-BE49-F238E27FC236}">
                <a16:creationId xmlns:a16="http://schemas.microsoft.com/office/drawing/2014/main" id="{8CF1A625-8E4C-6937-B88B-5DED5691B628}"/>
              </a:ext>
            </a:extLst>
          </p:cNvPr>
          <p:cNvPicPr>
            <a:picLocks noChangeAspect="1"/>
          </p:cNvPicPr>
          <p:nvPr/>
        </p:nvPicPr>
        <p:blipFill>
          <a:blip r:embed="rId2"/>
          <a:stretch>
            <a:fillRect/>
          </a:stretch>
        </p:blipFill>
        <p:spPr>
          <a:xfrm>
            <a:off x="316998" y="929015"/>
            <a:ext cx="8455527" cy="5000298"/>
          </a:xfrm>
          <a:prstGeom prst="rect">
            <a:avLst/>
          </a:prstGeom>
        </p:spPr>
      </p:pic>
    </p:spTree>
    <p:extLst>
      <p:ext uri="{BB962C8B-B14F-4D97-AF65-F5344CB8AC3E}">
        <p14:creationId xmlns:p14="http://schemas.microsoft.com/office/powerpoint/2010/main" val="4135736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17475"/>
            <a:ext cx="8229600" cy="1143000"/>
          </a:xfrm>
        </p:spPr>
        <p:txBody>
          <a:bodyPr/>
          <a:lstStyle/>
          <a:p>
            <a:pPr>
              <a:defRPr sz="4400" b="1">
                <a:solidFill>
                  <a:srgbClr val="0066CC"/>
                </a:solidFill>
              </a:defRPr>
            </a:pPr>
            <a:r>
              <a:rPr dirty="0"/>
              <a:t>Abstract</a:t>
            </a:r>
          </a:p>
        </p:txBody>
      </p:sp>
      <p:sp>
        <p:nvSpPr>
          <p:cNvPr id="3" name="Rounded Rectangle 2"/>
          <p:cNvSpPr/>
          <p:nvPr/>
        </p:nvSpPr>
        <p:spPr>
          <a:xfrm>
            <a:off x="157163" y="1000125"/>
            <a:ext cx="8858249" cy="5583237"/>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sz="2400">
                <a:solidFill>
                  <a:srgbClr val="000000"/>
                </a:solidFill>
              </a:defRPr>
            </a:pPr>
            <a:r>
              <a:rPr lang="en-US" sz="2400" dirty="0"/>
              <a:t>This project is about analyzing the quality of life in different countries around the world using Python. The goal of this project is to understand how factors like safety, health care, climate, pollution, cost of living, and purchasing power vary from one country to another. We collected data that shows different quality of life indicators and performed step by-step analysis using Python libraries like Pandas, Matplotlib, and Seaborn. First, we explored the data to understand its structure and cleaned it to remove missing and unwanted values. After that, we grouped and compared the countries based on different factors to see which countries are performing well .</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a:extLst>
            <a:ext uri="{FF2B5EF4-FFF2-40B4-BE49-F238E27FC236}">
              <a16:creationId xmlns:a16="http://schemas.microsoft.com/office/drawing/2014/main" id="{91B8FF45-1BFE-D1AE-1030-DC1572A623D9}"/>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54BD79F3-7C58-95CA-4136-FE03D30100BE}"/>
              </a:ext>
            </a:extLst>
          </p:cNvPr>
          <p:cNvSpPr/>
          <p:nvPr/>
        </p:nvSpPr>
        <p:spPr>
          <a:xfrm>
            <a:off x="150019" y="257175"/>
            <a:ext cx="8843962" cy="6140449"/>
          </a:xfrm>
          <a:prstGeom prst="roundRect">
            <a:avLst>
              <a:gd name="adj" fmla="val 17365"/>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400">
                <a:solidFill>
                  <a:srgbClr val="000000"/>
                </a:solidFill>
              </a:defRPr>
            </a:pPr>
            <a:endParaRPr lang="en-US" sz="2400" b="1" u="sng" dirty="0"/>
          </a:p>
        </p:txBody>
      </p:sp>
      <p:sp>
        <p:nvSpPr>
          <p:cNvPr id="2" name="AutoShape 2">
            <a:extLst>
              <a:ext uri="{FF2B5EF4-FFF2-40B4-BE49-F238E27FC236}">
                <a16:creationId xmlns:a16="http://schemas.microsoft.com/office/drawing/2014/main" id="{61D3E7B7-C508-49CA-F1B9-73CE98C7EAF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a:extLst>
              <a:ext uri="{FF2B5EF4-FFF2-40B4-BE49-F238E27FC236}">
                <a16:creationId xmlns:a16="http://schemas.microsoft.com/office/drawing/2014/main" id="{40E77BC4-BD0B-01E6-5321-7E6133B5F0D7}"/>
              </a:ext>
            </a:extLst>
          </p:cNvPr>
          <p:cNvSpPr>
            <a:spLocks noChangeAspect="1" noChangeArrowheads="1"/>
          </p:cNvSpPr>
          <p:nvPr/>
        </p:nvSpPr>
        <p:spPr bwMode="auto">
          <a:xfrm>
            <a:off x="2514600" y="1371600"/>
            <a:ext cx="2362200" cy="2362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a:extLst>
              <a:ext uri="{FF2B5EF4-FFF2-40B4-BE49-F238E27FC236}">
                <a16:creationId xmlns:a16="http://schemas.microsoft.com/office/drawing/2014/main" id="{3FFF6BFE-BF8E-F765-4B94-E86F03EFE5BD}"/>
              </a:ext>
            </a:extLst>
          </p:cNvPr>
          <p:cNvSpPr>
            <a:spLocks noChangeAspect="1" noChangeArrowheads="1"/>
          </p:cNvSpPr>
          <p:nvPr/>
        </p:nvSpPr>
        <p:spPr bwMode="auto">
          <a:xfrm>
            <a:off x="2028825" y="885825"/>
            <a:ext cx="5886450" cy="5886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CAA0862C-47AB-F4D9-8693-6B696E752E3B}"/>
              </a:ext>
            </a:extLst>
          </p:cNvPr>
          <p:cNvPicPr>
            <a:picLocks noChangeAspect="1"/>
          </p:cNvPicPr>
          <p:nvPr/>
        </p:nvPicPr>
        <p:blipFill>
          <a:blip r:embed="rId2"/>
          <a:stretch>
            <a:fillRect/>
          </a:stretch>
        </p:blipFill>
        <p:spPr>
          <a:xfrm>
            <a:off x="1109662" y="1076325"/>
            <a:ext cx="6924675" cy="4705350"/>
          </a:xfrm>
          <a:prstGeom prst="rect">
            <a:avLst/>
          </a:prstGeom>
        </p:spPr>
      </p:pic>
    </p:spTree>
    <p:extLst>
      <p:ext uri="{BB962C8B-B14F-4D97-AF65-F5344CB8AC3E}">
        <p14:creationId xmlns:p14="http://schemas.microsoft.com/office/powerpoint/2010/main" val="342281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Insights</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defRPr sz="2400">
                <a:solidFill>
                  <a:srgbClr val="000000"/>
                </a:solidFill>
              </a:defRPr>
            </a:pPr>
            <a:r>
              <a:t>Identified countries with high safety, low pollution.</a:t>
            </a:r>
          </a:p>
          <a:p>
            <a:pPr>
              <a:defRPr sz="2400">
                <a:solidFill>
                  <a:srgbClr val="000000"/>
                </a:solidFill>
              </a:defRPr>
            </a:pPr>
            <a:r>
              <a:t>Highlighted countries with high cost, low purchasing power.</a:t>
            </a:r>
          </a:p>
          <a:p>
            <a:pPr>
              <a:defRPr sz="2400">
                <a:solidFill>
                  <a:srgbClr val="000000"/>
                </a:solidFill>
              </a:defRPr>
            </a:pPr>
            <a:r>
              <a:t>Found ideal countries with high quality of life and low commute burden.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Conclusion</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defRPr sz="2400">
                <a:solidFill>
                  <a:srgbClr val="000000"/>
                </a:solidFill>
              </a:defRPr>
            </a:pPr>
            <a:r>
              <a:t>Analyzed global quality of life using Python libraries.</a:t>
            </a:r>
          </a:p>
          <a:p>
            <a:pPr>
              <a:defRPr sz="2400">
                <a:solidFill>
                  <a:srgbClr val="000000"/>
                </a:solidFill>
              </a:defRPr>
            </a:pPr>
            <a:r>
              <a:t>Visualized comparisons across countries effectively.</a:t>
            </a:r>
          </a:p>
          <a:p>
            <a:pPr>
              <a:defRPr sz="2400">
                <a:solidFill>
                  <a:srgbClr val="000000"/>
                </a:solidFill>
              </a:defRPr>
            </a:pPr>
            <a:r>
              <a:t>Supports researchers and policy makers with insights.</a:t>
            </a:r>
          </a:p>
          <a:p>
            <a:pPr>
              <a:defRPr sz="2400">
                <a:solidFill>
                  <a:srgbClr val="000000"/>
                </a:solidFill>
              </a:defRPr>
            </a:pPr>
            <a:r>
              <a:t>Developed practical data analysis and visualization skills.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References</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defRPr sz="2400">
                <a:solidFill>
                  <a:srgbClr val="000000"/>
                </a:solidFill>
              </a:defRPr>
            </a:pPr>
            <a:r>
              <a:t>Analytics Vidhya, Make Me Analyst</a:t>
            </a:r>
          </a:p>
          <a:p>
            <a:pPr>
              <a:defRPr sz="2400">
                <a:solidFill>
                  <a:srgbClr val="000000"/>
                </a:solidFill>
              </a:defRPr>
            </a:pPr>
            <a:r>
              <a:t>Pandas Documentation, APSSDC Materials</a:t>
            </a:r>
          </a:p>
          <a:p>
            <a:pPr>
              <a:defRPr sz="2400">
                <a:solidFill>
                  <a:srgbClr val="000000"/>
                </a:solidFill>
              </a:defRPr>
            </a:pPr>
            <a:r>
              <a:t>World Bank Open Data, Kaggle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Thank You</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sz="2400">
                <a:solidFill>
                  <a:srgbClr val="000000"/>
                </a:solidFill>
              </a:defRPr>
            </a:pPr>
            <a:r>
              <a:rPr lang="en-IN" dirty="0"/>
              <a:t>                  </a:t>
            </a:r>
            <a:r>
              <a:rPr sz="3200" b="1" dirty="0"/>
              <a:t>Thank you for your attention.</a:t>
            </a:r>
          </a:p>
          <a:p>
            <a:pPr>
              <a:defRPr sz="2400">
                <a:solidFill>
                  <a:srgbClr val="000000"/>
                </a:solidFill>
              </a:defRPr>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8613" y="17463"/>
            <a:ext cx="8229600" cy="1143000"/>
          </a:xfrm>
        </p:spPr>
        <p:txBody>
          <a:bodyPr/>
          <a:lstStyle/>
          <a:p>
            <a:pPr>
              <a:defRPr sz="4400" b="1">
                <a:solidFill>
                  <a:srgbClr val="0066CC"/>
                </a:solidFill>
              </a:defRPr>
            </a:pPr>
            <a:r>
              <a:rPr dirty="0"/>
              <a:t>Introduction</a:t>
            </a:r>
          </a:p>
        </p:txBody>
      </p:sp>
      <p:sp>
        <p:nvSpPr>
          <p:cNvPr id="3" name="Rounded Rectangle 2"/>
          <p:cNvSpPr/>
          <p:nvPr/>
        </p:nvSpPr>
        <p:spPr>
          <a:xfrm>
            <a:off x="114301" y="800101"/>
            <a:ext cx="9029700" cy="6040436"/>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a:p>
            <a:pPr>
              <a:defRPr sz="2400">
                <a:solidFill>
                  <a:srgbClr val="000000"/>
                </a:solidFill>
              </a:defRPr>
            </a:pPr>
            <a:r>
              <a:rPr lang="en-US" sz="2400" dirty="0"/>
              <a:t>In today’s fast-changing and globally connected world, understanding the quality of life in different countries has become an important area of study. The quality of life is influenced by many factors, including safety, health care, pollution, climate, cost of living, and purchasing power. Analyzing these factors helps us compare countries and understand which regions offer better living conditions for people. This study focuses on a detailed analysis of quality of life data using Python’s popular data analysis libraries such as Pandas, Matplotlib, and Seaborn. By using these tools, we aim to uncover patterns and trends that can provide useful insights into how different countries perform in key life quality indicators</a:t>
            </a:r>
            <a:r>
              <a:rPr lang="en-IN" sz="2400" dirty="0"/>
              <a:t>.</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Objectives</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sz="2400">
                <a:solidFill>
                  <a:srgbClr val="000000"/>
                </a:solidFill>
              </a:defRPr>
            </a:pPr>
            <a:r>
              <a:rPr lang="en-IN" dirty="0"/>
              <a:t>-&gt;</a:t>
            </a:r>
            <a:r>
              <a:rPr dirty="0"/>
              <a:t>Analyze global living standards using real datasets.</a:t>
            </a:r>
          </a:p>
          <a:p>
            <a:pPr>
              <a:defRPr sz="2400">
                <a:solidFill>
                  <a:srgbClr val="000000"/>
                </a:solidFill>
              </a:defRPr>
            </a:pPr>
            <a:r>
              <a:rPr lang="en-IN" dirty="0"/>
              <a:t>-&gt;</a:t>
            </a:r>
            <a:r>
              <a:rPr dirty="0"/>
              <a:t>Use Python libraries for cleaning, analysis, visualization.</a:t>
            </a:r>
          </a:p>
          <a:p>
            <a:pPr>
              <a:defRPr sz="2400">
                <a:solidFill>
                  <a:srgbClr val="000000"/>
                </a:solidFill>
              </a:defRPr>
            </a:pPr>
            <a:r>
              <a:rPr lang="en-IN" dirty="0"/>
              <a:t>-&gt;</a:t>
            </a:r>
            <a:r>
              <a:rPr dirty="0"/>
              <a:t>Identify countries with high and low quality of life.</a:t>
            </a:r>
          </a:p>
          <a:p>
            <a:pPr>
              <a:defRPr sz="2400">
                <a:solidFill>
                  <a:srgbClr val="000000"/>
                </a:solidFill>
              </a:defRPr>
            </a:pPr>
            <a:r>
              <a:rPr lang="en-IN" dirty="0"/>
              <a:t>-&gt;</a:t>
            </a:r>
            <a:r>
              <a:rPr dirty="0"/>
              <a:t>Develop clear reporting and visualization skills.</a:t>
            </a:r>
            <a:r>
              <a:rPr lang="en-IN" dirty="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4400" b="1">
                <a:solidFill>
                  <a:srgbClr val="0066CC"/>
                </a:solidFill>
              </a:defRPr>
            </a:pPr>
            <a:r>
              <a:rPr dirty="0"/>
              <a:t>Software </a:t>
            </a:r>
            <a:r>
              <a:rPr lang="en-IN" dirty="0"/>
              <a:t>and Hardware </a:t>
            </a:r>
            <a:r>
              <a:rPr dirty="0"/>
              <a:t>Requirements</a:t>
            </a:r>
          </a:p>
        </p:txBody>
      </p:sp>
      <p:sp>
        <p:nvSpPr>
          <p:cNvPr id="3" name="Rounded Rectangle 2"/>
          <p:cNvSpPr/>
          <p:nvPr/>
        </p:nvSpPr>
        <p:spPr>
          <a:xfrm>
            <a:off x="-71438" y="1417638"/>
            <a:ext cx="9244013" cy="5300662"/>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sz="2400">
                <a:solidFill>
                  <a:srgbClr val="000000"/>
                </a:solidFill>
              </a:defRPr>
            </a:pPr>
            <a:r>
              <a:rPr lang="en-IN" b="1" dirty="0"/>
              <a:t>Software Requirements</a:t>
            </a:r>
            <a:r>
              <a:rPr lang="en-IN" dirty="0"/>
              <a:t>:</a:t>
            </a:r>
            <a:r>
              <a:rPr dirty="0"/>
              <a:t>Operating System: Linux</a:t>
            </a:r>
          </a:p>
          <a:p>
            <a:pPr>
              <a:defRPr sz="2400">
                <a:solidFill>
                  <a:srgbClr val="000000"/>
                </a:solidFill>
              </a:defRPr>
            </a:pPr>
            <a:r>
              <a:rPr dirty="0"/>
              <a:t>Programming Language: Python 3.x</a:t>
            </a:r>
          </a:p>
          <a:p>
            <a:pPr>
              <a:defRPr sz="2400">
                <a:solidFill>
                  <a:srgbClr val="000000"/>
                </a:solidFill>
              </a:defRPr>
            </a:pPr>
            <a:r>
              <a:rPr dirty="0"/>
              <a:t>Development: </a:t>
            </a:r>
            <a:r>
              <a:rPr dirty="0" err="1"/>
              <a:t>Jupyter</a:t>
            </a:r>
            <a:r>
              <a:rPr dirty="0"/>
              <a:t> Notebook</a:t>
            </a:r>
          </a:p>
          <a:p>
            <a:pPr>
              <a:defRPr sz="2400">
                <a:solidFill>
                  <a:srgbClr val="000000"/>
                </a:solidFill>
              </a:defRPr>
            </a:pPr>
            <a:r>
              <a:rPr dirty="0"/>
              <a:t>Libraries: Pandas, Matplotlib, Seaborn</a:t>
            </a:r>
            <a:endParaRPr lang="en-IN" dirty="0"/>
          </a:p>
          <a:p>
            <a:pPr>
              <a:defRPr sz="2400">
                <a:solidFill>
                  <a:srgbClr val="000000"/>
                </a:solidFill>
              </a:defRPr>
            </a:pPr>
            <a:r>
              <a:rPr lang="en-US" b="1" dirty="0"/>
              <a:t>Hardware </a:t>
            </a:r>
            <a:r>
              <a:rPr lang="en-US" b="1" dirty="0" err="1"/>
              <a:t>Reqiurements</a:t>
            </a:r>
            <a:r>
              <a:rPr lang="en-US" dirty="0" err="1"/>
              <a:t>:Processor</a:t>
            </a:r>
            <a:r>
              <a:rPr lang="en-US" dirty="0"/>
              <a:t>: 1 GHz or faster</a:t>
            </a:r>
          </a:p>
          <a:p>
            <a:pPr>
              <a:defRPr sz="2400">
                <a:solidFill>
                  <a:srgbClr val="000000"/>
                </a:solidFill>
              </a:defRPr>
            </a:pPr>
            <a:r>
              <a:rPr lang="en-US" dirty="0"/>
              <a:t>RAM: Minimum 4 GB</a:t>
            </a:r>
          </a:p>
          <a:p>
            <a:pPr>
              <a:defRPr sz="2400">
                <a:solidFill>
                  <a:srgbClr val="000000"/>
                </a:solidFill>
              </a:defRPr>
            </a:pPr>
            <a:r>
              <a:rPr lang="en-US" dirty="0"/>
              <a:t>Storage: Minimum 2 GB free space</a:t>
            </a:r>
          </a:p>
          <a:p>
            <a:pPr>
              <a:defRPr sz="2400">
                <a:solidFill>
                  <a:srgbClr val="000000"/>
                </a:solidFill>
              </a:defRPr>
            </a:pPr>
            <a:r>
              <a:rPr lang="en-US" dirty="0"/>
              <a:t>Display: 1024x768 resolution or higher</a:t>
            </a:r>
          </a:p>
          <a:p>
            <a:pPr>
              <a:defRPr sz="2400">
                <a:solidFill>
                  <a:srgbClr val="000000"/>
                </a:solidFill>
              </a:defRP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Advantages</a:t>
            </a:r>
          </a:p>
        </p:txBody>
      </p:sp>
      <p:sp>
        <p:nvSpPr>
          <p:cNvPr id="3" name="Rounded Rectangle 2"/>
          <p:cNvSpPr/>
          <p:nvPr/>
        </p:nvSpPr>
        <p:spPr>
          <a:xfrm>
            <a:off x="914400" y="160020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defRPr sz="2400">
                <a:solidFill>
                  <a:srgbClr val="000000"/>
                </a:solidFill>
              </a:defRPr>
            </a:pPr>
            <a:r>
              <a:t>Provides clear global comparisons with visuals.</a:t>
            </a:r>
          </a:p>
          <a:p>
            <a:pPr>
              <a:defRPr sz="2400">
                <a:solidFill>
                  <a:srgbClr val="000000"/>
                </a:solidFill>
              </a:defRPr>
            </a:pPr>
            <a:r>
              <a:t>Practical experience in data handling and analysis.</a:t>
            </a:r>
          </a:p>
          <a:p>
            <a:pPr>
              <a:defRPr sz="2400">
                <a:solidFill>
                  <a:srgbClr val="000000"/>
                </a:solidFill>
              </a:defRPr>
            </a:pPr>
            <a:r>
              <a:t>Uses efficient Python ecosystem.</a:t>
            </a:r>
          </a:p>
          <a:p>
            <a:pPr>
              <a:defRPr sz="2400">
                <a:solidFill>
                  <a:srgbClr val="000000"/>
                </a:solidFill>
              </a:defRPr>
            </a:pPr>
            <a:r>
              <a:t>Extendable for dashboards and advanced reports.</a:t>
            </a:r>
          </a:p>
          <a:p>
            <a:pPr>
              <a:defRPr sz="2400">
                <a:solidFill>
                  <a:srgbClr val="000000"/>
                </a:solidFill>
              </a:defRPr>
            </a:pPr>
            <a:r>
              <a:t>Supports data-driven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Architecture Flow</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defRPr sz="2400">
                <a:solidFill>
                  <a:srgbClr val="000000"/>
                </a:solidFill>
              </a:defRPr>
            </a:pPr>
            <a:r>
              <a:t>1. Data Acquisition</a:t>
            </a:r>
          </a:p>
          <a:p>
            <a:pPr>
              <a:defRPr sz="2400">
                <a:solidFill>
                  <a:srgbClr val="000000"/>
                </a:solidFill>
              </a:defRPr>
            </a:pPr>
            <a:r>
              <a:t>2. Data Preprocessing</a:t>
            </a:r>
          </a:p>
          <a:p>
            <a:pPr>
              <a:defRPr sz="2400">
                <a:solidFill>
                  <a:srgbClr val="000000"/>
                </a:solidFill>
              </a:defRPr>
            </a:pPr>
            <a:r>
              <a:t>3. Exploratory Data Analysis</a:t>
            </a:r>
          </a:p>
          <a:p>
            <a:pPr>
              <a:defRPr sz="2400">
                <a:solidFill>
                  <a:srgbClr val="000000"/>
                </a:solidFill>
              </a:defRPr>
            </a:pPr>
            <a:r>
              <a:t>4. Data Visualization</a:t>
            </a:r>
          </a:p>
          <a:p>
            <a:pPr>
              <a:defRPr sz="2400">
                <a:solidFill>
                  <a:srgbClr val="000000"/>
                </a:solidFill>
              </a:defRPr>
            </a:pPr>
            <a:r>
              <a:t>5. Insight Generation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Methodology</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defRPr sz="2400">
                <a:solidFill>
                  <a:srgbClr val="000000"/>
                </a:solidFill>
              </a:defRPr>
            </a:pPr>
            <a:r>
              <a:t>Import libraries and load dataset.</a:t>
            </a:r>
          </a:p>
          <a:p>
            <a:pPr>
              <a:defRPr sz="2400">
                <a:solidFill>
                  <a:srgbClr val="000000"/>
                </a:solidFill>
              </a:defRPr>
            </a:pPr>
            <a:r>
              <a:t>Clean and preprocess data, handle missing values.</a:t>
            </a:r>
          </a:p>
          <a:p>
            <a:pPr>
              <a:defRPr sz="2400">
                <a:solidFill>
                  <a:srgbClr val="000000"/>
                </a:solidFill>
              </a:defRPr>
            </a:pPr>
            <a:r>
              <a:t>Filter, group, and aggregate data.</a:t>
            </a:r>
          </a:p>
          <a:p>
            <a:pPr>
              <a:defRPr sz="2400">
                <a:solidFill>
                  <a:srgbClr val="000000"/>
                </a:solidFill>
              </a:defRPr>
            </a:pPr>
            <a:r>
              <a:t>Visualize key insights with graphs and charts.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F5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4400" b="1">
                <a:solidFill>
                  <a:srgbClr val="0066CC"/>
                </a:solidFill>
              </a:defRPr>
            </a:pPr>
            <a:r>
              <a:t>Dataset Details</a:t>
            </a:r>
          </a:p>
        </p:txBody>
      </p:sp>
      <p:sp>
        <p:nvSpPr>
          <p:cNvPr id="3" name="Rounded Rectangle 2"/>
          <p:cNvSpPr/>
          <p:nvPr/>
        </p:nvSpPr>
        <p:spPr>
          <a:xfrm>
            <a:off x="914400" y="1645920"/>
            <a:ext cx="7315200" cy="4114800"/>
          </a:xfrm>
          <a:prstGeom prst="roundRect">
            <a:avLst/>
          </a:prstGeom>
          <a:solidFill>
            <a:srgbClr val="FFFFFF"/>
          </a:solidFill>
          <a:ln>
            <a:solidFill>
              <a:srgbClr val="0099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defRPr sz="2400">
                <a:solidFill>
                  <a:srgbClr val="000000"/>
                </a:solidFill>
              </a:defRPr>
            </a:pPr>
            <a:r>
              <a:rPr dirty="0"/>
              <a:t>Global Quality of Life Dataset (2021-2024).</a:t>
            </a:r>
          </a:p>
          <a:p>
            <a:pPr>
              <a:defRPr sz="2400">
                <a:solidFill>
                  <a:srgbClr val="000000"/>
                </a:solidFill>
              </a:defRPr>
            </a:pPr>
            <a:r>
              <a:rPr dirty="0"/>
              <a:t>Attributes: Country, Quality Index, Safety, Healthcare, Cost, Pollution, etc.</a:t>
            </a:r>
          </a:p>
          <a:p>
            <a:pPr>
              <a:defRPr sz="2400">
                <a:solidFill>
                  <a:srgbClr val="000000"/>
                </a:solidFill>
              </a:defRPr>
            </a:pPr>
            <a:r>
              <a:rPr dirty="0"/>
              <a:t>Sources:  Kaggle.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1457</TotalTime>
  <Words>730</Words>
  <Application>Microsoft Office PowerPoint</Application>
  <PresentationFormat>On-screen Show (4:3)</PresentationFormat>
  <Paragraphs>105</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Global Quality of Life Analysis</vt:lpstr>
      <vt:lpstr>Abstract</vt:lpstr>
      <vt:lpstr>Introduction</vt:lpstr>
      <vt:lpstr>Objectives</vt:lpstr>
      <vt:lpstr>Software and Hardware Requirements</vt:lpstr>
      <vt:lpstr>Advantages</vt:lpstr>
      <vt:lpstr>Architecture Flow</vt:lpstr>
      <vt:lpstr>Methodology</vt:lpstr>
      <vt:lpstr>Dataset Details</vt:lpstr>
      <vt:lpstr>Importing libraries</vt:lpstr>
      <vt:lpstr>Libraries: Pandas and Matplotlib</vt:lpstr>
      <vt:lpstr>Libraries: Seaborn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Conclusion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RGUKTS</dc:creator>
  <cp:keywords/>
  <dc:description>generated using python-pptx</dc:description>
  <cp:lastModifiedBy>RGUKTS</cp:lastModifiedBy>
  <cp:revision>3</cp:revision>
  <dcterms:created xsi:type="dcterms:W3CDTF">2013-01-27T09:14:16Z</dcterms:created>
  <dcterms:modified xsi:type="dcterms:W3CDTF">2025-07-12T05:15:20Z</dcterms:modified>
  <cp:category/>
</cp:coreProperties>
</file>