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62" r:id="rId4"/>
    <p:sldId id="264" r:id="rId5"/>
    <p:sldId id="265" r:id="rId6"/>
    <p:sldId id="266" r:id="rId7"/>
    <p:sldId id="268" r:id="rId8"/>
    <p:sldId id="257" r:id="rId9"/>
    <p:sldId id="258" r:id="rId10"/>
    <p:sldId id="270" r:id="rId11"/>
    <p:sldId id="271" r:id="rId12"/>
    <p:sldId id="272" r:id="rId13"/>
    <p:sldId id="273" r:id="rId14"/>
    <p:sldId id="274" r:id="rId15"/>
    <p:sldId id="275" r:id="rId16"/>
    <p:sldId id="260" r:id="rId17"/>
    <p:sldId id="259" r:id="rId18"/>
    <p:sldId id="276" r:id="rId19"/>
    <p:sldId id="277" r:id="rId20"/>
    <p:sldId id="280" r:id="rId21"/>
    <p:sldId id="281" r:id="rId22"/>
    <p:sldId id="284" r:id="rId23"/>
    <p:sldId id="278" r:id="rId24"/>
    <p:sldId id="279" r:id="rId25"/>
    <p:sldId id="282" r:id="rId26"/>
    <p:sldId id="2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0D44A-10C8-2629-DFD9-5BA2A247E7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D190C9-416A-340B-7844-1DD560B6ED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CD57B6A-5446-B1A1-D9DF-D70FE782304B}"/>
              </a:ext>
            </a:extLst>
          </p:cNvPr>
          <p:cNvSpPr>
            <a:spLocks noGrp="1"/>
          </p:cNvSpPr>
          <p:nvPr>
            <p:ph type="dt" sz="half" idx="10"/>
          </p:nvPr>
        </p:nvSpPr>
        <p:spPr/>
        <p:txBody>
          <a:bodyPr/>
          <a:lstStyle/>
          <a:p>
            <a:fld id="{18E35FC2-66E1-4C0E-9ED9-84C27B2A8CEB}" type="datetimeFigureOut">
              <a:rPr lang="en-IN" smtClean="0"/>
              <a:t>28-05-2024</a:t>
            </a:fld>
            <a:endParaRPr lang="en-IN"/>
          </a:p>
        </p:txBody>
      </p:sp>
      <p:sp>
        <p:nvSpPr>
          <p:cNvPr id="5" name="Footer Placeholder 4">
            <a:extLst>
              <a:ext uri="{FF2B5EF4-FFF2-40B4-BE49-F238E27FC236}">
                <a16:creationId xmlns:a16="http://schemas.microsoft.com/office/drawing/2014/main" id="{A8C37007-B248-233B-153F-883A4C426E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40AF79-4BE3-42CD-1AF0-6F3B3A8578C1}"/>
              </a:ext>
            </a:extLst>
          </p:cNvPr>
          <p:cNvSpPr>
            <a:spLocks noGrp="1"/>
          </p:cNvSpPr>
          <p:nvPr>
            <p:ph type="sldNum" sz="quarter" idx="12"/>
          </p:nvPr>
        </p:nvSpPr>
        <p:spPr/>
        <p:txBody>
          <a:bodyPr/>
          <a:lstStyle/>
          <a:p>
            <a:fld id="{AF670D4C-BF69-46E9-9C44-6BDF715E3284}" type="slidenum">
              <a:rPr lang="en-IN" smtClean="0"/>
              <a:t>‹#›</a:t>
            </a:fld>
            <a:endParaRPr lang="en-IN"/>
          </a:p>
        </p:txBody>
      </p:sp>
    </p:spTree>
    <p:extLst>
      <p:ext uri="{BB962C8B-B14F-4D97-AF65-F5344CB8AC3E}">
        <p14:creationId xmlns:p14="http://schemas.microsoft.com/office/powerpoint/2010/main" val="2222991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7129F-FD9D-516C-27E2-208456002B5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1255D5-7114-003B-3C49-80ED464C80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6E5C1B-39C3-D392-9FAD-F5D35F35D5A2}"/>
              </a:ext>
            </a:extLst>
          </p:cNvPr>
          <p:cNvSpPr>
            <a:spLocks noGrp="1"/>
          </p:cNvSpPr>
          <p:nvPr>
            <p:ph type="dt" sz="half" idx="10"/>
          </p:nvPr>
        </p:nvSpPr>
        <p:spPr/>
        <p:txBody>
          <a:bodyPr/>
          <a:lstStyle/>
          <a:p>
            <a:fld id="{18E35FC2-66E1-4C0E-9ED9-84C27B2A8CEB}" type="datetimeFigureOut">
              <a:rPr lang="en-IN" smtClean="0"/>
              <a:t>28-05-2024</a:t>
            </a:fld>
            <a:endParaRPr lang="en-IN"/>
          </a:p>
        </p:txBody>
      </p:sp>
      <p:sp>
        <p:nvSpPr>
          <p:cNvPr id="5" name="Footer Placeholder 4">
            <a:extLst>
              <a:ext uri="{FF2B5EF4-FFF2-40B4-BE49-F238E27FC236}">
                <a16:creationId xmlns:a16="http://schemas.microsoft.com/office/drawing/2014/main" id="{7B7422EA-B449-6955-CA21-43DB619FE3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5F060E-9401-2A61-CB55-3F0D816C8B4D}"/>
              </a:ext>
            </a:extLst>
          </p:cNvPr>
          <p:cNvSpPr>
            <a:spLocks noGrp="1"/>
          </p:cNvSpPr>
          <p:nvPr>
            <p:ph type="sldNum" sz="quarter" idx="12"/>
          </p:nvPr>
        </p:nvSpPr>
        <p:spPr/>
        <p:txBody>
          <a:bodyPr/>
          <a:lstStyle/>
          <a:p>
            <a:fld id="{AF670D4C-BF69-46E9-9C44-6BDF715E3284}" type="slidenum">
              <a:rPr lang="en-IN" smtClean="0"/>
              <a:t>‹#›</a:t>
            </a:fld>
            <a:endParaRPr lang="en-IN"/>
          </a:p>
        </p:txBody>
      </p:sp>
    </p:spTree>
    <p:extLst>
      <p:ext uri="{BB962C8B-B14F-4D97-AF65-F5344CB8AC3E}">
        <p14:creationId xmlns:p14="http://schemas.microsoft.com/office/powerpoint/2010/main" val="249424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A9C77D-18B5-8C65-5F6B-856951F01E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C08035-DB29-BCCE-FC75-E57C48FB72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008547-87D7-863E-9742-E9007105D3BC}"/>
              </a:ext>
            </a:extLst>
          </p:cNvPr>
          <p:cNvSpPr>
            <a:spLocks noGrp="1"/>
          </p:cNvSpPr>
          <p:nvPr>
            <p:ph type="dt" sz="half" idx="10"/>
          </p:nvPr>
        </p:nvSpPr>
        <p:spPr/>
        <p:txBody>
          <a:bodyPr/>
          <a:lstStyle/>
          <a:p>
            <a:fld id="{18E35FC2-66E1-4C0E-9ED9-84C27B2A8CEB}" type="datetimeFigureOut">
              <a:rPr lang="en-IN" smtClean="0"/>
              <a:t>28-05-2024</a:t>
            </a:fld>
            <a:endParaRPr lang="en-IN"/>
          </a:p>
        </p:txBody>
      </p:sp>
      <p:sp>
        <p:nvSpPr>
          <p:cNvPr id="5" name="Footer Placeholder 4">
            <a:extLst>
              <a:ext uri="{FF2B5EF4-FFF2-40B4-BE49-F238E27FC236}">
                <a16:creationId xmlns:a16="http://schemas.microsoft.com/office/drawing/2014/main" id="{2822A80E-AE01-DF14-F329-0492AD1438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1AAEB9-38BD-626E-D8D3-995900359DC4}"/>
              </a:ext>
            </a:extLst>
          </p:cNvPr>
          <p:cNvSpPr>
            <a:spLocks noGrp="1"/>
          </p:cNvSpPr>
          <p:nvPr>
            <p:ph type="sldNum" sz="quarter" idx="12"/>
          </p:nvPr>
        </p:nvSpPr>
        <p:spPr/>
        <p:txBody>
          <a:bodyPr/>
          <a:lstStyle/>
          <a:p>
            <a:fld id="{AF670D4C-BF69-46E9-9C44-6BDF715E3284}" type="slidenum">
              <a:rPr lang="en-IN" smtClean="0"/>
              <a:t>‹#›</a:t>
            </a:fld>
            <a:endParaRPr lang="en-IN"/>
          </a:p>
        </p:txBody>
      </p:sp>
    </p:spTree>
    <p:extLst>
      <p:ext uri="{BB962C8B-B14F-4D97-AF65-F5344CB8AC3E}">
        <p14:creationId xmlns:p14="http://schemas.microsoft.com/office/powerpoint/2010/main" val="1896645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1D6BC-EB1A-BCF3-EAC2-614D166ED7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05317A-D58B-E7D9-5D5A-DE647E3A23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6EBBA8-2A72-F078-64E7-BB8E1F4D3885}"/>
              </a:ext>
            </a:extLst>
          </p:cNvPr>
          <p:cNvSpPr>
            <a:spLocks noGrp="1"/>
          </p:cNvSpPr>
          <p:nvPr>
            <p:ph type="dt" sz="half" idx="10"/>
          </p:nvPr>
        </p:nvSpPr>
        <p:spPr/>
        <p:txBody>
          <a:bodyPr/>
          <a:lstStyle/>
          <a:p>
            <a:fld id="{18E35FC2-66E1-4C0E-9ED9-84C27B2A8CEB}" type="datetimeFigureOut">
              <a:rPr lang="en-IN" smtClean="0"/>
              <a:t>28-05-2024</a:t>
            </a:fld>
            <a:endParaRPr lang="en-IN"/>
          </a:p>
        </p:txBody>
      </p:sp>
      <p:sp>
        <p:nvSpPr>
          <p:cNvPr id="5" name="Footer Placeholder 4">
            <a:extLst>
              <a:ext uri="{FF2B5EF4-FFF2-40B4-BE49-F238E27FC236}">
                <a16:creationId xmlns:a16="http://schemas.microsoft.com/office/drawing/2014/main" id="{C929CA1E-8FFF-991A-6971-7FC7C24252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05680D-BE54-2BB8-85EE-1B881C8351AA}"/>
              </a:ext>
            </a:extLst>
          </p:cNvPr>
          <p:cNvSpPr>
            <a:spLocks noGrp="1"/>
          </p:cNvSpPr>
          <p:nvPr>
            <p:ph type="sldNum" sz="quarter" idx="12"/>
          </p:nvPr>
        </p:nvSpPr>
        <p:spPr/>
        <p:txBody>
          <a:bodyPr/>
          <a:lstStyle/>
          <a:p>
            <a:fld id="{AF670D4C-BF69-46E9-9C44-6BDF715E3284}" type="slidenum">
              <a:rPr lang="en-IN" smtClean="0"/>
              <a:t>‹#›</a:t>
            </a:fld>
            <a:endParaRPr lang="en-IN"/>
          </a:p>
        </p:txBody>
      </p:sp>
    </p:spTree>
    <p:extLst>
      <p:ext uri="{BB962C8B-B14F-4D97-AF65-F5344CB8AC3E}">
        <p14:creationId xmlns:p14="http://schemas.microsoft.com/office/powerpoint/2010/main" val="3283949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6EC4E-A587-B5A1-6C70-26DF1794DD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4F6ED0C-B7EF-CA1E-53E1-4E3B576C26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3424B5-AE14-5B3E-88A7-4B0F407D43C8}"/>
              </a:ext>
            </a:extLst>
          </p:cNvPr>
          <p:cNvSpPr>
            <a:spLocks noGrp="1"/>
          </p:cNvSpPr>
          <p:nvPr>
            <p:ph type="dt" sz="half" idx="10"/>
          </p:nvPr>
        </p:nvSpPr>
        <p:spPr/>
        <p:txBody>
          <a:bodyPr/>
          <a:lstStyle/>
          <a:p>
            <a:fld id="{18E35FC2-66E1-4C0E-9ED9-84C27B2A8CEB}" type="datetimeFigureOut">
              <a:rPr lang="en-IN" smtClean="0"/>
              <a:t>28-05-2024</a:t>
            </a:fld>
            <a:endParaRPr lang="en-IN"/>
          </a:p>
        </p:txBody>
      </p:sp>
      <p:sp>
        <p:nvSpPr>
          <p:cNvPr id="5" name="Footer Placeholder 4">
            <a:extLst>
              <a:ext uri="{FF2B5EF4-FFF2-40B4-BE49-F238E27FC236}">
                <a16:creationId xmlns:a16="http://schemas.microsoft.com/office/drawing/2014/main" id="{9D9332E3-D2EB-2F34-FCE6-59F99AF183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ED514F-E294-C853-A3B4-0E33CBC5A9C2}"/>
              </a:ext>
            </a:extLst>
          </p:cNvPr>
          <p:cNvSpPr>
            <a:spLocks noGrp="1"/>
          </p:cNvSpPr>
          <p:nvPr>
            <p:ph type="sldNum" sz="quarter" idx="12"/>
          </p:nvPr>
        </p:nvSpPr>
        <p:spPr/>
        <p:txBody>
          <a:bodyPr/>
          <a:lstStyle/>
          <a:p>
            <a:fld id="{AF670D4C-BF69-46E9-9C44-6BDF715E3284}" type="slidenum">
              <a:rPr lang="en-IN" smtClean="0"/>
              <a:t>‹#›</a:t>
            </a:fld>
            <a:endParaRPr lang="en-IN"/>
          </a:p>
        </p:txBody>
      </p:sp>
    </p:spTree>
    <p:extLst>
      <p:ext uri="{BB962C8B-B14F-4D97-AF65-F5344CB8AC3E}">
        <p14:creationId xmlns:p14="http://schemas.microsoft.com/office/powerpoint/2010/main" val="2190206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28E05-1147-5364-686B-E0CCF90816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C57A02-A2EB-821E-D2B8-751192BEAA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4104CAC-8250-1C53-B710-1BF83231CF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FE4F7DC-C166-39FF-F7D0-474B6B8720FB}"/>
              </a:ext>
            </a:extLst>
          </p:cNvPr>
          <p:cNvSpPr>
            <a:spLocks noGrp="1"/>
          </p:cNvSpPr>
          <p:nvPr>
            <p:ph type="dt" sz="half" idx="10"/>
          </p:nvPr>
        </p:nvSpPr>
        <p:spPr/>
        <p:txBody>
          <a:bodyPr/>
          <a:lstStyle/>
          <a:p>
            <a:fld id="{18E35FC2-66E1-4C0E-9ED9-84C27B2A8CEB}" type="datetimeFigureOut">
              <a:rPr lang="en-IN" smtClean="0"/>
              <a:t>28-05-2024</a:t>
            </a:fld>
            <a:endParaRPr lang="en-IN"/>
          </a:p>
        </p:txBody>
      </p:sp>
      <p:sp>
        <p:nvSpPr>
          <p:cNvPr id="6" name="Footer Placeholder 5">
            <a:extLst>
              <a:ext uri="{FF2B5EF4-FFF2-40B4-BE49-F238E27FC236}">
                <a16:creationId xmlns:a16="http://schemas.microsoft.com/office/drawing/2014/main" id="{912017E4-CA79-CCDE-A423-ED8E19912C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AB8E14-50D8-4809-0A0A-87A7E9761FF4}"/>
              </a:ext>
            </a:extLst>
          </p:cNvPr>
          <p:cNvSpPr>
            <a:spLocks noGrp="1"/>
          </p:cNvSpPr>
          <p:nvPr>
            <p:ph type="sldNum" sz="quarter" idx="12"/>
          </p:nvPr>
        </p:nvSpPr>
        <p:spPr/>
        <p:txBody>
          <a:bodyPr/>
          <a:lstStyle/>
          <a:p>
            <a:fld id="{AF670D4C-BF69-46E9-9C44-6BDF715E3284}" type="slidenum">
              <a:rPr lang="en-IN" smtClean="0"/>
              <a:t>‹#›</a:t>
            </a:fld>
            <a:endParaRPr lang="en-IN"/>
          </a:p>
        </p:txBody>
      </p:sp>
    </p:spTree>
    <p:extLst>
      <p:ext uri="{BB962C8B-B14F-4D97-AF65-F5344CB8AC3E}">
        <p14:creationId xmlns:p14="http://schemas.microsoft.com/office/powerpoint/2010/main" val="1238138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E0CF9-C635-3834-47D7-6EB7285F62B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28D0D2-5FD1-C281-F144-2AE5EEA3CC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24B715-1B21-CDBC-F589-35D6DCFB6D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554C72-885D-B7E6-305F-83F1258945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ED5D67-1F1E-0BC1-C68F-F437689718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1AA2C80-526A-CB68-4828-77040487B138}"/>
              </a:ext>
            </a:extLst>
          </p:cNvPr>
          <p:cNvSpPr>
            <a:spLocks noGrp="1"/>
          </p:cNvSpPr>
          <p:nvPr>
            <p:ph type="dt" sz="half" idx="10"/>
          </p:nvPr>
        </p:nvSpPr>
        <p:spPr/>
        <p:txBody>
          <a:bodyPr/>
          <a:lstStyle/>
          <a:p>
            <a:fld id="{18E35FC2-66E1-4C0E-9ED9-84C27B2A8CEB}" type="datetimeFigureOut">
              <a:rPr lang="en-IN" smtClean="0"/>
              <a:t>28-05-2024</a:t>
            </a:fld>
            <a:endParaRPr lang="en-IN"/>
          </a:p>
        </p:txBody>
      </p:sp>
      <p:sp>
        <p:nvSpPr>
          <p:cNvPr id="8" name="Footer Placeholder 7">
            <a:extLst>
              <a:ext uri="{FF2B5EF4-FFF2-40B4-BE49-F238E27FC236}">
                <a16:creationId xmlns:a16="http://schemas.microsoft.com/office/drawing/2014/main" id="{8FBE7DC5-437D-5DAA-217E-B348302054F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93B3F77-E5FE-F418-1F15-1333AD3F384A}"/>
              </a:ext>
            </a:extLst>
          </p:cNvPr>
          <p:cNvSpPr>
            <a:spLocks noGrp="1"/>
          </p:cNvSpPr>
          <p:nvPr>
            <p:ph type="sldNum" sz="quarter" idx="12"/>
          </p:nvPr>
        </p:nvSpPr>
        <p:spPr/>
        <p:txBody>
          <a:bodyPr/>
          <a:lstStyle/>
          <a:p>
            <a:fld id="{AF670D4C-BF69-46E9-9C44-6BDF715E3284}" type="slidenum">
              <a:rPr lang="en-IN" smtClean="0"/>
              <a:t>‹#›</a:t>
            </a:fld>
            <a:endParaRPr lang="en-IN"/>
          </a:p>
        </p:txBody>
      </p:sp>
    </p:spTree>
    <p:extLst>
      <p:ext uri="{BB962C8B-B14F-4D97-AF65-F5344CB8AC3E}">
        <p14:creationId xmlns:p14="http://schemas.microsoft.com/office/powerpoint/2010/main" val="3613439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E9ADE-1E0F-A75B-438A-63626C4227C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32D8535-D7C2-764E-6995-E4DD410562E9}"/>
              </a:ext>
            </a:extLst>
          </p:cNvPr>
          <p:cNvSpPr>
            <a:spLocks noGrp="1"/>
          </p:cNvSpPr>
          <p:nvPr>
            <p:ph type="dt" sz="half" idx="10"/>
          </p:nvPr>
        </p:nvSpPr>
        <p:spPr/>
        <p:txBody>
          <a:bodyPr/>
          <a:lstStyle/>
          <a:p>
            <a:fld id="{18E35FC2-66E1-4C0E-9ED9-84C27B2A8CEB}" type="datetimeFigureOut">
              <a:rPr lang="en-IN" smtClean="0"/>
              <a:t>28-05-2024</a:t>
            </a:fld>
            <a:endParaRPr lang="en-IN"/>
          </a:p>
        </p:txBody>
      </p:sp>
      <p:sp>
        <p:nvSpPr>
          <p:cNvPr id="4" name="Footer Placeholder 3">
            <a:extLst>
              <a:ext uri="{FF2B5EF4-FFF2-40B4-BE49-F238E27FC236}">
                <a16:creationId xmlns:a16="http://schemas.microsoft.com/office/drawing/2014/main" id="{7BBFF6D6-DCDD-F1A9-2FBC-E3CCC044146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EDEB4BE-8A15-BB22-245B-4B8DB05FB69F}"/>
              </a:ext>
            </a:extLst>
          </p:cNvPr>
          <p:cNvSpPr>
            <a:spLocks noGrp="1"/>
          </p:cNvSpPr>
          <p:nvPr>
            <p:ph type="sldNum" sz="quarter" idx="12"/>
          </p:nvPr>
        </p:nvSpPr>
        <p:spPr/>
        <p:txBody>
          <a:bodyPr/>
          <a:lstStyle/>
          <a:p>
            <a:fld id="{AF670D4C-BF69-46E9-9C44-6BDF715E3284}" type="slidenum">
              <a:rPr lang="en-IN" smtClean="0"/>
              <a:t>‹#›</a:t>
            </a:fld>
            <a:endParaRPr lang="en-IN"/>
          </a:p>
        </p:txBody>
      </p:sp>
    </p:spTree>
    <p:extLst>
      <p:ext uri="{BB962C8B-B14F-4D97-AF65-F5344CB8AC3E}">
        <p14:creationId xmlns:p14="http://schemas.microsoft.com/office/powerpoint/2010/main" val="3542253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63A722-331E-04B7-F418-9E260124EF76}"/>
              </a:ext>
            </a:extLst>
          </p:cNvPr>
          <p:cNvSpPr>
            <a:spLocks noGrp="1"/>
          </p:cNvSpPr>
          <p:nvPr>
            <p:ph type="dt" sz="half" idx="10"/>
          </p:nvPr>
        </p:nvSpPr>
        <p:spPr/>
        <p:txBody>
          <a:bodyPr/>
          <a:lstStyle/>
          <a:p>
            <a:fld id="{18E35FC2-66E1-4C0E-9ED9-84C27B2A8CEB}" type="datetimeFigureOut">
              <a:rPr lang="en-IN" smtClean="0"/>
              <a:t>28-05-2024</a:t>
            </a:fld>
            <a:endParaRPr lang="en-IN"/>
          </a:p>
        </p:txBody>
      </p:sp>
      <p:sp>
        <p:nvSpPr>
          <p:cNvPr id="3" name="Footer Placeholder 2">
            <a:extLst>
              <a:ext uri="{FF2B5EF4-FFF2-40B4-BE49-F238E27FC236}">
                <a16:creationId xmlns:a16="http://schemas.microsoft.com/office/drawing/2014/main" id="{E34A4CDD-3F44-D493-417D-EA37FE38482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DBEF4B6-AAEB-E1FF-DAD1-8F1C57B977A4}"/>
              </a:ext>
            </a:extLst>
          </p:cNvPr>
          <p:cNvSpPr>
            <a:spLocks noGrp="1"/>
          </p:cNvSpPr>
          <p:nvPr>
            <p:ph type="sldNum" sz="quarter" idx="12"/>
          </p:nvPr>
        </p:nvSpPr>
        <p:spPr/>
        <p:txBody>
          <a:bodyPr/>
          <a:lstStyle/>
          <a:p>
            <a:fld id="{AF670D4C-BF69-46E9-9C44-6BDF715E3284}" type="slidenum">
              <a:rPr lang="en-IN" smtClean="0"/>
              <a:t>‹#›</a:t>
            </a:fld>
            <a:endParaRPr lang="en-IN"/>
          </a:p>
        </p:txBody>
      </p:sp>
    </p:spTree>
    <p:extLst>
      <p:ext uri="{BB962C8B-B14F-4D97-AF65-F5344CB8AC3E}">
        <p14:creationId xmlns:p14="http://schemas.microsoft.com/office/powerpoint/2010/main" val="753037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CD43A-1DB1-B83B-660C-83707B7DC9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80B459-CA4A-8D37-D244-8B4B61AD83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C1D1898-CC10-C9B4-AC2D-4C74CA65A9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54BB79-B530-91DB-2981-C44465E5E7E8}"/>
              </a:ext>
            </a:extLst>
          </p:cNvPr>
          <p:cNvSpPr>
            <a:spLocks noGrp="1"/>
          </p:cNvSpPr>
          <p:nvPr>
            <p:ph type="dt" sz="half" idx="10"/>
          </p:nvPr>
        </p:nvSpPr>
        <p:spPr/>
        <p:txBody>
          <a:bodyPr/>
          <a:lstStyle/>
          <a:p>
            <a:fld id="{18E35FC2-66E1-4C0E-9ED9-84C27B2A8CEB}" type="datetimeFigureOut">
              <a:rPr lang="en-IN" smtClean="0"/>
              <a:t>28-05-2024</a:t>
            </a:fld>
            <a:endParaRPr lang="en-IN"/>
          </a:p>
        </p:txBody>
      </p:sp>
      <p:sp>
        <p:nvSpPr>
          <p:cNvPr id="6" name="Footer Placeholder 5">
            <a:extLst>
              <a:ext uri="{FF2B5EF4-FFF2-40B4-BE49-F238E27FC236}">
                <a16:creationId xmlns:a16="http://schemas.microsoft.com/office/drawing/2014/main" id="{0F5DF53B-BEF1-DE52-D203-60B290D16A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CC2057-3821-558C-C1C7-0AC02815DE36}"/>
              </a:ext>
            </a:extLst>
          </p:cNvPr>
          <p:cNvSpPr>
            <a:spLocks noGrp="1"/>
          </p:cNvSpPr>
          <p:nvPr>
            <p:ph type="sldNum" sz="quarter" idx="12"/>
          </p:nvPr>
        </p:nvSpPr>
        <p:spPr/>
        <p:txBody>
          <a:bodyPr/>
          <a:lstStyle/>
          <a:p>
            <a:fld id="{AF670D4C-BF69-46E9-9C44-6BDF715E3284}" type="slidenum">
              <a:rPr lang="en-IN" smtClean="0"/>
              <a:t>‹#›</a:t>
            </a:fld>
            <a:endParaRPr lang="en-IN"/>
          </a:p>
        </p:txBody>
      </p:sp>
    </p:spTree>
    <p:extLst>
      <p:ext uri="{BB962C8B-B14F-4D97-AF65-F5344CB8AC3E}">
        <p14:creationId xmlns:p14="http://schemas.microsoft.com/office/powerpoint/2010/main" val="2441495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A8CBD-251F-A959-F783-3C387AC902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C9DA6E1-0E67-3BC5-69A2-F14CC1FAE8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CDDF92E-2F1A-86AF-5277-B3D00019F8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9F293D-308F-4110-302F-62C1A77DE823}"/>
              </a:ext>
            </a:extLst>
          </p:cNvPr>
          <p:cNvSpPr>
            <a:spLocks noGrp="1"/>
          </p:cNvSpPr>
          <p:nvPr>
            <p:ph type="dt" sz="half" idx="10"/>
          </p:nvPr>
        </p:nvSpPr>
        <p:spPr/>
        <p:txBody>
          <a:bodyPr/>
          <a:lstStyle/>
          <a:p>
            <a:fld id="{18E35FC2-66E1-4C0E-9ED9-84C27B2A8CEB}" type="datetimeFigureOut">
              <a:rPr lang="en-IN" smtClean="0"/>
              <a:t>28-05-2024</a:t>
            </a:fld>
            <a:endParaRPr lang="en-IN"/>
          </a:p>
        </p:txBody>
      </p:sp>
      <p:sp>
        <p:nvSpPr>
          <p:cNvPr id="6" name="Footer Placeholder 5">
            <a:extLst>
              <a:ext uri="{FF2B5EF4-FFF2-40B4-BE49-F238E27FC236}">
                <a16:creationId xmlns:a16="http://schemas.microsoft.com/office/drawing/2014/main" id="{C8E9796D-2B57-2F92-DDB8-15459C95F0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84C10C-00D7-ADDE-ACAA-EEB4897B8D76}"/>
              </a:ext>
            </a:extLst>
          </p:cNvPr>
          <p:cNvSpPr>
            <a:spLocks noGrp="1"/>
          </p:cNvSpPr>
          <p:nvPr>
            <p:ph type="sldNum" sz="quarter" idx="12"/>
          </p:nvPr>
        </p:nvSpPr>
        <p:spPr/>
        <p:txBody>
          <a:bodyPr/>
          <a:lstStyle/>
          <a:p>
            <a:fld id="{AF670D4C-BF69-46E9-9C44-6BDF715E3284}" type="slidenum">
              <a:rPr lang="en-IN" smtClean="0"/>
              <a:t>‹#›</a:t>
            </a:fld>
            <a:endParaRPr lang="en-IN"/>
          </a:p>
        </p:txBody>
      </p:sp>
    </p:spTree>
    <p:extLst>
      <p:ext uri="{BB962C8B-B14F-4D97-AF65-F5344CB8AC3E}">
        <p14:creationId xmlns:p14="http://schemas.microsoft.com/office/powerpoint/2010/main" val="542621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D5E18-E925-C502-E810-16E1A92538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6B060A-23CD-50B1-BC65-B93E7FF2D3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18CDAD-EC1D-982B-B946-45FD372080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E35FC2-66E1-4C0E-9ED9-84C27B2A8CEB}" type="datetimeFigureOut">
              <a:rPr lang="en-IN" smtClean="0"/>
              <a:t>28-05-2024</a:t>
            </a:fld>
            <a:endParaRPr lang="en-IN"/>
          </a:p>
        </p:txBody>
      </p:sp>
      <p:sp>
        <p:nvSpPr>
          <p:cNvPr id="5" name="Footer Placeholder 4">
            <a:extLst>
              <a:ext uri="{FF2B5EF4-FFF2-40B4-BE49-F238E27FC236}">
                <a16:creationId xmlns:a16="http://schemas.microsoft.com/office/drawing/2014/main" id="{C8884903-806F-0E90-C47C-17CB43EB47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1CBA83-8F1B-7B10-F0F0-23FCBAC00B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670D4C-BF69-46E9-9C44-6BDF715E3284}" type="slidenum">
              <a:rPr lang="en-IN" smtClean="0"/>
              <a:t>‹#›</a:t>
            </a:fld>
            <a:endParaRPr lang="en-IN"/>
          </a:p>
        </p:txBody>
      </p:sp>
    </p:spTree>
    <p:extLst>
      <p:ext uri="{BB962C8B-B14F-4D97-AF65-F5344CB8AC3E}">
        <p14:creationId xmlns:p14="http://schemas.microsoft.com/office/powerpoint/2010/main" val="787642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Java_version_histor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openjdk.org/jeps/443" TargetMode="External"/><Relationship Id="rId3" Type="http://schemas.openxmlformats.org/officeDocument/2006/relationships/hyperlink" Target="https://openjdk.org/jeps/445" TargetMode="External"/><Relationship Id="rId7" Type="http://schemas.openxmlformats.org/officeDocument/2006/relationships/hyperlink" Target="https://openjdk.org/jeps/409" TargetMode="External"/><Relationship Id="rId12" Type="http://schemas.openxmlformats.org/officeDocument/2006/relationships/hyperlink" Target="https://openjdk.org/jeps/444" TargetMode="External"/><Relationship Id="rId2" Type="http://schemas.openxmlformats.org/officeDocument/2006/relationships/hyperlink" Target="https://openjdk.org/jeps/430" TargetMode="External"/><Relationship Id="rId1" Type="http://schemas.openxmlformats.org/officeDocument/2006/relationships/slideLayout" Target="../slideLayouts/slideLayout2.xml"/><Relationship Id="rId6" Type="http://schemas.openxmlformats.org/officeDocument/2006/relationships/hyperlink" Target="https://openjdk.org/jeps/431" TargetMode="External"/><Relationship Id="rId11" Type="http://schemas.openxmlformats.org/officeDocument/2006/relationships/hyperlink" Target="https://openjdk.org/jeps/439" TargetMode="External"/><Relationship Id="rId5" Type="http://schemas.openxmlformats.org/officeDocument/2006/relationships/hyperlink" Target="https://openjdk.org/jeps/441" TargetMode="External"/><Relationship Id="rId10" Type="http://schemas.openxmlformats.org/officeDocument/2006/relationships/hyperlink" Target="https://openjdk.org/jeps/453" TargetMode="External"/><Relationship Id="rId4" Type="http://schemas.openxmlformats.org/officeDocument/2006/relationships/hyperlink" Target="https://openjdk.org/jeps/440" TargetMode="External"/><Relationship Id="rId9" Type="http://schemas.openxmlformats.org/officeDocument/2006/relationships/hyperlink" Target="https://openjdk.org/jeps/446"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oracle.com/java/technologies/javase/jdk21-archive-download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FAC35-0C58-87CD-FACF-E95AF03DE3AD}"/>
              </a:ext>
            </a:extLst>
          </p:cNvPr>
          <p:cNvSpPr>
            <a:spLocks noGrp="1"/>
          </p:cNvSpPr>
          <p:nvPr>
            <p:ph type="ctrTitle"/>
          </p:nvPr>
        </p:nvSpPr>
        <p:spPr/>
        <p:txBody>
          <a:bodyPr/>
          <a:lstStyle/>
          <a:p>
            <a:r>
              <a:rPr lang="en-IN" dirty="0"/>
              <a:t>Java 21 Features</a:t>
            </a:r>
          </a:p>
        </p:txBody>
      </p:sp>
    </p:spTree>
    <p:extLst>
      <p:ext uri="{BB962C8B-B14F-4D97-AF65-F5344CB8AC3E}">
        <p14:creationId xmlns:p14="http://schemas.microsoft.com/office/powerpoint/2010/main" val="2517729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1BA23-BCF8-66B3-F433-C7AD67C05D1A}"/>
              </a:ext>
            </a:extLst>
          </p:cNvPr>
          <p:cNvSpPr>
            <a:spLocks noGrp="1"/>
          </p:cNvSpPr>
          <p:nvPr>
            <p:ph type="title"/>
          </p:nvPr>
        </p:nvSpPr>
        <p:spPr/>
        <p:txBody>
          <a:bodyPr/>
          <a:lstStyle/>
          <a:p>
            <a:r>
              <a:rPr lang="en-IN" dirty="0"/>
              <a:t>Unnamed Classes</a:t>
            </a:r>
          </a:p>
        </p:txBody>
      </p:sp>
      <p:sp>
        <p:nvSpPr>
          <p:cNvPr id="3" name="Content Placeholder 2">
            <a:extLst>
              <a:ext uri="{FF2B5EF4-FFF2-40B4-BE49-F238E27FC236}">
                <a16:creationId xmlns:a16="http://schemas.microsoft.com/office/drawing/2014/main" id="{EDB2886F-46E4-5968-B945-D9BD37C00163}"/>
              </a:ext>
            </a:extLst>
          </p:cNvPr>
          <p:cNvSpPr>
            <a:spLocks noGrp="1"/>
          </p:cNvSpPr>
          <p:nvPr>
            <p:ph idx="1"/>
          </p:nvPr>
        </p:nvSpPr>
        <p:spPr/>
        <p:txBody>
          <a:bodyPr/>
          <a:lstStyle/>
          <a:p>
            <a:r>
              <a:rPr lang="en-US" dirty="0"/>
              <a:t>Unnamed classes are a significant feature designed to simplify the learning curve for beginners. It allows methods, fields, and classes to exist without explicit class declarations.</a:t>
            </a:r>
          </a:p>
          <a:p>
            <a:r>
              <a:rPr lang="en-US" dirty="0"/>
              <a:t>In Java, every class exists within a package and every package within a module. Unnamed classes, however, exist in the unnamed package and unnamed module.</a:t>
            </a:r>
          </a:p>
          <a:p>
            <a:r>
              <a:rPr lang="en-US" dirty="0"/>
              <a:t>Direct constructions or references by name are impossible, and they don’t define any API accessible from other classes.</a:t>
            </a:r>
            <a:endParaRPr lang="en-IN" dirty="0"/>
          </a:p>
        </p:txBody>
      </p:sp>
    </p:spTree>
    <p:extLst>
      <p:ext uri="{BB962C8B-B14F-4D97-AF65-F5344CB8AC3E}">
        <p14:creationId xmlns:p14="http://schemas.microsoft.com/office/powerpoint/2010/main" val="3841124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F41D-9109-7197-BC73-8818165617A7}"/>
              </a:ext>
            </a:extLst>
          </p:cNvPr>
          <p:cNvSpPr>
            <a:spLocks noGrp="1"/>
          </p:cNvSpPr>
          <p:nvPr>
            <p:ph type="title"/>
          </p:nvPr>
        </p:nvSpPr>
        <p:spPr/>
        <p:txBody>
          <a:bodyPr/>
          <a:lstStyle/>
          <a:p>
            <a:r>
              <a:rPr lang="en-IN" dirty="0"/>
              <a:t>Unnamed Classes(Cont..)</a:t>
            </a:r>
          </a:p>
        </p:txBody>
      </p:sp>
      <p:sp>
        <p:nvSpPr>
          <p:cNvPr id="3" name="Content Placeholder 2">
            <a:extLst>
              <a:ext uri="{FF2B5EF4-FFF2-40B4-BE49-F238E27FC236}">
                <a16:creationId xmlns:a16="http://schemas.microsoft.com/office/drawing/2014/main" id="{2E84B5B5-6D5D-3B25-89C2-AFE4FBCBDCFF}"/>
              </a:ext>
            </a:extLst>
          </p:cNvPr>
          <p:cNvSpPr>
            <a:spLocks noGrp="1"/>
          </p:cNvSpPr>
          <p:nvPr>
            <p:ph idx="1"/>
          </p:nvPr>
        </p:nvSpPr>
        <p:spPr/>
        <p:txBody>
          <a:bodyPr/>
          <a:lstStyle/>
          <a:p>
            <a:pPr marL="457200" lvl="1" indent="0">
              <a:buNone/>
            </a:pPr>
            <a:r>
              <a:rPr lang="en-IN" dirty="0"/>
              <a:t>private String </a:t>
            </a:r>
            <a:r>
              <a:rPr lang="en-IN" dirty="0" err="1"/>
              <a:t>getMessage</a:t>
            </a:r>
            <a:r>
              <a:rPr lang="en-IN" dirty="0"/>
              <a:t>() {</a:t>
            </a:r>
          </a:p>
          <a:p>
            <a:pPr marL="457200" lvl="1" indent="0">
              <a:buNone/>
            </a:pPr>
            <a:r>
              <a:rPr lang="en-IN" dirty="0"/>
              <a:t>    return "Hello, World!";</a:t>
            </a:r>
          </a:p>
          <a:p>
            <a:pPr marL="457200" lvl="1" indent="0">
              <a:buNone/>
            </a:pPr>
            <a:r>
              <a:rPr lang="en-IN" dirty="0"/>
              <a:t>}</a:t>
            </a:r>
          </a:p>
          <a:p>
            <a:pPr marL="457200" lvl="1" indent="0">
              <a:buNone/>
            </a:pPr>
            <a:r>
              <a:rPr lang="en-IN" dirty="0"/>
              <a:t>void main() {</a:t>
            </a:r>
          </a:p>
          <a:p>
            <a:pPr marL="457200" lvl="1" indent="0">
              <a:buNone/>
            </a:pPr>
            <a:r>
              <a:rPr lang="en-IN" dirty="0"/>
              <a:t>    </a:t>
            </a:r>
            <a:r>
              <a:rPr lang="en-IN" dirty="0" err="1"/>
              <a:t>System.out.println</a:t>
            </a:r>
            <a:r>
              <a:rPr lang="en-IN" dirty="0"/>
              <a:t>(</a:t>
            </a:r>
            <a:r>
              <a:rPr lang="en-IN" dirty="0" err="1"/>
              <a:t>getMessage</a:t>
            </a:r>
            <a:r>
              <a:rPr lang="en-IN" dirty="0"/>
              <a:t>());</a:t>
            </a:r>
          </a:p>
          <a:p>
            <a:pPr marL="457200" lvl="1" indent="0">
              <a:buNone/>
            </a:pPr>
            <a:r>
              <a:rPr lang="en-IN" dirty="0"/>
              <a:t>}</a:t>
            </a:r>
          </a:p>
          <a:p>
            <a:pPr marL="457200" lvl="1" indent="0">
              <a:buNone/>
            </a:pPr>
            <a:endParaRPr lang="en-IN" dirty="0"/>
          </a:p>
          <a:p>
            <a:pPr lvl="1"/>
            <a:r>
              <a:rPr lang="en-IN" dirty="0"/>
              <a:t>Steps to compile </a:t>
            </a:r>
            <a:r>
              <a:rPr lang="en-IN" dirty="0" err="1"/>
              <a:t>UnNamed</a:t>
            </a:r>
            <a:r>
              <a:rPr lang="en-IN" dirty="0"/>
              <a:t> classes</a:t>
            </a:r>
          </a:p>
          <a:p>
            <a:pPr lvl="2"/>
            <a:r>
              <a:rPr lang="en-US" dirty="0" err="1"/>
              <a:t>javac</a:t>
            </a:r>
            <a:r>
              <a:rPr lang="en-US" dirty="0"/>
              <a:t> --release 21 --enable-preview UnNamedClass.java</a:t>
            </a:r>
          </a:p>
          <a:p>
            <a:pPr lvl="2"/>
            <a:r>
              <a:rPr lang="en-IN" dirty="0"/>
              <a:t>java --enable-preview </a:t>
            </a:r>
            <a:r>
              <a:rPr lang="en-IN" dirty="0" err="1"/>
              <a:t>UnNamedClass</a:t>
            </a:r>
            <a:endParaRPr lang="en-IN" dirty="0"/>
          </a:p>
        </p:txBody>
      </p:sp>
    </p:spTree>
    <p:extLst>
      <p:ext uri="{BB962C8B-B14F-4D97-AF65-F5344CB8AC3E}">
        <p14:creationId xmlns:p14="http://schemas.microsoft.com/office/powerpoint/2010/main" val="823047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3FA5F-1D6B-F21C-0D32-F7C25ED9DA4C}"/>
              </a:ext>
            </a:extLst>
          </p:cNvPr>
          <p:cNvSpPr>
            <a:spLocks noGrp="1"/>
          </p:cNvSpPr>
          <p:nvPr>
            <p:ph type="title"/>
          </p:nvPr>
        </p:nvSpPr>
        <p:spPr/>
        <p:txBody>
          <a:bodyPr/>
          <a:lstStyle/>
          <a:p>
            <a:r>
              <a:rPr lang="en-IN" dirty="0"/>
              <a:t>Record in java</a:t>
            </a:r>
          </a:p>
        </p:txBody>
      </p:sp>
      <p:sp>
        <p:nvSpPr>
          <p:cNvPr id="3" name="Content Placeholder 2">
            <a:extLst>
              <a:ext uri="{FF2B5EF4-FFF2-40B4-BE49-F238E27FC236}">
                <a16:creationId xmlns:a16="http://schemas.microsoft.com/office/drawing/2014/main" id="{3655DCB9-A568-79C1-DBD4-45B979421251}"/>
              </a:ext>
            </a:extLst>
          </p:cNvPr>
          <p:cNvSpPr>
            <a:spLocks noGrp="1"/>
          </p:cNvSpPr>
          <p:nvPr>
            <p:ph idx="1"/>
          </p:nvPr>
        </p:nvSpPr>
        <p:spPr/>
        <p:txBody>
          <a:bodyPr>
            <a:normAutofit fontScale="92500" lnSpcReduction="20000"/>
          </a:bodyPr>
          <a:lstStyle/>
          <a:p>
            <a:r>
              <a:rPr lang="en-US" dirty="0"/>
              <a:t>Passing immutable data between objects is one of the most common, but mundane tasks in many Java applications.</a:t>
            </a:r>
          </a:p>
          <a:p>
            <a:r>
              <a:rPr lang="en-US" dirty="0"/>
              <a:t>Prior to Java 14, this required the creation of a class with boilerplate fields and methods, which were susceptible to trivial mistakes and muddled intentions.</a:t>
            </a:r>
          </a:p>
          <a:p>
            <a:r>
              <a:rPr lang="en-US" dirty="0"/>
              <a:t>To accomplish this, we create data classes with the following:</a:t>
            </a:r>
          </a:p>
          <a:p>
            <a:pPr lvl="1"/>
            <a:r>
              <a:rPr lang="en-US" dirty="0"/>
              <a:t>private, final field for each piece of data</a:t>
            </a:r>
          </a:p>
          <a:p>
            <a:pPr lvl="1"/>
            <a:r>
              <a:rPr lang="en-US" dirty="0"/>
              <a:t>getter for each field</a:t>
            </a:r>
          </a:p>
          <a:p>
            <a:pPr lvl="1"/>
            <a:r>
              <a:rPr lang="en-US" dirty="0"/>
              <a:t>public constructor with a corresponding argument for each field</a:t>
            </a:r>
          </a:p>
          <a:p>
            <a:pPr lvl="1"/>
            <a:r>
              <a:rPr lang="en-US" dirty="0"/>
              <a:t>equals method that returns true for objects of the same class when all fields match</a:t>
            </a:r>
          </a:p>
          <a:p>
            <a:pPr lvl="1"/>
            <a:r>
              <a:rPr lang="en-US" dirty="0" err="1"/>
              <a:t>hashCode</a:t>
            </a:r>
            <a:r>
              <a:rPr lang="en-US" dirty="0"/>
              <a:t> method that returns the same value when all fields match</a:t>
            </a:r>
          </a:p>
          <a:p>
            <a:pPr lvl="1"/>
            <a:r>
              <a:rPr lang="en-US" dirty="0" err="1"/>
              <a:t>toString</a:t>
            </a:r>
            <a:r>
              <a:rPr lang="en-US" dirty="0"/>
              <a:t> method that includes the name of the class and the name of each field and its corresponding value</a:t>
            </a:r>
            <a:endParaRPr lang="en-IN" dirty="0"/>
          </a:p>
        </p:txBody>
      </p:sp>
    </p:spTree>
    <p:extLst>
      <p:ext uri="{BB962C8B-B14F-4D97-AF65-F5344CB8AC3E}">
        <p14:creationId xmlns:p14="http://schemas.microsoft.com/office/powerpoint/2010/main" val="2255723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31B5-B4C8-C2B3-4983-072116DAF9FA}"/>
              </a:ext>
            </a:extLst>
          </p:cNvPr>
          <p:cNvSpPr>
            <a:spLocks noGrp="1"/>
          </p:cNvSpPr>
          <p:nvPr>
            <p:ph type="title"/>
          </p:nvPr>
        </p:nvSpPr>
        <p:spPr/>
        <p:txBody>
          <a:bodyPr/>
          <a:lstStyle/>
          <a:p>
            <a:r>
              <a:rPr lang="en-IN" dirty="0"/>
              <a:t>Record Patterns</a:t>
            </a:r>
          </a:p>
        </p:txBody>
      </p:sp>
      <p:sp>
        <p:nvSpPr>
          <p:cNvPr id="3" name="Content Placeholder 2">
            <a:extLst>
              <a:ext uri="{FF2B5EF4-FFF2-40B4-BE49-F238E27FC236}">
                <a16:creationId xmlns:a16="http://schemas.microsoft.com/office/drawing/2014/main" id="{6D40FE3C-A311-5795-3F14-4415E0B4850B}"/>
              </a:ext>
            </a:extLst>
          </p:cNvPr>
          <p:cNvSpPr>
            <a:spLocks noGrp="1"/>
          </p:cNvSpPr>
          <p:nvPr>
            <p:ph idx="1"/>
          </p:nvPr>
        </p:nvSpPr>
        <p:spPr/>
        <p:txBody>
          <a:bodyPr/>
          <a:lstStyle/>
          <a:p>
            <a:r>
              <a:rPr lang="en-US" dirty="0"/>
              <a:t>Extend pattern matching to </a:t>
            </a:r>
            <a:r>
              <a:rPr lang="en-US" dirty="0" err="1"/>
              <a:t>destructure</a:t>
            </a:r>
            <a:r>
              <a:rPr lang="en-US" dirty="0"/>
              <a:t> instances of record classes, enabling more sophisticated data queries.</a:t>
            </a:r>
          </a:p>
          <a:p>
            <a:r>
              <a:rPr lang="en-US" dirty="0"/>
              <a:t>Add nested patterns, enabling more composable data queries.</a:t>
            </a:r>
            <a:endParaRPr lang="en-IN" dirty="0"/>
          </a:p>
        </p:txBody>
      </p:sp>
    </p:spTree>
    <p:extLst>
      <p:ext uri="{BB962C8B-B14F-4D97-AF65-F5344CB8AC3E}">
        <p14:creationId xmlns:p14="http://schemas.microsoft.com/office/powerpoint/2010/main" val="1949663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EF103-9E54-1070-891D-06055755569C}"/>
              </a:ext>
            </a:extLst>
          </p:cNvPr>
          <p:cNvSpPr>
            <a:spLocks noGrp="1"/>
          </p:cNvSpPr>
          <p:nvPr>
            <p:ph type="title"/>
          </p:nvPr>
        </p:nvSpPr>
        <p:spPr/>
        <p:txBody>
          <a:bodyPr/>
          <a:lstStyle/>
          <a:p>
            <a:r>
              <a:rPr lang="en-IN" dirty="0"/>
              <a:t>Pattern Matching for switch</a:t>
            </a:r>
          </a:p>
        </p:txBody>
      </p:sp>
      <p:sp>
        <p:nvSpPr>
          <p:cNvPr id="3" name="Content Placeholder 2">
            <a:extLst>
              <a:ext uri="{FF2B5EF4-FFF2-40B4-BE49-F238E27FC236}">
                <a16:creationId xmlns:a16="http://schemas.microsoft.com/office/drawing/2014/main" id="{8B40F73C-F388-437B-34A4-2D99ABDC440B}"/>
              </a:ext>
            </a:extLst>
          </p:cNvPr>
          <p:cNvSpPr>
            <a:spLocks noGrp="1"/>
          </p:cNvSpPr>
          <p:nvPr>
            <p:ph idx="1"/>
          </p:nvPr>
        </p:nvSpPr>
        <p:spPr/>
        <p:txBody>
          <a:bodyPr>
            <a:normAutofit/>
          </a:bodyPr>
          <a:lstStyle/>
          <a:p>
            <a:r>
              <a:rPr lang="en-US" dirty="0"/>
              <a:t>Expand the expressiveness and applicability of switch expressions and statements by allowing patterns to appear in case labels.</a:t>
            </a:r>
          </a:p>
          <a:p>
            <a:r>
              <a:rPr lang="en-US" dirty="0"/>
              <a:t>Allow the historical null-hostility of switch to be relaxed when desired.</a:t>
            </a:r>
          </a:p>
          <a:p>
            <a:r>
              <a:rPr lang="en-US" dirty="0"/>
              <a:t>Increase the safety of switch statements by requiring that pattern switch statements cover all possible input values.</a:t>
            </a:r>
          </a:p>
          <a:p>
            <a:r>
              <a:rPr lang="en-US" dirty="0"/>
              <a:t>Ensure that all existing switch expressions and statements continue to compile with no changes and execute with identical semantics.</a:t>
            </a:r>
            <a:endParaRPr lang="en-IN" dirty="0"/>
          </a:p>
        </p:txBody>
      </p:sp>
    </p:spTree>
    <p:extLst>
      <p:ext uri="{BB962C8B-B14F-4D97-AF65-F5344CB8AC3E}">
        <p14:creationId xmlns:p14="http://schemas.microsoft.com/office/powerpoint/2010/main" val="1970456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CFDD1-7786-CF33-13D6-860D73E5E519}"/>
              </a:ext>
            </a:extLst>
          </p:cNvPr>
          <p:cNvSpPr>
            <a:spLocks noGrp="1"/>
          </p:cNvSpPr>
          <p:nvPr>
            <p:ph type="title"/>
          </p:nvPr>
        </p:nvSpPr>
        <p:spPr/>
        <p:txBody>
          <a:bodyPr/>
          <a:lstStyle/>
          <a:p>
            <a:r>
              <a:rPr lang="en-IN" dirty="0"/>
              <a:t>Sequenced Collections</a:t>
            </a:r>
          </a:p>
        </p:txBody>
      </p:sp>
      <p:sp>
        <p:nvSpPr>
          <p:cNvPr id="3" name="Content Placeholder 2">
            <a:extLst>
              <a:ext uri="{FF2B5EF4-FFF2-40B4-BE49-F238E27FC236}">
                <a16:creationId xmlns:a16="http://schemas.microsoft.com/office/drawing/2014/main" id="{4BF8BE36-4183-B42A-5CF8-7760EAFA083E}"/>
              </a:ext>
            </a:extLst>
          </p:cNvPr>
          <p:cNvSpPr>
            <a:spLocks noGrp="1"/>
          </p:cNvSpPr>
          <p:nvPr>
            <p:ph idx="1"/>
          </p:nvPr>
        </p:nvSpPr>
        <p:spPr/>
        <p:txBody>
          <a:bodyPr>
            <a:normAutofit fontScale="92500" lnSpcReduction="10000"/>
          </a:bodyPr>
          <a:lstStyle/>
          <a:p>
            <a:r>
              <a:rPr lang="en-US" dirty="0"/>
              <a:t>Java’s collections framework lacks a collection type that represents a sequence of elements with a defined encounter order. It also lacks a uniform set of operations that apply across such collections. These gaps have been a repeated source of problems and complaints.</a:t>
            </a:r>
          </a:p>
          <a:p>
            <a:r>
              <a:rPr lang="en-US" dirty="0"/>
              <a:t>This feature injects new interfaces into the existing hierarchy, offering a seamless mechanism to access the first and last elements of a collection using built-in default methods. Moreover, it provides support to obtain a reversed view of the collection.</a:t>
            </a:r>
          </a:p>
          <a:p>
            <a:r>
              <a:rPr lang="en-US" dirty="0"/>
              <a:t>There new interfaces has been introduced</a:t>
            </a:r>
          </a:p>
          <a:p>
            <a:pPr lvl="1"/>
            <a:r>
              <a:rPr lang="en-IN" dirty="0" err="1"/>
              <a:t>SequencedCollection</a:t>
            </a:r>
            <a:endParaRPr lang="en-IN" dirty="0"/>
          </a:p>
          <a:p>
            <a:pPr lvl="1"/>
            <a:r>
              <a:rPr lang="en-IN" dirty="0" err="1"/>
              <a:t>SequencedSet</a:t>
            </a:r>
            <a:endParaRPr lang="en-IN" dirty="0"/>
          </a:p>
          <a:p>
            <a:pPr lvl="1"/>
            <a:r>
              <a:rPr lang="en-IN" dirty="0" err="1"/>
              <a:t>SequencedMap</a:t>
            </a:r>
            <a:endParaRPr lang="en-IN" dirty="0"/>
          </a:p>
        </p:txBody>
      </p:sp>
    </p:spTree>
    <p:extLst>
      <p:ext uri="{BB962C8B-B14F-4D97-AF65-F5344CB8AC3E}">
        <p14:creationId xmlns:p14="http://schemas.microsoft.com/office/powerpoint/2010/main" val="4227414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Collection Framework. The Collection in Java is a framework… | by Abhijeet  Verma | Dev Genius">
            <a:extLst>
              <a:ext uri="{FF2B5EF4-FFF2-40B4-BE49-F238E27FC236}">
                <a16:creationId xmlns:a16="http://schemas.microsoft.com/office/drawing/2014/main" id="{C71931AE-512B-2244-6F6A-71B2D4E14C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101" y="423511"/>
            <a:ext cx="11587695" cy="5967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2169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New Collections Hierarchy">
            <a:extLst>
              <a:ext uri="{FF2B5EF4-FFF2-40B4-BE49-F238E27FC236}">
                <a16:creationId xmlns:a16="http://schemas.microsoft.com/office/drawing/2014/main" id="{C7CCCBC9-F46E-4808-B342-A026BE6B03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275"/>
            <a:ext cx="12192000" cy="6773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897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D152A-599F-BD0B-81E0-396A4E110FAA}"/>
              </a:ext>
            </a:extLst>
          </p:cNvPr>
          <p:cNvSpPr>
            <a:spLocks noGrp="1"/>
          </p:cNvSpPr>
          <p:nvPr>
            <p:ph type="title"/>
          </p:nvPr>
        </p:nvSpPr>
        <p:spPr/>
        <p:txBody>
          <a:bodyPr/>
          <a:lstStyle/>
          <a:p>
            <a:r>
              <a:rPr lang="en-US" dirty="0"/>
              <a:t>Enhanced Lifecycle Management with </a:t>
            </a:r>
            <a:r>
              <a:rPr lang="en-US" dirty="0" err="1"/>
              <a:t>HttpClient</a:t>
            </a:r>
            <a:endParaRPr lang="en-IN" dirty="0"/>
          </a:p>
        </p:txBody>
      </p:sp>
      <p:sp>
        <p:nvSpPr>
          <p:cNvPr id="3" name="Content Placeholder 2">
            <a:extLst>
              <a:ext uri="{FF2B5EF4-FFF2-40B4-BE49-F238E27FC236}">
                <a16:creationId xmlns:a16="http://schemas.microsoft.com/office/drawing/2014/main" id="{A6E61D87-2075-3B7A-D6CB-C85A83B67F7E}"/>
              </a:ext>
            </a:extLst>
          </p:cNvPr>
          <p:cNvSpPr>
            <a:spLocks noGrp="1"/>
          </p:cNvSpPr>
          <p:nvPr>
            <p:ph idx="1"/>
          </p:nvPr>
        </p:nvSpPr>
        <p:spPr/>
        <p:txBody>
          <a:bodyPr/>
          <a:lstStyle/>
          <a:p>
            <a:r>
              <a:rPr lang="en-US" dirty="0"/>
              <a:t>The ‘</a:t>
            </a:r>
            <a:r>
              <a:rPr lang="en-US" dirty="0" err="1"/>
              <a:t>HttpClient</a:t>
            </a:r>
            <a:r>
              <a:rPr lang="en-US" dirty="0"/>
              <a:t>’ being ‘</a:t>
            </a:r>
            <a:r>
              <a:rPr lang="en-US" dirty="0" err="1"/>
              <a:t>AutoCloseable</a:t>
            </a:r>
            <a:r>
              <a:rPr lang="en-US" dirty="0"/>
              <a:t>’ means you can now use it within a try-with-resources block in Java, which automatically handles the closing of resources once they are no longer needed.</a:t>
            </a:r>
          </a:p>
          <a:p>
            <a:pPr lvl="1"/>
            <a:r>
              <a:rPr lang="en-US" dirty="0"/>
              <a:t>shutdown()</a:t>
            </a:r>
          </a:p>
          <a:p>
            <a:pPr lvl="1"/>
            <a:r>
              <a:rPr lang="en-US" dirty="0" err="1"/>
              <a:t>awaitTermination</a:t>
            </a:r>
            <a:r>
              <a:rPr lang="en-US" dirty="0"/>
              <a:t>(Duration duration)</a:t>
            </a:r>
          </a:p>
          <a:p>
            <a:pPr lvl="1"/>
            <a:r>
              <a:rPr lang="en-US" dirty="0" err="1"/>
              <a:t>isTerminated</a:t>
            </a:r>
            <a:r>
              <a:rPr lang="en-US" dirty="0"/>
              <a:t>()</a:t>
            </a:r>
          </a:p>
          <a:p>
            <a:pPr lvl="1"/>
            <a:r>
              <a:rPr lang="en-US" dirty="0" err="1"/>
              <a:t>shutdownNow</a:t>
            </a:r>
            <a:r>
              <a:rPr lang="en-US" dirty="0"/>
              <a:t>()</a:t>
            </a:r>
          </a:p>
          <a:p>
            <a:pPr lvl="1"/>
            <a:r>
              <a:rPr lang="en-US" dirty="0"/>
              <a:t>close()</a:t>
            </a:r>
          </a:p>
        </p:txBody>
      </p:sp>
    </p:spTree>
    <p:extLst>
      <p:ext uri="{BB962C8B-B14F-4D97-AF65-F5344CB8AC3E}">
        <p14:creationId xmlns:p14="http://schemas.microsoft.com/office/powerpoint/2010/main" val="3127605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C9BA1-602D-4A96-C644-610079DE6633}"/>
              </a:ext>
            </a:extLst>
          </p:cNvPr>
          <p:cNvSpPr>
            <a:spLocks noGrp="1"/>
          </p:cNvSpPr>
          <p:nvPr>
            <p:ph type="title"/>
          </p:nvPr>
        </p:nvSpPr>
        <p:spPr/>
        <p:txBody>
          <a:bodyPr/>
          <a:lstStyle/>
          <a:p>
            <a:r>
              <a:rPr lang="en-US" dirty="0"/>
              <a:t>Enhanced Repeated Appending in StringBuilder and </a:t>
            </a:r>
            <a:r>
              <a:rPr lang="en-US" dirty="0" err="1"/>
              <a:t>StringBuffer</a:t>
            </a:r>
            <a:endParaRPr lang="en-IN" dirty="0"/>
          </a:p>
        </p:txBody>
      </p:sp>
      <p:sp>
        <p:nvSpPr>
          <p:cNvPr id="3" name="Content Placeholder 2">
            <a:extLst>
              <a:ext uri="{FF2B5EF4-FFF2-40B4-BE49-F238E27FC236}">
                <a16:creationId xmlns:a16="http://schemas.microsoft.com/office/drawing/2014/main" id="{67A0C360-C2CC-C762-9C43-6AB2DC16FED2}"/>
              </a:ext>
            </a:extLst>
          </p:cNvPr>
          <p:cNvSpPr>
            <a:spLocks noGrp="1"/>
          </p:cNvSpPr>
          <p:nvPr>
            <p:ph idx="1"/>
          </p:nvPr>
        </p:nvSpPr>
        <p:spPr/>
        <p:txBody>
          <a:bodyPr/>
          <a:lstStyle/>
          <a:p>
            <a:r>
              <a:rPr lang="en-US" dirty="0"/>
              <a:t>JDK 21 has added methods to ‘</a:t>
            </a:r>
            <a:r>
              <a:rPr lang="en-US" dirty="0" err="1"/>
              <a:t>java.lang.StringBuilder</a:t>
            </a:r>
            <a:r>
              <a:rPr lang="en-US" dirty="0"/>
              <a:t>’ and ‘</a:t>
            </a:r>
            <a:r>
              <a:rPr lang="en-US" dirty="0" err="1"/>
              <a:t>java.lang.StringBuffer</a:t>
            </a:r>
            <a:r>
              <a:rPr lang="en-US" dirty="0"/>
              <a:t>’.</a:t>
            </a:r>
          </a:p>
          <a:p>
            <a:r>
              <a:rPr lang="en-US" dirty="0"/>
              <a:t>The int </a:t>
            </a:r>
            <a:r>
              <a:rPr lang="en-US" dirty="0" err="1"/>
              <a:t>codePoint</a:t>
            </a:r>
            <a:r>
              <a:rPr lang="en-US" dirty="0"/>
              <a:t> method adds the same character multiple times to StringBuilder or </a:t>
            </a:r>
            <a:r>
              <a:rPr lang="en-US" dirty="0" err="1"/>
              <a:t>StringBuffer</a:t>
            </a:r>
            <a:r>
              <a:rPr lang="en-US" dirty="0"/>
              <a:t> using its Unicode number.</a:t>
            </a:r>
          </a:p>
          <a:p>
            <a:pPr lvl="2"/>
            <a:r>
              <a:rPr lang="en-US" dirty="0"/>
              <a:t>// repeat() function</a:t>
            </a:r>
          </a:p>
          <a:p>
            <a:pPr lvl="2"/>
            <a:r>
              <a:rPr lang="en-US" dirty="0"/>
              <a:t>StringBuilder str = new StringBuilder();</a:t>
            </a:r>
          </a:p>
          <a:p>
            <a:pPr lvl="2"/>
            <a:r>
              <a:rPr lang="en-US" dirty="0"/>
              <a:t>str = </a:t>
            </a:r>
            <a:r>
              <a:rPr lang="en-US" dirty="0" err="1"/>
              <a:t>str.repeat</a:t>
            </a:r>
            <a:r>
              <a:rPr lang="en-US" dirty="0"/>
              <a:t>("Oracle", 10);</a:t>
            </a:r>
            <a:endParaRPr lang="en-IN" dirty="0"/>
          </a:p>
        </p:txBody>
      </p:sp>
    </p:spTree>
    <p:extLst>
      <p:ext uri="{BB962C8B-B14F-4D97-AF65-F5344CB8AC3E}">
        <p14:creationId xmlns:p14="http://schemas.microsoft.com/office/powerpoint/2010/main" val="440501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C93D3-8398-EEBF-2A2B-B3A1A7A2D9F7}"/>
              </a:ext>
            </a:extLst>
          </p:cNvPr>
          <p:cNvSpPr>
            <a:spLocks noGrp="1"/>
          </p:cNvSpPr>
          <p:nvPr>
            <p:ph type="title"/>
          </p:nvPr>
        </p:nvSpPr>
        <p:spPr/>
        <p:txBody>
          <a:bodyPr/>
          <a:lstStyle/>
          <a:p>
            <a:r>
              <a:rPr lang="en-IN" dirty="0"/>
              <a:t>Java version releases</a:t>
            </a:r>
          </a:p>
        </p:txBody>
      </p:sp>
      <p:sp>
        <p:nvSpPr>
          <p:cNvPr id="3" name="Content Placeholder 2">
            <a:extLst>
              <a:ext uri="{FF2B5EF4-FFF2-40B4-BE49-F238E27FC236}">
                <a16:creationId xmlns:a16="http://schemas.microsoft.com/office/drawing/2014/main" id="{436A165C-7F5D-8CEB-64F1-87828AF163D1}"/>
              </a:ext>
            </a:extLst>
          </p:cNvPr>
          <p:cNvSpPr>
            <a:spLocks noGrp="1"/>
          </p:cNvSpPr>
          <p:nvPr>
            <p:ph idx="1"/>
          </p:nvPr>
        </p:nvSpPr>
        <p:spPr/>
        <p:txBody>
          <a:bodyPr/>
          <a:lstStyle/>
          <a:p>
            <a:r>
              <a:rPr lang="en-US" dirty="0"/>
              <a:t>Java 21 was released on 19</a:t>
            </a:r>
            <a:r>
              <a:rPr lang="en-US" baseline="30000" dirty="0"/>
              <a:t>th</a:t>
            </a:r>
            <a:r>
              <a:rPr lang="en-US" dirty="0"/>
              <a:t> September 2023. The latest Java version currently available is Java 22 which in released on 19</a:t>
            </a:r>
            <a:r>
              <a:rPr lang="en-US" baseline="30000" dirty="0"/>
              <a:t>th</a:t>
            </a:r>
            <a:r>
              <a:rPr lang="en-US" dirty="0"/>
              <a:t> March 2024.</a:t>
            </a:r>
          </a:p>
          <a:p>
            <a:r>
              <a:rPr lang="en-US" dirty="0"/>
              <a:t>A preview feature is a new feature whose design, specification, and implementation are complete, but which is not permanent, which means that the feature may exist in a different form or not at all in future JDK releases.</a:t>
            </a:r>
          </a:p>
          <a:p>
            <a:r>
              <a:rPr lang="en-US" dirty="0"/>
              <a:t>Java version history </a:t>
            </a:r>
            <a:r>
              <a:rPr lang="en-US" dirty="0">
                <a:hlinkClick r:id="rId2"/>
              </a:rPr>
              <a:t>https://en.wikipedia.org/wiki/Java_version_history</a:t>
            </a:r>
            <a:endParaRPr lang="en-IN" dirty="0"/>
          </a:p>
        </p:txBody>
      </p:sp>
    </p:spTree>
    <p:extLst>
      <p:ext uri="{BB962C8B-B14F-4D97-AF65-F5344CB8AC3E}">
        <p14:creationId xmlns:p14="http://schemas.microsoft.com/office/powerpoint/2010/main" val="690864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52D5E-E8AA-DF5E-46AD-70467EA7AC35}"/>
              </a:ext>
            </a:extLst>
          </p:cNvPr>
          <p:cNvSpPr>
            <a:spLocks noGrp="1"/>
          </p:cNvSpPr>
          <p:nvPr>
            <p:ph type="title"/>
          </p:nvPr>
        </p:nvSpPr>
        <p:spPr/>
        <p:txBody>
          <a:bodyPr/>
          <a:lstStyle/>
          <a:p>
            <a:r>
              <a:rPr lang="en-IN" dirty="0"/>
              <a:t>Generational ZGC</a:t>
            </a:r>
          </a:p>
        </p:txBody>
      </p:sp>
      <p:sp>
        <p:nvSpPr>
          <p:cNvPr id="3" name="Content Placeholder 2">
            <a:extLst>
              <a:ext uri="{FF2B5EF4-FFF2-40B4-BE49-F238E27FC236}">
                <a16:creationId xmlns:a16="http://schemas.microsoft.com/office/drawing/2014/main" id="{B7BDF6FC-ED2B-A427-9F68-A4A1FDA04081}"/>
              </a:ext>
            </a:extLst>
          </p:cNvPr>
          <p:cNvSpPr>
            <a:spLocks noGrp="1"/>
          </p:cNvSpPr>
          <p:nvPr>
            <p:ph idx="1"/>
          </p:nvPr>
        </p:nvSpPr>
        <p:spPr/>
        <p:txBody>
          <a:bodyPr>
            <a:normAutofit fontScale="92500"/>
          </a:bodyPr>
          <a:lstStyle/>
          <a:p>
            <a:r>
              <a:rPr lang="en-US" dirty="0"/>
              <a:t>Garbage collection is the process by which programs try to free up allocated memory that is no longer used by objects. For example, in Java, the garbage collectors are responsible for freeing up the heap memory, which is where Java objects are stored.</a:t>
            </a:r>
          </a:p>
          <a:p>
            <a:r>
              <a:rPr lang="en-US" dirty="0"/>
              <a:t>Generation GC represents a memory management strategy and works by dividing the objects into different generations, based on the time of allocation, and applying different approaches based on their generation.</a:t>
            </a:r>
          </a:p>
          <a:p>
            <a:r>
              <a:rPr lang="en-US" dirty="0"/>
              <a:t>The purpose </a:t>
            </a:r>
            <a:r>
              <a:rPr lang="en-US" dirty="0" err="1"/>
              <a:t>wof</a:t>
            </a:r>
            <a:r>
              <a:rPr lang="en-US" dirty="0"/>
              <a:t> Z Garbage Collector as to minimize or eliminate long garbage collection pauses, thereby enhancing application responsiveness and accommodating the growing memory capacities of modern systems.</a:t>
            </a:r>
            <a:endParaRPr lang="en-IN" dirty="0"/>
          </a:p>
        </p:txBody>
      </p:sp>
    </p:spTree>
    <p:extLst>
      <p:ext uri="{BB962C8B-B14F-4D97-AF65-F5344CB8AC3E}">
        <p14:creationId xmlns:p14="http://schemas.microsoft.com/office/powerpoint/2010/main" val="3504918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BEA0A-022F-E525-ED0D-0E36E50CDB09}"/>
              </a:ext>
            </a:extLst>
          </p:cNvPr>
          <p:cNvSpPr>
            <a:spLocks noGrp="1"/>
          </p:cNvSpPr>
          <p:nvPr>
            <p:ph type="title"/>
          </p:nvPr>
        </p:nvSpPr>
        <p:spPr/>
        <p:txBody>
          <a:bodyPr/>
          <a:lstStyle/>
          <a:p>
            <a:r>
              <a:rPr lang="en-IN" dirty="0"/>
              <a:t>Generational ZGC(Cont..)</a:t>
            </a:r>
          </a:p>
        </p:txBody>
      </p:sp>
      <p:sp>
        <p:nvSpPr>
          <p:cNvPr id="3" name="Content Placeholder 2">
            <a:extLst>
              <a:ext uri="{FF2B5EF4-FFF2-40B4-BE49-F238E27FC236}">
                <a16:creationId xmlns:a16="http://schemas.microsoft.com/office/drawing/2014/main" id="{F8C2E5F6-B5D7-6643-1046-774B402F794E}"/>
              </a:ext>
            </a:extLst>
          </p:cNvPr>
          <p:cNvSpPr>
            <a:spLocks noGrp="1"/>
          </p:cNvSpPr>
          <p:nvPr>
            <p:ph idx="1"/>
          </p:nvPr>
        </p:nvSpPr>
        <p:spPr/>
        <p:txBody>
          <a:bodyPr/>
          <a:lstStyle/>
          <a:p>
            <a:r>
              <a:rPr lang="en-US" dirty="0"/>
              <a:t>The Generational ZGC aims to improve application performance, extending the existing ZGC by maintaining separate generations for young and old objects.</a:t>
            </a:r>
          </a:p>
          <a:p>
            <a:r>
              <a:rPr lang="en-US" dirty="0"/>
              <a:t>Its not enabled by default in Java 21, intended to become the default one in a future Java release. Moreover, in an even later release, the non-generational ZGC may be removed entirely.</a:t>
            </a:r>
            <a:endParaRPr lang="en-IN" dirty="0"/>
          </a:p>
        </p:txBody>
      </p:sp>
    </p:spTree>
    <p:extLst>
      <p:ext uri="{BB962C8B-B14F-4D97-AF65-F5344CB8AC3E}">
        <p14:creationId xmlns:p14="http://schemas.microsoft.com/office/powerpoint/2010/main" val="3132879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3EB5F-BE57-54FF-38BC-ECAC0F359438}"/>
              </a:ext>
            </a:extLst>
          </p:cNvPr>
          <p:cNvSpPr>
            <a:spLocks noGrp="1"/>
          </p:cNvSpPr>
          <p:nvPr>
            <p:ph type="title"/>
          </p:nvPr>
        </p:nvSpPr>
        <p:spPr/>
        <p:txBody>
          <a:bodyPr/>
          <a:lstStyle/>
          <a:p>
            <a:r>
              <a:rPr lang="en-IN" dirty="0"/>
              <a:t>Virtual Thread</a:t>
            </a:r>
          </a:p>
        </p:txBody>
      </p:sp>
      <p:sp>
        <p:nvSpPr>
          <p:cNvPr id="3" name="Content Placeholder 2">
            <a:extLst>
              <a:ext uri="{FF2B5EF4-FFF2-40B4-BE49-F238E27FC236}">
                <a16:creationId xmlns:a16="http://schemas.microsoft.com/office/drawing/2014/main" id="{74303C33-F64F-53DE-AC20-A1239CF738C0}"/>
              </a:ext>
            </a:extLst>
          </p:cNvPr>
          <p:cNvSpPr>
            <a:spLocks noGrp="1"/>
          </p:cNvSpPr>
          <p:nvPr>
            <p:ph idx="1"/>
          </p:nvPr>
        </p:nvSpPr>
        <p:spPr/>
        <p:txBody>
          <a:bodyPr>
            <a:normAutofit fontScale="92500" lnSpcReduction="10000"/>
          </a:bodyPr>
          <a:lstStyle/>
          <a:p>
            <a:r>
              <a:rPr lang="en-IN" dirty="0"/>
              <a:t>A </a:t>
            </a:r>
            <a:r>
              <a:rPr lang="en-US" dirty="0"/>
              <a:t>thread is managed and scheduled by the operating system, while a virtual thread is managed and scheduled by a virtual machine. Now, to create a new kernel thread, we must do a system call, and that’s a costly operation.</a:t>
            </a:r>
          </a:p>
          <a:p>
            <a:r>
              <a:rPr lang="en-US" dirty="0"/>
              <a:t>Enable server applications written in the simple thread-per-request style to scale with near-optimal hardware utilization.</a:t>
            </a:r>
          </a:p>
          <a:p>
            <a:r>
              <a:rPr lang="en-US" dirty="0"/>
              <a:t>Enable existing code that uses the </a:t>
            </a:r>
            <a:r>
              <a:rPr lang="en-US" dirty="0" err="1"/>
              <a:t>java.lang.Thread</a:t>
            </a:r>
            <a:r>
              <a:rPr lang="en-US" dirty="0"/>
              <a:t> API to adopt virtual threads with minimal change.</a:t>
            </a:r>
          </a:p>
          <a:p>
            <a:r>
              <a:rPr lang="en-US" dirty="0"/>
              <a:t>A virtual thread is an instance of </a:t>
            </a:r>
            <a:r>
              <a:rPr lang="en-US" dirty="0" err="1"/>
              <a:t>java.lang.Thread</a:t>
            </a:r>
            <a:r>
              <a:rPr lang="en-US" dirty="0"/>
              <a:t> that runs Java code on an underlying OS thread but does not capture the OS thread for the code's entire lifetime. This means that many virtual threads can run their Java code on the same OS thread, effectively sharing it. </a:t>
            </a:r>
            <a:endParaRPr lang="en-IN" dirty="0"/>
          </a:p>
        </p:txBody>
      </p:sp>
    </p:spTree>
    <p:extLst>
      <p:ext uri="{BB962C8B-B14F-4D97-AF65-F5344CB8AC3E}">
        <p14:creationId xmlns:p14="http://schemas.microsoft.com/office/powerpoint/2010/main" val="4017339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108F8-62FB-FA93-2ED8-6F59D3AA109D}"/>
              </a:ext>
            </a:extLst>
          </p:cNvPr>
          <p:cNvSpPr>
            <a:spLocks noGrp="1"/>
          </p:cNvSpPr>
          <p:nvPr>
            <p:ph type="title"/>
          </p:nvPr>
        </p:nvSpPr>
        <p:spPr/>
        <p:txBody>
          <a:bodyPr/>
          <a:lstStyle/>
          <a:p>
            <a:r>
              <a:rPr lang="en-IN" dirty="0"/>
              <a:t>Sealed Classes</a:t>
            </a:r>
          </a:p>
        </p:txBody>
      </p:sp>
      <p:sp>
        <p:nvSpPr>
          <p:cNvPr id="3" name="Content Placeholder 2">
            <a:extLst>
              <a:ext uri="{FF2B5EF4-FFF2-40B4-BE49-F238E27FC236}">
                <a16:creationId xmlns:a16="http://schemas.microsoft.com/office/drawing/2014/main" id="{6D4A5C19-79AE-C0C1-784D-E0D657A316DE}"/>
              </a:ext>
            </a:extLst>
          </p:cNvPr>
          <p:cNvSpPr>
            <a:spLocks noGrp="1"/>
          </p:cNvSpPr>
          <p:nvPr>
            <p:ph idx="1"/>
          </p:nvPr>
        </p:nvSpPr>
        <p:spPr/>
        <p:txBody>
          <a:bodyPr/>
          <a:lstStyle/>
          <a:p>
            <a:r>
              <a:rPr lang="en-US" dirty="0"/>
              <a:t>Allow the author of a class or interface to control which code is responsible for implementing it.</a:t>
            </a:r>
          </a:p>
          <a:p>
            <a:r>
              <a:rPr lang="en-US" dirty="0"/>
              <a:t>Provide a more declarative way than access modifiers to restrict the use of a superclass.</a:t>
            </a:r>
          </a:p>
          <a:p>
            <a:r>
              <a:rPr lang="en-US" dirty="0"/>
              <a:t>Keywords: sealed, non-sealed, permits </a:t>
            </a:r>
            <a:endParaRPr lang="en-IN" dirty="0"/>
          </a:p>
        </p:txBody>
      </p:sp>
    </p:spTree>
    <p:extLst>
      <p:ext uri="{BB962C8B-B14F-4D97-AF65-F5344CB8AC3E}">
        <p14:creationId xmlns:p14="http://schemas.microsoft.com/office/powerpoint/2010/main" val="3329673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8BE23-93A9-D500-E3D6-9DB823ECC3AE}"/>
              </a:ext>
            </a:extLst>
          </p:cNvPr>
          <p:cNvSpPr>
            <a:spLocks noGrp="1"/>
          </p:cNvSpPr>
          <p:nvPr>
            <p:ph type="title"/>
          </p:nvPr>
        </p:nvSpPr>
        <p:spPr/>
        <p:txBody>
          <a:bodyPr/>
          <a:lstStyle/>
          <a:p>
            <a:r>
              <a:rPr lang="en-IN" dirty="0"/>
              <a:t>Unnamed Patterns and Variables</a:t>
            </a:r>
          </a:p>
        </p:txBody>
      </p:sp>
      <p:sp>
        <p:nvSpPr>
          <p:cNvPr id="3" name="Content Placeholder 2">
            <a:extLst>
              <a:ext uri="{FF2B5EF4-FFF2-40B4-BE49-F238E27FC236}">
                <a16:creationId xmlns:a16="http://schemas.microsoft.com/office/drawing/2014/main" id="{FC02C7B2-FA49-6C06-B043-9343EEA39086}"/>
              </a:ext>
            </a:extLst>
          </p:cNvPr>
          <p:cNvSpPr>
            <a:spLocks noGrp="1"/>
          </p:cNvSpPr>
          <p:nvPr>
            <p:ph idx="1"/>
          </p:nvPr>
        </p:nvSpPr>
        <p:spPr/>
        <p:txBody>
          <a:bodyPr/>
          <a:lstStyle/>
          <a:p>
            <a:r>
              <a:rPr lang="en-US" dirty="0"/>
              <a:t>Unnamed variables are used when we care only about an operation’s side effects. They can be defined as many times as needed, but they cannot be referenced from a later point.</a:t>
            </a:r>
          </a:p>
          <a:p>
            <a:r>
              <a:rPr lang="en-US" dirty="0"/>
              <a:t>Unnamed patterns have been introduced as an enhancement to Record Pattern Matching. They address an issue quite apparent: we usually don’t need every field in records we deconstruct.</a:t>
            </a:r>
          </a:p>
          <a:p>
            <a:r>
              <a:rPr lang="en-US" dirty="0"/>
              <a:t>Deconstructing with switch patterns also allows us to ignore fields.</a:t>
            </a:r>
            <a:endParaRPr lang="en-IN" dirty="0"/>
          </a:p>
        </p:txBody>
      </p:sp>
    </p:spTree>
    <p:extLst>
      <p:ext uri="{BB962C8B-B14F-4D97-AF65-F5344CB8AC3E}">
        <p14:creationId xmlns:p14="http://schemas.microsoft.com/office/powerpoint/2010/main" val="3581313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9B872-0806-B695-F229-9D90568E4B2C}"/>
              </a:ext>
            </a:extLst>
          </p:cNvPr>
          <p:cNvSpPr>
            <a:spLocks noGrp="1"/>
          </p:cNvSpPr>
          <p:nvPr>
            <p:ph type="title"/>
          </p:nvPr>
        </p:nvSpPr>
        <p:spPr/>
        <p:txBody>
          <a:bodyPr/>
          <a:lstStyle/>
          <a:p>
            <a:r>
              <a:rPr lang="en-IN" dirty="0"/>
              <a:t>Referenced Links</a:t>
            </a:r>
          </a:p>
        </p:txBody>
      </p:sp>
      <p:sp>
        <p:nvSpPr>
          <p:cNvPr id="3" name="Content Placeholder 2">
            <a:extLst>
              <a:ext uri="{FF2B5EF4-FFF2-40B4-BE49-F238E27FC236}">
                <a16:creationId xmlns:a16="http://schemas.microsoft.com/office/drawing/2014/main" id="{C06CEA08-C5A0-AFB8-79DD-1EB1F21EF436}"/>
              </a:ext>
            </a:extLst>
          </p:cNvPr>
          <p:cNvSpPr>
            <a:spLocks noGrp="1"/>
          </p:cNvSpPr>
          <p:nvPr>
            <p:ph idx="1"/>
          </p:nvPr>
        </p:nvSpPr>
        <p:spPr/>
        <p:txBody>
          <a:bodyPr>
            <a:normAutofit fontScale="77500" lnSpcReduction="20000"/>
          </a:bodyPr>
          <a:lstStyle/>
          <a:p>
            <a:r>
              <a:rPr lang="en-US" dirty="0"/>
              <a:t>String Templates(Preview)			</a:t>
            </a:r>
            <a:r>
              <a:rPr lang="en-US" dirty="0">
                <a:hlinkClick r:id="rId2"/>
              </a:rPr>
              <a:t>https://openjdk.org/jeps/430</a:t>
            </a:r>
            <a:endParaRPr lang="en-US" dirty="0"/>
          </a:p>
          <a:p>
            <a:r>
              <a:rPr lang="en-US" dirty="0"/>
              <a:t>Unnamed Classes And Instance Main Methods(Preview)										</a:t>
            </a:r>
            <a:r>
              <a:rPr lang="en-US" dirty="0">
                <a:hlinkClick r:id="rId3"/>
              </a:rPr>
              <a:t>https://openjdk.org/jeps/445</a:t>
            </a:r>
            <a:endParaRPr lang="en-US" dirty="0"/>
          </a:p>
          <a:p>
            <a:r>
              <a:rPr lang="en-US" dirty="0"/>
              <a:t>Record Patterns                     			</a:t>
            </a:r>
            <a:r>
              <a:rPr lang="en-US" dirty="0">
                <a:hlinkClick r:id="rId4"/>
              </a:rPr>
              <a:t>https://openjdk.org/jeps/440</a:t>
            </a:r>
            <a:endParaRPr lang="en-US" dirty="0"/>
          </a:p>
          <a:p>
            <a:r>
              <a:rPr lang="en-US" dirty="0"/>
              <a:t>Pattern Matching for switch         		</a:t>
            </a:r>
            <a:r>
              <a:rPr lang="en-US" dirty="0">
                <a:hlinkClick r:id="rId5"/>
              </a:rPr>
              <a:t>https://openjdk.org/jeps/441</a:t>
            </a:r>
            <a:endParaRPr lang="en-US" dirty="0"/>
          </a:p>
          <a:p>
            <a:r>
              <a:rPr lang="en-US" dirty="0"/>
              <a:t>Sequenced Collections               		</a:t>
            </a:r>
            <a:r>
              <a:rPr lang="en-US" dirty="0">
                <a:hlinkClick r:id="rId6"/>
              </a:rPr>
              <a:t>https://openjdk.org/jeps/431</a:t>
            </a:r>
            <a:endParaRPr lang="en-US" dirty="0"/>
          </a:p>
          <a:p>
            <a:r>
              <a:rPr lang="en-US" dirty="0"/>
              <a:t>Sealed Classes                      			</a:t>
            </a:r>
            <a:r>
              <a:rPr lang="en-US" dirty="0">
                <a:hlinkClick r:id="rId7"/>
              </a:rPr>
              <a:t>https://openjdk.org/jeps/409</a:t>
            </a:r>
            <a:endParaRPr lang="en-US" dirty="0"/>
          </a:p>
          <a:p>
            <a:r>
              <a:rPr lang="en-US" dirty="0"/>
              <a:t>Unnamed Patterns and Variables(Preview)	</a:t>
            </a:r>
            <a:r>
              <a:rPr lang="en-US" dirty="0">
                <a:hlinkClick r:id="rId8"/>
              </a:rPr>
              <a:t>https://openjdk.org/jeps/443</a:t>
            </a:r>
            <a:endParaRPr lang="en-US" dirty="0"/>
          </a:p>
          <a:p>
            <a:r>
              <a:rPr lang="en-US" dirty="0"/>
              <a:t>Scoped values(preview)             		</a:t>
            </a:r>
            <a:r>
              <a:rPr lang="en-US" dirty="0">
                <a:hlinkClick r:id="rId9"/>
              </a:rPr>
              <a:t>https://openjdk.org/jeps/446</a:t>
            </a:r>
            <a:endParaRPr lang="en-US" dirty="0"/>
          </a:p>
          <a:p>
            <a:r>
              <a:rPr lang="en-US" dirty="0"/>
              <a:t>Structured Concurrency (Preview)   		</a:t>
            </a:r>
            <a:r>
              <a:rPr lang="en-US" dirty="0">
                <a:hlinkClick r:id="rId10"/>
              </a:rPr>
              <a:t>https://openjdk.org/jeps/453</a:t>
            </a:r>
            <a:endParaRPr lang="en-US" dirty="0"/>
          </a:p>
          <a:p>
            <a:r>
              <a:rPr lang="en-US" dirty="0"/>
              <a:t>Generational ZGC  				</a:t>
            </a:r>
            <a:r>
              <a:rPr lang="en-US" dirty="0">
                <a:hlinkClick r:id="rId11"/>
              </a:rPr>
              <a:t>https://openjdk.org/jeps/439</a:t>
            </a:r>
            <a:endParaRPr lang="en-US" dirty="0"/>
          </a:p>
          <a:p>
            <a:r>
              <a:rPr lang="en-US" dirty="0"/>
              <a:t>Virtual Thread				</a:t>
            </a:r>
            <a:r>
              <a:rPr lang="en-US" dirty="0">
                <a:hlinkClick r:id="rId12"/>
              </a:rPr>
              <a:t>https://openjdk.org/jeps/444</a:t>
            </a:r>
            <a:endParaRPr lang="en-US" dirty="0"/>
          </a:p>
          <a:p>
            <a:endParaRPr lang="en-IN" dirty="0"/>
          </a:p>
        </p:txBody>
      </p:sp>
    </p:spTree>
    <p:extLst>
      <p:ext uri="{BB962C8B-B14F-4D97-AF65-F5344CB8AC3E}">
        <p14:creationId xmlns:p14="http://schemas.microsoft.com/office/powerpoint/2010/main" val="651011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FAC35-0C58-87CD-FACF-E95AF03DE3AD}"/>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4149783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2B6D5-B680-551E-655F-8FB671355296}"/>
              </a:ext>
            </a:extLst>
          </p:cNvPr>
          <p:cNvSpPr>
            <a:spLocks noGrp="1"/>
          </p:cNvSpPr>
          <p:nvPr>
            <p:ph type="title"/>
          </p:nvPr>
        </p:nvSpPr>
        <p:spPr/>
        <p:txBody>
          <a:bodyPr/>
          <a:lstStyle/>
          <a:p>
            <a:r>
              <a:rPr lang="en-IN" dirty="0"/>
              <a:t>Installations	</a:t>
            </a:r>
          </a:p>
        </p:txBody>
      </p:sp>
      <p:sp>
        <p:nvSpPr>
          <p:cNvPr id="3" name="Content Placeholder 2">
            <a:extLst>
              <a:ext uri="{FF2B5EF4-FFF2-40B4-BE49-F238E27FC236}">
                <a16:creationId xmlns:a16="http://schemas.microsoft.com/office/drawing/2014/main" id="{EC0051F3-6875-413A-BDBA-A859325D1239}"/>
              </a:ext>
            </a:extLst>
          </p:cNvPr>
          <p:cNvSpPr>
            <a:spLocks noGrp="1"/>
          </p:cNvSpPr>
          <p:nvPr>
            <p:ph idx="1"/>
          </p:nvPr>
        </p:nvSpPr>
        <p:spPr/>
        <p:txBody>
          <a:bodyPr>
            <a:normAutofit/>
          </a:bodyPr>
          <a:lstStyle/>
          <a:p>
            <a:r>
              <a:rPr lang="en-IN" dirty="0"/>
              <a:t>Download URL : </a:t>
            </a:r>
            <a:r>
              <a:rPr lang="en-IN" dirty="0">
                <a:hlinkClick r:id="rId2"/>
              </a:rPr>
              <a:t>https://www.oracle.com/java/technologies/javase/jdk21-archive-downloads.html</a:t>
            </a:r>
            <a:endParaRPr lang="en-IN" dirty="0"/>
          </a:p>
          <a:p>
            <a:r>
              <a:rPr lang="en-IN" dirty="0"/>
              <a:t>Steps for installing Java21</a:t>
            </a:r>
          </a:p>
          <a:p>
            <a:pPr lvl="1"/>
            <a:r>
              <a:rPr lang="en-US" dirty="0"/>
              <a:t>Extract the Java 21 zip file to a sensible location on your filesystem.</a:t>
            </a:r>
            <a:endParaRPr lang="en-IN" dirty="0"/>
          </a:p>
          <a:p>
            <a:pPr lvl="1"/>
            <a:r>
              <a:rPr lang="en-US" dirty="0"/>
              <a:t>Configure the JAVA_HOME environment variable.</a:t>
            </a:r>
            <a:endParaRPr lang="en-IN" dirty="0"/>
          </a:p>
          <a:p>
            <a:pPr lvl="1"/>
            <a:r>
              <a:rPr lang="en-US" dirty="0"/>
              <a:t>Add the JDK’s \bin directory to the PATH of the OS.</a:t>
            </a:r>
          </a:p>
          <a:p>
            <a:pPr lvl="1"/>
            <a:r>
              <a:rPr lang="en-US" dirty="0"/>
              <a:t>Issue a java -version command to ensure the Java 21 install succeeded.</a:t>
            </a:r>
            <a:r>
              <a:rPr lang="en-IN" dirty="0"/>
              <a:t> </a:t>
            </a:r>
          </a:p>
          <a:p>
            <a:r>
              <a:rPr lang="en-IN" dirty="0"/>
              <a:t>Use “</a:t>
            </a:r>
            <a:r>
              <a:rPr lang="en-IN" b="1" dirty="0"/>
              <a:t>java -help</a:t>
            </a:r>
            <a:r>
              <a:rPr lang="en-IN" dirty="0"/>
              <a:t>” to check other options available</a:t>
            </a:r>
          </a:p>
          <a:p>
            <a:r>
              <a:rPr lang="en-IN" dirty="0"/>
              <a:t>Use “</a:t>
            </a:r>
            <a:r>
              <a:rPr lang="en-IN" b="1" dirty="0"/>
              <a:t>where java</a:t>
            </a:r>
            <a:r>
              <a:rPr lang="en-IN" dirty="0"/>
              <a:t>” to find paths of java executables in machine.</a:t>
            </a:r>
          </a:p>
        </p:txBody>
      </p:sp>
    </p:spTree>
    <p:extLst>
      <p:ext uri="{BB962C8B-B14F-4D97-AF65-F5344CB8AC3E}">
        <p14:creationId xmlns:p14="http://schemas.microsoft.com/office/powerpoint/2010/main" val="1026419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B04AB-1512-2AF8-42F7-0201FF3CF913}"/>
              </a:ext>
            </a:extLst>
          </p:cNvPr>
          <p:cNvSpPr>
            <a:spLocks noGrp="1"/>
          </p:cNvSpPr>
          <p:nvPr>
            <p:ph type="title"/>
          </p:nvPr>
        </p:nvSpPr>
        <p:spPr/>
        <p:txBody>
          <a:bodyPr/>
          <a:lstStyle/>
          <a:p>
            <a:r>
              <a:rPr lang="en-IN" dirty="0"/>
              <a:t>String Templates</a:t>
            </a:r>
          </a:p>
        </p:txBody>
      </p:sp>
      <p:sp>
        <p:nvSpPr>
          <p:cNvPr id="3" name="Content Placeholder 2">
            <a:extLst>
              <a:ext uri="{FF2B5EF4-FFF2-40B4-BE49-F238E27FC236}">
                <a16:creationId xmlns:a16="http://schemas.microsoft.com/office/drawing/2014/main" id="{1BB952D5-224E-F3C1-C2D3-77A23D38A528}"/>
              </a:ext>
            </a:extLst>
          </p:cNvPr>
          <p:cNvSpPr>
            <a:spLocks noGrp="1"/>
          </p:cNvSpPr>
          <p:nvPr>
            <p:ph idx="1"/>
          </p:nvPr>
        </p:nvSpPr>
        <p:spPr/>
        <p:txBody>
          <a:bodyPr>
            <a:normAutofit/>
          </a:bodyPr>
          <a:lstStyle/>
          <a:p>
            <a:r>
              <a:rPr lang="en-IN" dirty="0"/>
              <a:t>This is a preview language feature.</a:t>
            </a:r>
          </a:p>
          <a:p>
            <a:r>
              <a:rPr lang="en-US" dirty="0"/>
              <a:t>Simplify the writing of Java programs by making it easy to express strings that include values computed at run time.</a:t>
            </a:r>
          </a:p>
          <a:p>
            <a:r>
              <a:rPr lang="en-US" dirty="0"/>
              <a:t>Improve the security of Java programs that compose strings from user-provided values and pass them to other systems (e.g., building queries for databases) by supporting validation and transformation of both the template and the values of its embedded expressions.</a:t>
            </a:r>
          </a:p>
          <a:p>
            <a:r>
              <a:rPr lang="en-US" dirty="0"/>
              <a:t>It supports Multi-line template expressions like HTML text, JSON text, and a zone table.</a:t>
            </a:r>
          </a:p>
          <a:p>
            <a:endParaRPr lang="en-IN" dirty="0"/>
          </a:p>
        </p:txBody>
      </p:sp>
    </p:spTree>
    <p:extLst>
      <p:ext uri="{BB962C8B-B14F-4D97-AF65-F5344CB8AC3E}">
        <p14:creationId xmlns:p14="http://schemas.microsoft.com/office/powerpoint/2010/main" val="3250853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4A2B-DEBA-1FBD-2F99-3456EFBF1F03}"/>
              </a:ext>
            </a:extLst>
          </p:cNvPr>
          <p:cNvSpPr>
            <a:spLocks noGrp="1"/>
          </p:cNvSpPr>
          <p:nvPr>
            <p:ph type="title"/>
          </p:nvPr>
        </p:nvSpPr>
        <p:spPr/>
        <p:txBody>
          <a:bodyPr/>
          <a:lstStyle/>
          <a:p>
            <a:r>
              <a:rPr lang="en-IN" dirty="0"/>
              <a:t>String Templates(cont..)</a:t>
            </a:r>
          </a:p>
        </p:txBody>
      </p:sp>
      <p:sp>
        <p:nvSpPr>
          <p:cNvPr id="3" name="Content Placeholder 2">
            <a:extLst>
              <a:ext uri="{FF2B5EF4-FFF2-40B4-BE49-F238E27FC236}">
                <a16:creationId xmlns:a16="http://schemas.microsoft.com/office/drawing/2014/main" id="{D50CA358-713A-C82C-6E3B-ECE2137DBA87}"/>
              </a:ext>
            </a:extLst>
          </p:cNvPr>
          <p:cNvSpPr>
            <a:spLocks noGrp="1"/>
          </p:cNvSpPr>
          <p:nvPr>
            <p:ph idx="1"/>
          </p:nvPr>
        </p:nvSpPr>
        <p:spPr/>
        <p:txBody>
          <a:bodyPr>
            <a:normAutofit/>
          </a:bodyPr>
          <a:lstStyle/>
          <a:p>
            <a:r>
              <a:rPr lang="en-US" dirty="0"/>
              <a:t>Syntactically, a template expression resembles a string literal with a prefix. There is a template expression on the second line of this code:</a:t>
            </a:r>
          </a:p>
          <a:p>
            <a:pPr marL="0" indent="0">
              <a:buNone/>
            </a:pPr>
            <a:r>
              <a:rPr lang="en-US" dirty="0"/>
              <a:t>	</a:t>
            </a:r>
            <a:r>
              <a:rPr lang="en-US" sz="2400" dirty="0"/>
              <a:t>String name = "Joan";</a:t>
            </a:r>
          </a:p>
          <a:p>
            <a:pPr marL="0" indent="0">
              <a:buNone/>
            </a:pPr>
            <a:r>
              <a:rPr lang="en-US" sz="2400" dirty="0"/>
              <a:t>	String info = </a:t>
            </a:r>
            <a:r>
              <a:rPr lang="en-US" sz="2400" dirty="0" err="1"/>
              <a:t>STR."My</a:t>
            </a:r>
            <a:r>
              <a:rPr lang="en-US" sz="2400" dirty="0"/>
              <a:t> name is \{name}";</a:t>
            </a:r>
          </a:p>
          <a:p>
            <a:pPr marL="0" indent="0">
              <a:buNone/>
            </a:pPr>
            <a:r>
              <a:rPr lang="en-US" sz="2400" dirty="0"/>
              <a:t>	assert </a:t>
            </a:r>
            <a:r>
              <a:rPr lang="en-US" sz="2400" dirty="0" err="1"/>
              <a:t>info.equals</a:t>
            </a:r>
            <a:r>
              <a:rPr lang="en-US" sz="2400" dirty="0"/>
              <a:t>("My name is Joan");   // true</a:t>
            </a:r>
          </a:p>
          <a:p>
            <a:r>
              <a:rPr lang="en-US" dirty="0"/>
              <a:t>The template expression </a:t>
            </a:r>
            <a:r>
              <a:rPr lang="en-US" dirty="0" err="1"/>
              <a:t>STR."My</a:t>
            </a:r>
            <a:r>
              <a:rPr lang="en-US" dirty="0"/>
              <a:t> name is \{name}" consists of:</a:t>
            </a:r>
          </a:p>
          <a:p>
            <a:pPr lvl="1"/>
            <a:r>
              <a:rPr lang="en-US" dirty="0"/>
              <a:t>A template processor (STR)</a:t>
            </a:r>
          </a:p>
          <a:p>
            <a:pPr lvl="1"/>
            <a:r>
              <a:rPr lang="en-US" dirty="0"/>
              <a:t>A dot character (U+002E), as seen in other kinds of expressions</a:t>
            </a:r>
          </a:p>
          <a:p>
            <a:pPr lvl="1"/>
            <a:r>
              <a:rPr lang="en-US" dirty="0"/>
              <a:t>A template ("My name is \{name}") which contains an embedded expression (\{name}).</a:t>
            </a:r>
          </a:p>
        </p:txBody>
      </p:sp>
    </p:spTree>
    <p:extLst>
      <p:ext uri="{BB962C8B-B14F-4D97-AF65-F5344CB8AC3E}">
        <p14:creationId xmlns:p14="http://schemas.microsoft.com/office/powerpoint/2010/main" val="2180431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BEB5A-7153-2E75-8AB1-59ECD9647872}"/>
              </a:ext>
            </a:extLst>
          </p:cNvPr>
          <p:cNvSpPr>
            <a:spLocks noGrp="1"/>
          </p:cNvSpPr>
          <p:nvPr>
            <p:ph type="title"/>
          </p:nvPr>
        </p:nvSpPr>
        <p:spPr/>
        <p:txBody>
          <a:bodyPr/>
          <a:lstStyle/>
          <a:p>
            <a:r>
              <a:rPr lang="en-IN" dirty="0"/>
              <a:t>String Templates(cont..)</a:t>
            </a:r>
          </a:p>
        </p:txBody>
      </p:sp>
      <p:sp>
        <p:nvSpPr>
          <p:cNvPr id="3" name="Content Placeholder 2">
            <a:extLst>
              <a:ext uri="{FF2B5EF4-FFF2-40B4-BE49-F238E27FC236}">
                <a16:creationId xmlns:a16="http://schemas.microsoft.com/office/drawing/2014/main" id="{FA48C626-6BCE-49EE-3077-4ECF1FBA4774}"/>
              </a:ext>
            </a:extLst>
          </p:cNvPr>
          <p:cNvSpPr>
            <a:spLocks noGrp="1"/>
          </p:cNvSpPr>
          <p:nvPr>
            <p:ph idx="1"/>
          </p:nvPr>
        </p:nvSpPr>
        <p:spPr/>
        <p:txBody>
          <a:bodyPr/>
          <a:lstStyle/>
          <a:p>
            <a:r>
              <a:rPr lang="en-US" dirty="0"/>
              <a:t>FMT is another template processor defined in the Java Platform. FMT is like STR in that it performs interpolation, but it also interprets format specifiers which appear to the left of embedded expressions.</a:t>
            </a:r>
          </a:p>
          <a:p>
            <a:r>
              <a:rPr lang="en-US" dirty="0"/>
              <a:t>RAW is a standard template processor that produces an unprocessed </a:t>
            </a:r>
            <a:r>
              <a:rPr lang="en-US" dirty="0" err="1"/>
              <a:t>StringTemplate</a:t>
            </a:r>
            <a:r>
              <a:rPr lang="en-US" dirty="0"/>
              <a:t> object. Template expressions can turn structured text into any object, they’re not just limited to Strings.</a:t>
            </a:r>
          </a:p>
          <a:p>
            <a:pPr lvl="1"/>
            <a:r>
              <a:rPr lang="en-US" sz="1800" dirty="0" err="1">
                <a:solidFill>
                  <a:srgbClr val="000000"/>
                </a:solidFill>
                <a:effectLst/>
                <a:latin typeface="Consolas" panose="020B0609020204030204" pitchFamily="49" charset="0"/>
              </a:rPr>
              <a:t>StringTemplate</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st</a:t>
            </a:r>
            <a:r>
              <a:rPr lang="en-US" sz="1800" dirty="0">
                <a:solidFill>
                  <a:srgbClr val="000000"/>
                </a:solidFill>
                <a:effectLst/>
                <a:latin typeface="Consolas" panose="020B0609020204030204" pitchFamily="49" charset="0"/>
              </a:rPr>
              <a:t> = </a:t>
            </a:r>
            <a:r>
              <a:rPr lang="en-US" sz="1800" b="1" i="1" u="sng" dirty="0">
                <a:solidFill>
                  <a:srgbClr val="0000C0"/>
                </a:solidFill>
                <a:effectLst/>
                <a:latin typeface="Consolas" panose="020B0609020204030204" pitchFamily="49" charset="0"/>
              </a:rPr>
              <a:t>RAW</a:t>
            </a:r>
            <a:r>
              <a:rPr lang="en-US" sz="1800" u="sng" dirty="0">
                <a:solidFill>
                  <a:srgbClr val="000000"/>
                </a:solidFill>
                <a:effectLst/>
                <a:latin typeface="Consolas" panose="020B0609020204030204" pitchFamily="49" charset="0"/>
              </a:rPr>
              <a:t>.</a:t>
            </a:r>
            <a:r>
              <a:rPr lang="en-US" sz="1800" u="sng" dirty="0">
                <a:solidFill>
                  <a:srgbClr val="2A00FF"/>
                </a:solidFill>
                <a:effectLst/>
                <a:latin typeface="Consolas" panose="020B0609020204030204" pitchFamily="49" charset="0"/>
              </a:rPr>
              <a:t>"\{</a:t>
            </a:r>
            <a:r>
              <a:rPr lang="en-US" sz="1800" u="sng" dirty="0">
                <a:solidFill>
                  <a:srgbClr val="6A3E3E"/>
                </a:solidFill>
                <a:effectLst/>
                <a:latin typeface="Consolas" panose="020B0609020204030204" pitchFamily="49" charset="0"/>
              </a:rPr>
              <a:t>x</a:t>
            </a:r>
            <a:r>
              <a:rPr lang="en-US" sz="1800" u="sng" dirty="0">
                <a:solidFill>
                  <a:srgbClr val="2A00FF"/>
                </a:solidFill>
                <a:effectLst/>
                <a:latin typeface="Consolas" panose="020B0609020204030204" pitchFamily="49" charset="0"/>
              </a:rPr>
              <a:t>} plus \{</a:t>
            </a:r>
            <a:r>
              <a:rPr lang="en-US" sz="1800" u="sng" dirty="0">
                <a:solidFill>
                  <a:srgbClr val="6A3E3E"/>
                </a:solidFill>
                <a:effectLst/>
                <a:latin typeface="Consolas" panose="020B0609020204030204" pitchFamily="49" charset="0"/>
              </a:rPr>
              <a:t>y</a:t>
            </a:r>
            <a:r>
              <a:rPr lang="en-US" sz="1800" u="sng" dirty="0">
                <a:solidFill>
                  <a:srgbClr val="2A00FF"/>
                </a:solidFill>
                <a:effectLst/>
                <a:latin typeface="Consolas" panose="020B0609020204030204" pitchFamily="49" charset="0"/>
              </a:rPr>
              <a:t>} equals \{</a:t>
            </a:r>
            <a:r>
              <a:rPr lang="en-US" sz="1800" u="sng" dirty="0">
                <a:solidFill>
                  <a:srgbClr val="6A3E3E"/>
                </a:solidFill>
                <a:effectLst/>
                <a:latin typeface="Consolas" panose="020B0609020204030204" pitchFamily="49" charset="0"/>
              </a:rPr>
              <a:t>x</a:t>
            </a:r>
            <a:r>
              <a:rPr lang="en-US" sz="1800" u="sng" dirty="0">
                <a:solidFill>
                  <a:srgbClr val="2A00FF"/>
                </a:solidFill>
                <a:effectLst/>
                <a:latin typeface="Consolas" panose="020B0609020204030204" pitchFamily="49" charset="0"/>
              </a:rPr>
              <a:t> + </a:t>
            </a:r>
            <a:r>
              <a:rPr lang="en-US" sz="1800" u="sng" dirty="0">
                <a:solidFill>
                  <a:srgbClr val="6A3E3E"/>
                </a:solidFill>
                <a:effectLst/>
                <a:latin typeface="Consolas" panose="020B0609020204030204" pitchFamily="49" charset="0"/>
              </a:rPr>
              <a:t>y</a:t>
            </a:r>
            <a:r>
              <a:rPr lang="en-US" sz="1800" u="sng" dirty="0">
                <a:solidFill>
                  <a:srgbClr val="2A00FF"/>
                </a:solidFill>
                <a:effectLst/>
                <a:latin typeface="Consolas" panose="020B0609020204030204" pitchFamily="49" charset="0"/>
              </a:rPr>
              <a:t>}</a:t>
            </a:r>
            <a:r>
              <a:rPr lang="en-US" sz="1800" dirty="0">
                <a:solidFill>
                  <a:srgbClr val="2A00FF"/>
                </a:solidFill>
                <a:effectLst/>
                <a:latin typeface="Consolas" panose="020B0609020204030204" pitchFamily="49" charset="0"/>
              </a:rPr>
              <a:t>"</a:t>
            </a:r>
            <a:r>
              <a:rPr lang="en-US" sz="1800" dirty="0">
                <a:solidFill>
                  <a:srgbClr val="000000"/>
                </a:solidFill>
                <a:effectLst/>
                <a:latin typeface="Consolas" panose="020B0609020204030204" pitchFamily="49" charset="0"/>
              </a:rPr>
              <a:t>;</a:t>
            </a:r>
          </a:p>
          <a:p>
            <a:pPr lvl="1"/>
            <a:r>
              <a:rPr lang="fr-FR" sz="1800" dirty="0" err="1">
                <a:solidFill>
                  <a:srgbClr val="000000"/>
                </a:solidFill>
                <a:effectLst/>
                <a:latin typeface="Consolas" panose="020B0609020204030204" pitchFamily="49" charset="0"/>
              </a:rPr>
              <a:t>StringTemplate</a:t>
            </a:r>
            <a:r>
              <a:rPr lang="fr-FR" sz="1800" dirty="0">
                <a:solidFill>
                  <a:srgbClr val="000000"/>
                </a:solidFill>
                <a:effectLst/>
                <a:latin typeface="Consolas" panose="020B0609020204030204" pitchFamily="49" charset="0"/>
              </a:rPr>
              <a:t>{ fragments = [ "", " plus ", " </a:t>
            </a:r>
            <a:r>
              <a:rPr lang="fr-FR" sz="1800" dirty="0" err="1">
                <a:solidFill>
                  <a:srgbClr val="000000"/>
                </a:solidFill>
                <a:effectLst/>
                <a:latin typeface="Consolas" panose="020B0609020204030204" pitchFamily="49" charset="0"/>
              </a:rPr>
              <a:t>equals</a:t>
            </a:r>
            <a:r>
              <a:rPr lang="fr-FR" sz="1800" dirty="0">
                <a:solidFill>
                  <a:srgbClr val="000000"/>
                </a:solidFill>
                <a:effectLst/>
                <a:latin typeface="Consolas" panose="020B0609020204030204" pitchFamily="49" charset="0"/>
              </a:rPr>
              <a:t> ", "" ], values = [10, 20, 30] }</a:t>
            </a:r>
            <a:endParaRPr lang="en-IN" dirty="0"/>
          </a:p>
        </p:txBody>
      </p:sp>
    </p:spTree>
    <p:extLst>
      <p:ext uri="{BB962C8B-B14F-4D97-AF65-F5344CB8AC3E}">
        <p14:creationId xmlns:p14="http://schemas.microsoft.com/office/powerpoint/2010/main" val="1680713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82103-021B-F3F1-0050-46DE4018EFF2}"/>
              </a:ext>
            </a:extLst>
          </p:cNvPr>
          <p:cNvSpPr>
            <a:spLocks noGrp="1"/>
          </p:cNvSpPr>
          <p:nvPr>
            <p:ph type="title"/>
          </p:nvPr>
        </p:nvSpPr>
        <p:spPr/>
        <p:txBody>
          <a:bodyPr/>
          <a:lstStyle/>
          <a:p>
            <a:r>
              <a:rPr lang="en-IN" dirty="0"/>
              <a:t>Instance Main Methods</a:t>
            </a:r>
          </a:p>
        </p:txBody>
      </p:sp>
      <p:sp>
        <p:nvSpPr>
          <p:cNvPr id="3" name="Content Placeholder 2">
            <a:extLst>
              <a:ext uri="{FF2B5EF4-FFF2-40B4-BE49-F238E27FC236}">
                <a16:creationId xmlns:a16="http://schemas.microsoft.com/office/drawing/2014/main" id="{4D9DCFDC-EC5F-6C6C-0C3B-E140FEE53FC7}"/>
              </a:ext>
            </a:extLst>
          </p:cNvPr>
          <p:cNvSpPr>
            <a:spLocks noGrp="1"/>
          </p:cNvSpPr>
          <p:nvPr>
            <p:ph idx="1"/>
          </p:nvPr>
        </p:nvSpPr>
        <p:spPr/>
        <p:txBody>
          <a:bodyPr/>
          <a:lstStyle/>
          <a:p>
            <a:r>
              <a:rPr lang="en-US" b="0" i="0" dirty="0">
                <a:solidFill>
                  <a:srgbClr val="000000"/>
                </a:solidFill>
                <a:effectLst/>
                <a:latin typeface="Raleway" panose="020F0502020204030204" pitchFamily="2" charset="0"/>
              </a:rPr>
              <a:t>The introduction of instance </a:t>
            </a:r>
            <a:r>
              <a:rPr lang="en-US" b="0" i="1" dirty="0">
                <a:solidFill>
                  <a:srgbClr val="000000"/>
                </a:solidFill>
                <a:effectLst/>
                <a:latin typeface="Raleway" panose="020F0502020204030204" pitchFamily="2" charset="0"/>
              </a:rPr>
              <a:t>main()</a:t>
            </a:r>
            <a:r>
              <a:rPr lang="en-US" b="0" i="0" dirty="0">
                <a:solidFill>
                  <a:srgbClr val="000000"/>
                </a:solidFill>
                <a:effectLst/>
                <a:latin typeface="Raleway" panose="020F0502020204030204" pitchFamily="2" charset="0"/>
              </a:rPr>
              <a:t> methods allows developers to utilize a more dynamic approach to initializing their applications.</a:t>
            </a:r>
          </a:p>
          <a:p>
            <a:pPr marL="0" indent="0">
              <a:buNone/>
            </a:pPr>
            <a:r>
              <a:rPr lang="en-IN" sz="2400" b="1" dirty="0"/>
              <a:t>Sample Code:</a:t>
            </a:r>
          </a:p>
          <a:p>
            <a:pPr marL="0" indent="0">
              <a:buNone/>
            </a:pPr>
            <a:r>
              <a:rPr lang="en-IN" sz="2400" dirty="0"/>
              <a:t>class HelloWorld { </a:t>
            </a:r>
          </a:p>
          <a:p>
            <a:pPr marL="0" indent="0">
              <a:buNone/>
            </a:pPr>
            <a:r>
              <a:rPr lang="en-IN" sz="2400" dirty="0"/>
              <a:t>    void main() { </a:t>
            </a:r>
          </a:p>
          <a:p>
            <a:pPr marL="0" indent="0">
              <a:buNone/>
            </a:pPr>
            <a:r>
              <a:rPr lang="en-IN" sz="2400" dirty="0"/>
              <a:t>        </a:t>
            </a:r>
            <a:r>
              <a:rPr lang="en-IN" sz="2400" dirty="0" err="1"/>
              <a:t>System.out.println</a:t>
            </a:r>
            <a:r>
              <a:rPr lang="en-IN" sz="2400" dirty="0"/>
              <a:t>("Hello, World!");</a:t>
            </a:r>
          </a:p>
          <a:p>
            <a:pPr marL="0" indent="0">
              <a:buNone/>
            </a:pPr>
            <a:r>
              <a:rPr lang="en-IN" sz="2400" dirty="0"/>
              <a:t>    }</a:t>
            </a:r>
          </a:p>
          <a:p>
            <a:pPr marL="0" indent="0">
              <a:buNone/>
            </a:pPr>
            <a:r>
              <a:rPr lang="en-IN" sz="2400" dirty="0"/>
              <a:t>}</a:t>
            </a:r>
            <a:endParaRPr lang="en-US" dirty="0">
              <a:solidFill>
                <a:srgbClr val="000000"/>
              </a:solidFill>
              <a:latin typeface="Raleway" panose="020F0502020204030204" pitchFamily="2" charset="0"/>
            </a:endParaRPr>
          </a:p>
        </p:txBody>
      </p:sp>
    </p:spTree>
    <p:extLst>
      <p:ext uri="{BB962C8B-B14F-4D97-AF65-F5344CB8AC3E}">
        <p14:creationId xmlns:p14="http://schemas.microsoft.com/office/powerpoint/2010/main" val="1710936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DEEB3-9B1D-35E8-A4F9-4A3FBB849BF2}"/>
              </a:ext>
            </a:extLst>
          </p:cNvPr>
          <p:cNvSpPr>
            <a:spLocks noGrp="1"/>
          </p:cNvSpPr>
          <p:nvPr>
            <p:ph type="title"/>
          </p:nvPr>
        </p:nvSpPr>
        <p:spPr/>
        <p:txBody>
          <a:bodyPr/>
          <a:lstStyle/>
          <a:p>
            <a:r>
              <a:rPr lang="en-IN" sz="4400" dirty="0">
                <a:solidFill>
                  <a:srgbClr val="000000"/>
                </a:solidFill>
                <a:effectLst/>
                <a:latin typeface="DejaVu Sans"/>
              </a:rPr>
              <a:t>The launch protocol</a:t>
            </a:r>
            <a:endParaRPr lang="en-IN" dirty="0"/>
          </a:p>
        </p:txBody>
      </p:sp>
      <p:sp>
        <p:nvSpPr>
          <p:cNvPr id="3" name="Content Placeholder 2">
            <a:extLst>
              <a:ext uri="{FF2B5EF4-FFF2-40B4-BE49-F238E27FC236}">
                <a16:creationId xmlns:a16="http://schemas.microsoft.com/office/drawing/2014/main" id="{7DDF00FB-057C-8449-E170-28D4AB95C983}"/>
              </a:ext>
            </a:extLst>
          </p:cNvPr>
          <p:cNvSpPr>
            <a:spLocks noGrp="1"/>
          </p:cNvSpPr>
          <p:nvPr>
            <p:ph idx="1"/>
          </p:nvPr>
        </p:nvSpPr>
        <p:spPr/>
        <p:txBody>
          <a:bodyPr>
            <a:normAutofit lnSpcReduction="10000"/>
          </a:bodyPr>
          <a:lstStyle/>
          <a:p>
            <a:r>
              <a:rPr lang="en-US" dirty="0"/>
              <a:t>Allow the main method of a launched class to have public, protected, or default (i.e., package) access.</a:t>
            </a:r>
          </a:p>
          <a:p>
            <a:r>
              <a:rPr lang="en-US" dirty="0"/>
              <a:t>If a launched class contains no static main method with a String[] parameter but does contain a static main method with no parameters, then invoke that method.</a:t>
            </a:r>
          </a:p>
          <a:p>
            <a:r>
              <a:rPr lang="en-US" dirty="0"/>
              <a:t>If a launched class has no static main method but has a non-private zero-parameter constructor (i.e., of public, protected, or package access), and a non-private instance main method, then construct an instance of the class. If the class has an instance main method with a String[] parameter then invoke that method; otherwise, invoke the instance main method with no parameters.</a:t>
            </a:r>
            <a:endParaRPr lang="en-IN" dirty="0"/>
          </a:p>
        </p:txBody>
      </p:sp>
    </p:spTree>
    <p:extLst>
      <p:ext uri="{BB962C8B-B14F-4D97-AF65-F5344CB8AC3E}">
        <p14:creationId xmlns:p14="http://schemas.microsoft.com/office/powerpoint/2010/main" val="2972976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5BFCE-547F-3F65-D7F1-95F852177F3D}"/>
              </a:ext>
            </a:extLst>
          </p:cNvPr>
          <p:cNvSpPr>
            <a:spLocks noGrp="1"/>
          </p:cNvSpPr>
          <p:nvPr>
            <p:ph type="title"/>
          </p:nvPr>
        </p:nvSpPr>
        <p:spPr/>
        <p:txBody>
          <a:bodyPr/>
          <a:lstStyle/>
          <a:p>
            <a:r>
              <a:rPr lang="en-IN" dirty="0"/>
              <a:t>Instance Main Methods(Cont..)</a:t>
            </a:r>
          </a:p>
        </p:txBody>
      </p:sp>
      <p:sp>
        <p:nvSpPr>
          <p:cNvPr id="3" name="Content Placeholder 2">
            <a:extLst>
              <a:ext uri="{FF2B5EF4-FFF2-40B4-BE49-F238E27FC236}">
                <a16:creationId xmlns:a16="http://schemas.microsoft.com/office/drawing/2014/main" id="{C3B46FB3-B2BC-7273-1345-08A2550E960B}"/>
              </a:ext>
            </a:extLst>
          </p:cNvPr>
          <p:cNvSpPr>
            <a:spLocks noGrp="1"/>
          </p:cNvSpPr>
          <p:nvPr>
            <p:ph idx="1"/>
          </p:nvPr>
        </p:nvSpPr>
        <p:spPr/>
        <p:txBody>
          <a:bodyPr>
            <a:noAutofit/>
          </a:bodyPr>
          <a:lstStyle/>
          <a:p>
            <a:pPr marL="0" indent="0" algn="l">
              <a:buNone/>
            </a:pPr>
            <a:r>
              <a:rPr lang="en-US" sz="2400" i="0" dirty="0">
                <a:solidFill>
                  <a:srgbClr val="000000"/>
                </a:solidFill>
                <a:effectLst/>
                <a:latin typeface="Raleway" pitchFamily="2" charset="0"/>
              </a:rPr>
              <a:t>Instance </a:t>
            </a:r>
            <a:r>
              <a:rPr lang="en-US" sz="2400" i="1" dirty="0">
                <a:solidFill>
                  <a:srgbClr val="000000"/>
                </a:solidFill>
                <a:effectLst/>
                <a:latin typeface="Raleway" pitchFamily="2" charset="0"/>
              </a:rPr>
              <a:t>main()</a:t>
            </a:r>
            <a:r>
              <a:rPr lang="en-US" sz="2400" i="0" dirty="0">
                <a:solidFill>
                  <a:srgbClr val="000000"/>
                </a:solidFill>
                <a:effectLst/>
                <a:latin typeface="Raleway" pitchFamily="2" charset="0"/>
              </a:rPr>
              <a:t> methods should always have a non-</a:t>
            </a:r>
            <a:r>
              <a:rPr lang="en-US" sz="2400" i="1" dirty="0">
                <a:solidFill>
                  <a:srgbClr val="000000"/>
                </a:solidFill>
                <a:effectLst/>
                <a:latin typeface="Raleway" pitchFamily="2" charset="0"/>
              </a:rPr>
              <a:t>private</a:t>
            </a:r>
            <a:r>
              <a:rPr lang="en-US" sz="2400" i="0" dirty="0">
                <a:solidFill>
                  <a:srgbClr val="000000"/>
                </a:solidFill>
                <a:effectLst/>
                <a:latin typeface="Raleway" pitchFamily="2" charset="0"/>
              </a:rPr>
              <a:t> access level. </a:t>
            </a:r>
            <a:r>
              <a:rPr lang="en-US" sz="2400" b="0" i="0" dirty="0">
                <a:solidFill>
                  <a:srgbClr val="000000"/>
                </a:solidFill>
                <a:effectLst/>
                <a:latin typeface="Raleway" pitchFamily="2" charset="0"/>
              </a:rPr>
              <a:t>Moreover, the launch protocol follows a specific order to decide which method to use:</a:t>
            </a:r>
          </a:p>
          <a:p>
            <a:pPr lvl="1">
              <a:buFont typeface="+mj-lt"/>
              <a:buAutoNum type="arabicPeriod"/>
            </a:pPr>
            <a:r>
              <a:rPr lang="en-US" sz="2000" b="0" i="0" dirty="0">
                <a:solidFill>
                  <a:srgbClr val="000000"/>
                </a:solidFill>
                <a:effectLst/>
                <a:latin typeface="Raleway" pitchFamily="2" charset="0"/>
              </a:rPr>
              <a:t> a </a:t>
            </a:r>
            <a:r>
              <a:rPr lang="en-US" sz="2000" b="0" i="1" dirty="0">
                <a:solidFill>
                  <a:srgbClr val="000000"/>
                </a:solidFill>
                <a:effectLst/>
                <a:latin typeface="Raleway" pitchFamily="2" charset="0"/>
              </a:rPr>
              <a:t>static void main(String[] </a:t>
            </a:r>
            <a:r>
              <a:rPr lang="en-US" sz="2000" b="0" i="1" dirty="0" err="1">
                <a:solidFill>
                  <a:srgbClr val="000000"/>
                </a:solidFill>
                <a:effectLst/>
                <a:latin typeface="Raleway" pitchFamily="2" charset="0"/>
              </a:rPr>
              <a:t>args</a:t>
            </a:r>
            <a:r>
              <a:rPr lang="en-US" sz="2000" b="0" i="1" dirty="0">
                <a:solidFill>
                  <a:srgbClr val="000000"/>
                </a:solidFill>
                <a:effectLst/>
                <a:latin typeface="Raleway" pitchFamily="2" charset="0"/>
              </a:rPr>
              <a:t>)</a:t>
            </a:r>
            <a:r>
              <a:rPr lang="en-US" sz="2000" b="0" i="0" dirty="0">
                <a:solidFill>
                  <a:srgbClr val="000000"/>
                </a:solidFill>
                <a:effectLst/>
                <a:latin typeface="Raleway" pitchFamily="2" charset="0"/>
              </a:rPr>
              <a:t> method declared in the launched class</a:t>
            </a:r>
          </a:p>
          <a:p>
            <a:pPr lvl="1">
              <a:buFont typeface="+mj-lt"/>
              <a:buAutoNum type="arabicPeriod"/>
            </a:pPr>
            <a:r>
              <a:rPr lang="en-US" sz="2000" b="0" i="0" dirty="0">
                <a:solidFill>
                  <a:srgbClr val="000000"/>
                </a:solidFill>
                <a:effectLst/>
                <a:latin typeface="Raleway" pitchFamily="2" charset="0"/>
              </a:rPr>
              <a:t> a </a:t>
            </a:r>
            <a:r>
              <a:rPr lang="en-US" sz="2000" b="0" i="1" dirty="0">
                <a:solidFill>
                  <a:srgbClr val="000000"/>
                </a:solidFill>
                <a:effectLst/>
                <a:latin typeface="Raleway" pitchFamily="2" charset="0"/>
              </a:rPr>
              <a:t>static void main()</a:t>
            </a:r>
            <a:r>
              <a:rPr lang="en-US" sz="2000" b="0" i="0" dirty="0">
                <a:solidFill>
                  <a:srgbClr val="000000"/>
                </a:solidFill>
                <a:effectLst/>
                <a:latin typeface="Raleway" pitchFamily="2" charset="0"/>
              </a:rPr>
              <a:t> method declared in the launched class</a:t>
            </a:r>
          </a:p>
          <a:p>
            <a:pPr lvl="1">
              <a:buFont typeface="+mj-lt"/>
              <a:buAutoNum type="arabicPeriod"/>
            </a:pPr>
            <a:r>
              <a:rPr lang="en-US" sz="2000" b="0" i="0" dirty="0">
                <a:solidFill>
                  <a:srgbClr val="000000"/>
                </a:solidFill>
                <a:effectLst/>
                <a:latin typeface="Raleway" pitchFamily="2" charset="0"/>
              </a:rPr>
              <a:t> a </a:t>
            </a:r>
            <a:r>
              <a:rPr lang="en-US" sz="2000" b="0" i="1" dirty="0">
                <a:solidFill>
                  <a:srgbClr val="000000"/>
                </a:solidFill>
                <a:effectLst/>
                <a:latin typeface="Raleway" pitchFamily="2" charset="0"/>
              </a:rPr>
              <a:t>void main(String[] </a:t>
            </a:r>
            <a:r>
              <a:rPr lang="en-US" sz="2000" b="0" i="1" dirty="0" err="1">
                <a:solidFill>
                  <a:srgbClr val="000000"/>
                </a:solidFill>
                <a:effectLst/>
                <a:latin typeface="Raleway" pitchFamily="2" charset="0"/>
              </a:rPr>
              <a:t>args</a:t>
            </a:r>
            <a:r>
              <a:rPr lang="en-US" sz="2000" b="0" i="1" dirty="0">
                <a:solidFill>
                  <a:srgbClr val="000000"/>
                </a:solidFill>
                <a:effectLst/>
                <a:latin typeface="Raleway" pitchFamily="2" charset="0"/>
              </a:rPr>
              <a:t>)</a:t>
            </a:r>
            <a:r>
              <a:rPr lang="en-US" sz="2000" b="0" i="0" dirty="0">
                <a:solidFill>
                  <a:srgbClr val="000000"/>
                </a:solidFill>
                <a:effectLst/>
                <a:latin typeface="Raleway" pitchFamily="2" charset="0"/>
              </a:rPr>
              <a:t> instance method declared in the launched class or inherited from a superclass</a:t>
            </a:r>
          </a:p>
          <a:p>
            <a:pPr lvl="1">
              <a:buFont typeface="+mj-lt"/>
              <a:buAutoNum type="arabicPeriod"/>
            </a:pPr>
            <a:r>
              <a:rPr lang="en-US" sz="2000" b="0" i="0" dirty="0">
                <a:solidFill>
                  <a:srgbClr val="000000"/>
                </a:solidFill>
                <a:effectLst/>
                <a:latin typeface="Raleway" pitchFamily="2" charset="0"/>
              </a:rPr>
              <a:t> a </a:t>
            </a:r>
            <a:r>
              <a:rPr lang="en-US" sz="2000" b="0" i="1" dirty="0">
                <a:solidFill>
                  <a:srgbClr val="000000"/>
                </a:solidFill>
                <a:effectLst/>
                <a:latin typeface="Raleway" pitchFamily="2" charset="0"/>
              </a:rPr>
              <a:t>void main()</a:t>
            </a:r>
            <a:r>
              <a:rPr lang="en-US" sz="2000" b="0" i="0" dirty="0">
                <a:solidFill>
                  <a:srgbClr val="000000"/>
                </a:solidFill>
                <a:effectLst/>
                <a:latin typeface="Raleway" pitchFamily="2" charset="0"/>
              </a:rPr>
              <a:t> instance method</a:t>
            </a:r>
          </a:p>
          <a:p>
            <a:pPr marL="0" indent="0">
              <a:buNone/>
            </a:pPr>
            <a:endParaRPr lang="en-US" sz="2400" b="0" i="0" dirty="0">
              <a:solidFill>
                <a:srgbClr val="000000"/>
              </a:solidFill>
              <a:effectLst/>
              <a:latin typeface="Raleway" pitchFamily="2" charset="0"/>
            </a:endParaRPr>
          </a:p>
        </p:txBody>
      </p:sp>
    </p:spTree>
    <p:extLst>
      <p:ext uri="{BB962C8B-B14F-4D97-AF65-F5344CB8AC3E}">
        <p14:creationId xmlns:p14="http://schemas.microsoft.com/office/powerpoint/2010/main" val="702071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18691</TotalTime>
  <Words>1987</Words>
  <Application>Microsoft Office PowerPoint</Application>
  <PresentationFormat>Widescreen</PresentationFormat>
  <Paragraphs>137</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Consolas</vt:lpstr>
      <vt:lpstr>DejaVu Sans</vt:lpstr>
      <vt:lpstr>Raleway</vt:lpstr>
      <vt:lpstr>Office Theme</vt:lpstr>
      <vt:lpstr>Java 21 Features</vt:lpstr>
      <vt:lpstr>Java version releases</vt:lpstr>
      <vt:lpstr>Installations </vt:lpstr>
      <vt:lpstr>String Templates</vt:lpstr>
      <vt:lpstr>String Templates(cont..)</vt:lpstr>
      <vt:lpstr>String Templates(cont..)</vt:lpstr>
      <vt:lpstr>Instance Main Methods</vt:lpstr>
      <vt:lpstr>The launch protocol</vt:lpstr>
      <vt:lpstr>Instance Main Methods(Cont..)</vt:lpstr>
      <vt:lpstr>Unnamed Classes</vt:lpstr>
      <vt:lpstr>Unnamed Classes(Cont..)</vt:lpstr>
      <vt:lpstr>Record in java</vt:lpstr>
      <vt:lpstr>Record Patterns</vt:lpstr>
      <vt:lpstr>Pattern Matching for switch</vt:lpstr>
      <vt:lpstr>Sequenced Collections</vt:lpstr>
      <vt:lpstr>PowerPoint Presentation</vt:lpstr>
      <vt:lpstr>PowerPoint Presentation</vt:lpstr>
      <vt:lpstr>Enhanced Lifecycle Management with HttpClient</vt:lpstr>
      <vt:lpstr>Enhanced Repeated Appending in StringBuilder and StringBuffer</vt:lpstr>
      <vt:lpstr>Generational ZGC</vt:lpstr>
      <vt:lpstr>Generational ZGC(Cont..)</vt:lpstr>
      <vt:lpstr>Virtual Thread</vt:lpstr>
      <vt:lpstr>Sealed Classes</vt:lpstr>
      <vt:lpstr>Unnamed Patterns and Variables</vt:lpstr>
      <vt:lpstr>Referenced Links</vt:lpstr>
      <vt:lpstr>Thank you</vt:lpstr>
    </vt:vector>
  </TitlesOfParts>
  <Company>Oracle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Atmakur</dc:creator>
  <cp:lastModifiedBy>Venkatesh Atmakur</cp:lastModifiedBy>
  <cp:revision>6</cp:revision>
  <dcterms:created xsi:type="dcterms:W3CDTF">2024-05-10T11:28:35Z</dcterms:created>
  <dcterms:modified xsi:type="dcterms:W3CDTF">2024-05-29T09:44:03Z</dcterms:modified>
</cp:coreProperties>
</file>