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9" r:id="rId6"/>
    <p:sldId id="260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FF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3717" autoAdjust="0"/>
  </p:normalViewPr>
  <p:slideViewPr>
    <p:cSldViewPr>
      <p:cViewPr varScale="1">
        <p:scale>
          <a:sx n="83" d="100"/>
          <a:sy n="83" d="100"/>
        </p:scale>
        <p:origin x="45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2024/6/19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2024/6/19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54613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システム開発の進め方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49FE677-352E-45CA-7203-852B5B344DC3}"/>
              </a:ext>
            </a:extLst>
          </p:cNvPr>
          <p:cNvSpPr/>
          <p:nvPr/>
        </p:nvSpPr>
        <p:spPr>
          <a:xfrm>
            <a:off x="479376" y="5697360"/>
            <a:ext cx="10881526" cy="972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5223D9-7339-1745-079A-F3CEDE58716C}"/>
              </a:ext>
            </a:extLst>
          </p:cNvPr>
          <p:cNvSpPr/>
          <p:nvPr/>
        </p:nvSpPr>
        <p:spPr>
          <a:xfrm>
            <a:off x="479376" y="4879033"/>
            <a:ext cx="10881526" cy="612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EF11C1F-B953-F133-1C0A-1615EE4B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フェーズおよび成果物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9B943-2250-C149-881C-CFECC3C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1CF8100C-B1AC-F1AB-9BA5-3C16CB3B27E2}"/>
              </a:ext>
            </a:extLst>
          </p:cNvPr>
          <p:cNvSpPr/>
          <p:nvPr/>
        </p:nvSpPr>
        <p:spPr>
          <a:xfrm>
            <a:off x="623392" y="1432521"/>
            <a:ext cx="3744416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要件定義（広義）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EABB2E7-96F9-EC6F-6D4B-7C498190725E}"/>
              </a:ext>
            </a:extLst>
          </p:cNvPr>
          <p:cNvSpPr/>
          <p:nvPr/>
        </p:nvSpPr>
        <p:spPr>
          <a:xfrm>
            <a:off x="623391" y="2034966"/>
            <a:ext cx="1220869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企画構想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12A3F7A-B50D-9953-C283-5951411075A3}"/>
              </a:ext>
            </a:extLst>
          </p:cNvPr>
          <p:cNvSpPr/>
          <p:nvPr/>
        </p:nvSpPr>
        <p:spPr>
          <a:xfrm>
            <a:off x="1877740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要求定義</a:t>
            </a:r>
            <a:endParaRPr kumimoji="1" lang="en-US" altLang="ja-JP" sz="12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8FD7909A-5AA0-DE33-4CF7-CF85E390694A}"/>
              </a:ext>
            </a:extLst>
          </p:cNvPr>
          <p:cNvSpPr/>
          <p:nvPr/>
        </p:nvSpPr>
        <p:spPr>
          <a:xfrm>
            <a:off x="3146802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要件定義</a:t>
            </a:r>
            <a:endParaRPr kumimoji="1"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AA2F1087-9E76-D66F-6EA3-C36A15262BB6}"/>
              </a:ext>
            </a:extLst>
          </p:cNvPr>
          <p:cNvSpPr/>
          <p:nvPr/>
        </p:nvSpPr>
        <p:spPr>
          <a:xfrm>
            <a:off x="7229500" y="1432521"/>
            <a:ext cx="2202870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開発（広義）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22D2C2FB-210E-6D77-5563-23F5EDA9232B}"/>
              </a:ext>
            </a:extLst>
          </p:cNvPr>
          <p:cNvSpPr/>
          <p:nvPr/>
        </p:nvSpPr>
        <p:spPr>
          <a:xfrm>
            <a:off x="7229500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開発</a:t>
            </a:r>
            <a:endParaRPr kumimoji="1" lang="en-US" altLang="ja-JP" sz="1200" dirty="0"/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454767A-5919-D5C8-BE1D-76A38965DFF5}"/>
              </a:ext>
            </a:extLst>
          </p:cNvPr>
          <p:cNvSpPr/>
          <p:nvPr/>
        </p:nvSpPr>
        <p:spPr>
          <a:xfrm>
            <a:off x="7962409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単体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AF0A908-224B-A75C-8620-535966DE7D1D}"/>
              </a:ext>
            </a:extLst>
          </p:cNvPr>
          <p:cNvSpPr/>
          <p:nvPr/>
        </p:nvSpPr>
        <p:spPr>
          <a:xfrm>
            <a:off x="8699461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結合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B5FB3552-6A40-2673-D17D-57D3DFCA25C7}"/>
              </a:ext>
            </a:extLst>
          </p:cNvPr>
          <p:cNvSpPr/>
          <p:nvPr/>
        </p:nvSpPr>
        <p:spPr>
          <a:xfrm>
            <a:off x="9432370" y="1432521"/>
            <a:ext cx="1878478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テスト（広義）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E55B553C-72C0-4F3F-78C8-4EB24C7CCAA3}"/>
              </a:ext>
            </a:extLst>
          </p:cNvPr>
          <p:cNvSpPr/>
          <p:nvPr/>
        </p:nvSpPr>
        <p:spPr>
          <a:xfrm>
            <a:off x="9437697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システム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F35CF27E-E83D-9800-8F4D-BEE19CBD5BCE}"/>
              </a:ext>
            </a:extLst>
          </p:cNvPr>
          <p:cNvSpPr/>
          <p:nvPr/>
        </p:nvSpPr>
        <p:spPr>
          <a:xfrm>
            <a:off x="10368519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F8784D-6188-20FF-244A-35FFE550CA2E}"/>
              </a:ext>
            </a:extLst>
          </p:cNvPr>
          <p:cNvSpPr txBox="1"/>
          <p:nvPr/>
        </p:nvSpPr>
        <p:spPr>
          <a:xfrm>
            <a:off x="11009470" y="211810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▼リリース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388428-B8EA-CF29-2BB2-6F4BDCABA989}"/>
              </a:ext>
            </a:extLst>
          </p:cNvPr>
          <p:cNvSpPr txBox="1"/>
          <p:nvPr/>
        </p:nvSpPr>
        <p:spPr>
          <a:xfrm>
            <a:off x="2807975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F3434B-F6B1-D065-7D42-A14B2574C4B5}"/>
              </a:ext>
            </a:extLst>
          </p:cNvPr>
          <p:cNvSpPr txBox="1"/>
          <p:nvPr/>
        </p:nvSpPr>
        <p:spPr>
          <a:xfrm>
            <a:off x="407462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BD6CD6FD-43ED-D7F6-64DA-337DD075E90F}"/>
              </a:ext>
            </a:extLst>
          </p:cNvPr>
          <p:cNvSpPr/>
          <p:nvPr/>
        </p:nvSpPr>
        <p:spPr>
          <a:xfrm>
            <a:off x="4439816" y="1432521"/>
            <a:ext cx="2736304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設計（広義）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36D6E5BF-296F-6357-942C-39D9F627C122}"/>
              </a:ext>
            </a:extLst>
          </p:cNvPr>
          <p:cNvSpPr/>
          <p:nvPr/>
        </p:nvSpPr>
        <p:spPr>
          <a:xfrm>
            <a:off x="4439816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基本設計</a:t>
            </a:r>
            <a:endParaRPr kumimoji="1" lang="en-US" altLang="ja-JP" sz="1200" dirty="0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34BBAE4F-3265-0224-FA7A-1C46EFA83000}"/>
              </a:ext>
            </a:extLst>
          </p:cNvPr>
          <p:cNvSpPr/>
          <p:nvPr/>
        </p:nvSpPr>
        <p:spPr>
          <a:xfrm>
            <a:off x="5807968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詳細設計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19DD35-9A2B-CFFE-76A4-2446A0458D3C}"/>
              </a:ext>
            </a:extLst>
          </p:cNvPr>
          <p:cNvSpPr txBox="1"/>
          <p:nvPr/>
        </p:nvSpPr>
        <p:spPr>
          <a:xfrm>
            <a:off x="548397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996549-A7C6-2525-14CC-41818070C0E2}"/>
              </a:ext>
            </a:extLst>
          </p:cNvPr>
          <p:cNvSpPr txBox="1"/>
          <p:nvPr/>
        </p:nvSpPr>
        <p:spPr>
          <a:xfrm>
            <a:off x="8571512" y="576761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0000CC"/>
                </a:solidFill>
              </a:rPr>
              <a:t>青字</a:t>
            </a:r>
            <a:r>
              <a:rPr kumimoji="1" lang="en-US" altLang="ja-JP" sz="1200" dirty="0">
                <a:solidFill>
                  <a:srgbClr val="0000CC"/>
                </a:solidFill>
              </a:rPr>
              <a:t>:</a:t>
            </a:r>
            <a:r>
              <a:rPr kumimoji="1" lang="ja-JP" altLang="en-US" sz="1200" dirty="0">
                <a:solidFill>
                  <a:srgbClr val="0000CC"/>
                </a:solidFill>
              </a:rPr>
              <a:t>著書</a:t>
            </a:r>
            <a:r>
              <a:rPr kumimoji="1" lang="en-US" altLang="ja-JP" sz="1200" dirty="0">
                <a:solidFill>
                  <a:srgbClr val="0000CC"/>
                </a:solidFill>
              </a:rPr>
              <a:t> 『</a:t>
            </a:r>
            <a:r>
              <a:rPr kumimoji="1" lang="ja-JP" altLang="en-US" sz="1200" dirty="0">
                <a:solidFill>
                  <a:srgbClr val="0000CC"/>
                </a:solidFill>
              </a:rPr>
              <a:t>はじめよう！要件定義</a:t>
            </a:r>
            <a:r>
              <a:rPr kumimoji="1" lang="en-US" altLang="ja-JP" sz="1200" dirty="0">
                <a:solidFill>
                  <a:srgbClr val="0000CC"/>
                </a:solidFill>
              </a:rPr>
              <a:t>』</a:t>
            </a:r>
            <a:r>
              <a:rPr kumimoji="1" lang="ja-JP" altLang="en-US" sz="1200" dirty="0">
                <a:solidFill>
                  <a:srgbClr val="0000CC"/>
                </a:solidFill>
              </a:rPr>
              <a:t>による記載内容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42781E4-3078-2593-F814-540165FF8CA7}"/>
              </a:ext>
            </a:extLst>
          </p:cNvPr>
          <p:cNvSpPr/>
          <p:nvPr/>
        </p:nvSpPr>
        <p:spPr>
          <a:xfrm>
            <a:off x="623392" y="1052736"/>
            <a:ext cx="3736623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要件定義、その前に</a:t>
            </a: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221EA463-D9D7-78A0-8778-05A818767ED5}"/>
              </a:ext>
            </a:extLst>
          </p:cNvPr>
          <p:cNvSpPr/>
          <p:nvPr/>
        </p:nvSpPr>
        <p:spPr>
          <a:xfrm>
            <a:off x="4452517" y="1052736"/>
            <a:ext cx="1355451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72E070-A16A-1F1D-B89A-861E82147C2E}"/>
              </a:ext>
            </a:extLst>
          </p:cNvPr>
          <p:cNvCxnSpPr>
            <a:cxnSpLocks/>
          </p:cNvCxnSpPr>
          <p:nvPr/>
        </p:nvCxnSpPr>
        <p:spPr>
          <a:xfrm>
            <a:off x="648365" y="5283642"/>
            <a:ext cx="371944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9B4920-7773-1603-CF29-FAA5B95C6144}"/>
              </a:ext>
            </a:extLst>
          </p:cNvPr>
          <p:cNvSpPr txBox="1"/>
          <p:nvPr/>
        </p:nvSpPr>
        <p:spPr>
          <a:xfrm>
            <a:off x="2166829" y="499379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PM/PL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98B976-465A-A059-5EBC-8C5E7943E503}"/>
              </a:ext>
            </a:extLst>
          </p:cNvPr>
          <p:cNvCxnSpPr>
            <a:cxnSpLocks/>
          </p:cNvCxnSpPr>
          <p:nvPr/>
        </p:nvCxnSpPr>
        <p:spPr>
          <a:xfrm>
            <a:off x="1844260" y="6046935"/>
            <a:ext cx="538524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77EE94-90B8-CDCA-F8BB-8B805F02CF82}"/>
              </a:ext>
            </a:extLst>
          </p:cNvPr>
          <p:cNvCxnSpPr>
            <a:cxnSpLocks/>
          </p:cNvCxnSpPr>
          <p:nvPr/>
        </p:nvCxnSpPr>
        <p:spPr>
          <a:xfrm>
            <a:off x="7320136" y="6046935"/>
            <a:ext cx="2016224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861CA5-D39E-3D2B-A93F-FF5497DEE1D6}"/>
              </a:ext>
            </a:extLst>
          </p:cNvPr>
          <p:cNvCxnSpPr>
            <a:cxnSpLocks/>
          </p:cNvCxnSpPr>
          <p:nvPr/>
        </p:nvCxnSpPr>
        <p:spPr>
          <a:xfrm>
            <a:off x="9407188" y="6046935"/>
            <a:ext cx="936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DAAE17-2C85-9DF2-3664-4AFE4B080CDF}"/>
              </a:ext>
            </a:extLst>
          </p:cNvPr>
          <p:cNvSpPr txBox="1"/>
          <p:nvPr/>
        </p:nvSpPr>
        <p:spPr>
          <a:xfrm>
            <a:off x="4272754" y="57506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7F3860D-6302-2C62-1832-D0949CC4A0D4}"/>
              </a:ext>
            </a:extLst>
          </p:cNvPr>
          <p:cNvSpPr txBox="1"/>
          <p:nvPr/>
        </p:nvSpPr>
        <p:spPr>
          <a:xfrm>
            <a:off x="7967558" y="575066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（</a:t>
            </a:r>
            <a:r>
              <a:rPr kumimoji="1" lang="en-US" altLang="ja-JP" sz="1200" dirty="0"/>
              <a:t>SE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AD9042-D53B-9FF7-7E6A-5D42F4B299AB}"/>
              </a:ext>
            </a:extLst>
          </p:cNvPr>
          <p:cNvSpPr txBox="1"/>
          <p:nvPr/>
        </p:nvSpPr>
        <p:spPr>
          <a:xfrm>
            <a:off x="9680844" y="57506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</a:t>
            </a:r>
            <a:endParaRPr kumimoji="1" lang="ja-JP" altLang="en-US" sz="12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C55A4D2-0B4A-1A9C-577A-E39BD7932DA6}"/>
              </a:ext>
            </a:extLst>
          </p:cNvPr>
          <p:cNvCxnSpPr>
            <a:cxnSpLocks/>
          </p:cNvCxnSpPr>
          <p:nvPr/>
        </p:nvCxnSpPr>
        <p:spPr>
          <a:xfrm>
            <a:off x="5920139" y="6487463"/>
            <a:ext cx="34162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972391-A976-E18B-26DE-DBB598E31216}"/>
              </a:ext>
            </a:extLst>
          </p:cNvPr>
          <p:cNvSpPr txBox="1"/>
          <p:nvPr/>
        </p:nvSpPr>
        <p:spPr>
          <a:xfrm>
            <a:off x="7409777" y="6191188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PG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E3A36-2FDB-84F7-710E-84B39ABCF729}"/>
              </a:ext>
            </a:extLst>
          </p:cNvPr>
          <p:cNvCxnSpPr>
            <a:cxnSpLocks/>
          </p:cNvCxnSpPr>
          <p:nvPr/>
        </p:nvCxnSpPr>
        <p:spPr>
          <a:xfrm>
            <a:off x="10380026" y="5283642"/>
            <a:ext cx="8390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A60A1A-45D0-74F6-532A-E4072D1BBF83}"/>
              </a:ext>
            </a:extLst>
          </p:cNvPr>
          <p:cNvSpPr txBox="1"/>
          <p:nvPr/>
        </p:nvSpPr>
        <p:spPr>
          <a:xfrm>
            <a:off x="10289472" y="4993795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ユーザー部門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EFDC3D-F844-B268-62FC-65F83AADCDCD}"/>
              </a:ext>
            </a:extLst>
          </p:cNvPr>
          <p:cNvSpPr txBox="1"/>
          <p:nvPr/>
        </p:nvSpPr>
        <p:spPr>
          <a:xfrm>
            <a:off x="925921" y="4725144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発注側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ABCF8-71EA-06CD-8F60-7EFEED89ABEB}"/>
              </a:ext>
            </a:extLst>
          </p:cNvPr>
          <p:cNvSpPr txBox="1"/>
          <p:nvPr/>
        </p:nvSpPr>
        <p:spPr>
          <a:xfrm>
            <a:off x="925921" y="5544591"/>
            <a:ext cx="16738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受注側（ベンダー）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F264208-2715-87CF-9611-D41305C69976}"/>
              </a:ext>
            </a:extLst>
          </p:cNvPr>
          <p:cNvSpPr txBox="1"/>
          <p:nvPr/>
        </p:nvSpPr>
        <p:spPr>
          <a:xfrm>
            <a:off x="2002343" y="2492896"/>
            <a:ext cx="10259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（業務要件定義）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D38312-EE0E-8E4A-660D-B45522899C81}"/>
              </a:ext>
            </a:extLst>
          </p:cNvPr>
          <p:cNvSpPr txBox="1"/>
          <p:nvPr/>
        </p:nvSpPr>
        <p:spPr>
          <a:xfrm>
            <a:off x="3294949" y="2492896"/>
            <a:ext cx="11733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（システム要件定義）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549F42-2BE6-A295-5546-36837943B8FC}"/>
              </a:ext>
            </a:extLst>
          </p:cNvPr>
          <p:cNvSpPr txBox="1"/>
          <p:nvPr/>
        </p:nvSpPr>
        <p:spPr>
          <a:xfrm>
            <a:off x="9430294" y="2492896"/>
            <a:ext cx="7998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（総合テスト）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8B2F8-2FF7-9D1B-CE90-82AF5FA3C290}"/>
              </a:ext>
            </a:extLst>
          </p:cNvPr>
          <p:cNvSpPr txBox="1"/>
          <p:nvPr/>
        </p:nvSpPr>
        <p:spPr>
          <a:xfrm>
            <a:off x="10302495" y="2492896"/>
            <a:ext cx="13641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</a:t>
            </a:r>
            <a:r>
              <a:rPr kumimoji="1" lang="en-US" altLang="ja-JP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UAT</a:t>
            </a:r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、受け入れテスト）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A97D23-837C-4719-65F2-DD6CCB2543AD}"/>
              </a:ext>
            </a:extLst>
          </p:cNvPr>
          <p:cNvSpPr txBox="1"/>
          <p:nvPr/>
        </p:nvSpPr>
        <p:spPr>
          <a:xfrm>
            <a:off x="451174" y="2949580"/>
            <a:ext cx="2333471" cy="56263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・企画内容の抜粋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（背景・目的・体制・期限）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34F4B-0A87-C080-0F68-45FBEE0BA67B}"/>
              </a:ext>
            </a:extLst>
          </p:cNvPr>
          <p:cNvSpPr txBox="1"/>
          <p:nvPr/>
        </p:nvSpPr>
        <p:spPr>
          <a:xfrm>
            <a:off x="1343472" y="3296558"/>
            <a:ext cx="3077333" cy="164461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・全体像（ユースケース、サブシステム）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・アーキテクチャ（利用する実装技術）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・要求一覧（機能要件一覧）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・行動シナリオ一覧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・行動シナリオ（新業務フロー）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・ワークセット一覧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/>
              <a:t>・☆業務フロー </a:t>
            </a:r>
            <a:r>
              <a:rPr kumimoji="1" lang="en-US" altLang="ja-JP" sz="1000" dirty="0"/>
              <a:t>As-Is/To-Be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E42AA-26C4-DE1E-5970-665159756F2D}"/>
              </a:ext>
            </a:extLst>
          </p:cNvPr>
          <p:cNvSpPr txBox="1"/>
          <p:nvPr/>
        </p:nvSpPr>
        <p:spPr>
          <a:xfrm>
            <a:off x="2783632" y="2949580"/>
            <a:ext cx="3075079" cy="77902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0000CC"/>
                </a:solidFill>
              </a:rPr>
              <a:t>・☆概念データモデル（</a:t>
            </a:r>
            <a:r>
              <a:rPr kumimoji="1" lang="en-US" altLang="ja-JP" sz="1000" dirty="0">
                <a:solidFill>
                  <a:srgbClr val="0000CC"/>
                </a:solidFill>
              </a:rPr>
              <a:t>DB</a:t>
            </a:r>
            <a:r>
              <a:rPr kumimoji="1" lang="ja-JP" altLang="en-US" sz="1000" dirty="0">
                <a:solidFill>
                  <a:srgbClr val="0000CC"/>
                </a:solidFill>
              </a:rPr>
              <a:t>概念設計）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・ラフイメージ </a:t>
            </a:r>
            <a:r>
              <a:rPr kumimoji="1" lang="en-US" altLang="ja-JP" sz="1000" dirty="0">
                <a:solidFill>
                  <a:srgbClr val="0000CC"/>
                </a:solidFill>
              </a:rPr>
              <a:t>or </a:t>
            </a:r>
            <a:r>
              <a:rPr kumimoji="1" lang="ja-JP" altLang="en-US" sz="1000" dirty="0">
                <a:solidFill>
                  <a:srgbClr val="0000CC"/>
                </a:solidFill>
              </a:rPr>
              <a:t>モックアップ</a:t>
            </a:r>
            <a:endParaRPr kumimoji="1" lang="en-US" altLang="ja-JP" sz="1000" dirty="0"/>
          </a:p>
          <a:p>
            <a:r>
              <a:rPr kumimoji="1" lang="ja-JP" altLang="en-US" sz="1000" dirty="0"/>
              <a:t>・非機能要件一覧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DDCEB-8786-4080-20CE-987403213F81}"/>
              </a:ext>
            </a:extLst>
          </p:cNvPr>
          <p:cNvSpPr txBox="1"/>
          <p:nvPr/>
        </p:nvSpPr>
        <p:spPr>
          <a:xfrm>
            <a:off x="4063837" y="3308876"/>
            <a:ext cx="2464211" cy="186100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・画面一覧</a:t>
            </a:r>
            <a:endParaRPr kumimoji="1" lang="en-US" altLang="ja-JP" sz="1000" dirty="0"/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・画面遷移図（</a:t>
            </a:r>
            <a:r>
              <a:rPr kumimoji="1" lang="en-US" altLang="ja-JP" sz="1000" dirty="0">
                <a:solidFill>
                  <a:srgbClr val="0000CC"/>
                </a:solidFill>
              </a:rPr>
              <a:t>IFDAM</a:t>
            </a:r>
            <a:r>
              <a:rPr kumimoji="1" lang="ja-JP" altLang="en-US" sz="1000" dirty="0">
                <a:solidFill>
                  <a:srgbClr val="0000CC"/>
                </a:solidFill>
              </a:rPr>
              <a:t>図）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・項目の説明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・機能の入出力定義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・機能の処理定義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・統合</a:t>
            </a:r>
            <a:r>
              <a:rPr kumimoji="1" lang="en-US" altLang="ja-JP" sz="1000" dirty="0">
                <a:solidFill>
                  <a:srgbClr val="0000CC"/>
                </a:solidFill>
              </a:rPr>
              <a:t>ER</a:t>
            </a:r>
            <a:r>
              <a:rPr kumimoji="1" lang="ja-JP" altLang="en-US" sz="1000" dirty="0">
                <a:solidFill>
                  <a:srgbClr val="0000CC"/>
                </a:solidFill>
              </a:rPr>
              <a:t>図（</a:t>
            </a:r>
            <a:r>
              <a:rPr kumimoji="1" lang="en-US" altLang="ja-JP" sz="1000" dirty="0">
                <a:solidFill>
                  <a:srgbClr val="0000CC"/>
                </a:solidFill>
              </a:rPr>
              <a:t>DB</a:t>
            </a:r>
            <a:r>
              <a:rPr kumimoji="1" lang="ja-JP" altLang="en-US" sz="1000" dirty="0">
                <a:solidFill>
                  <a:srgbClr val="0000CC"/>
                </a:solidFill>
              </a:rPr>
              <a:t>論理設計）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・☆</a:t>
            </a:r>
            <a:r>
              <a:rPr kumimoji="1" lang="en-US" altLang="ja-JP" sz="1000" dirty="0">
                <a:solidFill>
                  <a:srgbClr val="0000CC"/>
                </a:solidFill>
              </a:rPr>
              <a:t>CRUD</a:t>
            </a:r>
            <a:r>
              <a:rPr kumimoji="1" lang="ja-JP" altLang="en-US" sz="1000" dirty="0">
                <a:solidFill>
                  <a:srgbClr val="0000CC"/>
                </a:solidFill>
              </a:rPr>
              <a:t>マトリックス表</a:t>
            </a:r>
            <a:endParaRPr kumimoji="1" lang="en-US" altLang="ja-JP" sz="1000" dirty="0">
              <a:solidFill>
                <a:srgbClr val="0000CC"/>
              </a:solidFill>
            </a:endParaRPr>
          </a:p>
          <a:p>
            <a:r>
              <a:rPr kumimoji="1" lang="ja-JP" altLang="en-US" sz="1000" dirty="0">
                <a:solidFill>
                  <a:srgbClr val="0000CC"/>
                </a:solidFill>
              </a:rPr>
              <a:t>・☆パーミッション表</a:t>
            </a:r>
            <a:endParaRPr kumimoji="1" lang="en-US" altLang="ja-JP" sz="1000" dirty="0">
              <a:solidFill>
                <a:srgbClr val="0000CC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ADF8A7-2390-A260-4062-691D87E7D5EA}"/>
              </a:ext>
            </a:extLst>
          </p:cNvPr>
          <p:cNvSpPr txBox="1"/>
          <p:nvPr/>
        </p:nvSpPr>
        <p:spPr>
          <a:xfrm>
            <a:off x="5822325" y="2948464"/>
            <a:ext cx="1857851" cy="142821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DB</a:t>
            </a:r>
            <a:r>
              <a:rPr kumimoji="1" lang="ja-JP" altLang="en-US" sz="1000" dirty="0"/>
              <a:t>物理設計</a:t>
            </a:r>
            <a:endParaRPr kumimoji="1" lang="en-US" altLang="ja-JP" sz="1000" dirty="0"/>
          </a:p>
          <a:p>
            <a:r>
              <a:rPr kumimoji="1" lang="ja-JP" altLang="en-US" sz="1000" dirty="0"/>
              <a:t>・コーディング規約</a:t>
            </a:r>
            <a:endParaRPr kumimoji="1" lang="en-US" altLang="ja-JP" sz="1000" dirty="0"/>
          </a:p>
          <a:p>
            <a:r>
              <a:rPr kumimoji="1" lang="ja-JP" altLang="en-US" sz="1000" dirty="0"/>
              <a:t>・☆クラス図</a:t>
            </a:r>
            <a:endParaRPr kumimoji="1" lang="en-US" altLang="ja-JP" sz="1000" dirty="0"/>
          </a:p>
          <a:p>
            <a:r>
              <a:rPr kumimoji="1" lang="ja-JP" altLang="en-US" sz="1000" dirty="0"/>
              <a:t>・☆コミュニケーション図</a:t>
            </a:r>
            <a:endParaRPr kumimoji="1" lang="en-US" altLang="ja-JP" sz="1000" dirty="0"/>
          </a:p>
          <a:p>
            <a:r>
              <a:rPr kumimoji="1" lang="ja-JP" altLang="en-US" sz="1000" dirty="0"/>
              <a:t>・☆シーケンス図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en-US" altLang="ja-JP" sz="1000" dirty="0"/>
              <a:t>etc</a:t>
            </a:r>
            <a:endParaRPr kumimoji="1" lang="ja-JP" altLang="en-US" sz="1000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191BAE5C-366E-762A-1419-15EF7FF68643}"/>
              </a:ext>
            </a:extLst>
          </p:cNvPr>
          <p:cNvSpPr/>
          <p:nvPr/>
        </p:nvSpPr>
        <p:spPr>
          <a:xfrm>
            <a:off x="2423592" y="1846970"/>
            <a:ext cx="1295354" cy="25733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技術検証</a:t>
            </a:r>
            <a:endParaRPr kumimoji="1" lang="en-US" altLang="ja-JP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CF22BC-4F3D-9F3F-6050-97E6769D3684}"/>
              </a:ext>
            </a:extLst>
          </p:cNvPr>
          <p:cNvSpPr txBox="1"/>
          <p:nvPr/>
        </p:nvSpPr>
        <p:spPr>
          <a:xfrm>
            <a:off x="7437461" y="2949580"/>
            <a:ext cx="3483075" cy="1211818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・☆テスト仕様書（単体テスト、結合テスト）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・テスト仕様書（システムテスト）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・テスト仕様書（ユーザーテスト）</a:t>
            </a:r>
            <a:endParaRPr kumimoji="1" lang="en-US" altLang="ja-JP" sz="1000" dirty="0"/>
          </a:p>
          <a:p>
            <a:r>
              <a:rPr kumimoji="1" lang="ja-JP" altLang="en-US" sz="1000" dirty="0"/>
              <a:t>・操作手順書</a:t>
            </a:r>
            <a:endParaRPr kumimoji="1" lang="en-US" altLang="ja-JP" sz="1000" dirty="0"/>
          </a:p>
          <a:p>
            <a:r>
              <a:rPr kumimoji="1" lang="ja-JP" altLang="en-US" sz="1000" dirty="0"/>
              <a:t>・残件一覧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D871A-51ED-1379-8B4E-7D1E58F19DBF}"/>
              </a:ext>
            </a:extLst>
          </p:cNvPr>
          <p:cNvSpPr txBox="1"/>
          <p:nvPr/>
        </p:nvSpPr>
        <p:spPr>
          <a:xfrm>
            <a:off x="9302264" y="849056"/>
            <a:ext cx="2554376" cy="34623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成果物　☆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必要に応じて作成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228C4E-9AAD-8E95-A6C3-7AE8891D2FE5}"/>
              </a:ext>
            </a:extLst>
          </p:cNvPr>
          <p:cNvSpPr txBox="1"/>
          <p:nvPr/>
        </p:nvSpPr>
        <p:spPr>
          <a:xfrm>
            <a:off x="7905040" y="188232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サブシステム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8667B4-626A-B42D-7EC2-D1DBD8076C58}"/>
              </a:ext>
            </a:extLst>
          </p:cNvPr>
          <p:cNvSpPr txBox="1"/>
          <p:nvPr/>
        </p:nvSpPr>
        <p:spPr>
          <a:xfrm>
            <a:off x="8627782" y="1882326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複数サブシステム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97D0A0-0DD0-0B85-304A-86F445769EBC}"/>
              </a:ext>
            </a:extLst>
          </p:cNvPr>
          <p:cNvSpPr txBox="1"/>
          <p:nvPr/>
        </p:nvSpPr>
        <p:spPr>
          <a:xfrm>
            <a:off x="10084757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96B9B0-518E-5239-824F-4D0C01873A24}"/>
              </a:ext>
            </a:extLst>
          </p:cNvPr>
          <p:cNvSpPr txBox="1"/>
          <p:nvPr/>
        </p:nvSpPr>
        <p:spPr>
          <a:xfrm>
            <a:off x="6937731" y="56954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en-US" altLang="ja-JP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主要マイルストーン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D49FCA-28D9-1EA7-2988-2612A474EA61}"/>
              </a:ext>
            </a:extLst>
          </p:cNvPr>
          <p:cNvSpPr txBox="1"/>
          <p:nvPr/>
        </p:nvSpPr>
        <p:spPr>
          <a:xfrm>
            <a:off x="9635789" y="1882326"/>
            <a:ext cx="1298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本番 </a:t>
            </a:r>
            <a:r>
              <a:rPr kumimoji="1" lang="en-US" altLang="ja-JP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or </a:t>
            </a:r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準本番環境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BC6C55-106F-C347-A516-B41BD1E7E991}"/>
              </a:ext>
            </a:extLst>
          </p:cNvPr>
          <p:cNvSpPr/>
          <p:nvPr/>
        </p:nvSpPr>
        <p:spPr>
          <a:xfrm>
            <a:off x="5455713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635F88-CF5E-B8F8-8A51-9C1254FA8E9D}"/>
              </a:ext>
            </a:extLst>
          </p:cNvPr>
          <p:cNvSpPr/>
          <p:nvPr/>
        </p:nvSpPr>
        <p:spPr>
          <a:xfrm>
            <a:off x="1916269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F4B8AC0-5352-5B14-7286-CEE6362277B9}"/>
              </a:ext>
            </a:extLst>
          </p:cNvPr>
          <p:cNvCxnSpPr>
            <a:cxnSpLocks/>
          </p:cNvCxnSpPr>
          <p:nvPr/>
        </p:nvCxnSpPr>
        <p:spPr>
          <a:xfrm rot="5400000">
            <a:off x="3721991" y="739305"/>
            <a:ext cx="12700" cy="353944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B03B02-588D-082A-EACB-80CEA0111C6C}"/>
              </a:ext>
            </a:extLst>
          </p:cNvPr>
          <p:cNvSpPr/>
          <p:nvPr/>
        </p:nvSpPr>
        <p:spPr>
          <a:xfrm>
            <a:off x="3174892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6CBB43E-356D-83FF-D530-F9E69B272426}"/>
              </a:ext>
            </a:extLst>
          </p:cNvPr>
          <p:cNvCxnSpPr>
            <a:cxnSpLocks/>
          </p:cNvCxnSpPr>
          <p:nvPr/>
        </p:nvCxnSpPr>
        <p:spPr>
          <a:xfrm rot="5400000">
            <a:off x="4351303" y="1368617"/>
            <a:ext cx="12700" cy="228082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2792BD-43CC-5FE3-E385-60F336C84280}"/>
              </a:ext>
            </a:extLst>
          </p:cNvPr>
          <p:cNvSpPr txBox="1"/>
          <p:nvPr/>
        </p:nvSpPr>
        <p:spPr>
          <a:xfrm>
            <a:off x="2696230" y="2763246"/>
            <a:ext cx="2045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必要に応じて前フェーズの成果物を更新</a:t>
            </a:r>
          </a:p>
        </p:txBody>
      </p:sp>
    </p:spTree>
    <p:extLst>
      <p:ext uri="{BB962C8B-B14F-4D97-AF65-F5344CB8AC3E}">
        <p14:creationId xmlns:p14="http://schemas.microsoft.com/office/powerpoint/2010/main" val="27595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7F809-A974-77B7-A4CD-F1121AE6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338C374-C74E-31F6-5905-CFB63F22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成果物の構造関係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B17793-6323-E8B7-EC7F-88075DFE210C}"/>
              </a:ext>
            </a:extLst>
          </p:cNvPr>
          <p:cNvSpPr/>
          <p:nvPr/>
        </p:nvSpPr>
        <p:spPr>
          <a:xfrm>
            <a:off x="1055440" y="1283835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システム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BC5364-C47F-7493-ACF2-ACDCDA31A9B2}"/>
              </a:ext>
            </a:extLst>
          </p:cNvPr>
          <p:cNvSpPr/>
          <p:nvPr/>
        </p:nvSpPr>
        <p:spPr>
          <a:xfrm>
            <a:off x="2198311" y="2173719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4367BD-BBBD-9CD5-3606-1C53E4EFB6D4}"/>
              </a:ext>
            </a:extLst>
          </p:cNvPr>
          <p:cNvSpPr/>
          <p:nvPr/>
        </p:nvSpPr>
        <p:spPr>
          <a:xfrm>
            <a:off x="3341182" y="3063603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行動シナリオ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（業務フロー）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60E3D-0C01-0BB2-337D-E6C6CD9BEBC3}"/>
              </a:ext>
            </a:extLst>
          </p:cNvPr>
          <p:cNvSpPr/>
          <p:nvPr/>
        </p:nvSpPr>
        <p:spPr>
          <a:xfrm>
            <a:off x="4484053" y="3953487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画面遷移図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IFDAM</a:t>
            </a:r>
            <a:r>
              <a:rPr kumimoji="1" lang="ja-JP" altLang="en-US" sz="1400" dirty="0"/>
              <a:t>図）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62FC0-8112-2793-4F3C-4803857ECDAC}"/>
              </a:ext>
            </a:extLst>
          </p:cNvPr>
          <p:cNvSpPr/>
          <p:nvPr/>
        </p:nvSpPr>
        <p:spPr>
          <a:xfrm>
            <a:off x="6769794" y="5733256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0CF58-07C8-E7FC-A73B-D112B8A6AF22}"/>
              </a:ext>
            </a:extLst>
          </p:cNvPr>
          <p:cNvSpPr/>
          <p:nvPr/>
        </p:nvSpPr>
        <p:spPr>
          <a:xfrm>
            <a:off x="5626924" y="4843371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899373-789A-A8EA-FD05-80264E4DC99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685989" y="1985433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2">
            <a:extLst>
              <a:ext uri="{FF2B5EF4-FFF2-40B4-BE49-F238E27FC236}">
                <a16:creationId xmlns:a16="http://schemas.microsoft.com/office/drawing/2014/main" id="{0B9DDEB9-B718-DF6E-FA3F-EF5940BE6F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828860" y="2875317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2">
            <a:extLst>
              <a:ext uri="{FF2B5EF4-FFF2-40B4-BE49-F238E27FC236}">
                <a16:creationId xmlns:a16="http://schemas.microsoft.com/office/drawing/2014/main" id="{4DB93209-A3E0-83EF-9B9E-5399F850F24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971731" y="3765201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2">
            <a:extLst>
              <a:ext uri="{FF2B5EF4-FFF2-40B4-BE49-F238E27FC236}">
                <a16:creationId xmlns:a16="http://schemas.microsoft.com/office/drawing/2014/main" id="{8BF63660-4940-06A3-4763-6DFFA25ABFB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4602" y="4655085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2">
            <a:extLst>
              <a:ext uri="{FF2B5EF4-FFF2-40B4-BE49-F238E27FC236}">
                <a16:creationId xmlns:a16="http://schemas.microsoft.com/office/drawing/2014/main" id="{EEBD857B-D03C-44DE-5902-F8E17E7F7E6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6257473" y="5544970"/>
            <a:ext cx="565849" cy="458794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945DA6-0F3F-F092-313F-C2C13FD0AD31}"/>
              </a:ext>
            </a:extLst>
          </p:cNvPr>
          <p:cNvSpPr txBox="1"/>
          <p:nvPr/>
        </p:nvSpPr>
        <p:spPr>
          <a:xfrm>
            <a:off x="1428502" y="196860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2C7767-8C04-3ABA-1B44-D2AEB82D7E59}"/>
              </a:ext>
            </a:extLst>
          </p:cNvPr>
          <p:cNvSpPr txBox="1"/>
          <p:nvPr/>
        </p:nvSpPr>
        <p:spPr>
          <a:xfrm>
            <a:off x="1892469" y="254936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6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{C22399C1-BAA9-44CD-B3FB-73FA29B0FC3B}tf67328976_win32</Template>
  <TotalTime>189</TotalTime>
  <Words>323</Words>
  <Application>Microsoft Office PowerPoint</Application>
  <PresentationFormat>ワイド画面</PresentationFormat>
  <Paragraphs>92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Meiryo UI</vt:lpstr>
      <vt:lpstr>Arial</vt:lpstr>
      <vt:lpstr>Office テーマ</vt:lpstr>
      <vt:lpstr>システム開発の進め方</vt:lpstr>
      <vt:lpstr>フェーズおよび成果物</vt:lpstr>
      <vt:lpstr>成果物の構造関係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Yutaro Nakai</dc:creator>
  <cp:lastModifiedBy>Yutaro Nakai</cp:lastModifiedBy>
  <cp:revision>19</cp:revision>
  <dcterms:created xsi:type="dcterms:W3CDTF">2024-06-19T10:27:10Z</dcterms:created>
  <dcterms:modified xsi:type="dcterms:W3CDTF">2024-06-19T13:36:43Z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