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61" r:id="rId7"/>
    <p:sldId id="260" r:id="rId8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CC"/>
    <a:srgbClr val="FFFFCC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3717" autoAdjust="0"/>
  </p:normalViewPr>
  <p:slideViewPr>
    <p:cSldViewPr>
      <p:cViewPr varScale="1">
        <p:scale>
          <a:sx n="119" d="100"/>
          <a:sy n="119" d="100"/>
        </p:scale>
        <p:origin x="102" y="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2"/>
          <a:sy n="1" d="2"/>
        </p:scale>
        <p:origin x="3882" y="14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A055AD05-CBD4-472D-8AFE-08E40D7F8083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2024/6/25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28EEFA9E-C190-4F5C-8394-BD5F1CD55C02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D54C56-56CB-4310-BBD3-0C7DA2EFBA3C}" type="datetime1">
              <a:rPr lang="ja-JP" altLang="en-US" smtClean="0"/>
              <a:t>2024/6/25</a:t>
            </a:fld>
            <a:endParaRPr lang="en-US" dirty="0"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</a:lstStyle>
          <a:p>
            <a:pPr rtl="0"/>
            <a:endParaRPr lang="ja-JP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ja-JP"/>
            </a:defPPr>
          </a:lstStyle>
          <a:p>
            <a:pPr lvl="0" rtl="0"/>
            <a:r>
              <a:rPr lang="ja-JP"/>
              <a:t>クリックしてマスター テキストのスタイルを編集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2289C57-55D7-40A4-A101-E74FAC7A092B}" type="slidenum">
              <a:rPr lang="en-US" altLang="ja-JP" smtClean="0"/>
              <a:pPr/>
              <a:t>‹#›</a:t>
            </a:fld>
            <a:endParaRPr lang="en-US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22289C57-55D7-40A4-A101-E74FAC7A092B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ja-JP" sz="3600" spc="150" baseline="0"/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​​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ja-JP" sz="24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grpSp>
        <p:nvGrpSpPr>
          <p:cNvPr id="14" name="グループ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直線​​コネクタ(S)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(S)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pic>
        <p:nvPicPr>
          <p:cNvPr id="13" name="グラフィック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結び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ja-JP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ja-JP" sz="2000"/>
            </a:lvl2pPr>
            <a:lvl3pPr marL="914400" indent="0" algn="ctr">
              <a:buNone/>
              <a:defRPr lang="ja-JP" sz="1800"/>
            </a:lvl3pPr>
            <a:lvl4pPr marL="1371600" indent="0" algn="ctr">
              <a:buNone/>
              <a:defRPr lang="ja-JP" sz="1600"/>
            </a:lvl4pPr>
            <a:lvl5pPr marL="1828800" indent="0" algn="ctr">
              <a:buNone/>
              <a:defRPr lang="ja-JP" sz="1600"/>
            </a:lvl5pPr>
            <a:lvl6pPr marL="2286000" indent="0" algn="ctr">
              <a:buNone/>
              <a:defRPr lang="ja-JP" sz="1600"/>
            </a:lvl6pPr>
            <a:lvl7pPr marL="2743200" indent="0" algn="ctr">
              <a:buNone/>
              <a:defRPr lang="ja-JP" sz="1600"/>
            </a:lvl7pPr>
            <a:lvl8pPr marL="3200400" indent="0" algn="ctr">
              <a:buNone/>
              <a:defRPr lang="ja-JP" sz="1600"/>
            </a:lvl8pPr>
            <a:lvl9pPr marL="3657600" indent="0" algn="ctr">
              <a:buNone/>
              <a:defRPr lang="ja-JP" sz="1600"/>
            </a:lvl9pPr>
          </a:lstStyle>
          <a:p>
            <a:pPr rtl="0"/>
            <a:r>
              <a:rPr lang="ja-JP"/>
              <a:t>クリックしてサブタイトルを追加</a:t>
            </a:r>
          </a:p>
        </p:txBody>
      </p:sp>
      <p:pic>
        <p:nvPicPr>
          <p:cNvPr id="6" name="グラフィック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フッター プレースホルダー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11" name="スライド番号プレースホルダー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ja-JP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4" name="グループ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直線​​コネクタ(S)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​​コネクタ(S)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ja-JP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1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dirty="0"/>
              <a:t>クリックしてコンテンツを追加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直線​​コネクタ(S)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pic>
        <p:nvPicPr>
          <p:cNvPr id="4" name="グラフィック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3" name="フッター プレースホルダー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ja-JP" sz="1800" spc="50" baseline="0"/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</p:txBody>
      </p: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9" name="フッター プレースホルダー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20" name="スライド番号プレースホルダー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まと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13" name="図プレースホルダー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アイコンをクリックして画像を追加</a:t>
            </a:r>
            <a:endParaRPr lang="ja-JP" dirty="0"/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dirty="0"/>
              <a:t>クリックしてマスター テキストのスタイルを編集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4400" kern="1200" cap="all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454613" cy="3200400"/>
          </a:xfrm>
        </p:spPr>
        <p:txBody>
          <a:bodyPr rtlCol="0" anchor="ctr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システム開発の進め方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D49FE677-352E-45CA-7203-852B5B344DC3}"/>
              </a:ext>
            </a:extLst>
          </p:cNvPr>
          <p:cNvSpPr/>
          <p:nvPr/>
        </p:nvSpPr>
        <p:spPr>
          <a:xfrm>
            <a:off x="479376" y="5697360"/>
            <a:ext cx="10881526" cy="97200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975223D9-7339-1745-079A-F3CEDE58716C}"/>
              </a:ext>
            </a:extLst>
          </p:cNvPr>
          <p:cNvSpPr/>
          <p:nvPr/>
        </p:nvSpPr>
        <p:spPr>
          <a:xfrm>
            <a:off x="479376" y="4879033"/>
            <a:ext cx="10881526" cy="61200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EF11C1F-B953-F133-1C0A-1615EE4B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2082"/>
          </a:xfrm>
        </p:spPr>
        <p:txBody>
          <a:bodyPr/>
          <a:lstStyle/>
          <a:p>
            <a:r>
              <a:rPr lang="ja-JP" altLang="en-US" dirty="0"/>
              <a:t>フェーズおよび成果物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19B943-2250-C149-881C-CFECC3CC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n-US" altLang="ja-JP" smtClean="0"/>
              <a:pPr rtl="0"/>
              <a:t>2</a:t>
            </a:fld>
            <a:endParaRPr lang="ja-JP" dirty="0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1CF8100C-B1AC-F1AB-9BA5-3C16CB3B27E2}"/>
              </a:ext>
            </a:extLst>
          </p:cNvPr>
          <p:cNvSpPr/>
          <p:nvPr/>
        </p:nvSpPr>
        <p:spPr>
          <a:xfrm>
            <a:off x="623392" y="1432521"/>
            <a:ext cx="3744416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要件定義（広義）</a:t>
            </a: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DEABB2E7-96F9-EC6F-6D4B-7C498190725E}"/>
              </a:ext>
            </a:extLst>
          </p:cNvPr>
          <p:cNvSpPr/>
          <p:nvPr/>
        </p:nvSpPr>
        <p:spPr>
          <a:xfrm>
            <a:off x="623391" y="2034966"/>
            <a:ext cx="1220869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企画構想</a:t>
            </a: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012A3F7A-B50D-9953-C283-5951411075A3}"/>
              </a:ext>
            </a:extLst>
          </p:cNvPr>
          <p:cNvSpPr/>
          <p:nvPr/>
        </p:nvSpPr>
        <p:spPr>
          <a:xfrm>
            <a:off x="1877740" y="2034966"/>
            <a:ext cx="1221005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要求定義</a:t>
            </a:r>
            <a:endParaRPr kumimoji="1" lang="en-US" altLang="ja-JP" sz="1200" dirty="0"/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8FD7909A-5AA0-DE33-4CF7-CF85E390694A}"/>
              </a:ext>
            </a:extLst>
          </p:cNvPr>
          <p:cNvSpPr/>
          <p:nvPr/>
        </p:nvSpPr>
        <p:spPr>
          <a:xfrm>
            <a:off x="3146802" y="2034966"/>
            <a:ext cx="1221005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要件定義</a:t>
            </a:r>
            <a:endParaRPr kumimoji="1" lang="en-US" altLang="ja-JP" sz="1200" dirty="0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AA2F1087-9E76-D66F-6EA3-C36A15262BB6}"/>
              </a:ext>
            </a:extLst>
          </p:cNvPr>
          <p:cNvSpPr/>
          <p:nvPr/>
        </p:nvSpPr>
        <p:spPr>
          <a:xfrm>
            <a:off x="7229500" y="1432521"/>
            <a:ext cx="2202870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開発（広義）</a:t>
            </a: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22D2C2FB-210E-6D77-5563-23F5EDA9232B}"/>
              </a:ext>
            </a:extLst>
          </p:cNvPr>
          <p:cNvSpPr/>
          <p:nvPr/>
        </p:nvSpPr>
        <p:spPr>
          <a:xfrm>
            <a:off x="7229500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開発</a:t>
            </a:r>
            <a:endParaRPr kumimoji="1" lang="en-US" altLang="ja-JP" sz="1200" dirty="0"/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454767A-5919-D5C8-BE1D-76A38965DFF5}"/>
              </a:ext>
            </a:extLst>
          </p:cNvPr>
          <p:cNvSpPr/>
          <p:nvPr/>
        </p:nvSpPr>
        <p:spPr>
          <a:xfrm>
            <a:off x="7962409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単体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8AF0A908-224B-A75C-8620-535966DE7D1D}"/>
              </a:ext>
            </a:extLst>
          </p:cNvPr>
          <p:cNvSpPr/>
          <p:nvPr/>
        </p:nvSpPr>
        <p:spPr>
          <a:xfrm>
            <a:off x="8699461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結合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B5FB3552-6A40-2673-D17D-57D3DFCA25C7}"/>
              </a:ext>
            </a:extLst>
          </p:cNvPr>
          <p:cNvSpPr/>
          <p:nvPr/>
        </p:nvSpPr>
        <p:spPr>
          <a:xfrm>
            <a:off x="9432370" y="1432521"/>
            <a:ext cx="1878478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テスト（広義）</a:t>
            </a:r>
          </a:p>
        </p:txBody>
      </p:sp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E55B553C-72C0-4F3F-78C8-4EB24C7CCAA3}"/>
              </a:ext>
            </a:extLst>
          </p:cNvPr>
          <p:cNvSpPr/>
          <p:nvPr/>
        </p:nvSpPr>
        <p:spPr>
          <a:xfrm>
            <a:off x="9437697" y="2034966"/>
            <a:ext cx="94232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システム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F35CF27E-E83D-9800-8F4D-BEE19CBD5BCE}"/>
              </a:ext>
            </a:extLst>
          </p:cNvPr>
          <p:cNvSpPr/>
          <p:nvPr/>
        </p:nvSpPr>
        <p:spPr>
          <a:xfrm>
            <a:off x="10368519" y="2034966"/>
            <a:ext cx="94232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ユーザー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F8784D-6188-20FF-244A-35FFE550CA2E}"/>
              </a:ext>
            </a:extLst>
          </p:cNvPr>
          <p:cNvSpPr txBox="1"/>
          <p:nvPr/>
        </p:nvSpPr>
        <p:spPr>
          <a:xfrm>
            <a:off x="11009470" y="2118108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▲リリース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388428-B8EA-CF29-2BB2-6F4BDCABA989}"/>
              </a:ext>
            </a:extLst>
          </p:cNvPr>
          <p:cNvSpPr txBox="1"/>
          <p:nvPr/>
        </p:nvSpPr>
        <p:spPr>
          <a:xfrm>
            <a:off x="2807975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DF3434B-F6B1-D065-7D42-A14B2574C4B5}"/>
              </a:ext>
            </a:extLst>
          </p:cNvPr>
          <p:cNvSpPr txBox="1"/>
          <p:nvPr/>
        </p:nvSpPr>
        <p:spPr>
          <a:xfrm>
            <a:off x="4074623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BD6CD6FD-43ED-D7F6-64DA-337DD075E90F}"/>
              </a:ext>
            </a:extLst>
          </p:cNvPr>
          <p:cNvSpPr/>
          <p:nvPr/>
        </p:nvSpPr>
        <p:spPr>
          <a:xfrm>
            <a:off x="4439816" y="1432521"/>
            <a:ext cx="2736304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設計（広義）</a:t>
            </a: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36D6E5BF-296F-6357-942C-39D9F627C122}"/>
              </a:ext>
            </a:extLst>
          </p:cNvPr>
          <p:cNvSpPr/>
          <p:nvPr/>
        </p:nvSpPr>
        <p:spPr>
          <a:xfrm>
            <a:off x="4439816" y="2034966"/>
            <a:ext cx="1368152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基本設計</a:t>
            </a:r>
            <a:endParaRPr kumimoji="1" lang="en-US" altLang="ja-JP" sz="1200" dirty="0"/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34BBAE4F-3265-0224-FA7A-1C46EFA83000}"/>
              </a:ext>
            </a:extLst>
          </p:cNvPr>
          <p:cNvSpPr/>
          <p:nvPr/>
        </p:nvSpPr>
        <p:spPr>
          <a:xfrm>
            <a:off x="5807968" y="2034966"/>
            <a:ext cx="1368152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詳細設計</a:t>
            </a:r>
            <a:endParaRPr kumimoji="1"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119DD35-9A2B-CFFE-76A4-2446A0458D3C}"/>
              </a:ext>
            </a:extLst>
          </p:cNvPr>
          <p:cNvSpPr txBox="1"/>
          <p:nvPr/>
        </p:nvSpPr>
        <p:spPr>
          <a:xfrm>
            <a:off x="5483973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1996549-A7C6-2525-14CC-41818070C0E2}"/>
              </a:ext>
            </a:extLst>
          </p:cNvPr>
          <p:cNvSpPr txBox="1"/>
          <p:nvPr/>
        </p:nvSpPr>
        <p:spPr>
          <a:xfrm>
            <a:off x="8571512" y="576761"/>
            <a:ext cx="3429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0000CC"/>
                </a:solidFill>
              </a:rPr>
              <a:t>青字</a:t>
            </a:r>
            <a:r>
              <a:rPr kumimoji="1" lang="en-US" altLang="ja-JP" sz="1200" dirty="0">
                <a:solidFill>
                  <a:srgbClr val="0000CC"/>
                </a:solidFill>
              </a:rPr>
              <a:t>:</a:t>
            </a:r>
            <a:r>
              <a:rPr kumimoji="1" lang="ja-JP" altLang="en-US" sz="1200" dirty="0">
                <a:solidFill>
                  <a:srgbClr val="0000CC"/>
                </a:solidFill>
              </a:rPr>
              <a:t>著書</a:t>
            </a:r>
            <a:r>
              <a:rPr kumimoji="1" lang="en-US" altLang="ja-JP" sz="1200" dirty="0">
                <a:solidFill>
                  <a:srgbClr val="0000CC"/>
                </a:solidFill>
              </a:rPr>
              <a:t> 『</a:t>
            </a:r>
            <a:r>
              <a:rPr kumimoji="1" lang="ja-JP" altLang="en-US" sz="1200" dirty="0">
                <a:solidFill>
                  <a:srgbClr val="0000CC"/>
                </a:solidFill>
              </a:rPr>
              <a:t>はじめよう！要件定義</a:t>
            </a:r>
            <a:r>
              <a:rPr kumimoji="1" lang="en-US" altLang="ja-JP" sz="1200" dirty="0">
                <a:solidFill>
                  <a:srgbClr val="0000CC"/>
                </a:solidFill>
              </a:rPr>
              <a:t>』</a:t>
            </a:r>
            <a:r>
              <a:rPr kumimoji="1" lang="ja-JP" altLang="en-US" sz="1200" dirty="0">
                <a:solidFill>
                  <a:srgbClr val="0000CC"/>
                </a:solidFill>
              </a:rPr>
              <a:t>による記載内容</a:t>
            </a: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B42781E4-3078-2593-F814-540165FF8CA7}"/>
              </a:ext>
            </a:extLst>
          </p:cNvPr>
          <p:cNvSpPr/>
          <p:nvPr/>
        </p:nvSpPr>
        <p:spPr>
          <a:xfrm>
            <a:off x="623392" y="1052736"/>
            <a:ext cx="3736623" cy="2880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CC"/>
                </a:solidFill>
              </a:rPr>
              <a:t>要件定義、その前に</a:t>
            </a:r>
          </a:p>
        </p:txBody>
      </p:sp>
      <p:sp>
        <p:nvSpPr>
          <p:cNvPr id="31" name="矢印: 五方向 30">
            <a:extLst>
              <a:ext uri="{FF2B5EF4-FFF2-40B4-BE49-F238E27FC236}">
                <a16:creationId xmlns:a16="http://schemas.microsoft.com/office/drawing/2014/main" id="{221EA463-D9D7-78A0-8778-05A818767ED5}"/>
              </a:ext>
            </a:extLst>
          </p:cNvPr>
          <p:cNvSpPr/>
          <p:nvPr/>
        </p:nvSpPr>
        <p:spPr>
          <a:xfrm>
            <a:off x="4452517" y="1052736"/>
            <a:ext cx="1355451" cy="2880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CC"/>
                </a:solidFill>
              </a:rPr>
              <a:t>要件定義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072E070-A16A-1F1D-B89A-861E82147C2E}"/>
              </a:ext>
            </a:extLst>
          </p:cNvPr>
          <p:cNvCxnSpPr>
            <a:cxnSpLocks/>
          </p:cNvCxnSpPr>
          <p:nvPr/>
        </p:nvCxnSpPr>
        <p:spPr>
          <a:xfrm>
            <a:off x="648365" y="5283642"/>
            <a:ext cx="3719442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9B4920-7773-1603-CF29-FAA5B95C6144}"/>
              </a:ext>
            </a:extLst>
          </p:cNvPr>
          <p:cNvSpPr txBox="1"/>
          <p:nvPr/>
        </p:nvSpPr>
        <p:spPr>
          <a:xfrm>
            <a:off x="2166829" y="499379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PM/PL</a:t>
            </a:r>
            <a:endParaRPr kumimoji="1" lang="ja-JP" altLang="en-US" sz="12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98B976-465A-A059-5EBC-8C5E7943E503}"/>
              </a:ext>
            </a:extLst>
          </p:cNvPr>
          <p:cNvCxnSpPr>
            <a:cxnSpLocks/>
          </p:cNvCxnSpPr>
          <p:nvPr/>
        </p:nvCxnSpPr>
        <p:spPr>
          <a:xfrm>
            <a:off x="1844260" y="6046935"/>
            <a:ext cx="5385240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277EE94-90B8-CDCA-F8BB-8B805F02CF82}"/>
              </a:ext>
            </a:extLst>
          </p:cNvPr>
          <p:cNvCxnSpPr>
            <a:cxnSpLocks/>
          </p:cNvCxnSpPr>
          <p:nvPr/>
        </p:nvCxnSpPr>
        <p:spPr>
          <a:xfrm>
            <a:off x="7320136" y="6046935"/>
            <a:ext cx="2016224" cy="0"/>
          </a:xfrm>
          <a:prstGeom prst="straightConnector1">
            <a:avLst/>
          </a:prstGeom>
          <a:ln w="1270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A861CA5-D39E-3D2B-A93F-FF5497DEE1D6}"/>
              </a:ext>
            </a:extLst>
          </p:cNvPr>
          <p:cNvCxnSpPr>
            <a:cxnSpLocks/>
          </p:cNvCxnSpPr>
          <p:nvPr/>
        </p:nvCxnSpPr>
        <p:spPr>
          <a:xfrm>
            <a:off x="9407188" y="6046935"/>
            <a:ext cx="936000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1DAAE17-2C85-9DF2-3664-4AFE4B080CDF}"/>
              </a:ext>
            </a:extLst>
          </p:cNvPr>
          <p:cNvSpPr txBox="1"/>
          <p:nvPr/>
        </p:nvSpPr>
        <p:spPr>
          <a:xfrm>
            <a:off x="4272754" y="575066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SE</a:t>
            </a:r>
            <a:endParaRPr kumimoji="1" lang="ja-JP" altLang="en-US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7F3860D-6302-2C62-1832-D0949CC4A0D4}"/>
              </a:ext>
            </a:extLst>
          </p:cNvPr>
          <p:cNvSpPr txBox="1"/>
          <p:nvPr/>
        </p:nvSpPr>
        <p:spPr>
          <a:xfrm>
            <a:off x="7967558" y="575066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（</a:t>
            </a:r>
            <a:r>
              <a:rPr kumimoji="1" lang="en-US" altLang="ja-JP" sz="1200" dirty="0"/>
              <a:t>SE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AAD9042-D53B-9FF7-7E6A-5D42F4B299AB}"/>
              </a:ext>
            </a:extLst>
          </p:cNvPr>
          <p:cNvSpPr txBox="1"/>
          <p:nvPr/>
        </p:nvSpPr>
        <p:spPr>
          <a:xfrm>
            <a:off x="9680844" y="575066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SE</a:t>
            </a:r>
            <a:endParaRPr kumimoji="1" lang="ja-JP" altLang="en-US" sz="12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C55A4D2-0B4A-1A9C-577A-E39BD7932DA6}"/>
              </a:ext>
            </a:extLst>
          </p:cNvPr>
          <p:cNvCxnSpPr>
            <a:cxnSpLocks/>
          </p:cNvCxnSpPr>
          <p:nvPr/>
        </p:nvCxnSpPr>
        <p:spPr>
          <a:xfrm>
            <a:off x="5920139" y="6487463"/>
            <a:ext cx="3416221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C972391-A976-E18B-26DE-DBB598E31216}"/>
              </a:ext>
            </a:extLst>
          </p:cNvPr>
          <p:cNvSpPr txBox="1"/>
          <p:nvPr/>
        </p:nvSpPr>
        <p:spPr>
          <a:xfrm>
            <a:off x="7409777" y="6191188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PG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B2E3A36-2FDB-84F7-710E-84B39ABCF729}"/>
              </a:ext>
            </a:extLst>
          </p:cNvPr>
          <p:cNvCxnSpPr>
            <a:cxnSpLocks/>
          </p:cNvCxnSpPr>
          <p:nvPr/>
        </p:nvCxnSpPr>
        <p:spPr>
          <a:xfrm>
            <a:off x="10380026" y="5283642"/>
            <a:ext cx="839097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9A60A1A-45D0-74F6-532A-E4072D1BBF83}"/>
              </a:ext>
            </a:extLst>
          </p:cNvPr>
          <p:cNvSpPr txBox="1"/>
          <p:nvPr/>
        </p:nvSpPr>
        <p:spPr>
          <a:xfrm>
            <a:off x="10289472" y="4993795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ユーザー部門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5EFDC3D-F844-B268-62FC-65F83AADCDCD}"/>
              </a:ext>
            </a:extLst>
          </p:cNvPr>
          <p:cNvSpPr txBox="1"/>
          <p:nvPr/>
        </p:nvSpPr>
        <p:spPr>
          <a:xfrm>
            <a:off x="925921" y="4725144"/>
            <a:ext cx="7232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発注側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63ABCF8-71EA-06CD-8F60-7EFEED89ABEB}"/>
              </a:ext>
            </a:extLst>
          </p:cNvPr>
          <p:cNvSpPr txBox="1"/>
          <p:nvPr/>
        </p:nvSpPr>
        <p:spPr>
          <a:xfrm>
            <a:off x="925921" y="5544591"/>
            <a:ext cx="167385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受注側（ベンダー）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F264208-2715-87CF-9611-D41305C69976}"/>
              </a:ext>
            </a:extLst>
          </p:cNvPr>
          <p:cNvSpPr txBox="1"/>
          <p:nvPr/>
        </p:nvSpPr>
        <p:spPr>
          <a:xfrm>
            <a:off x="2002343" y="2492896"/>
            <a:ext cx="102592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（業務要件定義）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BD38312-EE0E-8E4A-660D-B45522899C81}"/>
              </a:ext>
            </a:extLst>
          </p:cNvPr>
          <p:cNvSpPr txBox="1"/>
          <p:nvPr/>
        </p:nvSpPr>
        <p:spPr>
          <a:xfrm>
            <a:off x="3294949" y="2492896"/>
            <a:ext cx="11733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（システム要件定義）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1549F42-2BE6-A295-5546-36837943B8FC}"/>
              </a:ext>
            </a:extLst>
          </p:cNvPr>
          <p:cNvSpPr txBox="1"/>
          <p:nvPr/>
        </p:nvSpPr>
        <p:spPr>
          <a:xfrm>
            <a:off x="9430294" y="2492896"/>
            <a:ext cx="79989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（総合テスト）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968B2F8-2FF7-9D1B-CE90-82AF5FA3C290}"/>
              </a:ext>
            </a:extLst>
          </p:cNvPr>
          <p:cNvSpPr txBox="1"/>
          <p:nvPr/>
        </p:nvSpPr>
        <p:spPr>
          <a:xfrm>
            <a:off x="10302495" y="2492896"/>
            <a:ext cx="13641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</a:t>
            </a:r>
            <a:r>
              <a:rPr kumimoji="1" lang="en-US" altLang="ja-JP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UAT</a:t>
            </a:r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、受け入れテスト）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8A97D23-837C-4719-65F2-DD6CCB2543AD}"/>
              </a:ext>
            </a:extLst>
          </p:cNvPr>
          <p:cNvSpPr txBox="1"/>
          <p:nvPr/>
        </p:nvSpPr>
        <p:spPr>
          <a:xfrm>
            <a:off x="451174" y="2949580"/>
            <a:ext cx="2333471" cy="562630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0000CC"/>
                </a:solidFill>
              </a:rPr>
              <a:t>・企画内容の抜粋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（背景・目的・体制・期限）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034F4B-0A87-C080-0F68-45FBEE0BA67B}"/>
              </a:ext>
            </a:extLst>
          </p:cNvPr>
          <p:cNvSpPr txBox="1"/>
          <p:nvPr/>
        </p:nvSpPr>
        <p:spPr>
          <a:xfrm>
            <a:off x="1343472" y="3296558"/>
            <a:ext cx="3077333" cy="1644610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0000CC"/>
                </a:solidFill>
              </a:rPr>
              <a:t>・全体像（ユースケース、サブシステム）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・アーキテクチャ（利用する実装技術）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・要求一覧（機能要件一覧）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・行動シナリオ一覧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・行動シナリオ（新業務フロー）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・ワークセット一覧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/>
              <a:t>・☆業務フロー </a:t>
            </a:r>
            <a:r>
              <a:rPr kumimoji="1" lang="en-US" altLang="ja-JP" sz="1000" dirty="0"/>
              <a:t>As-Is/To-Be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CE42AA-26C4-DE1E-5970-665159756F2D}"/>
              </a:ext>
            </a:extLst>
          </p:cNvPr>
          <p:cNvSpPr txBox="1"/>
          <p:nvPr/>
        </p:nvSpPr>
        <p:spPr>
          <a:xfrm>
            <a:off x="2783632" y="2949580"/>
            <a:ext cx="3075079" cy="779026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0000CC"/>
                </a:solidFill>
              </a:rPr>
              <a:t>・☆概念データモデル（</a:t>
            </a:r>
            <a:r>
              <a:rPr kumimoji="1" lang="en-US" altLang="ja-JP" sz="1000" dirty="0">
                <a:solidFill>
                  <a:srgbClr val="0000CC"/>
                </a:solidFill>
              </a:rPr>
              <a:t>DB</a:t>
            </a:r>
            <a:r>
              <a:rPr kumimoji="1" lang="ja-JP" altLang="en-US" sz="1000" dirty="0">
                <a:solidFill>
                  <a:srgbClr val="0000CC"/>
                </a:solidFill>
              </a:rPr>
              <a:t>概念設計）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・ラフイメージ </a:t>
            </a:r>
            <a:r>
              <a:rPr kumimoji="1" lang="en-US" altLang="ja-JP" sz="1000" dirty="0">
                <a:solidFill>
                  <a:srgbClr val="0000CC"/>
                </a:solidFill>
              </a:rPr>
              <a:t>or </a:t>
            </a:r>
            <a:r>
              <a:rPr kumimoji="1" lang="ja-JP" altLang="en-US" sz="1000" dirty="0">
                <a:solidFill>
                  <a:srgbClr val="0000CC"/>
                </a:solidFill>
              </a:rPr>
              <a:t>モックアップ</a:t>
            </a:r>
            <a:endParaRPr kumimoji="1" lang="en-US" altLang="ja-JP" sz="1000" dirty="0"/>
          </a:p>
          <a:p>
            <a:r>
              <a:rPr kumimoji="1" lang="ja-JP" altLang="en-US" sz="1000" dirty="0"/>
              <a:t>・非機能要件一覧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3DDCEB-8786-4080-20CE-987403213F81}"/>
              </a:ext>
            </a:extLst>
          </p:cNvPr>
          <p:cNvSpPr txBox="1"/>
          <p:nvPr/>
        </p:nvSpPr>
        <p:spPr>
          <a:xfrm>
            <a:off x="4063837" y="3308876"/>
            <a:ext cx="2464211" cy="1861006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・画面一覧</a:t>
            </a:r>
            <a:endParaRPr kumimoji="1" lang="en-US" altLang="ja-JP" sz="1000" dirty="0"/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・画面遷移図（</a:t>
            </a:r>
            <a:r>
              <a:rPr kumimoji="1" lang="en-US" altLang="ja-JP" sz="1000" dirty="0">
                <a:solidFill>
                  <a:srgbClr val="0000CC"/>
                </a:solidFill>
              </a:rPr>
              <a:t>IFDAM</a:t>
            </a:r>
            <a:r>
              <a:rPr kumimoji="1" lang="ja-JP" altLang="en-US" sz="1000" dirty="0">
                <a:solidFill>
                  <a:srgbClr val="0000CC"/>
                </a:solidFill>
              </a:rPr>
              <a:t>図）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・項目の説明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・機能の入出力定義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・機能の処理定義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・統合</a:t>
            </a:r>
            <a:r>
              <a:rPr kumimoji="1" lang="en-US" altLang="ja-JP" sz="1000" dirty="0">
                <a:solidFill>
                  <a:srgbClr val="0000CC"/>
                </a:solidFill>
              </a:rPr>
              <a:t>ER</a:t>
            </a:r>
            <a:r>
              <a:rPr kumimoji="1" lang="ja-JP" altLang="en-US" sz="1000" dirty="0">
                <a:solidFill>
                  <a:srgbClr val="0000CC"/>
                </a:solidFill>
              </a:rPr>
              <a:t>図（</a:t>
            </a:r>
            <a:r>
              <a:rPr kumimoji="1" lang="en-US" altLang="ja-JP" sz="1000" dirty="0">
                <a:solidFill>
                  <a:srgbClr val="0000CC"/>
                </a:solidFill>
              </a:rPr>
              <a:t>DB</a:t>
            </a:r>
            <a:r>
              <a:rPr kumimoji="1" lang="ja-JP" altLang="en-US" sz="1000" dirty="0">
                <a:solidFill>
                  <a:srgbClr val="0000CC"/>
                </a:solidFill>
              </a:rPr>
              <a:t>論理設計）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・☆</a:t>
            </a:r>
            <a:r>
              <a:rPr kumimoji="1" lang="en-US" altLang="ja-JP" sz="1000" dirty="0">
                <a:solidFill>
                  <a:srgbClr val="0000CC"/>
                </a:solidFill>
              </a:rPr>
              <a:t>CRUD</a:t>
            </a:r>
            <a:r>
              <a:rPr kumimoji="1" lang="ja-JP" altLang="en-US" sz="1000" dirty="0">
                <a:solidFill>
                  <a:srgbClr val="0000CC"/>
                </a:solidFill>
              </a:rPr>
              <a:t>マトリックス表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・☆パーミッション表</a:t>
            </a:r>
            <a:endParaRPr kumimoji="1" lang="en-US" altLang="ja-JP" sz="1000" dirty="0">
              <a:solidFill>
                <a:srgbClr val="0000CC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ADF8A7-2390-A260-4062-691D87E7D5EA}"/>
              </a:ext>
            </a:extLst>
          </p:cNvPr>
          <p:cNvSpPr txBox="1"/>
          <p:nvPr/>
        </p:nvSpPr>
        <p:spPr>
          <a:xfrm>
            <a:off x="5822325" y="2948464"/>
            <a:ext cx="2615238" cy="142821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・テーブル定義（</a:t>
            </a:r>
            <a:r>
              <a:rPr kumimoji="1" lang="en-US" altLang="ja-JP" sz="1000" dirty="0"/>
              <a:t>DB</a:t>
            </a:r>
            <a:r>
              <a:rPr kumimoji="1" lang="ja-JP" altLang="en-US" sz="1000" dirty="0"/>
              <a:t>物理設計）</a:t>
            </a:r>
            <a:endParaRPr kumimoji="1" lang="en-US" altLang="ja-JP" sz="1000" dirty="0"/>
          </a:p>
          <a:p>
            <a:r>
              <a:rPr kumimoji="1" lang="ja-JP" altLang="en-US" sz="1000" dirty="0"/>
              <a:t>・コーディング規約</a:t>
            </a:r>
            <a:endParaRPr kumimoji="1" lang="en-US" altLang="ja-JP" sz="1000" dirty="0"/>
          </a:p>
          <a:p>
            <a:r>
              <a:rPr kumimoji="1" lang="ja-JP" altLang="en-US" sz="1000" dirty="0"/>
              <a:t>・☆クラス図</a:t>
            </a:r>
            <a:endParaRPr kumimoji="1" lang="en-US" altLang="ja-JP" sz="1000" dirty="0"/>
          </a:p>
          <a:p>
            <a:r>
              <a:rPr kumimoji="1" lang="ja-JP" altLang="en-US" sz="1000" dirty="0"/>
              <a:t>・☆コミュニケーション図</a:t>
            </a:r>
            <a:endParaRPr kumimoji="1" lang="en-US" altLang="ja-JP" sz="1000" dirty="0"/>
          </a:p>
          <a:p>
            <a:r>
              <a:rPr kumimoji="1" lang="ja-JP" altLang="en-US" sz="1000" dirty="0"/>
              <a:t>・☆シーケンス図</a:t>
            </a:r>
            <a:endParaRPr kumimoji="1" lang="en-US" altLang="ja-JP" sz="1000" dirty="0"/>
          </a:p>
          <a:p>
            <a:r>
              <a:rPr kumimoji="1" lang="ja-JP" altLang="en-US" sz="1000" dirty="0"/>
              <a:t>　</a:t>
            </a:r>
            <a:r>
              <a:rPr kumimoji="1" lang="en-US" altLang="ja-JP" sz="1000" dirty="0"/>
              <a:t>etc</a:t>
            </a:r>
            <a:endParaRPr kumimoji="1" lang="ja-JP" altLang="en-US" sz="1000" dirty="0"/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191BAE5C-366E-762A-1419-15EF7FF68643}"/>
              </a:ext>
            </a:extLst>
          </p:cNvPr>
          <p:cNvSpPr/>
          <p:nvPr/>
        </p:nvSpPr>
        <p:spPr>
          <a:xfrm>
            <a:off x="2423592" y="1846970"/>
            <a:ext cx="1295354" cy="257337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技術検証</a:t>
            </a:r>
            <a:endParaRPr kumimoji="1" lang="en-US" altLang="ja-JP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2CF22BC-4F3D-9F3F-6050-97E6769D3684}"/>
              </a:ext>
            </a:extLst>
          </p:cNvPr>
          <p:cNvSpPr txBox="1"/>
          <p:nvPr/>
        </p:nvSpPr>
        <p:spPr>
          <a:xfrm>
            <a:off x="7437461" y="2949580"/>
            <a:ext cx="3483075" cy="142821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・☆テスト仕様書（単体テスト、結合テスト）</a:t>
            </a:r>
            <a:endParaRPr kumimoji="1" lang="en-US" altLang="ja-JP" sz="1000" dirty="0"/>
          </a:p>
          <a:p>
            <a:r>
              <a:rPr kumimoji="1" lang="ja-JP" altLang="en-US" sz="1000" dirty="0"/>
              <a:t>・テスト仕様書（システムテスト）</a:t>
            </a:r>
            <a:endParaRPr kumimoji="1" lang="en-US" altLang="ja-JP" sz="1000" dirty="0"/>
          </a:p>
          <a:p>
            <a:r>
              <a:rPr kumimoji="1" lang="ja-JP" altLang="en-US" sz="1000" dirty="0"/>
              <a:t>・テスト仕様書（ユーザーテスト）</a:t>
            </a:r>
            <a:endParaRPr kumimoji="1" lang="en-US" altLang="ja-JP" sz="1000" dirty="0"/>
          </a:p>
          <a:p>
            <a:r>
              <a:rPr kumimoji="1" lang="ja-JP" altLang="en-US" sz="1000" dirty="0"/>
              <a:t>・操作手順書</a:t>
            </a:r>
            <a:endParaRPr kumimoji="1" lang="en-US" altLang="ja-JP" sz="1000" dirty="0"/>
          </a:p>
          <a:p>
            <a:r>
              <a:rPr kumimoji="1" lang="ja-JP" altLang="en-US" sz="1000" dirty="0"/>
              <a:t>・☆インフラ構成</a:t>
            </a:r>
            <a:endParaRPr kumimoji="1" lang="en-US" altLang="ja-JP" sz="1000" dirty="0"/>
          </a:p>
          <a:p>
            <a:r>
              <a:rPr kumimoji="1" lang="ja-JP" altLang="en-US" sz="1000" dirty="0"/>
              <a:t>・残件一覧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09D871A-51ED-1379-8B4E-7D1E58F19DBF}"/>
              </a:ext>
            </a:extLst>
          </p:cNvPr>
          <p:cNvSpPr txBox="1"/>
          <p:nvPr/>
        </p:nvSpPr>
        <p:spPr>
          <a:xfrm>
            <a:off x="9302264" y="849056"/>
            <a:ext cx="2554376" cy="34623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成果物　☆</a:t>
            </a:r>
            <a:r>
              <a:rPr kumimoji="1" lang="en-US" altLang="ja-JP" sz="1000" dirty="0"/>
              <a:t>: </a:t>
            </a:r>
            <a:r>
              <a:rPr kumimoji="1" lang="ja-JP" altLang="en-US" sz="1000" dirty="0"/>
              <a:t>必要に応じて作成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3228C4E-9AAD-8E95-A6C3-7AE8891D2FE5}"/>
              </a:ext>
            </a:extLst>
          </p:cNvPr>
          <p:cNvSpPr txBox="1"/>
          <p:nvPr/>
        </p:nvSpPr>
        <p:spPr>
          <a:xfrm>
            <a:off x="7905040" y="1882326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サブシステム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A8667B4-626A-B42D-7EC2-D1DBD8076C58}"/>
              </a:ext>
            </a:extLst>
          </p:cNvPr>
          <p:cNvSpPr txBox="1"/>
          <p:nvPr/>
        </p:nvSpPr>
        <p:spPr>
          <a:xfrm>
            <a:off x="8627782" y="1882326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複数サブシステム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97D0A0-0DD0-0B85-304A-86F445769EBC}"/>
              </a:ext>
            </a:extLst>
          </p:cNvPr>
          <p:cNvSpPr txBox="1"/>
          <p:nvPr/>
        </p:nvSpPr>
        <p:spPr>
          <a:xfrm>
            <a:off x="10084757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696B9B0-518E-5239-824F-4D0C01873A24}"/>
              </a:ext>
            </a:extLst>
          </p:cNvPr>
          <p:cNvSpPr txBox="1"/>
          <p:nvPr/>
        </p:nvSpPr>
        <p:spPr>
          <a:xfrm>
            <a:off x="6937731" y="569547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  <a:r>
              <a:rPr kumimoji="1" lang="en-US" altLang="ja-JP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</a:t>
            </a:r>
            <a:r>
              <a:rPr kumimoji="1" lang="ja-JP" altLang="en-US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主要マイルストーン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D49FCA-28D9-1EA7-2988-2612A474EA61}"/>
              </a:ext>
            </a:extLst>
          </p:cNvPr>
          <p:cNvSpPr txBox="1"/>
          <p:nvPr/>
        </p:nvSpPr>
        <p:spPr>
          <a:xfrm>
            <a:off x="9635789" y="1882326"/>
            <a:ext cx="12987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本番 </a:t>
            </a:r>
            <a:r>
              <a:rPr kumimoji="1" lang="en-US" altLang="ja-JP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or </a:t>
            </a:r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準本番環境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CBC6C55-106F-C347-A516-B41BD1E7E991}"/>
              </a:ext>
            </a:extLst>
          </p:cNvPr>
          <p:cNvSpPr/>
          <p:nvPr/>
        </p:nvSpPr>
        <p:spPr>
          <a:xfrm>
            <a:off x="5455713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D635F88-CF5E-B8F8-8A51-9C1254FA8E9D}"/>
              </a:ext>
            </a:extLst>
          </p:cNvPr>
          <p:cNvSpPr/>
          <p:nvPr/>
        </p:nvSpPr>
        <p:spPr>
          <a:xfrm>
            <a:off x="1916269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AF4B8AC0-5352-5B14-7286-CEE6362277B9}"/>
              </a:ext>
            </a:extLst>
          </p:cNvPr>
          <p:cNvCxnSpPr>
            <a:cxnSpLocks/>
          </p:cNvCxnSpPr>
          <p:nvPr/>
        </p:nvCxnSpPr>
        <p:spPr>
          <a:xfrm rot="5400000">
            <a:off x="3721991" y="739305"/>
            <a:ext cx="12700" cy="3539444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6FB03B02-588D-082A-EACB-80CEA0111C6C}"/>
              </a:ext>
            </a:extLst>
          </p:cNvPr>
          <p:cNvSpPr/>
          <p:nvPr/>
        </p:nvSpPr>
        <p:spPr>
          <a:xfrm>
            <a:off x="3174892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86CBB43E-356D-83FF-D530-F9E69B272426}"/>
              </a:ext>
            </a:extLst>
          </p:cNvPr>
          <p:cNvCxnSpPr>
            <a:cxnSpLocks/>
          </p:cNvCxnSpPr>
          <p:nvPr/>
        </p:nvCxnSpPr>
        <p:spPr>
          <a:xfrm rot="5400000">
            <a:off x="4351303" y="1368617"/>
            <a:ext cx="12700" cy="2280821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2792BD-43CC-5FE3-E385-60F336C84280}"/>
              </a:ext>
            </a:extLst>
          </p:cNvPr>
          <p:cNvSpPr txBox="1"/>
          <p:nvPr/>
        </p:nvSpPr>
        <p:spPr>
          <a:xfrm>
            <a:off x="2696230" y="2763246"/>
            <a:ext cx="20454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必要に応じて前フェーズの成果物を更新</a:t>
            </a:r>
          </a:p>
        </p:txBody>
      </p:sp>
    </p:spTree>
    <p:extLst>
      <p:ext uri="{BB962C8B-B14F-4D97-AF65-F5344CB8AC3E}">
        <p14:creationId xmlns:p14="http://schemas.microsoft.com/office/powerpoint/2010/main" val="275954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139CC-8C88-E492-11DD-46BEA03F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3</a:t>
            </a:fld>
            <a:endParaRPr lang="en-US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6D1741C-32E4-3ADB-0701-054EB3F7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2082"/>
          </a:xfrm>
        </p:spPr>
        <p:txBody>
          <a:bodyPr/>
          <a:lstStyle/>
          <a:p>
            <a:r>
              <a:rPr lang="ja-JP" altLang="en-US" dirty="0"/>
              <a:t>フェーズ説明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100FBCF-6688-D608-6F00-E6E9B8F8B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67533"/>
              </p:ext>
            </p:extLst>
          </p:nvPr>
        </p:nvGraphicFramePr>
        <p:xfrm>
          <a:off x="603639" y="966172"/>
          <a:ext cx="11008514" cy="5343148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983363">
                  <a:extLst>
                    <a:ext uri="{9D8B030D-6E8A-4147-A177-3AD203B41FA5}">
                      <a16:colId xmlns:a16="http://schemas.microsoft.com/office/drawing/2014/main" val="3019479858"/>
                    </a:ext>
                  </a:extLst>
                </a:gridCol>
                <a:gridCol w="1154935">
                  <a:extLst>
                    <a:ext uri="{9D8B030D-6E8A-4147-A177-3AD203B41FA5}">
                      <a16:colId xmlns:a16="http://schemas.microsoft.com/office/drawing/2014/main" val="4202277919"/>
                    </a:ext>
                  </a:extLst>
                </a:gridCol>
                <a:gridCol w="1657438">
                  <a:extLst>
                    <a:ext uri="{9D8B030D-6E8A-4147-A177-3AD203B41FA5}">
                      <a16:colId xmlns:a16="http://schemas.microsoft.com/office/drawing/2014/main" val="1170515650"/>
                    </a:ext>
                  </a:extLst>
                </a:gridCol>
                <a:gridCol w="3743319">
                  <a:extLst>
                    <a:ext uri="{9D8B030D-6E8A-4147-A177-3AD203B41FA5}">
                      <a16:colId xmlns:a16="http://schemas.microsoft.com/office/drawing/2014/main" val="1875223590"/>
                    </a:ext>
                  </a:extLst>
                </a:gridCol>
                <a:gridCol w="3469459">
                  <a:extLst>
                    <a:ext uri="{9D8B030D-6E8A-4147-A177-3AD203B41FA5}">
                      <a16:colId xmlns:a16="http://schemas.microsoft.com/office/drawing/2014/main" val="3321711258"/>
                    </a:ext>
                  </a:extLst>
                </a:gridCol>
              </a:tblGrid>
              <a:tr h="386571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大項目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別名称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補足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72805"/>
                  </a:ext>
                </a:extLst>
              </a:tr>
              <a:tr h="667231">
                <a:tc rowSpan="3">
                  <a:txBody>
                    <a:bodyPr/>
                    <a:lstStyle/>
                    <a:p>
                      <a:r>
                        <a:rPr kumimoji="1" lang="ja-JP" altLang="en-US" sz="1200" dirty="0"/>
                        <a:t>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企画構想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プロジェクトの目的、概要、期待される効果を明確にする段階。ビジネス目標との整合性を確認し、実現可能性を検討する。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03908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要求定義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業務要件定義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顧客や利用者のニーズを明確化し、システムに求められる機能や性能を特定する段階。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・要望→要求→検討→要件 と昇華させていく。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・システムを利用する人の行動（業務）を抽出する。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53886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システム要件定義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要求を具体化し、システムが満たすべき機能的・非機能的要件を詳細に定義する段階。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58933"/>
                  </a:ext>
                </a:extLst>
              </a:tr>
              <a:tr h="476594"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設計</a:t>
                      </a:r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基本設計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システムの構造や主要機能の設計を行う段階。</a:t>
                      </a:r>
                      <a:r>
                        <a:rPr lang="en-US" altLang="ja-JP" sz="1200" dirty="0"/>
                        <a:t>UI</a:t>
                      </a:r>
                      <a:r>
                        <a:rPr lang="ja-JP" altLang="en-US" sz="1200" dirty="0"/>
                        <a:t>、機能、データ構造を定義する。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UI</a:t>
                      </a:r>
                      <a:r>
                        <a:rPr kumimoji="1" lang="ja-JP" altLang="en-US" sz="1200" dirty="0"/>
                        <a:t>、機能、データを定義する。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34773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詳細設計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基本設計を基に、各モジュールの内部構造や処理ロジックを詳細に設計する段階。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33027"/>
                  </a:ext>
                </a:extLst>
              </a:tr>
              <a:tr h="476594">
                <a:tc rowSpan="3">
                  <a:txBody>
                    <a:bodyPr/>
                    <a:lstStyle/>
                    <a:p>
                      <a:r>
                        <a:rPr kumimoji="1" lang="ja-JP" altLang="en-US" sz="1200" dirty="0"/>
                        <a:t>開発</a:t>
                      </a:r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設計に基づいてプログラムを作成する段階。コーディングやテストコードによるテストを行う。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46782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単体テスト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個々のモジュールやコンポーネントが正しく動作するかを確認するテスト段階。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・サブシステム単体のテストなど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75681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結合テスト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複数のモジュールを組み合わせて、それらが正しく連携して動作するかを確認するテスト段階。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・複数サブシステムのテストなど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63847"/>
                  </a:ext>
                </a:extLst>
              </a:tr>
              <a:tr h="476594"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システムテスト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結合テスト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システム全体が要件を満たしているかを確認するテスト段階。性能や負荷のテストも含む。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・本番 </a:t>
                      </a:r>
                      <a:r>
                        <a:rPr kumimoji="1" lang="en-US" altLang="ja-JP" sz="1200" dirty="0"/>
                        <a:t>or </a:t>
                      </a:r>
                      <a:r>
                        <a:rPr kumimoji="1" lang="ja-JP" altLang="en-US" sz="1200" dirty="0"/>
                        <a:t>準本番環境によるテストなど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53830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ユーザーテスト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UAT</a:t>
                      </a:r>
                      <a:r>
                        <a:rPr kumimoji="1" lang="ja-JP" altLang="en-US" sz="1200" dirty="0"/>
                        <a:t>、受け入れテスト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実際のユーザーがシステムを使用して、操作性や実用性を確認するテスト段階。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2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1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27F809-A974-77B7-A4CD-F1121AE6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4</a:t>
            </a:fld>
            <a:endParaRPr lang="en-US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338C374-C74E-31F6-5905-CFB63F22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2082"/>
          </a:xfrm>
        </p:spPr>
        <p:txBody>
          <a:bodyPr/>
          <a:lstStyle/>
          <a:p>
            <a:r>
              <a:rPr lang="ja-JP" altLang="en-US" dirty="0"/>
              <a:t>成果物の構造関係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3B17793-6323-E8B7-EC7F-88075DFE210C}"/>
              </a:ext>
            </a:extLst>
          </p:cNvPr>
          <p:cNvSpPr/>
          <p:nvPr/>
        </p:nvSpPr>
        <p:spPr>
          <a:xfrm>
            <a:off x="1055440" y="1283835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システム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BC5364-C47F-7493-ACF2-ACDCDA31A9B2}"/>
              </a:ext>
            </a:extLst>
          </p:cNvPr>
          <p:cNvSpPr/>
          <p:nvPr/>
        </p:nvSpPr>
        <p:spPr>
          <a:xfrm>
            <a:off x="2198311" y="2173719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サブシステム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4367BD-BBBD-9CD5-3606-1C53E4EFB6D4}"/>
              </a:ext>
            </a:extLst>
          </p:cNvPr>
          <p:cNvSpPr/>
          <p:nvPr/>
        </p:nvSpPr>
        <p:spPr>
          <a:xfrm>
            <a:off x="3341182" y="3063603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行動シナリオ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（業務フロー）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D60E3D-0C01-0BB2-337D-E6C6CD9BEBC3}"/>
              </a:ext>
            </a:extLst>
          </p:cNvPr>
          <p:cNvSpPr/>
          <p:nvPr/>
        </p:nvSpPr>
        <p:spPr>
          <a:xfrm>
            <a:off x="4484053" y="3953487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画面遷移図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</a:t>
            </a:r>
            <a:r>
              <a:rPr kumimoji="1" lang="en-US" altLang="ja-JP" sz="1400" dirty="0"/>
              <a:t>IFDAM</a:t>
            </a:r>
            <a:r>
              <a:rPr kumimoji="1" lang="ja-JP" altLang="en-US" sz="1400" dirty="0"/>
              <a:t>図）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62FC0-8112-2793-4F3C-4803857ECDAC}"/>
              </a:ext>
            </a:extLst>
          </p:cNvPr>
          <p:cNvSpPr/>
          <p:nvPr/>
        </p:nvSpPr>
        <p:spPr>
          <a:xfrm>
            <a:off x="6769794" y="5733256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機能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E0CF58-07C8-E7FC-A73B-D112B8A6AF22}"/>
              </a:ext>
            </a:extLst>
          </p:cNvPr>
          <p:cNvSpPr/>
          <p:nvPr/>
        </p:nvSpPr>
        <p:spPr>
          <a:xfrm>
            <a:off x="5626924" y="4843371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画面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D899373-789A-A8EA-FD05-80264E4DC998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685989" y="1985433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2">
            <a:extLst>
              <a:ext uri="{FF2B5EF4-FFF2-40B4-BE49-F238E27FC236}">
                <a16:creationId xmlns:a16="http://schemas.microsoft.com/office/drawing/2014/main" id="{0B9DDEB9-B718-DF6E-FA3F-EF5940BE6F5B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2828860" y="2875317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2">
            <a:extLst>
              <a:ext uri="{FF2B5EF4-FFF2-40B4-BE49-F238E27FC236}">
                <a16:creationId xmlns:a16="http://schemas.microsoft.com/office/drawing/2014/main" id="{4DB93209-A3E0-83EF-9B9E-5399F850F24E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3971731" y="3765201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2">
            <a:extLst>
              <a:ext uri="{FF2B5EF4-FFF2-40B4-BE49-F238E27FC236}">
                <a16:creationId xmlns:a16="http://schemas.microsoft.com/office/drawing/2014/main" id="{8BF63660-4940-06A3-4763-6DFFA25ABFBB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5114602" y="4655085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12">
            <a:extLst>
              <a:ext uri="{FF2B5EF4-FFF2-40B4-BE49-F238E27FC236}">
                <a16:creationId xmlns:a16="http://schemas.microsoft.com/office/drawing/2014/main" id="{EEBD857B-D03C-44DE-5902-F8E17E7F7E62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6257473" y="5544970"/>
            <a:ext cx="565849" cy="458794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D945DA6-0F3F-F092-313F-C2C13FD0AD31}"/>
              </a:ext>
            </a:extLst>
          </p:cNvPr>
          <p:cNvSpPr txBox="1"/>
          <p:nvPr/>
        </p:nvSpPr>
        <p:spPr>
          <a:xfrm>
            <a:off x="1428502" y="1968609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C2C7767-8C04-3ABA-1B44-D2AEB82D7E59}"/>
              </a:ext>
            </a:extLst>
          </p:cNvPr>
          <p:cNvSpPr txBox="1"/>
          <p:nvPr/>
        </p:nvSpPr>
        <p:spPr>
          <a:xfrm>
            <a:off x="1892469" y="2549362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/>
              <a:t>N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680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0_TF67328976_Win32" id="{830A42DA-018F-4645-B7D2-8CE78EAAC9EE}" vid="{888EFAAE-60B0-46A7-92DC-B3C7AF0585D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{C22399C1-BAA9-44CD-B3FB-73FA29B0FC3B}tf67328976_win32</Template>
  <TotalTime>316</TotalTime>
  <Words>639</Words>
  <Application>Microsoft Office PowerPoint</Application>
  <PresentationFormat>ワイド画面</PresentationFormat>
  <Paragraphs>134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Meiryo UI</vt:lpstr>
      <vt:lpstr>Arial</vt:lpstr>
      <vt:lpstr>Office テーマ</vt:lpstr>
      <vt:lpstr>システム開発の進め方</vt:lpstr>
      <vt:lpstr>フェーズおよび成果物</vt:lpstr>
      <vt:lpstr>フェーズ説明</vt:lpstr>
      <vt:lpstr>成果物の構造関係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基本的なプレゼンテーション</dc:title>
  <dc:creator>Yutaro Nakai</dc:creator>
  <cp:lastModifiedBy>Atman</cp:lastModifiedBy>
  <cp:revision>26</cp:revision>
  <dcterms:created xsi:type="dcterms:W3CDTF">2024-06-19T10:27:10Z</dcterms:created>
  <dcterms:modified xsi:type="dcterms:W3CDTF">2024-06-25T14:41:25Z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