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
      <p:font typeface="Open Sauce" charset="1" panose="00000500000000000000"/>
      <p:regular r:id="rId18"/>
    </p:embeddedFont>
    <p:embeddedFont>
      <p:font typeface="Open Sauce Bold" charset="1" panose="00000800000000000000"/>
      <p:regular r:id="rId19"/>
    </p:embeddedFont>
    <p:embeddedFont>
      <p:font typeface="Open Sauce Italics" charset="1" panose="00000500000000000000"/>
      <p:regular r:id="rId20"/>
    </p:embeddedFont>
    <p:embeddedFont>
      <p:font typeface="Open Sauce Bold Italics" charset="1" panose="00000800000000000000"/>
      <p:regular r:id="rId21"/>
    </p:embeddedFont>
    <p:embeddedFont>
      <p:font typeface="Canva Sans" charset="1" panose="020B0503030501040103"/>
      <p:regular r:id="rId22"/>
    </p:embeddedFont>
    <p:embeddedFont>
      <p:font typeface="Canva Sans Bold" charset="1" panose="020B0803030501040103"/>
      <p:regular r:id="rId23"/>
    </p:embeddedFont>
    <p:embeddedFont>
      <p:font typeface="Canva Sans Italics" charset="1" panose="020B0503030501040103"/>
      <p:regular r:id="rId24"/>
    </p:embeddedFont>
    <p:embeddedFont>
      <p:font typeface="Canva Sans Bold Italics" charset="1" panose="020B08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true" flipV="true">
            <a:off x="0" y="0"/>
            <a:ext cx="18288000" cy="10287000"/>
          </a:xfrm>
          <a:prstGeom prst="rect">
            <a:avLst/>
          </a:prstGeom>
        </p:spPr>
      </p:pic>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a:solidFill>
                <a:srgbClr val="000000"/>
              </a:solidFill>
            </a:ln>
          </p:spPr>
        </p:sp>
        <p:sp>
          <p:nvSpPr>
            <p:cNvPr name="TextBox 7" id="7"/>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4348786"/>
            <a:ext cx="9815307" cy="2766533"/>
          </a:xfrm>
          <a:prstGeom prst="rect">
            <a:avLst/>
          </a:prstGeom>
        </p:spPr>
        <p:txBody>
          <a:bodyPr anchor="t" rtlCol="false" tIns="0" lIns="0" bIns="0" rIns="0">
            <a:spAutoFit/>
          </a:bodyPr>
          <a:lstStyle/>
          <a:p>
            <a:pPr algn="ctr">
              <a:lnSpc>
                <a:spcPts val="22684"/>
              </a:lnSpc>
            </a:pPr>
            <a:r>
              <a:rPr lang="en-US" sz="16437" spc="1610">
                <a:solidFill>
                  <a:srgbClr val="231F20"/>
                </a:solidFill>
                <a:latin typeface="Oswald Bold"/>
              </a:rPr>
              <a:t>ROUND 2</a:t>
            </a:r>
          </a:p>
        </p:txBody>
      </p:sp>
      <p:sp>
        <p:nvSpPr>
          <p:cNvPr name="TextBox 9" id="9"/>
          <p:cNvSpPr txBox="true"/>
          <p:nvPr/>
        </p:nvSpPr>
        <p:spPr>
          <a:xfrm rot="0">
            <a:off x="4236347" y="3438109"/>
            <a:ext cx="9815307" cy="1186902"/>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HP CASE STUDY</a:t>
            </a:r>
          </a:p>
        </p:txBody>
      </p:sp>
      <p:sp>
        <p:nvSpPr>
          <p:cNvPr name="TextBox 10" id="10"/>
          <p:cNvSpPr txBox="true"/>
          <p:nvPr/>
        </p:nvSpPr>
        <p:spPr>
          <a:xfrm rot="0">
            <a:off x="2719596" y="7547982"/>
            <a:ext cx="12848809" cy="1254993"/>
          </a:xfrm>
          <a:prstGeom prst="rect">
            <a:avLst/>
          </a:prstGeom>
        </p:spPr>
        <p:txBody>
          <a:bodyPr anchor="t" rtlCol="false" tIns="0" lIns="0" bIns="0" rIns="0">
            <a:spAutoFit/>
          </a:bodyPr>
          <a:lstStyle/>
          <a:p>
            <a:pPr algn="ctr">
              <a:lnSpc>
                <a:spcPts val="5889"/>
              </a:lnSpc>
            </a:pPr>
            <a:r>
              <a:rPr lang="en-US" sz="2653" spc="140">
                <a:solidFill>
                  <a:srgbClr val="231F20"/>
                </a:solidFill>
                <a:latin typeface="Montserrat Classic Bold"/>
              </a:rPr>
              <a:t>ATMAN AINAPURE</a:t>
            </a:r>
          </a:p>
          <a:p>
            <a:pPr algn="ctr">
              <a:lnSpc>
                <a:spcPts val="3661"/>
              </a:lnSpc>
            </a:pPr>
            <a:r>
              <a:rPr lang="en-US" sz="2653" spc="140">
                <a:solidFill>
                  <a:srgbClr val="231F20"/>
                </a:solidFill>
                <a:latin typeface="Montserrat Classic Bold"/>
              </a:rPr>
              <a:t>ATMANAINAPURE@GMAIL.COM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6654018" y="1801727"/>
            <a:ext cx="4979963" cy="4114800"/>
          </a:xfrm>
          <a:custGeom>
            <a:avLst/>
            <a:gdLst/>
            <a:ahLst/>
            <a:cxnLst/>
            <a:rect r="r" b="b" t="t" l="l"/>
            <a:pathLst>
              <a:path h="4114800" w="4979963">
                <a:moveTo>
                  <a:pt x="0" y="0"/>
                </a:moveTo>
                <a:lnTo>
                  <a:pt x="4979964" y="0"/>
                </a:lnTo>
                <a:lnTo>
                  <a:pt x="497996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429537" y="6327419"/>
            <a:ext cx="11428926" cy="1653370"/>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000000"/>
                </a:solidFill>
                <a:latin typeface="Canva Sans"/>
              </a:rPr>
              <a:t> It provided me with a deep understanding of new techniques in web scraping and the practical applications of knowledge graphs. This experience has truly transformed my perspective, expanding my horizons and illuminating the vast potential of web scraping and knowledge graph use cases.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true" flipV="true">
            <a:off x="0" y="0"/>
            <a:ext cx="18288000" cy="10287000"/>
          </a:xfrm>
          <a:prstGeom prst="rect">
            <a:avLst/>
          </a:prstGeom>
        </p:spPr>
      </p:pic>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alphaModFix amt="62000"/>
            </a:blip>
            <a:stretch>
              <a:fillRect l="0" t="-86495" r="0" b="0"/>
            </a:stretch>
          </a:blipFill>
        </p:spPr>
      </p:sp>
      <p:grpSp>
        <p:nvGrpSpPr>
          <p:cNvPr name="Group 7" id="7"/>
          <p:cNvGrpSpPr/>
          <p:nvPr/>
        </p:nvGrpSpPr>
        <p:grpSpPr>
          <a:xfrm rot="0">
            <a:off x="1275296" y="2905065"/>
            <a:ext cx="10476939" cy="2440239"/>
            <a:chOff x="0" y="0"/>
            <a:chExt cx="4014168" cy="934961"/>
          </a:xfrm>
        </p:grpSpPr>
        <p:sp>
          <p:nvSpPr>
            <p:cNvPr name="Freeform 8" id="8"/>
            <p:cNvSpPr/>
            <p:nvPr/>
          </p:nvSpPr>
          <p:spPr>
            <a:xfrm flipH="false" flipV="false" rot="0">
              <a:off x="0" y="0"/>
              <a:ext cx="4014169" cy="934961"/>
            </a:xfrm>
            <a:custGeom>
              <a:avLst/>
              <a:gdLst/>
              <a:ahLst/>
              <a:cxnLst/>
              <a:rect r="r" b="b" t="t" l="l"/>
              <a:pathLst>
                <a:path h="934961" w="4014169">
                  <a:moveTo>
                    <a:pt x="0" y="0"/>
                  </a:moveTo>
                  <a:lnTo>
                    <a:pt x="4014169" y="0"/>
                  </a:lnTo>
                  <a:lnTo>
                    <a:pt x="4014169" y="934961"/>
                  </a:lnTo>
                  <a:lnTo>
                    <a:pt x="0" y="934961"/>
                  </a:lnTo>
                  <a:close/>
                </a:path>
              </a:pathLst>
            </a:custGeom>
            <a:solidFill>
              <a:srgbClr val="EFEFEF"/>
            </a:solidFill>
          </p:spPr>
        </p:sp>
        <p:sp>
          <p:nvSpPr>
            <p:cNvPr name="TextBox 9" id="9"/>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11" id="11"/>
          <p:cNvSpPr/>
          <p:nvPr/>
        </p:nvSpPr>
        <p:spPr>
          <a:xfrm flipH="false" flipV="false" rot="0">
            <a:off x="1793482" y="9029435"/>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alphaModFix amt="62000"/>
            </a:blip>
            <a:stretch>
              <a:fillRect l="0" t="-86495" r="0" b="0"/>
            </a:stretch>
          </a:blipFill>
        </p:spPr>
      </p:sp>
      <p:grpSp>
        <p:nvGrpSpPr>
          <p:cNvPr name="Group 12" id="12"/>
          <p:cNvGrpSpPr/>
          <p:nvPr/>
        </p:nvGrpSpPr>
        <p:grpSpPr>
          <a:xfrm rot="0">
            <a:off x="1275296" y="5777447"/>
            <a:ext cx="10476939" cy="3692095"/>
            <a:chOff x="0" y="0"/>
            <a:chExt cx="4014168" cy="1414601"/>
          </a:xfrm>
        </p:grpSpPr>
        <p:sp>
          <p:nvSpPr>
            <p:cNvPr name="Freeform 13" id="13"/>
            <p:cNvSpPr/>
            <p:nvPr/>
          </p:nvSpPr>
          <p:spPr>
            <a:xfrm flipH="false" flipV="false" rot="0">
              <a:off x="0" y="0"/>
              <a:ext cx="4014169" cy="1414601"/>
            </a:xfrm>
            <a:custGeom>
              <a:avLst/>
              <a:gdLst/>
              <a:ahLst/>
              <a:cxnLst/>
              <a:rect r="r" b="b" t="t" l="l"/>
              <a:pathLst>
                <a:path h="1414601" w="4014169">
                  <a:moveTo>
                    <a:pt x="0" y="0"/>
                  </a:moveTo>
                  <a:lnTo>
                    <a:pt x="4014169" y="0"/>
                  </a:lnTo>
                  <a:lnTo>
                    <a:pt x="4014169" y="1414601"/>
                  </a:lnTo>
                  <a:lnTo>
                    <a:pt x="0" y="1414601"/>
                  </a:lnTo>
                  <a:close/>
                </a:path>
              </a:pathLst>
            </a:custGeom>
            <a:solidFill>
              <a:srgbClr val="EFEFEF"/>
            </a:solidFill>
          </p:spPr>
        </p:sp>
        <p:sp>
          <p:nvSpPr>
            <p:cNvPr name="TextBox 14" id="14"/>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Freeform 15" id="15"/>
          <p:cNvSpPr/>
          <p:nvPr/>
        </p:nvSpPr>
        <p:spPr>
          <a:xfrm flipH="false" flipV="false" rot="0">
            <a:off x="12180906" y="2295288"/>
            <a:ext cx="5490099" cy="7048472"/>
          </a:xfrm>
          <a:custGeom>
            <a:avLst/>
            <a:gdLst/>
            <a:ahLst/>
            <a:cxnLst/>
            <a:rect r="r" b="b" t="t" l="l"/>
            <a:pathLst>
              <a:path h="7048472" w="5490099">
                <a:moveTo>
                  <a:pt x="0" y="0"/>
                </a:moveTo>
                <a:lnTo>
                  <a:pt x="5490099" y="0"/>
                </a:lnTo>
                <a:lnTo>
                  <a:pt x="5490099" y="7048472"/>
                </a:lnTo>
                <a:lnTo>
                  <a:pt x="0" y="7048472"/>
                </a:lnTo>
                <a:lnTo>
                  <a:pt x="0" y="0"/>
                </a:lnTo>
                <a:close/>
              </a:path>
            </a:pathLst>
          </a:custGeom>
          <a:blipFill>
            <a:blip r:embed="rId4"/>
            <a:stretch>
              <a:fillRect l="0" t="0" r="0" b="0"/>
            </a:stretch>
          </a:blipFill>
        </p:spPr>
      </p:sp>
      <p:sp>
        <p:nvSpPr>
          <p:cNvPr name="TextBox 16" id="16"/>
          <p:cNvSpPr txBox="true"/>
          <p:nvPr/>
        </p:nvSpPr>
        <p:spPr>
          <a:xfrm rot="0">
            <a:off x="2142191" y="888605"/>
            <a:ext cx="7416941" cy="1686257"/>
          </a:xfrm>
          <a:prstGeom prst="rect">
            <a:avLst/>
          </a:prstGeom>
        </p:spPr>
        <p:txBody>
          <a:bodyPr anchor="t" rtlCol="false" tIns="0" lIns="0" bIns="0" rIns="0">
            <a:spAutoFit/>
          </a:bodyPr>
          <a:lstStyle/>
          <a:p>
            <a:pPr>
              <a:lnSpc>
                <a:spcPts val="13774"/>
              </a:lnSpc>
            </a:pPr>
            <a:r>
              <a:rPr lang="en-US" sz="9981" spc="978">
                <a:solidFill>
                  <a:srgbClr val="231F20"/>
                </a:solidFill>
                <a:latin typeface="Oswald Bold"/>
              </a:rPr>
              <a:t>ABOUT ME</a:t>
            </a:r>
          </a:p>
        </p:txBody>
      </p:sp>
      <p:sp>
        <p:nvSpPr>
          <p:cNvPr name="TextBox 17" id="17"/>
          <p:cNvSpPr txBox="true"/>
          <p:nvPr/>
        </p:nvSpPr>
        <p:spPr>
          <a:xfrm rot="0">
            <a:off x="1275296" y="3095747"/>
            <a:ext cx="10376390" cy="1852974"/>
          </a:xfrm>
          <a:prstGeom prst="rect">
            <a:avLst/>
          </a:prstGeom>
        </p:spPr>
        <p:txBody>
          <a:bodyPr anchor="t" rtlCol="false" tIns="0" lIns="0" bIns="0" rIns="0">
            <a:spAutoFit/>
          </a:bodyPr>
          <a:lstStyle/>
          <a:p>
            <a:pPr>
              <a:lnSpc>
                <a:spcPts val="3705"/>
              </a:lnSpc>
            </a:pPr>
            <a:r>
              <a:rPr lang="en-US" sz="2685" spc="263">
                <a:solidFill>
                  <a:srgbClr val="231F20"/>
                </a:solidFill>
                <a:latin typeface="DM Sans Bold"/>
              </a:rPr>
              <a:t>Name</a:t>
            </a:r>
            <a:r>
              <a:rPr lang="en-US" sz="2685" spc="263">
                <a:solidFill>
                  <a:srgbClr val="231F20"/>
                </a:solidFill>
                <a:latin typeface="DM Sans"/>
              </a:rPr>
              <a:t>: Atman Ainapure</a:t>
            </a:r>
          </a:p>
          <a:p>
            <a:pPr>
              <a:lnSpc>
                <a:spcPts val="3705"/>
              </a:lnSpc>
            </a:pPr>
            <a:r>
              <a:rPr lang="en-US" sz="2685" spc="263">
                <a:solidFill>
                  <a:srgbClr val="231F20"/>
                </a:solidFill>
                <a:latin typeface="DM Sans Bold"/>
              </a:rPr>
              <a:t>College</a:t>
            </a:r>
            <a:r>
              <a:rPr lang="en-US" sz="2685" spc="263">
                <a:solidFill>
                  <a:srgbClr val="231F20"/>
                </a:solidFill>
                <a:latin typeface="DM Sans"/>
              </a:rPr>
              <a:t>: Sardar Patel Institute of Technology, Mumbai.</a:t>
            </a:r>
          </a:p>
          <a:p>
            <a:pPr>
              <a:lnSpc>
                <a:spcPts val="3705"/>
              </a:lnSpc>
            </a:pPr>
            <a:r>
              <a:rPr lang="en-US" sz="2685" spc="263">
                <a:solidFill>
                  <a:srgbClr val="231F20"/>
                </a:solidFill>
                <a:latin typeface="DM Sans Bold"/>
              </a:rPr>
              <a:t>Education stream</a:t>
            </a:r>
            <a:r>
              <a:rPr lang="en-US" sz="2685" spc="263">
                <a:solidFill>
                  <a:srgbClr val="231F20"/>
                </a:solidFill>
                <a:latin typeface="DM Sans"/>
              </a:rPr>
              <a:t>: B.tech Computer Engineering</a:t>
            </a:r>
          </a:p>
          <a:p>
            <a:pPr algn="l" marL="0" indent="0" lvl="0">
              <a:lnSpc>
                <a:spcPts val="3705"/>
              </a:lnSpc>
              <a:spcBef>
                <a:spcPct val="0"/>
              </a:spcBef>
            </a:pPr>
            <a:r>
              <a:rPr lang="en-US" sz="2685" spc="263">
                <a:solidFill>
                  <a:srgbClr val="231F20"/>
                </a:solidFill>
                <a:latin typeface="DM Sans Bold"/>
              </a:rPr>
              <a:t>Email</a:t>
            </a:r>
            <a:r>
              <a:rPr lang="en-US" sz="2685" spc="263">
                <a:solidFill>
                  <a:srgbClr val="231F20"/>
                </a:solidFill>
                <a:latin typeface="DM Sans"/>
              </a:rPr>
              <a:t>: atmanainapure@gmail.com</a:t>
            </a:r>
          </a:p>
        </p:txBody>
      </p:sp>
      <p:sp>
        <p:nvSpPr>
          <p:cNvPr name="TextBox 18" id="18"/>
          <p:cNvSpPr txBox="true"/>
          <p:nvPr/>
        </p:nvSpPr>
        <p:spPr>
          <a:xfrm rot="0">
            <a:off x="1275296" y="5929138"/>
            <a:ext cx="10271150" cy="2985997"/>
          </a:xfrm>
          <a:prstGeom prst="rect">
            <a:avLst/>
          </a:prstGeom>
        </p:spPr>
        <p:txBody>
          <a:bodyPr anchor="t" rtlCol="false" tIns="0" lIns="0" bIns="0" rIns="0">
            <a:spAutoFit/>
          </a:bodyPr>
          <a:lstStyle/>
          <a:p>
            <a:pPr marL="0" indent="0" lvl="0">
              <a:lnSpc>
                <a:spcPts val="3417"/>
              </a:lnSpc>
              <a:spcBef>
                <a:spcPct val="0"/>
              </a:spcBef>
            </a:pPr>
            <a:r>
              <a:rPr lang="en-US" sz="2441" u="none">
                <a:solidFill>
                  <a:srgbClr val="000000"/>
                </a:solidFill>
                <a:latin typeface="DM Sans Bold"/>
              </a:rPr>
              <a:t>A Glimpse into My College Life</a:t>
            </a:r>
          </a:p>
          <a:p>
            <a:pPr marL="527022" indent="-263511" lvl="1">
              <a:lnSpc>
                <a:spcPts val="3417"/>
              </a:lnSpc>
              <a:spcBef>
                <a:spcPct val="0"/>
              </a:spcBef>
              <a:buFont typeface="Arial"/>
              <a:buChar char="•"/>
            </a:pPr>
            <a:r>
              <a:rPr lang="en-US" sz="2441" u="none">
                <a:solidFill>
                  <a:srgbClr val="000000"/>
                </a:solidFill>
                <a:latin typeface="DM Sans"/>
              </a:rPr>
              <a:t>CGPA: 9.44 (fifth in class)</a:t>
            </a:r>
          </a:p>
          <a:p>
            <a:pPr marL="527022" indent="-263511" lvl="1">
              <a:lnSpc>
                <a:spcPts val="3417"/>
              </a:lnSpc>
              <a:spcBef>
                <a:spcPct val="0"/>
              </a:spcBef>
              <a:buFont typeface="Arial"/>
              <a:buChar char="•"/>
            </a:pPr>
            <a:r>
              <a:rPr lang="en-US" sz="2441" u="none">
                <a:solidFill>
                  <a:srgbClr val="000000"/>
                </a:solidFill>
                <a:latin typeface="DM Sans"/>
              </a:rPr>
              <a:t>Winner of the Barclays Data Stellar Hackathon, 2023.</a:t>
            </a:r>
          </a:p>
          <a:p>
            <a:pPr marL="527022" indent="-263511" lvl="1">
              <a:lnSpc>
                <a:spcPts val="3417"/>
              </a:lnSpc>
              <a:spcBef>
                <a:spcPct val="0"/>
              </a:spcBef>
              <a:buFont typeface="Arial"/>
              <a:buChar char="•"/>
            </a:pPr>
            <a:r>
              <a:rPr lang="en-US" sz="2441" u="none">
                <a:solidFill>
                  <a:srgbClr val="000000"/>
                </a:solidFill>
                <a:latin typeface="DM Sans"/>
              </a:rPr>
              <a:t>Recognized as the national winner at the "Break the Barrier" Hackathon, 2022.</a:t>
            </a:r>
          </a:p>
          <a:p>
            <a:pPr marL="527022" indent="-263511" lvl="1">
              <a:lnSpc>
                <a:spcPts val="3417"/>
              </a:lnSpc>
              <a:spcBef>
                <a:spcPct val="0"/>
              </a:spcBef>
              <a:buFont typeface="Arial"/>
              <a:buChar char="•"/>
            </a:pPr>
            <a:r>
              <a:rPr lang="en-US" sz="2441" u="none">
                <a:solidFill>
                  <a:srgbClr val="000000"/>
                </a:solidFill>
                <a:latin typeface="DM Sans"/>
              </a:rPr>
              <a:t>President of the Rotaract Club of S.P.I.T. (community based club)</a:t>
            </a:r>
          </a:p>
          <a:p>
            <a:pPr marL="0" indent="0" lvl="0">
              <a:lnSpc>
                <a:spcPts val="3417"/>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true" flipV="true">
            <a:off x="0" y="0"/>
            <a:ext cx="18288000" cy="10287000"/>
          </a:xfrm>
          <a:prstGeom prst="rect">
            <a:avLst/>
          </a:prstGeom>
        </p:spPr>
      </p:pic>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433716" y="1206912"/>
            <a:ext cx="15420568" cy="1349925"/>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Bold"/>
              </a:rPr>
              <a:t>BACKGROUND AND OVERVIEW</a:t>
            </a:r>
          </a:p>
        </p:txBody>
      </p:sp>
      <p:grpSp>
        <p:nvGrpSpPr>
          <p:cNvPr name="Group 9" id="9"/>
          <p:cNvGrpSpPr/>
          <p:nvPr/>
        </p:nvGrpSpPr>
        <p:grpSpPr>
          <a:xfrm rot="0">
            <a:off x="854641" y="3442596"/>
            <a:ext cx="16671781" cy="6309612"/>
            <a:chOff x="0" y="0"/>
            <a:chExt cx="3219592" cy="1218489"/>
          </a:xfrm>
        </p:grpSpPr>
        <p:sp>
          <p:nvSpPr>
            <p:cNvPr name="Freeform 10" id="10"/>
            <p:cNvSpPr/>
            <p:nvPr/>
          </p:nvSpPr>
          <p:spPr>
            <a:xfrm flipH="false" flipV="false" rot="0">
              <a:off x="0" y="0"/>
              <a:ext cx="3219592" cy="1218489"/>
            </a:xfrm>
            <a:custGeom>
              <a:avLst/>
              <a:gdLst/>
              <a:ahLst/>
              <a:cxnLst/>
              <a:rect r="r" b="b" t="t" l="l"/>
              <a:pathLst>
                <a:path h="1218489" w="3219592">
                  <a:moveTo>
                    <a:pt x="0" y="0"/>
                  </a:moveTo>
                  <a:lnTo>
                    <a:pt x="3219592" y="0"/>
                  </a:lnTo>
                  <a:lnTo>
                    <a:pt x="3219592" y="1218489"/>
                  </a:lnTo>
                  <a:lnTo>
                    <a:pt x="0" y="1218489"/>
                  </a:lnTo>
                  <a:close/>
                </a:path>
              </a:pathLst>
            </a:custGeom>
            <a:solidFill>
              <a:srgbClr val="000000">
                <a:alpha val="0"/>
              </a:srgbClr>
            </a:solidFill>
            <a:ln w="38100">
              <a:solidFill>
                <a:srgbClr val="000000"/>
              </a:solidFill>
            </a:ln>
          </p:spPr>
        </p:sp>
        <p:sp>
          <p:nvSpPr>
            <p:cNvPr name="TextBox 11" id="11"/>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TextBox 12" id="12"/>
          <p:cNvSpPr txBox="true"/>
          <p:nvPr/>
        </p:nvSpPr>
        <p:spPr>
          <a:xfrm rot="0">
            <a:off x="1433716" y="4015154"/>
            <a:ext cx="15420568" cy="5116870"/>
          </a:xfrm>
          <a:prstGeom prst="rect">
            <a:avLst/>
          </a:prstGeom>
        </p:spPr>
        <p:txBody>
          <a:bodyPr anchor="t" rtlCol="false" tIns="0" lIns="0" bIns="0" rIns="0">
            <a:spAutoFit/>
          </a:bodyPr>
          <a:lstStyle/>
          <a:p>
            <a:pPr marL="0" indent="0" lvl="0">
              <a:lnSpc>
                <a:spcPts val="4069"/>
              </a:lnSpc>
              <a:spcBef>
                <a:spcPct val="0"/>
              </a:spcBef>
            </a:pPr>
            <a:r>
              <a:rPr lang="en-US" sz="2906">
                <a:solidFill>
                  <a:srgbClr val="000000"/>
                </a:solidFill>
                <a:latin typeface="Canva Sans"/>
              </a:rPr>
              <a:t>In just </a:t>
            </a:r>
            <a:r>
              <a:rPr lang="en-US" sz="2906">
                <a:solidFill>
                  <a:srgbClr val="000000"/>
                </a:solidFill>
                <a:latin typeface="Canva Sans Bold"/>
              </a:rPr>
              <a:t>32 hours</a:t>
            </a:r>
            <a:r>
              <a:rPr lang="en-US" sz="2906">
                <a:solidFill>
                  <a:srgbClr val="000000"/>
                </a:solidFill>
                <a:latin typeface="Canva Sans"/>
              </a:rPr>
              <a:t> following the completion of my exams on May 29th, I embarked on this ambitious journey. Initially, I utilized </a:t>
            </a:r>
            <a:r>
              <a:rPr lang="en-US" sz="2906">
                <a:solidFill>
                  <a:srgbClr val="000000"/>
                </a:solidFill>
                <a:latin typeface="Canva Sans Bold"/>
              </a:rPr>
              <a:t>Apify, Facebook Page Scraper, and Octoparser</a:t>
            </a:r>
            <a:r>
              <a:rPr lang="en-US" sz="2906">
                <a:solidFill>
                  <a:srgbClr val="000000"/>
                </a:solidFill>
                <a:latin typeface="Canva Sans"/>
              </a:rPr>
              <a:t> to extract data from various social media platforms. However, due to limitations with the </a:t>
            </a:r>
            <a:r>
              <a:rPr lang="en-US" sz="2906">
                <a:solidFill>
                  <a:srgbClr val="000000"/>
                </a:solidFill>
                <a:latin typeface="Canva Sans Bold"/>
              </a:rPr>
              <a:t>Facebook API</a:t>
            </a:r>
            <a:r>
              <a:rPr lang="en-US" sz="2906">
                <a:solidFill>
                  <a:srgbClr val="000000"/>
                </a:solidFill>
                <a:latin typeface="Canva Sans"/>
              </a:rPr>
              <a:t> and Twitter scraping, I swiftly adapted my approach and successfully collected comprehensive data from Amazon and Flipkart instead. Through efficient automation using </a:t>
            </a:r>
            <a:r>
              <a:rPr lang="en-US" sz="2906">
                <a:solidFill>
                  <a:srgbClr val="000000"/>
                </a:solidFill>
                <a:latin typeface="Canva Sans Bold"/>
              </a:rPr>
              <a:t>Power Automate</a:t>
            </a:r>
            <a:r>
              <a:rPr lang="en-US" sz="2906">
                <a:solidFill>
                  <a:srgbClr val="000000"/>
                </a:solidFill>
                <a:latin typeface="Canva Sans"/>
              </a:rPr>
              <a:t>, I acquired and organized information on </a:t>
            </a:r>
            <a:r>
              <a:rPr lang="en-US" sz="2906">
                <a:solidFill>
                  <a:srgbClr val="000000"/>
                </a:solidFill>
                <a:latin typeface="Canva Sans Bold"/>
              </a:rPr>
              <a:t>HP laptops, printers, desktops, ink, and accessories</a:t>
            </a:r>
            <a:r>
              <a:rPr lang="en-US" sz="2906">
                <a:solidFill>
                  <a:srgbClr val="000000"/>
                </a:solidFill>
                <a:latin typeface="Canva Sans"/>
              </a:rPr>
              <a:t>, which I then meticulously cleaned and subjected to sentiment analysis. The culmination of these efforts resulted in the creation of a comprehensive knowledge graph that shed light on consumer perceptions and market trends.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631544" y="1512084"/>
            <a:ext cx="8311645" cy="8417660"/>
          </a:xfrm>
          <a:custGeom>
            <a:avLst/>
            <a:gdLst/>
            <a:ahLst/>
            <a:cxnLst/>
            <a:rect r="r" b="b" t="t" l="l"/>
            <a:pathLst>
              <a:path h="8417660" w="8311645">
                <a:moveTo>
                  <a:pt x="0" y="0"/>
                </a:moveTo>
                <a:lnTo>
                  <a:pt x="8311645" y="0"/>
                </a:lnTo>
                <a:lnTo>
                  <a:pt x="8311645" y="8417660"/>
                </a:lnTo>
                <a:lnTo>
                  <a:pt x="0" y="8417660"/>
                </a:lnTo>
                <a:lnTo>
                  <a:pt x="0" y="0"/>
                </a:lnTo>
                <a:close/>
              </a:path>
            </a:pathLst>
          </a:custGeom>
          <a:blipFill>
            <a:blip r:embed="rId2"/>
            <a:stretch>
              <a:fillRect l="0" t="0" r="0" b="0"/>
            </a:stretch>
          </a:blipFill>
        </p:spPr>
      </p:sp>
      <p:sp>
        <p:nvSpPr>
          <p:cNvPr name="Freeform 3" id="3"/>
          <p:cNvSpPr/>
          <p:nvPr/>
        </p:nvSpPr>
        <p:spPr>
          <a:xfrm flipH="false" flipV="false" rot="0">
            <a:off x="9881995" y="1512084"/>
            <a:ext cx="7906904" cy="8417660"/>
          </a:xfrm>
          <a:custGeom>
            <a:avLst/>
            <a:gdLst/>
            <a:ahLst/>
            <a:cxnLst/>
            <a:rect r="r" b="b" t="t" l="l"/>
            <a:pathLst>
              <a:path h="8417660" w="7906904">
                <a:moveTo>
                  <a:pt x="0" y="0"/>
                </a:moveTo>
                <a:lnTo>
                  <a:pt x="7906904" y="0"/>
                </a:lnTo>
                <a:lnTo>
                  <a:pt x="7906904" y="8417660"/>
                </a:lnTo>
                <a:lnTo>
                  <a:pt x="0" y="8417660"/>
                </a:lnTo>
                <a:lnTo>
                  <a:pt x="0" y="0"/>
                </a:lnTo>
                <a:close/>
              </a:path>
            </a:pathLst>
          </a:custGeom>
          <a:blipFill>
            <a:blip r:embed="rId3"/>
            <a:stretch>
              <a:fillRect l="0" t="0" r="0" b="0"/>
            </a:stretch>
          </a:blipFill>
        </p:spPr>
      </p:sp>
      <p:sp>
        <p:nvSpPr>
          <p:cNvPr name="TextBox 4" id="4"/>
          <p:cNvSpPr txBox="true"/>
          <p:nvPr/>
        </p:nvSpPr>
        <p:spPr>
          <a:xfrm rot="0">
            <a:off x="0" y="92109"/>
            <a:ext cx="17788899" cy="936591"/>
          </a:xfrm>
          <a:prstGeom prst="rect">
            <a:avLst/>
          </a:prstGeom>
        </p:spPr>
        <p:txBody>
          <a:bodyPr anchor="t" rtlCol="false" tIns="0" lIns="0" bIns="0" rIns="0">
            <a:spAutoFit/>
          </a:bodyPr>
          <a:lstStyle/>
          <a:p>
            <a:pPr algn="ctr" marL="1187558" indent="-593779" lvl="1">
              <a:lnSpc>
                <a:spcPts val="7700"/>
              </a:lnSpc>
              <a:spcBef>
                <a:spcPct val="0"/>
              </a:spcBef>
              <a:buFont typeface="Arial"/>
              <a:buChar char="•"/>
            </a:pPr>
            <a:r>
              <a:rPr lang="en-US" sz="5500">
                <a:solidFill>
                  <a:srgbClr val="000000"/>
                </a:solidFill>
                <a:latin typeface="Canva Sans Bold"/>
              </a:rPr>
              <a:t>Scraping all the data from amazon and flipkart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723195" y="1396480"/>
            <a:ext cx="7771467" cy="8473470"/>
          </a:xfrm>
          <a:custGeom>
            <a:avLst/>
            <a:gdLst/>
            <a:ahLst/>
            <a:cxnLst/>
            <a:rect r="r" b="b" t="t" l="l"/>
            <a:pathLst>
              <a:path h="8473470" w="7771467">
                <a:moveTo>
                  <a:pt x="0" y="0"/>
                </a:moveTo>
                <a:lnTo>
                  <a:pt x="7771468" y="0"/>
                </a:lnTo>
                <a:lnTo>
                  <a:pt x="7771468" y="8473470"/>
                </a:lnTo>
                <a:lnTo>
                  <a:pt x="0" y="8473470"/>
                </a:lnTo>
                <a:lnTo>
                  <a:pt x="0" y="0"/>
                </a:lnTo>
                <a:close/>
              </a:path>
            </a:pathLst>
          </a:custGeom>
          <a:blipFill>
            <a:blip r:embed="rId2"/>
            <a:stretch>
              <a:fillRect l="0" t="0" r="0" b="0"/>
            </a:stretch>
          </a:blipFill>
        </p:spPr>
      </p:sp>
      <p:sp>
        <p:nvSpPr>
          <p:cNvPr name="Freeform 3" id="3"/>
          <p:cNvSpPr/>
          <p:nvPr/>
        </p:nvSpPr>
        <p:spPr>
          <a:xfrm flipH="false" flipV="false" rot="0">
            <a:off x="9142518" y="1396480"/>
            <a:ext cx="8892967" cy="8473470"/>
          </a:xfrm>
          <a:custGeom>
            <a:avLst/>
            <a:gdLst/>
            <a:ahLst/>
            <a:cxnLst/>
            <a:rect r="r" b="b" t="t" l="l"/>
            <a:pathLst>
              <a:path h="8473470" w="8892967">
                <a:moveTo>
                  <a:pt x="0" y="0"/>
                </a:moveTo>
                <a:lnTo>
                  <a:pt x="8892967" y="0"/>
                </a:lnTo>
                <a:lnTo>
                  <a:pt x="8892967" y="8473470"/>
                </a:lnTo>
                <a:lnTo>
                  <a:pt x="0" y="8473470"/>
                </a:lnTo>
                <a:lnTo>
                  <a:pt x="0" y="0"/>
                </a:lnTo>
                <a:close/>
              </a:path>
            </a:pathLst>
          </a:custGeom>
          <a:blipFill>
            <a:blip r:embed="rId3"/>
            <a:stretch>
              <a:fillRect l="-4010" t="0" r="-4010" b="0"/>
            </a:stretch>
          </a:blipFill>
        </p:spPr>
      </p:sp>
      <p:sp>
        <p:nvSpPr>
          <p:cNvPr name="TextBox 4" id="4"/>
          <p:cNvSpPr txBox="true"/>
          <p:nvPr/>
        </p:nvSpPr>
        <p:spPr>
          <a:xfrm rot="0">
            <a:off x="248068" y="200737"/>
            <a:ext cx="17788899" cy="827963"/>
          </a:xfrm>
          <a:prstGeom prst="rect">
            <a:avLst/>
          </a:prstGeom>
        </p:spPr>
        <p:txBody>
          <a:bodyPr anchor="t" rtlCol="false" tIns="0" lIns="0" bIns="0" rIns="0">
            <a:spAutoFit/>
          </a:bodyPr>
          <a:lstStyle/>
          <a:p>
            <a:pPr algn="ctr">
              <a:lnSpc>
                <a:spcPts val="6860"/>
              </a:lnSpc>
              <a:spcBef>
                <a:spcPct val="0"/>
              </a:spcBef>
            </a:pPr>
            <a:r>
              <a:rPr lang="en-US" sz="4900">
                <a:solidFill>
                  <a:srgbClr val="000000"/>
                </a:solidFill>
                <a:latin typeface="Canva Sans Bold"/>
              </a:rPr>
              <a:t>2. Scraping the links, reviews and relevant information </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270495" y="2136065"/>
            <a:ext cx="17747010" cy="2215212"/>
          </a:xfrm>
          <a:prstGeom prst="rect">
            <a:avLst/>
          </a:prstGeom>
        </p:spPr>
        <p:txBody>
          <a:bodyPr anchor="t" rtlCol="false" tIns="0" lIns="0" bIns="0" rIns="0">
            <a:spAutoFit/>
          </a:bodyPr>
          <a:lstStyle/>
          <a:p>
            <a:pPr marL="0" indent="0" lvl="0">
              <a:lnSpc>
                <a:spcPts val="4420"/>
              </a:lnSpc>
              <a:spcBef>
                <a:spcPct val="0"/>
              </a:spcBef>
            </a:pPr>
            <a:r>
              <a:rPr lang="en-US" sz="3157">
                <a:solidFill>
                  <a:srgbClr val="000000"/>
                </a:solidFill>
                <a:latin typeface="Canva Sans"/>
              </a:rPr>
              <a:t>In this project, I leveraged the power of Power Automate, a preinstalled tool in Windows 11, to streamline the data acquisition process without any additional overhead. Through web scraping, I collected a comprehensive set of links for HP laptops, printers, desktops, and other relevant products. Extracted information:</a:t>
            </a:r>
          </a:p>
        </p:txBody>
      </p:sp>
      <p:sp>
        <p:nvSpPr>
          <p:cNvPr name="TextBox 3" id="3"/>
          <p:cNvSpPr txBox="true"/>
          <p:nvPr/>
        </p:nvSpPr>
        <p:spPr>
          <a:xfrm rot="0">
            <a:off x="270495" y="4804526"/>
            <a:ext cx="18017505" cy="4864544"/>
          </a:xfrm>
          <a:prstGeom prst="rect">
            <a:avLst/>
          </a:prstGeom>
        </p:spPr>
        <p:txBody>
          <a:bodyPr anchor="t" rtlCol="false" tIns="0" lIns="0" bIns="0" rIns="0">
            <a:spAutoFit/>
          </a:bodyPr>
          <a:lstStyle/>
          <a:p>
            <a:pPr marL="669291" indent="-334646" lvl="1">
              <a:lnSpc>
                <a:spcPts val="4340"/>
              </a:lnSpc>
              <a:buFont typeface="Arial"/>
              <a:buChar char="•"/>
            </a:pPr>
            <a:r>
              <a:rPr lang="en-US" sz="3100">
                <a:solidFill>
                  <a:srgbClr val="000000"/>
                </a:solidFill>
                <a:latin typeface="Canva Sans"/>
              </a:rPr>
              <a:t>Extracted ratings and evaluated the basis on which customers assigned them, providing insights into product quality and customer satisfaction.</a:t>
            </a:r>
          </a:p>
          <a:p>
            <a:pPr marL="669291" indent="-334646" lvl="1">
              <a:lnSpc>
                <a:spcPts val="4340"/>
              </a:lnSpc>
              <a:buFont typeface="Arial"/>
              <a:buChar char="•"/>
            </a:pPr>
            <a:r>
              <a:rPr lang="en-US" sz="3100">
                <a:solidFill>
                  <a:srgbClr val="000000"/>
                </a:solidFill>
                <a:latin typeface="Canva Sans"/>
              </a:rPr>
              <a:t>Gathered information on the specific features or qualities that the products are known for.</a:t>
            </a:r>
          </a:p>
          <a:p>
            <a:pPr marL="669291" indent="-334646" lvl="1">
              <a:lnSpc>
                <a:spcPts val="4340"/>
              </a:lnSpc>
              <a:buFont typeface="Arial"/>
              <a:buChar char="•"/>
            </a:pPr>
            <a:r>
              <a:rPr lang="en-US" sz="3100">
                <a:solidFill>
                  <a:srgbClr val="000000"/>
                </a:solidFill>
                <a:latin typeface="Canva Sans"/>
              </a:rPr>
              <a:t>Acquired rankings of the products in the electronics category.</a:t>
            </a:r>
          </a:p>
          <a:p>
            <a:pPr marL="669291" indent="-334646" lvl="1">
              <a:lnSpc>
                <a:spcPts val="4340"/>
              </a:lnSpc>
              <a:buFont typeface="Arial"/>
              <a:buChar char="•"/>
            </a:pPr>
            <a:r>
              <a:rPr lang="en-US" sz="3100">
                <a:solidFill>
                  <a:srgbClr val="000000"/>
                </a:solidFill>
                <a:latin typeface="Canva Sans"/>
              </a:rPr>
              <a:t>Determined the rankings of the products specifically within the laptops category, enabling a more focused analysis of their performance within this segment.</a:t>
            </a:r>
          </a:p>
          <a:p>
            <a:pPr marL="669291" indent="-334646" lvl="1">
              <a:lnSpc>
                <a:spcPts val="4340"/>
              </a:lnSpc>
              <a:buFont typeface="Arial"/>
              <a:buChar char="•"/>
            </a:pPr>
            <a:r>
              <a:rPr lang="en-US" sz="3100">
                <a:solidFill>
                  <a:srgbClr val="000000"/>
                </a:solidFill>
                <a:latin typeface="Canva Sans"/>
              </a:rPr>
              <a:t>Extracted reviews and utilized keywords to perform sentiment analysis, revealing customer opinions and sentiments towards the products.</a:t>
            </a:r>
          </a:p>
          <a:p>
            <a:pPr marL="0" indent="0" lvl="0">
              <a:lnSpc>
                <a:spcPts val="4340"/>
              </a:lnSpc>
              <a:spcBef>
                <a:spcPct val="0"/>
              </a:spcBef>
            </a:pPr>
          </a:p>
        </p:txBody>
      </p:sp>
      <p:sp>
        <p:nvSpPr>
          <p:cNvPr name="TextBox 4" id="4"/>
          <p:cNvSpPr txBox="true"/>
          <p:nvPr/>
        </p:nvSpPr>
        <p:spPr>
          <a:xfrm rot="0">
            <a:off x="-227308" y="164440"/>
            <a:ext cx="18742616" cy="1160704"/>
          </a:xfrm>
          <a:prstGeom prst="rect">
            <a:avLst/>
          </a:prstGeom>
        </p:spPr>
        <p:txBody>
          <a:bodyPr anchor="t" rtlCol="false" tIns="0" lIns="0" bIns="0" rIns="0">
            <a:spAutoFit/>
          </a:bodyPr>
          <a:lstStyle/>
          <a:p>
            <a:pPr algn="ctr" marL="0" indent="0" lvl="0">
              <a:lnSpc>
                <a:spcPts val="9520"/>
              </a:lnSpc>
              <a:spcBef>
                <a:spcPct val="0"/>
              </a:spcBef>
            </a:pPr>
            <a:r>
              <a:rPr lang="en-US" sz="6800">
                <a:solidFill>
                  <a:srgbClr val="000000"/>
                </a:solidFill>
                <a:latin typeface="Canva Sans Bold"/>
              </a:rPr>
              <a:t>My thought process during web scraping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2445878" y="3385965"/>
            <a:ext cx="13396244" cy="3515070"/>
          </a:xfrm>
          <a:custGeom>
            <a:avLst/>
            <a:gdLst/>
            <a:ahLst/>
            <a:cxnLst/>
            <a:rect r="r" b="b" t="t" l="l"/>
            <a:pathLst>
              <a:path h="3515070" w="13396244">
                <a:moveTo>
                  <a:pt x="0" y="0"/>
                </a:moveTo>
                <a:lnTo>
                  <a:pt x="13396244" y="0"/>
                </a:lnTo>
                <a:lnTo>
                  <a:pt x="13396244" y="3515070"/>
                </a:lnTo>
                <a:lnTo>
                  <a:pt x="0" y="3515070"/>
                </a:lnTo>
                <a:lnTo>
                  <a:pt x="0" y="0"/>
                </a:lnTo>
                <a:close/>
              </a:path>
            </a:pathLst>
          </a:custGeom>
          <a:blipFill>
            <a:blip r:embed="rId2"/>
            <a:stretch>
              <a:fillRect l="0" t="0" r="0" b="0"/>
            </a:stretch>
          </a:blipFill>
        </p:spPr>
      </p:sp>
      <p:sp>
        <p:nvSpPr>
          <p:cNvPr name="Freeform 3" id="3"/>
          <p:cNvSpPr/>
          <p:nvPr/>
        </p:nvSpPr>
        <p:spPr>
          <a:xfrm flipH="false" flipV="false" rot="0">
            <a:off x="1414146" y="7849891"/>
            <a:ext cx="15459707" cy="2233271"/>
          </a:xfrm>
          <a:custGeom>
            <a:avLst/>
            <a:gdLst/>
            <a:ahLst/>
            <a:cxnLst/>
            <a:rect r="r" b="b" t="t" l="l"/>
            <a:pathLst>
              <a:path h="2233271" w="15459707">
                <a:moveTo>
                  <a:pt x="0" y="0"/>
                </a:moveTo>
                <a:lnTo>
                  <a:pt x="15459708" y="0"/>
                </a:lnTo>
                <a:lnTo>
                  <a:pt x="15459708" y="2233272"/>
                </a:lnTo>
                <a:lnTo>
                  <a:pt x="0" y="2233272"/>
                </a:lnTo>
                <a:lnTo>
                  <a:pt x="0" y="0"/>
                </a:lnTo>
                <a:close/>
              </a:path>
            </a:pathLst>
          </a:custGeom>
          <a:blipFill>
            <a:blip r:embed="rId3"/>
            <a:stretch>
              <a:fillRect l="0" t="0" r="0" b="0"/>
            </a:stretch>
          </a:blipFill>
        </p:spPr>
      </p:sp>
      <p:sp>
        <p:nvSpPr>
          <p:cNvPr name="TextBox 4" id="4"/>
          <p:cNvSpPr txBox="true"/>
          <p:nvPr/>
        </p:nvSpPr>
        <p:spPr>
          <a:xfrm rot="0">
            <a:off x="0" y="216015"/>
            <a:ext cx="17765001" cy="2477087"/>
          </a:xfrm>
          <a:prstGeom prst="rect">
            <a:avLst/>
          </a:prstGeom>
        </p:spPr>
        <p:txBody>
          <a:bodyPr anchor="t" rtlCol="false" tIns="0" lIns="0" bIns="0" rIns="0">
            <a:spAutoFit/>
          </a:bodyPr>
          <a:lstStyle/>
          <a:p>
            <a:pPr algn="ctr" marL="0" indent="0" lvl="0">
              <a:lnSpc>
                <a:spcPts val="9940"/>
              </a:lnSpc>
              <a:spcBef>
                <a:spcPct val="0"/>
              </a:spcBef>
            </a:pPr>
            <a:r>
              <a:rPr lang="en-US" sz="7100">
                <a:solidFill>
                  <a:srgbClr val="000000"/>
                </a:solidFill>
                <a:latin typeface="Canva Sans Bold"/>
              </a:rPr>
              <a:t>3. Cleaned the data using python script and used sentiment analysis</a:t>
            </a:r>
          </a:p>
        </p:txBody>
      </p:sp>
      <p:sp>
        <p:nvSpPr>
          <p:cNvPr name="TextBox 5" id="5"/>
          <p:cNvSpPr txBox="true"/>
          <p:nvPr/>
        </p:nvSpPr>
        <p:spPr>
          <a:xfrm rot="0">
            <a:off x="8489581" y="2716043"/>
            <a:ext cx="1308837" cy="580305"/>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000000"/>
                </a:solidFill>
                <a:latin typeface="Canva Sans"/>
              </a:rPr>
              <a:t>INPUT</a:t>
            </a:r>
          </a:p>
        </p:txBody>
      </p:sp>
      <p:sp>
        <p:nvSpPr>
          <p:cNvPr name="TextBox 6" id="6"/>
          <p:cNvSpPr txBox="true"/>
          <p:nvPr/>
        </p:nvSpPr>
        <p:spPr>
          <a:xfrm rot="0">
            <a:off x="8264957" y="7051973"/>
            <a:ext cx="1758085" cy="580305"/>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000000"/>
                </a:solidFill>
                <a:latin typeface="Canva Sans"/>
              </a:rPr>
              <a:t>OUTPUT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8838495" y="4633655"/>
            <a:ext cx="8299245" cy="5181163"/>
          </a:xfrm>
          <a:custGeom>
            <a:avLst/>
            <a:gdLst/>
            <a:ahLst/>
            <a:cxnLst/>
            <a:rect r="r" b="b" t="t" l="l"/>
            <a:pathLst>
              <a:path h="5181163" w="8299245">
                <a:moveTo>
                  <a:pt x="0" y="0"/>
                </a:moveTo>
                <a:lnTo>
                  <a:pt x="8299246" y="0"/>
                </a:lnTo>
                <a:lnTo>
                  <a:pt x="8299246" y="5181163"/>
                </a:lnTo>
                <a:lnTo>
                  <a:pt x="0" y="5181163"/>
                </a:lnTo>
                <a:lnTo>
                  <a:pt x="0" y="0"/>
                </a:lnTo>
                <a:close/>
              </a:path>
            </a:pathLst>
          </a:custGeom>
          <a:blipFill>
            <a:blip r:embed="rId2"/>
            <a:stretch>
              <a:fillRect l="0" t="-165984" r="-63831" b="0"/>
            </a:stretch>
          </a:blipFill>
        </p:spPr>
      </p:sp>
      <p:sp>
        <p:nvSpPr>
          <p:cNvPr name="Freeform 3" id="3"/>
          <p:cNvSpPr/>
          <p:nvPr/>
        </p:nvSpPr>
        <p:spPr>
          <a:xfrm flipH="false" flipV="false" rot="0">
            <a:off x="319484" y="532264"/>
            <a:ext cx="8025660" cy="9282554"/>
          </a:xfrm>
          <a:custGeom>
            <a:avLst/>
            <a:gdLst/>
            <a:ahLst/>
            <a:cxnLst/>
            <a:rect r="r" b="b" t="t" l="l"/>
            <a:pathLst>
              <a:path h="9282554" w="8025660">
                <a:moveTo>
                  <a:pt x="0" y="0"/>
                </a:moveTo>
                <a:lnTo>
                  <a:pt x="8025660" y="0"/>
                </a:lnTo>
                <a:lnTo>
                  <a:pt x="8025660" y="9282554"/>
                </a:lnTo>
                <a:lnTo>
                  <a:pt x="0" y="9282554"/>
                </a:lnTo>
                <a:lnTo>
                  <a:pt x="0" y="0"/>
                </a:lnTo>
                <a:close/>
              </a:path>
            </a:pathLst>
          </a:custGeom>
          <a:blipFill>
            <a:blip r:embed="rId2"/>
            <a:stretch>
              <a:fillRect l="-795" t="0" r="-79266" b="-57790"/>
            </a:stretch>
          </a:blipFill>
        </p:spPr>
      </p:sp>
      <p:sp>
        <p:nvSpPr>
          <p:cNvPr name="TextBox 4" id="4"/>
          <p:cNvSpPr txBox="true"/>
          <p:nvPr/>
        </p:nvSpPr>
        <p:spPr>
          <a:xfrm rot="0">
            <a:off x="8838495" y="622179"/>
            <a:ext cx="9231611" cy="3235839"/>
          </a:xfrm>
          <a:prstGeom prst="rect">
            <a:avLst/>
          </a:prstGeom>
        </p:spPr>
        <p:txBody>
          <a:bodyPr anchor="t" rtlCol="false" tIns="0" lIns="0" bIns="0" rIns="0">
            <a:spAutoFit/>
          </a:bodyPr>
          <a:lstStyle/>
          <a:p>
            <a:pPr marL="0" indent="0" lvl="0">
              <a:lnSpc>
                <a:spcPts val="8601"/>
              </a:lnSpc>
              <a:spcBef>
                <a:spcPct val="0"/>
              </a:spcBef>
            </a:pPr>
            <a:r>
              <a:rPr lang="en-US" sz="6143">
                <a:solidFill>
                  <a:srgbClr val="000000"/>
                </a:solidFill>
                <a:latin typeface="Canva Sans Bold"/>
              </a:rPr>
              <a:t>4. Python code to make a knowledge graph using networkx</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6134056" y="510607"/>
            <a:ext cx="11714182" cy="9265786"/>
          </a:xfrm>
          <a:custGeom>
            <a:avLst/>
            <a:gdLst/>
            <a:ahLst/>
            <a:cxnLst/>
            <a:rect r="r" b="b" t="t" l="l"/>
            <a:pathLst>
              <a:path h="9265786" w="11714182">
                <a:moveTo>
                  <a:pt x="0" y="0"/>
                </a:moveTo>
                <a:lnTo>
                  <a:pt x="11714182" y="0"/>
                </a:lnTo>
                <a:lnTo>
                  <a:pt x="11714182" y="9265786"/>
                </a:lnTo>
                <a:lnTo>
                  <a:pt x="0" y="9265786"/>
                </a:lnTo>
                <a:lnTo>
                  <a:pt x="0" y="0"/>
                </a:lnTo>
                <a:close/>
              </a:path>
            </a:pathLst>
          </a:custGeom>
          <a:blipFill>
            <a:blip r:embed="rId2"/>
            <a:stretch>
              <a:fillRect l="0" t="0" r="0" b="0"/>
            </a:stretch>
          </a:blipFill>
        </p:spPr>
      </p:sp>
      <p:sp>
        <p:nvSpPr>
          <p:cNvPr name="TextBox 3" id="3"/>
          <p:cNvSpPr txBox="true"/>
          <p:nvPr/>
        </p:nvSpPr>
        <p:spPr>
          <a:xfrm rot="0">
            <a:off x="336055" y="2886777"/>
            <a:ext cx="6426185" cy="4351521"/>
          </a:xfrm>
          <a:prstGeom prst="rect">
            <a:avLst/>
          </a:prstGeom>
        </p:spPr>
        <p:txBody>
          <a:bodyPr anchor="t" rtlCol="false" tIns="0" lIns="0" bIns="0" rIns="0">
            <a:spAutoFit/>
          </a:bodyPr>
          <a:lstStyle/>
          <a:p>
            <a:pPr algn="just" marL="0" indent="0" lvl="0">
              <a:lnSpc>
                <a:spcPts val="11620"/>
              </a:lnSpc>
              <a:spcBef>
                <a:spcPct val="0"/>
              </a:spcBef>
            </a:pPr>
            <a:r>
              <a:rPr lang="en-US" sz="8300">
                <a:solidFill>
                  <a:srgbClr val="000000"/>
                </a:solidFill>
                <a:latin typeface="Canva Sans Bold"/>
              </a:rPr>
              <a:t>Output Knowledge graph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DAFkfzd31Bo</dc:identifier>
  <dcterms:modified xsi:type="dcterms:W3CDTF">2011-08-01T06:04:30Z</dcterms:modified>
  <cp:revision>1</cp:revision>
  <dc:title>HPsolve Final submission Atman Ainapure</dc:title>
</cp:coreProperties>
</file>