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erebri Bold" charset="1" panose="00000800000000000000"/>
      <p:regular r:id="rId20"/>
    </p:embeddedFont>
    <p:embeddedFont>
      <p:font typeface="Cerebri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i.org/10.1186/s40537-019-0191-6" TargetMode="External" Type="http://schemas.openxmlformats.org/officeDocument/2006/relationships/hyperlink"/><Relationship Id="rId3" Target="https://www.mtn.ng/investors/financial-reporting/" TargetMode="External" Type="http://schemas.openxmlformats.org/officeDocument/2006/relationships/hyperlink"/><Relationship Id="rId4" Target="https://doi.org/10.1016/j.eswa.2010.08.023" TargetMode="External" Type="http://schemas.openxmlformats.org/officeDocument/2006/relationships/hyperlink"/><Relationship Id="rId5" Target="https://doi.org/10.1109/BigData.2015.7363988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kaggle.com/datasets/blastchar/telco-customer-churn" TargetMode="External" Type="http://schemas.openxmlformats.org/officeDocument/2006/relationships/hyperlink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4740" t="0" r="0" b="-353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901964">
            <a:off x="-5379857" y="5826904"/>
            <a:ext cx="17738016" cy="10436222"/>
          </a:xfrm>
          <a:custGeom>
            <a:avLst/>
            <a:gdLst/>
            <a:ahLst/>
            <a:cxnLst/>
            <a:rect r="r" b="b" t="t" l="l"/>
            <a:pathLst>
              <a:path h="10436222" w="17738016">
                <a:moveTo>
                  <a:pt x="0" y="0"/>
                </a:moveTo>
                <a:lnTo>
                  <a:pt x="17738017" y="0"/>
                </a:lnTo>
                <a:lnTo>
                  <a:pt x="17738017" y="10436223"/>
                </a:lnTo>
                <a:lnTo>
                  <a:pt x="0" y="1043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8901964">
            <a:off x="-4961549" y="6430266"/>
            <a:ext cx="16847419" cy="9484271"/>
            <a:chOff x="0" y="0"/>
            <a:chExt cx="1580679" cy="8898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80679" cy="889845"/>
            </a:xfrm>
            <a:custGeom>
              <a:avLst/>
              <a:gdLst/>
              <a:ahLst/>
              <a:cxnLst/>
              <a:rect r="r" b="b" t="t" l="l"/>
              <a:pathLst>
                <a:path h="889845" w="1580679">
                  <a:moveTo>
                    <a:pt x="0" y="0"/>
                  </a:moveTo>
                  <a:lnTo>
                    <a:pt x="1580679" y="0"/>
                  </a:lnTo>
                  <a:lnTo>
                    <a:pt x="1580679" y="889845"/>
                  </a:lnTo>
                  <a:lnTo>
                    <a:pt x="0" y="889845"/>
                  </a:lnTo>
                  <a:close/>
                </a:path>
              </a:pathLst>
            </a:custGeom>
            <a:solidFill>
              <a:srgbClr val="00263B">
                <a:alpha val="8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580679" cy="946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3166732">
            <a:off x="-6918315" y="-2411873"/>
            <a:ext cx="20814934" cy="12246537"/>
          </a:xfrm>
          <a:custGeom>
            <a:avLst/>
            <a:gdLst/>
            <a:ahLst/>
            <a:cxnLst/>
            <a:rect r="r" b="b" t="t" l="l"/>
            <a:pathLst>
              <a:path h="12246537" w="20814934">
                <a:moveTo>
                  <a:pt x="0" y="0"/>
                </a:moveTo>
                <a:lnTo>
                  <a:pt x="20814933" y="0"/>
                </a:lnTo>
                <a:lnTo>
                  <a:pt x="20814933" y="12246537"/>
                </a:lnTo>
                <a:lnTo>
                  <a:pt x="0" y="12246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3936143">
            <a:off x="-5841944" y="-3484227"/>
            <a:ext cx="22553970" cy="13678312"/>
            <a:chOff x="0" y="0"/>
            <a:chExt cx="1803280" cy="1093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03280" cy="1093636"/>
            </a:xfrm>
            <a:custGeom>
              <a:avLst/>
              <a:gdLst/>
              <a:ahLst/>
              <a:cxnLst/>
              <a:rect r="r" b="b" t="t" l="l"/>
              <a:pathLst>
                <a:path h="1093636" w="1803280">
                  <a:moveTo>
                    <a:pt x="0" y="0"/>
                  </a:moveTo>
                  <a:lnTo>
                    <a:pt x="1803280" y="0"/>
                  </a:lnTo>
                  <a:lnTo>
                    <a:pt x="1803280" y="1093636"/>
                  </a:lnTo>
                  <a:lnTo>
                    <a:pt x="0" y="10936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803280" cy="1150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927357" y="5948994"/>
            <a:ext cx="5527834" cy="1905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750426" y="5772064"/>
            <a:ext cx="353861" cy="35386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63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4301" y="5772064"/>
            <a:ext cx="353861" cy="35386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63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9612" y="5772064"/>
            <a:ext cx="353861" cy="35386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63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29700" y="2282728"/>
            <a:ext cx="8332217" cy="192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679"/>
              </a:lnSpc>
            </a:pPr>
            <a:r>
              <a:rPr lang="en-US" b="true" sz="11199" spc="-447">
                <a:solidFill>
                  <a:srgbClr val="00263B"/>
                </a:solidFill>
                <a:latin typeface="Cerebri Bold"/>
                <a:ea typeface="Cerebri Bold"/>
                <a:cs typeface="Cerebri Bold"/>
                <a:sym typeface="Cerebri Bold"/>
              </a:rPr>
              <a:t>Customer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9700" y="962429"/>
            <a:ext cx="5604408" cy="192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679"/>
              </a:lnSpc>
            </a:pPr>
            <a:r>
              <a:rPr lang="en-US" b="true" sz="11199" spc="-447">
                <a:solidFill>
                  <a:srgbClr val="00263B"/>
                </a:solidFill>
                <a:latin typeface="Cerebri Bold"/>
                <a:ea typeface="Cerebri Bold"/>
                <a:cs typeface="Cerebri Bold"/>
                <a:sym typeface="Cerebri Bold"/>
              </a:rPr>
              <a:t>MTN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9700" y="3703860"/>
            <a:ext cx="11953907" cy="192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679"/>
              </a:lnSpc>
            </a:pPr>
            <a:r>
              <a:rPr lang="en-US" b="true" sz="11199" spc="-447">
                <a:solidFill>
                  <a:srgbClr val="00263B"/>
                </a:solidFill>
                <a:latin typeface="Cerebri Bold"/>
                <a:ea typeface="Cerebri Bold"/>
                <a:cs typeface="Cerebri Bold"/>
                <a:sym typeface="Cerebri Bold"/>
              </a:rPr>
              <a:t>Churn Reduction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0426" y="6892524"/>
            <a:ext cx="608533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Presentation By: Maruf Ajimati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0426" y="7859314"/>
            <a:ext cx="608533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Course: BAN6800 Business Analytics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2519045"/>
            <a:ext cx="10563307" cy="728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Total Rows: 7,032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Total Columns: 23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Key variables:</a:t>
            </a:r>
          </a:p>
          <a:p>
            <a:pPr algn="l" marL="1511295" indent="-503765" lvl="2">
              <a:lnSpc>
                <a:spcPts val="5844"/>
              </a:lnSpc>
              <a:buFont typeface="Arial"/>
              <a:buChar char="⚬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Demographics: gender, SeniorCitizen, Part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ner</a:t>
            </a:r>
          </a:p>
          <a:p>
            <a:pPr algn="l" marL="1511295" indent="-503765" lvl="2">
              <a:lnSpc>
                <a:spcPts val="5844"/>
              </a:lnSpc>
              <a:buFont typeface="Arial"/>
              <a:buChar char="⚬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Services: InternetService, Contract, StreamingTV</a:t>
            </a:r>
          </a:p>
          <a:p>
            <a:pPr algn="l" marL="1511295" indent="-503765" lvl="2">
              <a:lnSpc>
                <a:spcPts val="5844"/>
              </a:lnSpc>
              <a:buFont typeface="Arial"/>
              <a:buChar char="⚬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Financials: MonthlyCharges, TotalCharges</a:t>
            </a:r>
          </a:p>
          <a:p>
            <a:pPr algn="l" marL="1511295" indent="-503765" lvl="2">
              <a:lnSpc>
                <a:spcPts val="5844"/>
              </a:lnSpc>
              <a:buFont typeface="Arial"/>
              <a:buChar char="⚬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Target: Churn</a:t>
            </a:r>
          </a:p>
          <a:p>
            <a:pPr algn="l" marL="1511295" indent="-503765" lvl="2">
              <a:lnSpc>
                <a:spcPts val="5844"/>
              </a:lnSpc>
              <a:buFont typeface="Arial"/>
              <a:buChar char="⚬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File: cleaned_telco.csv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069081" y="2297044"/>
            <a:ext cx="5992538" cy="5692911"/>
          </a:xfrm>
          <a:custGeom>
            <a:avLst/>
            <a:gdLst/>
            <a:ahLst/>
            <a:cxnLst/>
            <a:rect r="r" b="b" t="t" l="l"/>
            <a:pathLst>
              <a:path h="5692911" w="5992538">
                <a:moveTo>
                  <a:pt x="0" y="0"/>
                </a:moveTo>
                <a:lnTo>
                  <a:pt x="5992538" y="0"/>
                </a:lnTo>
                <a:lnTo>
                  <a:pt x="5992538" y="5692912"/>
                </a:lnTo>
                <a:lnTo>
                  <a:pt x="0" y="5692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Final Dataset Snapshot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3636395"/>
            <a:ext cx="10563307" cy="435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Python Notebook for data processing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Pandas for cleaning, transformation, a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nd export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G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itHub will host final .csv and .py script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These tools enable reproducibility, collaboration, and transparency (Saltz, 2015)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546383" y="1960110"/>
            <a:ext cx="6712917" cy="6815144"/>
          </a:xfrm>
          <a:custGeom>
            <a:avLst/>
            <a:gdLst/>
            <a:ahLst/>
            <a:cxnLst/>
            <a:rect r="r" b="b" t="t" l="l"/>
            <a:pathLst>
              <a:path h="6815144" w="6712917">
                <a:moveTo>
                  <a:pt x="0" y="0"/>
                </a:moveTo>
                <a:lnTo>
                  <a:pt x="6712917" y="0"/>
                </a:lnTo>
                <a:lnTo>
                  <a:pt x="6712917" y="6815145"/>
                </a:lnTo>
                <a:lnTo>
                  <a:pt x="0" y="6815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2297840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Tools Used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3072126"/>
            <a:ext cx="9918080" cy="508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Begi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 model development using classification tech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niques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Use precision, recall, and ROC-AUC to evaluate model performance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Iterate using Agile sprints and feedback loops (MTN Group, 2024)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006790" y="2104056"/>
            <a:ext cx="6078889" cy="6078889"/>
          </a:xfrm>
          <a:custGeom>
            <a:avLst/>
            <a:gdLst/>
            <a:ahLst/>
            <a:cxnLst/>
            <a:rect r="r" b="b" t="t" l="l"/>
            <a:pathLst>
              <a:path h="6078889" w="6078889">
                <a:moveTo>
                  <a:pt x="0" y="0"/>
                </a:moveTo>
                <a:lnTo>
                  <a:pt x="6078889" y="0"/>
                </a:lnTo>
                <a:lnTo>
                  <a:pt x="6078889" y="6078888"/>
                </a:lnTo>
                <a:lnTo>
                  <a:pt x="0" y="6078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733571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What’s Next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8270" y="2506885"/>
            <a:ext cx="16108082" cy="647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2" indent="-280671" lvl="1">
              <a:lnSpc>
                <a:spcPts val="4342"/>
              </a:lnSpc>
              <a:buFont typeface="Arial"/>
              <a:buChar char="•"/>
            </a:pP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Ahmad, A. K., Jafar, A., &amp; Aljoumaa, K. (2019). Customer churn prediction in telecom using machine learning in big data platform. Journal of Big Data, 6(1), 1–24. </a:t>
            </a: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  <a:hlinkClick r:id="rId2" tooltip="https://doi.org/10.1186/s40537-019-0191-6"/>
              </a:rPr>
              <a:t>https://doi.org/10.1186/s40537-019-0191-6</a:t>
            </a:r>
          </a:p>
          <a:p>
            <a:pPr algn="l" marL="561342" indent="-280671" lvl="1">
              <a:lnSpc>
                <a:spcPts val="4342"/>
              </a:lnSpc>
              <a:buFont typeface="Arial"/>
              <a:buChar char="•"/>
            </a:pP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IBM Sample Data Sets. (2018). Telco Customer Churn. Kaggle. https://www.kaggle.com/datasets/blastchar/telco-customer-churn</a:t>
            </a:r>
          </a:p>
          <a:p>
            <a:pPr algn="l" marL="561342" indent="-280671" lvl="1">
              <a:lnSpc>
                <a:spcPts val="4342"/>
              </a:lnSpc>
              <a:buFont typeface="Arial"/>
              <a:buChar char="•"/>
            </a:pP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MTN Group. (2024). MTN Group Integrated Report 2023. Retrieved from </a:t>
            </a: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  <a:hlinkClick r:id="rId3" tooltip="https://www.mtn.ng/investors/financial-reporting/"/>
              </a:rPr>
              <a:t>https://www.mtn.ng/investors/financial-reporting/</a:t>
            </a:r>
          </a:p>
          <a:p>
            <a:pPr algn="l" marL="561342" indent="-280671" lvl="1">
              <a:lnSpc>
                <a:spcPts val="4342"/>
              </a:lnSpc>
              <a:buFont typeface="Arial"/>
              <a:buChar char="•"/>
            </a:pP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Verbeke, W., Martens, D., Mues, C., &amp; Baesens, B. (2011). Building comprehensible customer churn prediction models with advanced rule induction techniques. Expert Systems with Applications, 38(3), 2354–2364. </a:t>
            </a: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  <a:hlinkClick r:id="rId4" tooltip="https://doi.org/10.1016/j.eswa.2010.08.023"/>
              </a:rPr>
              <a:t>https://doi.org/10.1016/j.eswa.2010.08.023</a:t>
            </a:r>
          </a:p>
          <a:p>
            <a:pPr algn="l" marL="561342" indent="-280671" lvl="1">
              <a:lnSpc>
                <a:spcPts val="4342"/>
              </a:lnSpc>
              <a:buFont typeface="Arial"/>
              <a:buChar char="•"/>
            </a:pP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Saltz, J. S. (2015). The need for new processes, methodologies and tools to support big data teams and improve big data project effectiveness. 2015 IEEE International Conference on Big Data, 2066–2071. </a:t>
            </a:r>
            <a:r>
              <a:rPr lang="en-US" sz="2600" spc="-78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  <a:hlinkClick r:id="rId5" tooltip="https://doi.org/10.1109/BigData.2015.7363988"/>
              </a:rPr>
              <a:t>https://doi.org/10.1109/BigData.2015.7363988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8270" y="1191610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References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7" r="0" b="-927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4171" y="570325"/>
            <a:ext cx="17279659" cy="9146351"/>
            <a:chOff x="0" y="0"/>
            <a:chExt cx="4551021" cy="24089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51021" cy="2408916"/>
            </a:xfrm>
            <a:custGeom>
              <a:avLst/>
              <a:gdLst/>
              <a:ahLst/>
              <a:cxnLst/>
              <a:rect r="r" b="b" t="t" l="l"/>
              <a:pathLst>
                <a:path h="2408916" w="4551021">
                  <a:moveTo>
                    <a:pt x="0" y="0"/>
                  </a:moveTo>
                  <a:lnTo>
                    <a:pt x="4551021" y="0"/>
                  </a:lnTo>
                  <a:lnTo>
                    <a:pt x="4551021" y="2408916"/>
                  </a:lnTo>
                  <a:lnTo>
                    <a:pt x="0" y="2408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551021" cy="2466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76232" y="3444714"/>
            <a:ext cx="13335535" cy="306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94"/>
              </a:lnSpc>
            </a:pPr>
            <a:r>
              <a:rPr lang="en-US" sz="17924" spc="-716">
                <a:solidFill>
                  <a:srgbClr val="FFFFFF"/>
                </a:solidFill>
                <a:latin typeface="Cerebri"/>
                <a:ea typeface="Cerebri"/>
                <a:cs typeface="Cerebri"/>
                <a:sym typeface="Cere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562770"/>
            <a:ext cx="16230600" cy="4386544"/>
            <a:chOff x="0" y="0"/>
            <a:chExt cx="4274726" cy="11553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155304"/>
            </a:xfrm>
            <a:custGeom>
              <a:avLst/>
              <a:gdLst/>
              <a:ahLst/>
              <a:cxnLst/>
              <a:rect r="r" b="b" t="t" l="l"/>
              <a:pathLst>
                <a:path h="1155304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155304"/>
                  </a:lnTo>
                  <a:lnTo>
                    <a:pt x="0" y="1155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263B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74726" cy="1212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04105" y="4154442"/>
            <a:ext cx="13279790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MTN Nigeria faces high customer churn, especially in the prepaid segment, leading to revenue instability.</a:t>
            </a:r>
          </a:p>
          <a:p>
            <a:pPr algn="ctr">
              <a:lnSpc>
                <a:spcPts val="4199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The business objective is to build a predictive model that identifies at-risk customers early and enables targeted retention strategies.</a:t>
            </a:r>
          </a:p>
          <a:p>
            <a:pPr algn="ctr">
              <a:lnSpc>
                <a:spcPts val="4199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Predictive analytics has been proven to improve customer retention outcomes in telecom (Ahmad et al., 2019).</a:t>
            </a:r>
          </a:p>
          <a:p>
            <a:pPr algn="ctr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489580" y="1828799"/>
            <a:ext cx="9308840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 spc="-240">
                <a:solidFill>
                  <a:srgbClr val="00263B"/>
                </a:solidFill>
                <a:latin typeface="Cerebri Bold"/>
                <a:ea typeface="Cerebri Bold"/>
                <a:cs typeface="Cerebri Bold"/>
                <a:sym typeface="Cerebri Bold"/>
              </a:rPr>
              <a:t>Business Problem Recap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327" y="2581327"/>
            <a:ext cx="11985626" cy="728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4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Dataset: Telco Customer Churn (IBM Sample Data Sets, 2018)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Contains 7,043 records and 21 features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Includes customer demographics, service usage, billing, and churn status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Suitable for modeling MTN’s prepaid churn problem  (MTN Group, 2024)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Dataset was downloaded from: </a:t>
            </a:r>
            <a:r>
              <a:rPr lang="en-US" sz="3499" spc="-104" u="sng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  <a:hlinkClick r:id="rId2" tooltip="https://www.kaggle.com/datasets/blastchar/telco-customer-churn"/>
              </a:rPr>
              <a:t>https://www.kaggle.com/datasets/blastchar/telco-customer-churn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34840" y="2899535"/>
            <a:ext cx="4053078" cy="5514392"/>
          </a:xfrm>
          <a:custGeom>
            <a:avLst/>
            <a:gdLst/>
            <a:ahLst/>
            <a:cxnLst/>
            <a:rect r="r" b="b" t="t" l="l"/>
            <a:pathLst>
              <a:path h="5514392" w="4053078">
                <a:moveTo>
                  <a:pt x="0" y="0"/>
                </a:moveTo>
                <a:lnTo>
                  <a:pt x="4053078" y="0"/>
                </a:lnTo>
                <a:lnTo>
                  <a:pt x="4053078" y="5514392"/>
                </a:lnTo>
                <a:lnTo>
                  <a:pt x="0" y="5514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261053"/>
            <a:ext cx="6042205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Dataset Source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327" y="2836282"/>
            <a:ext cx="11985626" cy="582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4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The dataset was imported into Python via Jupyter Notebook.</a:t>
            </a:r>
          </a:p>
          <a:p>
            <a:pPr algn="l">
              <a:lnSpc>
                <a:spcPts val="5844"/>
              </a:lnSpc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Initial inspection showed: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Blank values in TotalCharges column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Mixed data types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Presence of categorical and numerical features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Each variable was reviewed for relevance to churn prediction (Verbeke et al., 2011).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168878" y="2093808"/>
            <a:ext cx="5619058" cy="6099384"/>
          </a:xfrm>
          <a:custGeom>
            <a:avLst/>
            <a:gdLst/>
            <a:ahLst/>
            <a:cxnLst/>
            <a:rect r="r" b="b" t="t" l="l"/>
            <a:pathLst>
              <a:path h="6099384" w="5619058">
                <a:moveTo>
                  <a:pt x="0" y="0"/>
                </a:moveTo>
                <a:lnTo>
                  <a:pt x="5619058" y="0"/>
                </a:lnTo>
                <a:lnTo>
                  <a:pt x="5619058" y="6099384"/>
                </a:lnTo>
                <a:lnTo>
                  <a:pt x="0" y="609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516008"/>
            <a:ext cx="11663104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Data Collection &amp; Initial Review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327" y="3510457"/>
            <a:ext cx="11985626" cy="435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TotalCharges contained blank strings; converted to numeric using pd.to_numeric()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Rows with missing TotalCharges were dropped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Dataset reduced from 7,043 to 7,032 valid rows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Index reset to maintain row consistency (Saltz, 2015)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992356" y="4866927"/>
            <a:ext cx="5266944" cy="4114800"/>
          </a:xfrm>
          <a:custGeom>
            <a:avLst/>
            <a:gdLst/>
            <a:ahLst/>
            <a:cxnLst/>
            <a:rect r="r" b="b" t="t" l="l"/>
            <a:pathLst>
              <a:path h="4114800" w="5266944">
                <a:moveTo>
                  <a:pt x="0" y="0"/>
                </a:moveTo>
                <a:lnTo>
                  <a:pt x="5266944" y="0"/>
                </a:lnTo>
                <a:lnTo>
                  <a:pt x="52669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2095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Data Cleaning –</a:t>
            </a:r>
          </a:p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Missing and Invalid Values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2519045"/>
            <a:ext cx="10705170" cy="508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Two new features were created: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AvgChargesPerM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onth = TotalCharges / tenure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Helps 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assess average value per user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IsSenior = binary flag for SeniorCitizen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Simplifi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es modeling and improves interpretability (Verbeke et al., 2011)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486592" y="2934492"/>
            <a:ext cx="5555681" cy="5848086"/>
          </a:xfrm>
          <a:custGeom>
            <a:avLst/>
            <a:gdLst/>
            <a:ahLst/>
            <a:cxnLst/>
            <a:rect r="r" b="b" t="t" l="l"/>
            <a:pathLst>
              <a:path h="5848086" w="5555681">
                <a:moveTo>
                  <a:pt x="0" y="0"/>
                </a:moveTo>
                <a:lnTo>
                  <a:pt x="5555682" y="0"/>
                </a:lnTo>
                <a:lnTo>
                  <a:pt x="5555682" y="5848086"/>
                </a:lnTo>
                <a:lnTo>
                  <a:pt x="0" y="58480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2519045"/>
            <a:ext cx="10705170" cy="508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All categorical values retained in stri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ng format for later encoding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Numerical v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alues normalized where needed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Outliers reviewed but retained due to business logic (e.g., tenure = 0)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Th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e cleaned data is stored as cleaned_telco.csv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024418" y="3408920"/>
            <a:ext cx="5234882" cy="5282909"/>
          </a:xfrm>
          <a:custGeom>
            <a:avLst/>
            <a:gdLst/>
            <a:ahLst/>
            <a:cxnLst/>
            <a:rect r="r" b="b" t="t" l="l"/>
            <a:pathLst>
              <a:path h="5282909" w="5234882">
                <a:moveTo>
                  <a:pt x="0" y="0"/>
                </a:moveTo>
                <a:lnTo>
                  <a:pt x="5234882" y="0"/>
                </a:lnTo>
                <a:lnTo>
                  <a:pt x="5234882" y="5282909"/>
                </a:lnTo>
                <a:lnTo>
                  <a:pt x="0" y="528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Data Transformation Summary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81970" y="2680970"/>
            <a:ext cx="6577330" cy="6577330"/>
          </a:xfrm>
          <a:custGeom>
            <a:avLst/>
            <a:gdLst/>
            <a:ahLst/>
            <a:cxnLst/>
            <a:rect r="r" b="b" t="t" l="l"/>
            <a:pathLst>
              <a:path h="6577330" w="6577330">
                <a:moveTo>
                  <a:pt x="0" y="0"/>
                </a:moveTo>
                <a:lnTo>
                  <a:pt x="6577330" y="0"/>
                </a:lnTo>
                <a:lnTo>
                  <a:pt x="6577330" y="6577330"/>
                </a:lnTo>
                <a:lnTo>
                  <a:pt x="0" y="6577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5773" y="2519045"/>
            <a:ext cx="9427693" cy="582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Only one data source used for this milestone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Cleaned dataset is i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nternally consistent (no n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ul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ls, proper types)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Compatible with supervised learning (binary churn target)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All variables reviewed for feature usability and uniqueness (Ahmad et al., 2019)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Data Integrity and Compatibility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773" y="2519045"/>
            <a:ext cx="10563307" cy="5820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Data does not contain sensitive personal identifiers (e.g., name, address)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Senior citizens a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nd tenure segments co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uld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 introduce unintended bias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N</a:t>
            </a: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o race/gender imbalance observed in initial EDA</a:t>
            </a:r>
          </a:p>
          <a:p>
            <a:pPr algn="l" marL="755647" indent="-377824" lvl="1">
              <a:lnSpc>
                <a:spcPts val="5844"/>
              </a:lnSpc>
              <a:buFont typeface="Arial"/>
              <a:buChar char="•"/>
            </a:pPr>
            <a:r>
              <a:rPr lang="en-US" sz="3499" spc="-104">
                <a:solidFill>
                  <a:srgbClr val="000000"/>
                </a:solidFill>
                <a:latin typeface="Cerebri"/>
                <a:ea typeface="Cerebri"/>
                <a:cs typeface="Cerebri"/>
                <a:sym typeface="Cerebri"/>
              </a:rPr>
              <a:t>Bias mitigation will be revisited during model evaluation (Saltz, 2015)</a:t>
            </a:r>
          </a:p>
          <a:p>
            <a:pPr algn="l">
              <a:lnSpc>
                <a:spcPts val="58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499313" y="2445079"/>
            <a:ext cx="5593868" cy="6130267"/>
          </a:xfrm>
          <a:custGeom>
            <a:avLst/>
            <a:gdLst/>
            <a:ahLst/>
            <a:cxnLst/>
            <a:rect r="r" b="b" t="t" l="l"/>
            <a:pathLst>
              <a:path h="6130267" w="5593868">
                <a:moveTo>
                  <a:pt x="0" y="0"/>
                </a:moveTo>
                <a:lnTo>
                  <a:pt x="5593869" y="0"/>
                </a:lnTo>
                <a:lnTo>
                  <a:pt x="5593869" y="6130267"/>
                </a:lnTo>
                <a:lnTo>
                  <a:pt x="0" y="6130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773" y="1180489"/>
            <a:ext cx="12018179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-240" b="true">
                <a:solidFill>
                  <a:srgbClr val="000000"/>
                </a:solidFill>
                <a:latin typeface="Cerebri Bold"/>
                <a:ea typeface="Cerebri Bold"/>
                <a:cs typeface="Cerebri Bold"/>
                <a:sym typeface="Cerebri Bold"/>
              </a:rPr>
              <a:t>Ethical Considerations and Bias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DAGtkHbJEkQ</dc:identifier>
  <dcterms:modified xsi:type="dcterms:W3CDTF">2011-08-01T06:04:30Z</dcterms:modified>
  <cp:revision>1</cp:revision>
  <dc:title>MTN Customer Churn Reduction || Maruf Ajimati || Milestone 1 – Business Analytics Project-Ready Dataset</dc:title>
</cp:coreProperties>
</file>