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5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4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A495-A8D3-4463-94B7-A8E085A81501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96C97-9807-4AFE-9587-520AFE0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 for the Study of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-by Anvesh Tummala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261"/>
            <a:ext cx="10515600" cy="771895"/>
          </a:xfrm>
        </p:spPr>
        <p:txBody>
          <a:bodyPr/>
          <a:lstStyle/>
          <a:p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235"/>
            <a:ext cx="10515600" cy="4945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main objective of this paper is to support the development and use of software </a:t>
            </a:r>
            <a:r>
              <a:rPr lang="en-US" dirty="0" smtClean="0"/>
              <a:t>architecture specifications.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Intuition to software architecture from other disciplines.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 Elements, Form and Rationale architecture model.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Elements- processing, data, or connecting elements.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Form- Properties, relationships(constraints) among elements.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Rationale- system constraints derived from system requirements.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</a:t>
            </a:r>
            <a:r>
              <a:rPr lang="en-US" sz="2800" dirty="0" smtClean="0"/>
              <a:t>xample in the context of </a:t>
            </a:r>
            <a:r>
              <a:rPr lang="en-US" sz="2800" dirty="0" smtClean="0"/>
              <a:t>architecture and architecture style.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Benefits of their approach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4989430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37875"/>
              </p:ext>
            </p:extLst>
          </p:nvPr>
        </p:nvGraphicFramePr>
        <p:xfrm>
          <a:off x="423081" y="109183"/>
          <a:ext cx="11354937" cy="67488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0395"/>
                <a:gridCol w="4925373"/>
                <a:gridCol w="4149169"/>
              </a:tblGrid>
              <a:tr h="913172">
                <a:tc>
                  <a:txBody>
                    <a:bodyPr/>
                    <a:lstStyle/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Architecture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Observations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Comparison to Software Architecture</a:t>
                      </a:r>
                      <a:endParaRPr lang="en-US" sz="1800" dirty="0"/>
                    </a:p>
                  </a:txBody>
                  <a:tcPr/>
                </a:tc>
              </a:tr>
              <a:tr h="1051531">
                <a:tc>
                  <a:txBody>
                    <a:bodyPr/>
                    <a:lstStyle/>
                    <a:p>
                      <a:pPr algn="ctr"/>
                      <a:endParaRPr lang="en-US" sz="2000" b="1" baseline="0" dirty="0" smtClean="0"/>
                    </a:p>
                    <a:p>
                      <a:pPr algn="ctr"/>
                      <a:r>
                        <a:rPr lang="en-US" sz="2000" b="1" baseline="0" dirty="0" smtClean="0"/>
                        <a:t>Hardware Architecture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Small number of design elements.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Scale by replicating</a:t>
                      </a:r>
                      <a:r>
                        <a:rPr lang="en-US" baseline="0" dirty="0" smtClean="0"/>
                        <a:t> those elements.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Large number</a:t>
                      </a:r>
                      <a:r>
                        <a:rPr lang="en-US" baseline="0" dirty="0" smtClean="0"/>
                        <a:t> of design elements.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Scale by adding more elements.</a:t>
                      </a:r>
                      <a:endParaRPr lang="en-US" dirty="0"/>
                    </a:p>
                  </a:txBody>
                  <a:tcPr/>
                </a:tc>
              </a:tr>
              <a:tr h="1031868"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Network</a:t>
                      </a:r>
                      <a:r>
                        <a:rPr lang="en-US" sz="2000" b="1" baseline="0" dirty="0" smtClean="0"/>
                        <a:t> Architecture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Deign elements – nodes, connections.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Few topologies considered.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Process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interprocess</a:t>
                      </a:r>
                      <a:r>
                        <a:rPr lang="en-US" baseline="0" dirty="0" smtClean="0"/>
                        <a:t> communication.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Large number of topologies.</a:t>
                      </a:r>
                    </a:p>
                  </a:txBody>
                  <a:tcPr/>
                </a:tc>
              </a:tr>
              <a:tr h="375224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sz="2000" b="1" dirty="0" smtClean="0"/>
                        <a:t>Building Architecture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Multiple views</a:t>
                      </a:r>
                      <a:r>
                        <a:rPr lang="en-US" baseline="0" dirty="0" smtClean="0"/>
                        <a:t> – architect provides floor plan + additional structural views to builder.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Architectural</a:t>
                      </a:r>
                      <a:r>
                        <a:rPr lang="en-US" baseline="0" dirty="0" smtClean="0"/>
                        <a:t> styles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descriptive – defines elements and their arrangement.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Prescriptive – limits the elements and their arrangement.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Style and engineering – different engineering principles needed to move </a:t>
                      </a:r>
                      <a:r>
                        <a:rPr lang="en-US" baseline="0" dirty="0" err="1" smtClean="0"/>
                        <a:t>romanesque</a:t>
                      </a:r>
                      <a:r>
                        <a:rPr lang="en-US" baseline="0" dirty="0" smtClean="0"/>
                        <a:t> perpendicular.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Style and material – materials have certain properties that are exploited in providing a particular style.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Software</a:t>
                      </a:r>
                      <a:r>
                        <a:rPr lang="en-US" baseline="0" dirty="0" smtClean="0"/>
                        <a:t> architect needs different views of </a:t>
                      </a:r>
                      <a:r>
                        <a:rPr lang="en-US" baseline="0" dirty="0" smtClean="0"/>
                        <a:t>s</a:t>
                      </a:r>
                      <a:r>
                        <a:rPr lang="en-US" dirty="0" smtClean="0"/>
                        <a:t>oftware</a:t>
                      </a:r>
                      <a:r>
                        <a:rPr lang="en-US" baseline="0" dirty="0" smtClean="0"/>
                        <a:t> architecture </a:t>
                      </a:r>
                      <a:r>
                        <a:rPr lang="en-US" baseline="0" dirty="0" smtClean="0"/>
                        <a:t>for various uses and users.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It encapsulates important decisions and emphasizes constraints on the elements.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Relationship of engineering principles and software architecture is vital.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This aspect provides aesthetic and basis for architecture.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545910"/>
            <a:ext cx="10712355" cy="5677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architecture specifications: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Prescribe the </a:t>
            </a:r>
            <a:r>
              <a:rPr lang="en-US" sz="2200" dirty="0" smtClean="0"/>
              <a:t>architecture </a:t>
            </a:r>
            <a:r>
              <a:rPr lang="en-US" sz="2200" dirty="0" smtClean="0"/>
              <a:t>constraints to the desired level.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Separate esthetics from engineering – “load-bearing vs decoration”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Express different aspects of the architecture in an appropriate manner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Perform dependency and consistency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– Elements, Form, Rationale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Elements : processing, data, connecting elements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Form: weighted properties and relationships.(helps in distinguishing load-bearing, decoration)</a:t>
            </a:r>
          </a:p>
          <a:p>
            <a:pPr lvl="4">
              <a:lnSpc>
                <a:spcPct val="150000"/>
              </a:lnSpc>
            </a:pPr>
            <a:r>
              <a:rPr lang="en-US" sz="2200" dirty="0" smtClean="0"/>
              <a:t>Properties – constrains the choice of architectural elements</a:t>
            </a:r>
          </a:p>
          <a:p>
            <a:pPr lvl="4">
              <a:lnSpc>
                <a:spcPct val="150000"/>
              </a:lnSpc>
            </a:pPr>
            <a:r>
              <a:rPr lang="en-US" sz="2200" dirty="0" smtClean="0"/>
              <a:t>Relationships – constrains the placement of </a:t>
            </a:r>
            <a:r>
              <a:rPr lang="en-US" sz="2200" dirty="0" smtClean="0"/>
              <a:t>architectural elements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Rationale: contains all system constraints derived from system requirements and act as a motivation for choice of architectural style, elements.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3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6794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Important observations from example: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The optimizer and annotated phrases must be found together and they are only preferred elements.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i="1" dirty="0" smtClean="0"/>
              <a:t>- Prioritizing the elements.</a:t>
            </a:r>
          </a:p>
          <a:p>
            <a:pPr marL="457200" lvl="1" indent="0">
              <a:buNone/>
            </a:pPr>
            <a:endParaRPr lang="en-US" sz="1800" i="1" dirty="0" smtClean="0"/>
          </a:p>
          <a:p>
            <a:pPr lvl="1"/>
            <a:r>
              <a:rPr lang="en-US" sz="1800" dirty="0" smtClean="0"/>
              <a:t>Linear relation ship between characters, tokens, phrases and non-linear relationship between phrases and correlated phrases.       </a:t>
            </a:r>
          </a:p>
          <a:p>
            <a:pPr marL="457200" lvl="1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- Relationship among elements.</a:t>
            </a:r>
          </a:p>
          <a:p>
            <a:pPr marL="457200" lvl="1" indent="0">
              <a:buNone/>
            </a:pPr>
            <a:endParaRPr lang="en-US" sz="1800" i="1" dirty="0" smtClean="0"/>
          </a:p>
          <a:p>
            <a:pPr lvl="1"/>
            <a:r>
              <a:rPr lang="en-US" sz="1800" dirty="0" smtClean="0"/>
              <a:t>Choice of Property based scheme rather than type-based scheme.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-</a:t>
            </a:r>
            <a:r>
              <a:rPr lang="en-US" sz="1800" i="1" dirty="0"/>
              <a:t> c</a:t>
            </a:r>
            <a:r>
              <a:rPr lang="en-US" sz="1800" i="1" dirty="0" smtClean="0"/>
              <a:t>hoice of scheme that captures all the characteristics.</a:t>
            </a:r>
          </a:p>
          <a:p>
            <a:pPr marL="457200" lvl="1" indent="0">
              <a:buNone/>
            </a:pPr>
            <a:endParaRPr lang="en-US" sz="1800" i="1" dirty="0" smtClean="0"/>
          </a:p>
          <a:p>
            <a:pPr lvl="1"/>
            <a:r>
              <a:rPr lang="en-US" sz="1800" dirty="0" smtClean="0"/>
              <a:t>Data view concentrates on application properties, processing view concentrates on functional properties.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i="1" dirty="0"/>
              <a:t> </a:t>
            </a:r>
            <a:r>
              <a:rPr lang="en-US" sz="1800" i="1" dirty="0" smtClean="0"/>
              <a:t>- it has complementary description of design based on perspective, </a:t>
            </a:r>
            <a:r>
              <a:rPr lang="en-US" sz="1800" i="1" dirty="0" smtClean="0"/>
              <a:t>architect should have all views.</a:t>
            </a:r>
          </a:p>
          <a:p>
            <a:pPr marL="457200" lvl="1" indent="0">
              <a:buNone/>
            </a:pPr>
            <a:endParaRPr lang="en-US" sz="1800" i="1" dirty="0" smtClean="0"/>
          </a:p>
          <a:p>
            <a:pPr lvl="1"/>
            <a:r>
              <a:rPr lang="en-US" sz="1800" dirty="0" smtClean="0"/>
              <a:t>If performance is important then “parallel process and share memory architecture” is preferred.</a:t>
            </a:r>
          </a:p>
          <a:p>
            <a:pPr marL="457200" lvl="1" indent="0">
              <a:buNone/>
            </a:pPr>
            <a:r>
              <a:rPr lang="en-US" sz="1800" dirty="0" smtClean="0"/>
              <a:t>    - </a:t>
            </a:r>
            <a:r>
              <a:rPr lang="en-US" sz="1800" i="1" dirty="0" smtClean="0"/>
              <a:t>the selection of </a:t>
            </a:r>
            <a:r>
              <a:rPr lang="en-US" sz="1800" i="1" dirty="0" smtClean="0"/>
              <a:t>architecture depends on our primary goals.</a:t>
            </a:r>
          </a:p>
          <a:p>
            <a:pPr marL="457200" lvl="1" indent="0">
              <a:buNone/>
            </a:pPr>
            <a:endParaRPr lang="en-US" sz="1800" i="1" dirty="0" smtClean="0"/>
          </a:p>
          <a:p>
            <a:pPr lvl="1"/>
            <a:r>
              <a:rPr lang="en-US" sz="1800" i="1" dirty="0" smtClean="0"/>
              <a:t>Conclusion: The processing elements are almost same in both cases, the form for parallel process is more complex than sequential process, application-oriented properties helped in relating both methods. </a:t>
            </a:r>
          </a:p>
          <a:p>
            <a:pPr marL="914400" lvl="2" indent="0">
              <a:buNone/>
            </a:pPr>
            <a:endParaRPr lang="en-US" sz="1400" i="1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92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4989430"/>
          </a:xfrm>
        </p:spPr>
        <p:txBody>
          <a:bodyPr/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17036"/>
              </p:ext>
            </p:extLst>
          </p:nvPr>
        </p:nvGraphicFramePr>
        <p:xfrm>
          <a:off x="723332" y="464022"/>
          <a:ext cx="10986448" cy="58344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02465"/>
                <a:gridCol w="5683983"/>
              </a:tblGrid>
              <a:tr h="805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Benefits expected from software architecture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2000" dirty="0" smtClean="0"/>
                        <a:t>Benefits derived from software </a:t>
                      </a:r>
                      <a:r>
                        <a:rPr lang="en-US" sz="2000" dirty="0" smtClean="0"/>
                        <a:t>architecture</a:t>
                      </a:r>
                      <a:endParaRPr lang="en-US" sz="2000" dirty="0"/>
                    </a:p>
                  </a:txBody>
                  <a:tcPr/>
                </a:tc>
              </a:tr>
              <a:tr h="113366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Architecture as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The framework for satisfying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Rationale</a:t>
                      </a:r>
                      <a:r>
                        <a:rPr lang="en-US" baseline="0" dirty="0" smtClean="0"/>
                        <a:t> helps in preserving all the system requirements. </a:t>
                      </a:r>
                      <a:endParaRPr lang="en-US" dirty="0"/>
                    </a:p>
                  </a:txBody>
                  <a:tcPr/>
                </a:tc>
              </a:tr>
              <a:tr h="113366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 The technical basis for design and managerial basis for cost estimation and process management.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 Forms helps</a:t>
                      </a:r>
                      <a:r>
                        <a:rPr lang="en-US" baseline="0" dirty="0" smtClean="0"/>
                        <a:t> in giving all the constraints intern helps in estimation of cost, process management.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10411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Effective basis for reuse.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 the primary issue in</a:t>
                      </a:r>
                      <a:r>
                        <a:rPr lang="en-US" baseline="0" dirty="0" smtClean="0"/>
                        <a:t> effective use of components, rather focus should be on properties, relationships, constraints on components. </a:t>
                      </a:r>
                      <a:endParaRPr lang="en-US" dirty="0"/>
                    </a:p>
                  </a:txBody>
                  <a:tcPr/>
                </a:tc>
              </a:tr>
              <a:tr h="113366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The basis for dependency and consistency analysis.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r>
                        <a:rPr lang="en-US" baseline="0" dirty="0" smtClean="0"/>
                        <a:t> of specifications provides </a:t>
                      </a:r>
                    </a:p>
                    <a:p>
                      <a:r>
                        <a:rPr lang="en-US" baseline="0" dirty="0" smtClean="0"/>
                        <a:t> - consistency of architectural styles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- consistency of architectural constraints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- dependencies between architecture and design, architecture and requirements.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261"/>
            <a:ext cx="10515600" cy="771895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235"/>
            <a:ext cx="10515600" cy="4945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</a:t>
            </a:r>
            <a:r>
              <a:rPr lang="en-US" dirty="0" smtClean="0"/>
              <a:t>e model of software architecture they presented emphasizes the architectural elements of data, process, and connections, highlights their relations and properties, and captures constraints on their relations.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685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Foundation for the Study of Software Architecture</vt:lpstr>
      <vt:lpstr>Summary 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Tummala, Anvesh (UMKC-Student)</dc:creator>
  <cp:lastModifiedBy>Tummala, Anvesh (UMKC-Student)</cp:lastModifiedBy>
  <cp:revision>237</cp:revision>
  <dcterms:created xsi:type="dcterms:W3CDTF">2015-09-02T14:43:26Z</dcterms:created>
  <dcterms:modified xsi:type="dcterms:W3CDTF">2015-09-02T20:31:06Z</dcterms:modified>
</cp:coreProperties>
</file>