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193"/>
    <a:srgbClr val="324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5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6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CF3A-269A-449D-A17E-60FA0354D12B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08C2-854A-4F03-B3AC-4C99FA9B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On the Criteria To Be Used in Decomposing Systems into Modules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By Anvesh Tummala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261"/>
            <a:ext cx="10515600" cy="771895"/>
          </a:xfrm>
        </p:spPr>
        <p:txBody>
          <a:bodyPr/>
          <a:lstStyle/>
          <a:p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235"/>
            <a:ext cx="10515600" cy="49457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Modularization:</a:t>
            </a:r>
          </a:p>
          <a:p>
            <a:pPr lvl="1">
              <a:buFontTx/>
              <a:buChar char="-"/>
            </a:pPr>
            <a:r>
              <a:rPr lang="en-US" dirty="0" smtClean="0"/>
              <a:t>a </a:t>
            </a:r>
            <a:r>
              <a:rPr lang="en-US" dirty="0"/>
              <a:t>mechanism for </a:t>
            </a:r>
            <a:r>
              <a:rPr lang="en-US" b="1" dirty="0"/>
              <a:t>improving the flexibility </a:t>
            </a:r>
            <a:r>
              <a:rPr lang="en-US" dirty="0"/>
              <a:t>and </a:t>
            </a:r>
            <a:r>
              <a:rPr lang="en-US" b="1" dirty="0" smtClean="0"/>
              <a:t>comprehensibility</a:t>
            </a:r>
            <a:r>
              <a:rPr lang="en-US" dirty="0" smtClean="0"/>
              <a:t> of </a:t>
            </a:r>
            <a:r>
              <a:rPr lang="en-US" dirty="0"/>
              <a:t>a system while allowing the </a:t>
            </a:r>
            <a:r>
              <a:rPr lang="en-US" b="1" dirty="0"/>
              <a:t>shortening of its </a:t>
            </a:r>
            <a:r>
              <a:rPr lang="en-US" b="1" dirty="0" smtClean="0"/>
              <a:t>development </a:t>
            </a:r>
            <a:r>
              <a:rPr lang="en-US" b="1" dirty="0"/>
              <a:t>time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 smtClean="0"/>
              <a:t>Benefits: </a:t>
            </a:r>
          </a:p>
          <a:p>
            <a:pPr lvl="1"/>
            <a:r>
              <a:rPr lang="en-US" b="1" dirty="0" smtClean="0"/>
              <a:t>Managerial</a:t>
            </a:r>
            <a:r>
              <a:rPr lang="en-US" dirty="0" smtClean="0"/>
              <a:t> -  </a:t>
            </a:r>
            <a:r>
              <a:rPr lang="en-US" b="1" dirty="0" smtClean="0"/>
              <a:t>Development time should be shortened </a:t>
            </a:r>
            <a:r>
              <a:rPr lang="en-US" dirty="0" smtClean="0"/>
              <a:t>because </a:t>
            </a:r>
            <a:r>
              <a:rPr lang="en-US" dirty="0"/>
              <a:t>separate groups would work on each module with </a:t>
            </a:r>
            <a:r>
              <a:rPr lang="en-US" i="1" u="sng" dirty="0"/>
              <a:t>little </a:t>
            </a:r>
            <a:r>
              <a:rPr lang="en-US" i="1" u="sng" dirty="0" smtClean="0"/>
              <a:t>need </a:t>
            </a:r>
            <a:r>
              <a:rPr lang="en-US" i="1" u="sng" dirty="0"/>
              <a:t>for communication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/>
              <a:t>Product </a:t>
            </a:r>
            <a:r>
              <a:rPr lang="en-US" b="1" dirty="0" smtClean="0"/>
              <a:t>flexibility - </a:t>
            </a:r>
            <a:r>
              <a:rPr lang="en-US" dirty="0"/>
              <a:t>It should be </a:t>
            </a:r>
            <a:r>
              <a:rPr lang="en-US" b="1" dirty="0"/>
              <a:t>possible to make drastic changes </a:t>
            </a:r>
            <a:r>
              <a:rPr lang="en-US" dirty="0"/>
              <a:t>to one module </a:t>
            </a:r>
            <a:r>
              <a:rPr lang="en-US" i="1" u="sng" dirty="0"/>
              <a:t>without a need to change others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Comprehensibility -</a:t>
            </a:r>
            <a:r>
              <a:rPr lang="en-US" dirty="0" smtClean="0"/>
              <a:t> </a:t>
            </a:r>
            <a:r>
              <a:rPr lang="en-US" dirty="0"/>
              <a:t>It should be </a:t>
            </a:r>
            <a:r>
              <a:rPr lang="en-US" b="1" dirty="0"/>
              <a:t>possible to study the system one module at a time</a:t>
            </a:r>
            <a:r>
              <a:rPr lang="en-US" dirty="0"/>
              <a:t>. The whole system can therefore be better designed because it is better understood.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 algn="ctr">
              <a:buNone/>
            </a:pPr>
            <a:r>
              <a:rPr lang="en-US" sz="3200" dirty="0"/>
              <a:t>E</a:t>
            </a:r>
            <a:r>
              <a:rPr lang="en-US" sz="3200" dirty="0" smtClean="0"/>
              <a:t>ffectiveness of modularization is dependent upon the </a:t>
            </a:r>
            <a:r>
              <a:rPr lang="en-US" sz="3200" b="1" dirty="0" smtClean="0"/>
              <a:t>criteria</a:t>
            </a:r>
            <a:r>
              <a:rPr lang="en-US" sz="3200" dirty="0" smtClean="0"/>
              <a:t> used in dividing the system into modules.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261"/>
            <a:ext cx="10515600" cy="771895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235"/>
            <a:ext cx="10515600" cy="494579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Decomposing </a:t>
            </a:r>
            <a:r>
              <a:rPr lang="en-US" dirty="0"/>
              <a:t>KWIC </a:t>
            </a:r>
            <a:r>
              <a:rPr lang="en-US" dirty="0" smtClean="0"/>
              <a:t>system based on two criteria's</a:t>
            </a:r>
            <a:endParaRPr lang="en-US" b="1" dirty="0" smtClean="0"/>
          </a:p>
          <a:p>
            <a:pPr lvl="2">
              <a:lnSpc>
                <a:spcPct val="150000"/>
              </a:lnSpc>
            </a:pPr>
            <a:r>
              <a:rPr lang="en-US" b="1" dirty="0" smtClean="0"/>
              <a:t>Conventional</a:t>
            </a:r>
            <a:r>
              <a:rPr lang="en-US" dirty="0" smtClean="0"/>
              <a:t> - the </a:t>
            </a:r>
            <a:r>
              <a:rPr lang="en-US" dirty="0"/>
              <a:t>sequence of </a:t>
            </a:r>
            <a:r>
              <a:rPr lang="en-US" dirty="0" smtClean="0"/>
              <a:t>functions to perform</a:t>
            </a:r>
          </a:p>
          <a:p>
            <a:pPr lvl="2">
              <a:lnSpc>
                <a:spcPct val="150000"/>
              </a:lnSpc>
            </a:pPr>
            <a:r>
              <a:rPr lang="en-US" b="1" dirty="0" smtClean="0"/>
              <a:t>Nonconventional</a:t>
            </a:r>
            <a:r>
              <a:rPr lang="en-US" dirty="0" smtClean="0"/>
              <a:t> - information </a:t>
            </a:r>
            <a:r>
              <a:rPr lang="en-US" dirty="0"/>
              <a:t>hiding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Differ in some benefits of modularization based on choice of criteria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 noChangeArrowheads="1"/>
          </p:cNvSpPr>
          <p:nvPr>
            <p:ph idx="1"/>
          </p:nvPr>
        </p:nvSpPr>
        <p:spPr bwMode="auto">
          <a:xfrm>
            <a:off x="838200" y="450376"/>
            <a:ext cx="10515600" cy="57265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828800" y="1380331"/>
            <a:ext cx="71628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 altLang="en-US" sz="2800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4629150" y="1304131"/>
            <a:ext cx="22113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800">
                <a:ea typeface="新細明體" charset="-120"/>
              </a:rPr>
              <a:t>Master control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952625" y="5147469"/>
            <a:ext cx="2281238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800">
                <a:ea typeface="新細明體" charset="-120"/>
              </a:rPr>
              <a:t>Input medium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8081963" y="5147469"/>
            <a:ext cx="2281237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800">
                <a:ea typeface="新細明體" charset="-120"/>
              </a:rPr>
              <a:t>Output medium</a:t>
            </a: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2225675" y="2904331"/>
            <a:ext cx="0" cy="224313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9312275" y="2904331"/>
            <a:ext cx="0" cy="224313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713038" y="2904333"/>
            <a:ext cx="1520825" cy="1858964"/>
            <a:chOff x="739" y="1841"/>
            <a:chExt cx="958" cy="1171"/>
          </a:xfrm>
        </p:grpSpPr>
        <p:sp>
          <p:nvSpPr>
            <p:cNvPr id="70" name="Text Box 10"/>
            <p:cNvSpPr txBox="1">
              <a:spLocks noChangeArrowheads="1"/>
            </p:cNvSpPr>
            <p:nvPr/>
          </p:nvSpPr>
          <p:spPr bwMode="auto">
            <a:xfrm>
              <a:off x="739" y="2499"/>
              <a:ext cx="958" cy="513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ea typeface="新細明體" charset="-120"/>
                </a:rPr>
                <a:t>Characters</a:t>
              </a:r>
            </a:p>
          </p:txBody>
        </p:sp>
        <p:sp>
          <p:nvSpPr>
            <p:cNvPr id="71" name="Line 11"/>
            <p:cNvSpPr>
              <a:spLocks noChangeShapeType="1"/>
            </p:cNvSpPr>
            <p:nvPr/>
          </p:nvSpPr>
          <p:spPr bwMode="auto">
            <a:xfrm>
              <a:off x="739" y="1841"/>
              <a:ext cx="436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7" name="Line 12"/>
          <p:cNvSpPr>
            <a:spLocks noChangeShapeType="1"/>
          </p:cNvSpPr>
          <p:nvPr/>
        </p:nvSpPr>
        <p:spPr bwMode="auto">
          <a:xfrm flipH="1">
            <a:off x="3763963" y="2904331"/>
            <a:ext cx="46990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>
            <a:off x="3973513" y="2904331"/>
            <a:ext cx="208915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H="1">
            <a:off x="4233863" y="2904331"/>
            <a:ext cx="410210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919663" y="2904333"/>
            <a:ext cx="1520825" cy="1858964"/>
            <a:chOff x="2129" y="1841"/>
            <a:chExt cx="958" cy="1171"/>
          </a:xfrm>
        </p:grpSpPr>
        <p:sp>
          <p:nvSpPr>
            <p:cNvPr id="68" name="Text Box 16"/>
            <p:cNvSpPr txBox="1">
              <a:spLocks noChangeArrowheads="1"/>
            </p:cNvSpPr>
            <p:nvPr/>
          </p:nvSpPr>
          <p:spPr bwMode="auto">
            <a:xfrm>
              <a:off x="2129" y="2499"/>
              <a:ext cx="958" cy="513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ea typeface="新細明體" charset="-120"/>
                </a:rPr>
                <a:t>Index</a:t>
              </a:r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>
              <a:off x="2129" y="1841"/>
              <a:ext cx="479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1" name="Line 18"/>
          <p:cNvSpPr>
            <a:spLocks noChangeShapeType="1"/>
          </p:cNvSpPr>
          <p:nvPr/>
        </p:nvSpPr>
        <p:spPr bwMode="auto">
          <a:xfrm flipH="1">
            <a:off x="6062663" y="2904331"/>
            <a:ext cx="777875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7037388" y="2904333"/>
            <a:ext cx="1520825" cy="1858964"/>
            <a:chOff x="3463" y="1841"/>
            <a:chExt cx="958" cy="1171"/>
          </a:xfrm>
        </p:grpSpPr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3463" y="2499"/>
              <a:ext cx="958" cy="513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ea typeface="新細明體" charset="-120"/>
                </a:rPr>
                <a:t>Alphabetized</a:t>
              </a:r>
              <a:br>
                <a:rPr lang="en-US" altLang="zh-TW" sz="1800">
                  <a:ea typeface="新細明體" charset="-120"/>
                </a:rPr>
              </a:br>
              <a:r>
                <a:rPr lang="en-US" altLang="zh-TW" sz="1800">
                  <a:ea typeface="新細明體" charset="-120"/>
                </a:rPr>
                <a:t>Index</a:t>
              </a: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3557" y="1841"/>
              <a:ext cx="385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3" name="Line 22"/>
          <p:cNvSpPr>
            <a:spLocks noChangeShapeType="1"/>
          </p:cNvSpPr>
          <p:nvPr/>
        </p:nvSpPr>
        <p:spPr bwMode="auto">
          <a:xfrm flipH="1">
            <a:off x="8335963" y="2904331"/>
            <a:ext cx="50641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2033588" y="1680367"/>
            <a:ext cx="2886075" cy="1223961"/>
            <a:chOff x="311" y="1070"/>
            <a:chExt cx="1818" cy="771"/>
          </a:xfrm>
        </p:grpSpPr>
        <p:sp>
          <p:nvSpPr>
            <p:cNvPr id="64" name="Text Box 24"/>
            <p:cNvSpPr txBox="1">
              <a:spLocks noChangeArrowheads="1"/>
            </p:cNvSpPr>
            <p:nvPr/>
          </p:nvSpPr>
          <p:spPr bwMode="auto">
            <a:xfrm>
              <a:off x="311" y="1604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ea typeface="新細明體" charset="-120"/>
                </a:rPr>
                <a:t>Input</a:t>
              </a:r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 flipH="1">
              <a:off x="739" y="1070"/>
              <a:ext cx="1390" cy="5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3763963" y="1680367"/>
            <a:ext cx="1916112" cy="1223961"/>
            <a:chOff x="1401" y="1070"/>
            <a:chExt cx="1207" cy="771"/>
          </a:xfrm>
        </p:grpSpPr>
        <p:sp>
          <p:nvSpPr>
            <p:cNvPr id="62" name="Text Box 27"/>
            <p:cNvSpPr txBox="1">
              <a:spLocks noChangeArrowheads="1"/>
            </p:cNvSpPr>
            <p:nvPr/>
          </p:nvSpPr>
          <p:spPr bwMode="auto">
            <a:xfrm>
              <a:off x="1401" y="1604"/>
              <a:ext cx="120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ea typeface="新細明體" charset="-120"/>
                </a:rPr>
                <a:t>Circular Shift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H="1">
              <a:off x="1946" y="1070"/>
              <a:ext cx="483" cy="5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5881688" y="1680367"/>
            <a:ext cx="1916112" cy="1223961"/>
            <a:chOff x="2735" y="1070"/>
            <a:chExt cx="1207" cy="771"/>
          </a:xfrm>
        </p:grpSpPr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735" y="1604"/>
              <a:ext cx="120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ea typeface="新細明體" charset="-120"/>
                </a:rPr>
                <a:t>Alphabetizer</a:t>
              </a:r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>
              <a:off x="2735" y="1070"/>
              <a:ext cx="480" cy="5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6643688" y="1680367"/>
            <a:ext cx="2878137" cy="1223961"/>
            <a:chOff x="3215" y="1070"/>
            <a:chExt cx="1813" cy="771"/>
          </a:xfrm>
        </p:grpSpPr>
        <p:sp>
          <p:nvSpPr>
            <p:cNvPr id="58" name="Text Box 33"/>
            <p:cNvSpPr txBox="1">
              <a:spLocks noChangeArrowheads="1"/>
            </p:cNvSpPr>
            <p:nvPr/>
          </p:nvSpPr>
          <p:spPr bwMode="auto">
            <a:xfrm>
              <a:off x="4121" y="1604"/>
              <a:ext cx="90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ea typeface="新細明體" charset="-120"/>
                </a:rPr>
                <a:t>Output</a:t>
              </a:r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3215" y="1070"/>
              <a:ext cx="1385" cy="5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2097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4567237" y="1304132"/>
            <a:ext cx="221138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800">
                <a:ea typeface="新細明體" charset="-120"/>
              </a:rPr>
              <a:t>Master control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890712" y="5147469"/>
            <a:ext cx="2281238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800">
                <a:ea typeface="新細明體" charset="-120"/>
              </a:rPr>
              <a:t>Input medium</a:t>
            </a: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8020050" y="5147469"/>
            <a:ext cx="2281237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800">
                <a:ea typeface="新細明體" charset="-120"/>
              </a:rPr>
              <a:t>Output medium</a:t>
            </a: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2163762" y="2904332"/>
            <a:ext cx="0" cy="22431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9250362" y="2904332"/>
            <a:ext cx="0" cy="22431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971675" y="1680371"/>
            <a:ext cx="2886075" cy="1223964"/>
            <a:chOff x="311" y="1070"/>
            <a:chExt cx="1818" cy="771"/>
          </a:xfrm>
        </p:grpSpPr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311" y="1604"/>
              <a:ext cx="86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ea typeface="新細明體" charset="-120"/>
                </a:rPr>
                <a:t>Input</a:t>
              </a: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739" y="1070"/>
              <a:ext cx="1390" cy="5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581775" y="1680371"/>
            <a:ext cx="2878137" cy="1223964"/>
            <a:chOff x="3215" y="1070"/>
            <a:chExt cx="1813" cy="771"/>
          </a:xfrm>
        </p:grpSpPr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4121" y="1604"/>
              <a:ext cx="90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800">
                  <a:ea typeface="新細明體" charset="-120"/>
                </a:rPr>
                <a:t>Output</a:t>
              </a:r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3215" y="1070"/>
              <a:ext cx="1385" cy="5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651125" y="2904332"/>
            <a:ext cx="1520825" cy="2036762"/>
            <a:chOff x="739" y="1841"/>
            <a:chExt cx="958" cy="1283"/>
          </a:xfrm>
        </p:grpSpPr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739" y="2133"/>
              <a:ext cx="958" cy="991"/>
              <a:chOff x="739" y="2133"/>
              <a:chExt cx="958" cy="991"/>
            </a:xfrm>
          </p:grpSpPr>
          <p:sp>
            <p:nvSpPr>
              <p:cNvPr id="37" name="Text Box 48"/>
              <p:cNvSpPr txBox="1">
                <a:spLocks noChangeArrowheads="1"/>
              </p:cNvSpPr>
              <p:nvPr/>
            </p:nvSpPr>
            <p:spPr bwMode="auto">
              <a:xfrm>
                <a:off x="739" y="2611"/>
                <a:ext cx="958" cy="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800">
                    <a:ea typeface="新細明體" charset="-120"/>
                  </a:rPr>
                  <a:t>Lines</a:t>
                </a:r>
              </a:p>
            </p:txBody>
          </p:sp>
          <p:sp>
            <p:nvSpPr>
              <p:cNvPr id="3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36" y="2441"/>
                <a:ext cx="786" cy="1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ea typeface="新細明體" charset="-120"/>
                  </a:rPr>
                  <a:t>SETC(r,w,c,d)</a:t>
                </a:r>
              </a:p>
            </p:txBody>
          </p:sp>
          <p:sp>
            <p:nvSpPr>
              <p:cNvPr id="39" name="Text Box 50"/>
              <p:cNvSpPr txBox="1">
                <a:spLocks noChangeArrowheads="1"/>
              </p:cNvSpPr>
              <p:nvPr/>
            </p:nvSpPr>
            <p:spPr bwMode="auto">
              <a:xfrm rot="-5400000">
                <a:off x="806" y="2441"/>
                <a:ext cx="786" cy="1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ea typeface="新細明體" charset="-120"/>
                  </a:rPr>
                  <a:t>CHAR(r,w,c)</a:t>
                </a:r>
              </a:p>
            </p:txBody>
          </p:sp>
          <p:sp>
            <p:nvSpPr>
              <p:cNvPr id="40" name="Text Box 51"/>
              <p:cNvSpPr txBox="1">
                <a:spLocks noChangeArrowheads="1"/>
              </p:cNvSpPr>
              <p:nvPr/>
            </p:nvSpPr>
            <p:spPr bwMode="auto">
              <a:xfrm rot="-5400000">
                <a:off x="1093" y="2441"/>
                <a:ext cx="786" cy="1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CA" altLang="en-US" sz="1400"/>
                  <a:t>WORDS</a:t>
                </a:r>
                <a:r>
                  <a:rPr lang="en-US" altLang="zh-TW" sz="1400">
                    <a:ea typeface="新細明體" charset="-120"/>
                  </a:rPr>
                  <a:t>(r)</a:t>
                </a:r>
              </a:p>
            </p:txBody>
          </p:sp>
        </p:grpSp>
        <p:sp>
          <p:nvSpPr>
            <p:cNvPr id="36" name="Line 52"/>
            <p:cNvSpPr>
              <a:spLocks noChangeShapeType="1"/>
            </p:cNvSpPr>
            <p:nvPr/>
          </p:nvSpPr>
          <p:spPr bwMode="auto">
            <a:xfrm>
              <a:off x="916" y="1841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705350" y="1680370"/>
            <a:ext cx="1765300" cy="3260726"/>
            <a:chOff x="2033" y="1070"/>
            <a:chExt cx="1112" cy="2054"/>
          </a:xfrm>
        </p:grpSpPr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2033" y="2133"/>
              <a:ext cx="1112" cy="991"/>
              <a:chOff x="2033" y="2133"/>
              <a:chExt cx="1112" cy="991"/>
            </a:xfrm>
          </p:grpSpPr>
          <p:sp>
            <p:nvSpPr>
              <p:cNvPr id="31" name="Text Box 55"/>
              <p:cNvSpPr txBox="1">
                <a:spLocks noChangeArrowheads="1"/>
              </p:cNvSpPr>
              <p:nvPr/>
            </p:nvSpPr>
            <p:spPr bwMode="auto">
              <a:xfrm>
                <a:off x="2033" y="2611"/>
                <a:ext cx="1112" cy="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800">
                    <a:ea typeface="新細明體" charset="-120"/>
                  </a:rPr>
                  <a:t>Circular Shifter</a:t>
                </a:r>
              </a:p>
            </p:txBody>
          </p:sp>
          <p:sp>
            <p:nvSpPr>
              <p:cNvPr id="32" name="Text Box 56"/>
              <p:cNvSpPr txBox="1">
                <a:spLocks noChangeArrowheads="1"/>
              </p:cNvSpPr>
              <p:nvPr/>
            </p:nvSpPr>
            <p:spPr bwMode="auto">
              <a:xfrm rot="-5400000">
                <a:off x="2311" y="2441"/>
                <a:ext cx="786" cy="1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>
                    <a:ea typeface="新細明體" charset="-120"/>
                  </a:rPr>
                  <a:t>CSCHAR</a:t>
                </a:r>
                <a:r>
                  <a:rPr lang="en-US" altLang="zh-TW" sz="1400">
                    <a:ea typeface="新細明體" charset="-120"/>
                  </a:rPr>
                  <a:t>(r,w,c)</a:t>
                </a:r>
              </a:p>
            </p:txBody>
          </p:sp>
          <p:sp>
            <p:nvSpPr>
              <p:cNvPr id="33" name="Text Box 57"/>
              <p:cNvSpPr txBox="1">
                <a:spLocks noChangeArrowheads="1"/>
              </p:cNvSpPr>
              <p:nvPr/>
            </p:nvSpPr>
            <p:spPr bwMode="auto">
              <a:xfrm rot="-5400000">
                <a:off x="2598" y="2441"/>
                <a:ext cx="786" cy="1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CA" altLang="en-US" sz="1400"/>
                  <a:t>WORDS</a:t>
                </a:r>
                <a:r>
                  <a:rPr lang="en-US" altLang="zh-TW" sz="1400">
                    <a:ea typeface="新細明體" charset="-120"/>
                  </a:rPr>
                  <a:t>(r)</a:t>
                </a:r>
              </a:p>
            </p:txBody>
          </p:sp>
          <p:sp>
            <p:nvSpPr>
              <p:cNvPr id="34" name="Text Box 58"/>
              <p:cNvSpPr txBox="1">
                <a:spLocks noChangeArrowheads="1"/>
              </p:cNvSpPr>
              <p:nvPr/>
            </p:nvSpPr>
            <p:spPr bwMode="auto">
              <a:xfrm rot="-5400000">
                <a:off x="1768" y="2441"/>
                <a:ext cx="786" cy="1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ea typeface="新細明體" charset="-120"/>
                  </a:rPr>
                  <a:t>CSSETUP</a:t>
                </a:r>
              </a:p>
            </p:txBody>
          </p:sp>
        </p:grpSp>
        <p:sp>
          <p:nvSpPr>
            <p:cNvPr id="30" name="Line 59"/>
            <p:cNvSpPr>
              <a:spLocks noChangeShapeType="1"/>
            </p:cNvSpPr>
            <p:nvPr/>
          </p:nvSpPr>
          <p:spPr bwMode="auto">
            <a:xfrm flipH="1">
              <a:off x="2129" y="1070"/>
              <a:ext cx="116" cy="1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473827" y="1680370"/>
            <a:ext cx="2533651" cy="3260726"/>
            <a:chOff x="3147" y="1070"/>
            <a:chExt cx="1596" cy="2054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490" y="2133"/>
              <a:ext cx="1253" cy="991"/>
              <a:chOff x="3490" y="2133"/>
              <a:chExt cx="1253" cy="991"/>
            </a:xfrm>
          </p:grpSpPr>
          <p:sp>
            <p:nvSpPr>
              <p:cNvPr id="26" name="Text Box 62"/>
              <p:cNvSpPr txBox="1">
                <a:spLocks noChangeArrowheads="1"/>
              </p:cNvSpPr>
              <p:nvPr/>
            </p:nvSpPr>
            <p:spPr bwMode="auto">
              <a:xfrm>
                <a:off x="3490" y="2611"/>
                <a:ext cx="1253" cy="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800">
                    <a:ea typeface="新細明體" charset="-120"/>
                  </a:rPr>
                  <a:t>Alphabetizer</a:t>
                </a:r>
              </a:p>
            </p:txBody>
          </p:sp>
          <p:sp>
            <p:nvSpPr>
              <p:cNvPr id="27" name="Text Box 63"/>
              <p:cNvSpPr txBox="1">
                <a:spLocks noChangeArrowheads="1"/>
              </p:cNvSpPr>
              <p:nvPr/>
            </p:nvSpPr>
            <p:spPr bwMode="auto">
              <a:xfrm rot="-5400000">
                <a:off x="3253" y="2441"/>
                <a:ext cx="786" cy="1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CA" altLang="en-US" sz="1400"/>
                  <a:t>ALPH</a:t>
                </a:r>
                <a:endParaRPr lang="en-US" altLang="zh-TW" sz="1400">
                  <a:ea typeface="新細明體" charset="-120"/>
                </a:endParaRPr>
              </a:p>
            </p:txBody>
          </p:sp>
          <p:sp>
            <p:nvSpPr>
              <p:cNvPr id="28" name="Text Box 64"/>
              <p:cNvSpPr txBox="1">
                <a:spLocks noChangeArrowheads="1"/>
              </p:cNvSpPr>
              <p:nvPr/>
            </p:nvSpPr>
            <p:spPr bwMode="auto">
              <a:xfrm rot="-5400000">
                <a:off x="3502" y="2441"/>
                <a:ext cx="786" cy="1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ea typeface="新細明體" charset="-120"/>
                  </a:rPr>
                  <a:t>ITH(i)</a:t>
                </a:r>
              </a:p>
            </p:txBody>
          </p:sp>
        </p:grpSp>
        <p:sp>
          <p:nvSpPr>
            <p:cNvPr id="25" name="Line 65"/>
            <p:cNvSpPr>
              <a:spLocks noChangeShapeType="1"/>
            </p:cNvSpPr>
            <p:nvPr/>
          </p:nvSpPr>
          <p:spPr bwMode="auto">
            <a:xfrm>
              <a:off x="3147" y="1070"/>
              <a:ext cx="486" cy="1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392487" y="3034507"/>
            <a:ext cx="1311275" cy="1395412"/>
            <a:chOff x="1206" y="1923"/>
            <a:chExt cx="826" cy="879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206" y="1923"/>
              <a:ext cx="826" cy="879"/>
            </a:xfrm>
            <a:custGeom>
              <a:avLst/>
              <a:gdLst>
                <a:gd name="T0" fmla="*/ 826 w 826"/>
                <a:gd name="T1" fmla="*/ 879 h 879"/>
                <a:gd name="T2" fmla="*/ 678 w 826"/>
                <a:gd name="T3" fmla="*/ 879 h 879"/>
                <a:gd name="T4" fmla="*/ 678 w 826"/>
                <a:gd name="T5" fmla="*/ 0 h 879"/>
                <a:gd name="T6" fmla="*/ 0 w 826"/>
                <a:gd name="T7" fmla="*/ 0 h 879"/>
                <a:gd name="T8" fmla="*/ 0 w 826"/>
                <a:gd name="T9" fmla="*/ 218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879">
                  <a:moveTo>
                    <a:pt x="826" y="879"/>
                  </a:moveTo>
                  <a:lnTo>
                    <a:pt x="678" y="879"/>
                  </a:lnTo>
                  <a:lnTo>
                    <a:pt x="678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68"/>
            <p:cNvSpPr>
              <a:spLocks noChangeShapeType="1"/>
            </p:cNvSpPr>
            <p:nvPr/>
          </p:nvSpPr>
          <p:spPr bwMode="auto">
            <a:xfrm>
              <a:off x="1498" y="1923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756275" y="3034507"/>
            <a:ext cx="1262062" cy="1395412"/>
            <a:chOff x="2695" y="1923"/>
            <a:chExt cx="795" cy="879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95" y="1923"/>
              <a:ext cx="795" cy="879"/>
            </a:xfrm>
            <a:custGeom>
              <a:avLst/>
              <a:gdLst>
                <a:gd name="T0" fmla="*/ 826 w 826"/>
                <a:gd name="T1" fmla="*/ 879 h 879"/>
                <a:gd name="T2" fmla="*/ 678 w 826"/>
                <a:gd name="T3" fmla="*/ 879 h 879"/>
                <a:gd name="T4" fmla="*/ 678 w 826"/>
                <a:gd name="T5" fmla="*/ 0 h 879"/>
                <a:gd name="T6" fmla="*/ 0 w 826"/>
                <a:gd name="T7" fmla="*/ 0 h 879"/>
                <a:gd name="T8" fmla="*/ 0 w 826"/>
                <a:gd name="T9" fmla="*/ 218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879">
                  <a:moveTo>
                    <a:pt x="826" y="879"/>
                  </a:moveTo>
                  <a:lnTo>
                    <a:pt x="678" y="879"/>
                  </a:lnTo>
                  <a:lnTo>
                    <a:pt x="678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2985" y="1923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756273" y="2712244"/>
            <a:ext cx="2455861" cy="655638"/>
            <a:chOff x="2695" y="1720"/>
            <a:chExt cx="1547" cy="413"/>
          </a:xfrm>
        </p:grpSpPr>
        <p:sp>
          <p:nvSpPr>
            <p:cNvPr id="17" name="Line 73"/>
            <p:cNvSpPr>
              <a:spLocks noChangeShapeType="1"/>
            </p:cNvSpPr>
            <p:nvPr/>
          </p:nvSpPr>
          <p:spPr bwMode="auto">
            <a:xfrm flipH="1">
              <a:off x="3899" y="1841"/>
              <a:ext cx="343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74"/>
            <p:cNvSpPr>
              <a:spLocks noChangeShapeType="1"/>
            </p:cNvSpPr>
            <p:nvPr/>
          </p:nvSpPr>
          <p:spPr bwMode="auto">
            <a:xfrm flipH="1">
              <a:off x="3075" y="1720"/>
              <a:ext cx="1046" cy="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75"/>
            <p:cNvSpPr>
              <a:spLocks noChangeShapeType="1"/>
            </p:cNvSpPr>
            <p:nvPr/>
          </p:nvSpPr>
          <p:spPr bwMode="auto">
            <a:xfrm flipH="1">
              <a:off x="2695" y="1720"/>
              <a:ext cx="1426" cy="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6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96" y="97390"/>
            <a:ext cx="10515600" cy="771895"/>
          </a:xfrm>
        </p:spPr>
        <p:txBody>
          <a:bodyPr/>
          <a:lstStyle/>
          <a:p>
            <a:r>
              <a:rPr lang="en-US" b="1" dirty="0" smtClean="0"/>
              <a:t>Difference in 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235"/>
            <a:ext cx="10515600" cy="494579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4074"/>
              </p:ext>
            </p:extLst>
          </p:nvPr>
        </p:nvGraphicFramePr>
        <p:xfrm>
          <a:off x="477671" y="869285"/>
          <a:ext cx="11436826" cy="58179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93012"/>
                <a:gridCol w="3343263"/>
                <a:gridCol w="2988860"/>
                <a:gridCol w="3111691"/>
              </a:tblGrid>
              <a:tr h="915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Managerial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Product Flexibility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Comprehensibility</a:t>
                      </a:r>
                      <a:endParaRPr lang="en-US" sz="2400" dirty="0"/>
                    </a:p>
                  </a:txBody>
                  <a:tcPr/>
                </a:tc>
              </a:tr>
              <a:tr h="234210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Conventional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Development time is delayed.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interfaces are complex table formats.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Decision on these interfaces need people from multiple modules.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Less</a:t>
                      </a:r>
                      <a:r>
                        <a:rPr lang="en-US" b="1" baseline="0" dirty="0" smtClean="0"/>
                        <a:t> flexibility to 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change in the format of the line storage effects all modules as they all depend on the format of the storage.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r>
                        <a:rPr lang="en-US" b="1" dirty="0" smtClean="0"/>
                        <a:t>Comprehensible as a whole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every module needs some understanding of other modules due to dependence on the constraints caused by other modules(like table structure).</a:t>
                      </a:r>
                      <a:endParaRPr lang="en-US" b="1" dirty="0"/>
                    </a:p>
                  </a:txBody>
                  <a:tcPr/>
                </a:tc>
              </a:tr>
              <a:tr h="234210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Nonconventional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Development</a:t>
                      </a:r>
                      <a:r>
                        <a:rPr lang="en-US" b="1" baseline="0" dirty="0" smtClean="0"/>
                        <a:t> time is fast.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as interfaces are abstract.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Development can be started more earlier</a:t>
                      </a:r>
                      <a:r>
                        <a:rPr lang="en-US" baseline="0" dirty="0" smtClean="0"/>
                        <a:t> just by knowing function names, type of parameters.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More flexibility to 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knowledge of the format of line storage is hidden from all the other modules.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Better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Comprehensible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Better than conventional as this uses abstract interfaces.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completely comprehensible as there are still dependencies.</a:t>
                      </a:r>
                      <a:endParaRPr lang="en-US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2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261"/>
            <a:ext cx="10515600" cy="771895"/>
          </a:xfrm>
        </p:spPr>
        <p:txBody>
          <a:bodyPr/>
          <a:lstStyle/>
          <a:p>
            <a:r>
              <a:rPr lang="en-US" b="1" dirty="0"/>
              <a:t>O</a:t>
            </a:r>
            <a:r>
              <a:rPr lang="en-US" b="1" dirty="0" smtClean="0"/>
              <a:t>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235"/>
            <a:ext cx="10515600" cy="4945792"/>
          </a:xfrm>
        </p:spPr>
        <p:txBody>
          <a:bodyPr>
            <a:normAutofit/>
          </a:bodyPr>
          <a:lstStyle/>
          <a:p>
            <a:r>
              <a:rPr lang="en-US" altLang="en-US" sz="2400" i="1" dirty="0" smtClean="0">
                <a:solidFill>
                  <a:srgbClr val="516193"/>
                </a:solidFill>
              </a:rPr>
              <a:t>“Module” </a:t>
            </a:r>
            <a:r>
              <a:rPr lang="en-US" altLang="en-US" sz="2400" dirty="0" smtClean="0"/>
              <a:t>is </a:t>
            </a:r>
            <a:r>
              <a:rPr lang="en-US" altLang="en-US" sz="2400" dirty="0"/>
              <a:t>considered to be a responsibility assignment rather than a </a:t>
            </a:r>
            <a:r>
              <a:rPr lang="en-US" altLang="en-US" sz="2400" dirty="0" smtClean="0"/>
              <a:t>subprogram. This nature is better scene in nonconventional </a:t>
            </a:r>
            <a:r>
              <a:rPr lang="en-US" altLang="en-US" sz="2400" dirty="0" smtClean="0"/>
              <a:t>system than convectional system.</a:t>
            </a:r>
            <a:endParaRPr lang="en-US" altLang="en-US" sz="2400" dirty="0" smtClean="0"/>
          </a:p>
          <a:p>
            <a:pPr lvl="1"/>
            <a:endParaRPr lang="en-US" sz="2000" b="1" i="1" dirty="0" smtClean="0"/>
          </a:p>
          <a:p>
            <a:pPr lvl="1"/>
            <a:r>
              <a:rPr lang="en-US" sz="2000" b="1" i="1" dirty="0" smtClean="0"/>
              <a:t>Reason</a:t>
            </a:r>
            <a:r>
              <a:rPr lang="en-US" sz="2000" b="1" i="1" dirty="0" smtClean="0"/>
              <a:t>: </a:t>
            </a:r>
            <a:r>
              <a:rPr lang="en-US" sz="2000" dirty="0" smtClean="0"/>
              <a:t>All </a:t>
            </a:r>
            <a:r>
              <a:rPr lang="en-US" sz="2000" dirty="0"/>
              <a:t>the </a:t>
            </a:r>
            <a:r>
              <a:rPr lang="en-US" sz="2000" dirty="0" smtClean="0"/>
              <a:t>modules in nonconventional </a:t>
            </a:r>
            <a:r>
              <a:rPr lang="en-US" sz="2000" dirty="0" smtClean="0"/>
              <a:t>system are </a:t>
            </a:r>
            <a:r>
              <a:rPr lang="en-US" sz="2000" dirty="0"/>
              <a:t>more independent, not depending on the decisions from other modules, this makes them more responsible assignments</a:t>
            </a:r>
            <a:r>
              <a:rPr lang="en-US" sz="2000" dirty="0" smtClean="0"/>
              <a:t>. i.e. </a:t>
            </a:r>
            <a:r>
              <a:rPr lang="en-US" sz="2000" dirty="0" smtClean="0"/>
              <a:t>any module can </a:t>
            </a:r>
            <a:r>
              <a:rPr lang="en-US" sz="2000" dirty="0" smtClean="0"/>
              <a:t>change their decisions by their own.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just the choice of criteria “</a:t>
            </a:r>
            <a:r>
              <a:rPr lang="en-US" sz="2400" i="1" dirty="0"/>
              <a:t>information hiding</a:t>
            </a:r>
            <a:r>
              <a:rPr lang="en-US" sz="2400" dirty="0"/>
              <a:t>” that gives more </a:t>
            </a:r>
            <a:r>
              <a:rPr lang="en-US" sz="2400" dirty="0" smtClean="0"/>
              <a:t>benefits</a:t>
            </a:r>
            <a:r>
              <a:rPr lang="en-US" sz="2400" dirty="0" smtClean="0"/>
              <a:t>.</a:t>
            </a:r>
          </a:p>
          <a:p>
            <a:endParaRPr lang="en-US" altLang="en-US" sz="2400" dirty="0" smtClean="0"/>
          </a:p>
          <a:p>
            <a:r>
              <a:rPr lang="en-US" sz="2400" dirty="0" smtClean="0"/>
              <a:t>Does information </a:t>
            </a:r>
            <a:r>
              <a:rPr lang="en-US" sz="2400" dirty="0"/>
              <a:t>hiding </a:t>
            </a:r>
            <a:r>
              <a:rPr lang="en-US" sz="2400" dirty="0" smtClean="0"/>
              <a:t>always a </a:t>
            </a:r>
            <a:r>
              <a:rPr lang="en-US" sz="2400" dirty="0"/>
              <a:t>good criteria or just for this specific example or are there any other criteria’s we can </a:t>
            </a:r>
            <a:r>
              <a:rPr lang="en-US" sz="2400" dirty="0" smtClean="0"/>
              <a:t>choose?</a:t>
            </a:r>
            <a:endParaRPr lang="en-US" altLang="en-US" sz="2400" dirty="0" smtClean="0"/>
          </a:p>
          <a:p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261"/>
            <a:ext cx="10515600" cy="771895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235"/>
            <a:ext cx="10515600" cy="494579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Each </a:t>
            </a:r>
            <a:r>
              <a:rPr lang="en-US" dirty="0"/>
              <a:t>module should be divided based on </a:t>
            </a:r>
            <a:endParaRPr lang="en-US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 smtClean="0"/>
              <a:t>knowledge </a:t>
            </a:r>
            <a:r>
              <a:rPr lang="en-US" sz="2800" b="1" dirty="0"/>
              <a:t>of deign decisions </a:t>
            </a:r>
            <a:r>
              <a:rPr lang="en-US" sz="2800" b="1" dirty="0" smtClean="0"/>
              <a:t>it </a:t>
            </a:r>
            <a:r>
              <a:rPr lang="en-US" sz="2800" b="1" dirty="0"/>
              <a:t>hides from other </a:t>
            </a:r>
            <a:r>
              <a:rPr lang="en-US" sz="2800" b="1" dirty="0" smtClean="0"/>
              <a:t>modules</a:t>
            </a:r>
          </a:p>
          <a:p>
            <a:pPr marL="1428750" lvl="2" indent="-514350">
              <a:buFont typeface="+mj-lt"/>
              <a:buAutoNum type="arabicPeriod"/>
            </a:pPr>
            <a:endParaRPr lang="en-US" sz="2800" b="1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 smtClean="0"/>
              <a:t>the </a:t>
            </a:r>
            <a:r>
              <a:rPr lang="en-US" sz="2800" b="1" dirty="0"/>
              <a:t>interfaces should reveal little about its internal </a:t>
            </a:r>
            <a:r>
              <a:rPr lang="en-US" sz="2800" b="1" dirty="0" smtClean="0"/>
              <a:t>implementation.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sz="2800" b="1" u="sng" dirty="0" smtClean="0">
                <a:solidFill>
                  <a:srgbClr val="7030A0"/>
                </a:solidFill>
              </a:rPr>
              <a:t>Secret </a:t>
            </a:r>
            <a:r>
              <a:rPr lang="en-US" sz="2800" b="1" u="sng" dirty="0">
                <a:solidFill>
                  <a:srgbClr val="7030A0"/>
                </a:solidFill>
              </a:rPr>
              <a:t>decisions </a:t>
            </a:r>
            <a:r>
              <a:rPr lang="en-US" sz="2800" b="1" u="sng" dirty="0" smtClean="0">
                <a:solidFill>
                  <a:srgbClr val="7030A0"/>
                </a:solidFill>
              </a:rPr>
              <a:t>has to be made inside a secret room (module).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Thank you for </a:t>
            </a:r>
            <a:r>
              <a:rPr lang="en-US" sz="6000" b="1" dirty="0" smtClean="0"/>
              <a:t>listening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 smtClean="0"/>
          </a:p>
          <a:p>
            <a:pPr marL="0" indent="0" algn="ctr">
              <a:buNone/>
            </a:pPr>
            <a:r>
              <a:rPr lang="en-US" sz="6000" b="1" dirty="0" smtClean="0"/>
              <a:t>Any Questions or </a:t>
            </a:r>
            <a:r>
              <a:rPr lang="en-US" sz="6000" b="1" dirty="0"/>
              <a:t>F</a:t>
            </a:r>
            <a:r>
              <a:rPr lang="en-US" sz="6000" b="1" dirty="0" smtClean="0"/>
              <a:t>eedback?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20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508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新細明體</vt:lpstr>
      <vt:lpstr>Times New Roman</vt:lpstr>
      <vt:lpstr>Office Theme</vt:lpstr>
      <vt:lpstr>On the Criteria To Be Used in Decomposing Systems into Modules</vt:lpstr>
      <vt:lpstr>Summary </vt:lpstr>
      <vt:lpstr>Example</vt:lpstr>
      <vt:lpstr>PowerPoint Presentation</vt:lpstr>
      <vt:lpstr>PowerPoint Presentation</vt:lpstr>
      <vt:lpstr>Difference in benefits</vt:lpstr>
      <vt:lpstr>Observations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Criteria To Be Used in Decomposing Systems into Modules</dc:title>
  <dc:creator>Tummala, Anvesh (UMKC-Student)</dc:creator>
  <cp:lastModifiedBy>Tummala, Anvesh (UMKC-Student)</cp:lastModifiedBy>
  <cp:revision>146</cp:revision>
  <dcterms:created xsi:type="dcterms:W3CDTF">2015-09-16T14:11:39Z</dcterms:created>
  <dcterms:modified xsi:type="dcterms:W3CDTF">2015-09-16T18:52:05Z</dcterms:modified>
</cp:coreProperties>
</file>