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65" r:id="rId5"/>
    <p:sldId id="266" r:id="rId6"/>
    <p:sldId id="267" r:id="rId7"/>
    <p:sldId id="261" r:id="rId8"/>
    <p:sldId id="268"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6193"/>
    <a:srgbClr val="324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A3CF3A-269A-449D-A17E-60FA0354D12B}" type="datetimeFigureOut">
              <a:rPr lang="en-US" smtClean="0"/>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508C2-854A-4F03-B3AC-4C99FA9BE588}" type="slidenum">
              <a:rPr lang="en-US" smtClean="0"/>
              <a:t>‹#›</a:t>
            </a:fld>
            <a:endParaRPr lang="en-US"/>
          </a:p>
        </p:txBody>
      </p:sp>
    </p:spTree>
    <p:extLst>
      <p:ext uri="{BB962C8B-B14F-4D97-AF65-F5344CB8AC3E}">
        <p14:creationId xmlns:p14="http://schemas.microsoft.com/office/powerpoint/2010/main" val="504532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A3CF3A-269A-449D-A17E-60FA0354D12B}" type="datetimeFigureOut">
              <a:rPr lang="en-US" smtClean="0"/>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508C2-854A-4F03-B3AC-4C99FA9BE588}" type="slidenum">
              <a:rPr lang="en-US" smtClean="0"/>
              <a:t>‹#›</a:t>
            </a:fld>
            <a:endParaRPr lang="en-US"/>
          </a:p>
        </p:txBody>
      </p:sp>
    </p:spTree>
    <p:extLst>
      <p:ext uri="{BB962C8B-B14F-4D97-AF65-F5344CB8AC3E}">
        <p14:creationId xmlns:p14="http://schemas.microsoft.com/office/powerpoint/2010/main" val="1703478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A3CF3A-269A-449D-A17E-60FA0354D12B}" type="datetimeFigureOut">
              <a:rPr lang="en-US" smtClean="0"/>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508C2-854A-4F03-B3AC-4C99FA9BE588}" type="slidenum">
              <a:rPr lang="en-US" smtClean="0"/>
              <a:t>‹#›</a:t>
            </a:fld>
            <a:endParaRPr lang="en-US"/>
          </a:p>
        </p:txBody>
      </p:sp>
    </p:spTree>
    <p:extLst>
      <p:ext uri="{BB962C8B-B14F-4D97-AF65-F5344CB8AC3E}">
        <p14:creationId xmlns:p14="http://schemas.microsoft.com/office/powerpoint/2010/main" val="2188400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A3CF3A-269A-449D-A17E-60FA0354D12B}" type="datetimeFigureOut">
              <a:rPr lang="en-US" smtClean="0"/>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508C2-854A-4F03-B3AC-4C99FA9BE588}" type="slidenum">
              <a:rPr lang="en-US" smtClean="0"/>
              <a:t>‹#›</a:t>
            </a:fld>
            <a:endParaRPr lang="en-US"/>
          </a:p>
        </p:txBody>
      </p:sp>
    </p:spTree>
    <p:extLst>
      <p:ext uri="{BB962C8B-B14F-4D97-AF65-F5344CB8AC3E}">
        <p14:creationId xmlns:p14="http://schemas.microsoft.com/office/powerpoint/2010/main" val="3215303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A3CF3A-269A-449D-A17E-60FA0354D12B}" type="datetimeFigureOut">
              <a:rPr lang="en-US" smtClean="0"/>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508C2-854A-4F03-B3AC-4C99FA9BE588}" type="slidenum">
              <a:rPr lang="en-US" smtClean="0"/>
              <a:t>‹#›</a:t>
            </a:fld>
            <a:endParaRPr lang="en-US"/>
          </a:p>
        </p:txBody>
      </p:sp>
    </p:spTree>
    <p:extLst>
      <p:ext uri="{BB962C8B-B14F-4D97-AF65-F5344CB8AC3E}">
        <p14:creationId xmlns:p14="http://schemas.microsoft.com/office/powerpoint/2010/main" val="3761963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A3CF3A-269A-449D-A17E-60FA0354D12B}" type="datetimeFigureOut">
              <a:rPr lang="en-US" smtClean="0"/>
              <a:t>10/12/2015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5508C2-854A-4F03-B3AC-4C99FA9BE588}" type="slidenum">
              <a:rPr lang="en-US" smtClean="0"/>
              <a:t>‹#›</a:t>
            </a:fld>
            <a:endParaRPr lang="en-US"/>
          </a:p>
        </p:txBody>
      </p:sp>
    </p:spTree>
    <p:extLst>
      <p:ext uri="{BB962C8B-B14F-4D97-AF65-F5344CB8AC3E}">
        <p14:creationId xmlns:p14="http://schemas.microsoft.com/office/powerpoint/2010/main" val="1214453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A3CF3A-269A-449D-A17E-60FA0354D12B}" type="datetimeFigureOut">
              <a:rPr lang="en-US" smtClean="0"/>
              <a:t>10/12/2015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5508C2-854A-4F03-B3AC-4C99FA9BE588}" type="slidenum">
              <a:rPr lang="en-US" smtClean="0"/>
              <a:t>‹#›</a:t>
            </a:fld>
            <a:endParaRPr lang="en-US"/>
          </a:p>
        </p:txBody>
      </p:sp>
    </p:spTree>
    <p:extLst>
      <p:ext uri="{BB962C8B-B14F-4D97-AF65-F5344CB8AC3E}">
        <p14:creationId xmlns:p14="http://schemas.microsoft.com/office/powerpoint/2010/main" val="2504510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A3CF3A-269A-449D-A17E-60FA0354D12B}" type="datetimeFigureOut">
              <a:rPr lang="en-US" smtClean="0"/>
              <a:t>10/12/2015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5508C2-854A-4F03-B3AC-4C99FA9BE588}" type="slidenum">
              <a:rPr lang="en-US" smtClean="0"/>
              <a:t>‹#›</a:t>
            </a:fld>
            <a:endParaRPr lang="en-US"/>
          </a:p>
        </p:txBody>
      </p:sp>
    </p:spTree>
    <p:extLst>
      <p:ext uri="{BB962C8B-B14F-4D97-AF65-F5344CB8AC3E}">
        <p14:creationId xmlns:p14="http://schemas.microsoft.com/office/powerpoint/2010/main" val="3212763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A3CF3A-269A-449D-A17E-60FA0354D12B}" type="datetimeFigureOut">
              <a:rPr lang="en-US" smtClean="0"/>
              <a:t>10/12/2015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5508C2-854A-4F03-B3AC-4C99FA9BE588}" type="slidenum">
              <a:rPr lang="en-US" smtClean="0"/>
              <a:t>‹#›</a:t>
            </a:fld>
            <a:endParaRPr lang="en-US"/>
          </a:p>
        </p:txBody>
      </p:sp>
    </p:spTree>
    <p:extLst>
      <p:ext uri="{BB962C8B-B14F-4D97-AF65-F5344CB8AC3E}">
        <p14:creationId xmlns:p14="http://schemas.microsoft.com/office/powerpoint/2010/main" val="2197167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A3CF3A-269A-449D-A17E-60FA0354D12B}" type="datetimeFigureOut">
              <a:rPr lang="en-US" smtClean="0"/>
              <a:t>10/12/2015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5508C2-854A-4F03-B3AC-4C99FA9BE588}" type="slidenum">
              <a:rPr lang="en-US" smtClean="0"/>
              <a:t>‹#›</a:t>
            </a:fld>
            <a:endParaRPr lang="en-US"/>
          </a:p>
        </p:txBody>
      </p:sp>
    </p:spTree>
    <p:extLst>
      <p:ext uri="{BB962C8B-B14F-4D97-AF65-F5344CB8AC3E}">
        <p14:creationId xmlns:p14="http://schemas.microsoft.com/office/powerpoint/2010/main" val="1040812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A3CF3A-269A-449D-A17E-60FA0354D12B}" type="datetimeFigureOut">
              <a:rPr lang="en-US" smtClean="0"/>
              <a:t>10/12/2015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5508C2-854A-4F03-B3AC-4C99FA9BE588}" type="slidenum">
              <a:rPr lang="en-US" smtClean="0"/>
              <a:t>‹#›</a:t>
            </a:fld>
            <a:endParaRPr lang="en-US"/>
          </a:p>
        </p:txBody>
      </p:sp>
    </p:spTree>
    <p:extLst>
      <p:ext uri="{BB962C8B-B14F-4D97-AF65-F5344CB8AC3E}">
        <p14:creationId xmlns:p14="http://schemas.microsoft.com/office/powerpoint/2010/main" val="903534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A3CF3A-269A-449D-A17E-60FA0354D12B}" type="datetimeFigureOut">
              <a:rPr lang="en-US" smtClean="0"/>
              <a:t>10/12/2015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5508C2-854A-4F03-B3AC-4C99FA9BE588}" type="slidenum">
              <a:rPr lang="en-US" smtClean="0"/>
              <a:t>‹#›</a:t>
            </a:fld>
            <a:endParaRPr lang="en-US"/>
          </a:p>
        </p:txBody>
      </p:sp>
    </p:spTree>
    <p:extLst>
      <p:ext uri="{BB962C8B-B14F-4D97-AF65-F5344CB8AC3E}">
        <p14:creationId xmlns:p14="http://schemas.microsoft.com/office/powerpoint/2010/main" val="4048818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a:t>A Classification and Comparison Framework for Software Architecture Description Languages</a:t>
            </a:r>
          </a:p>
        </p:txBody>
      </p:sp>
      <p:sp>
        <p:nvSpPr>
          <p:cNvPr id="3" name="Subtitle 2"/>
          <p:cNvSpPr>
            <a:spLocks noGrp="1"/>
          </p:cNvSpPr>
          <p:nvPr>
            <p:ph type="subTitle" idx="1"/>
          </p:nvPr>
        </p:nvSpPr>
        <p:spPr/>
        <p:txBody>
          <a:bodyPr/>
          <a:lstStyle/>
          <a:p>
            <a:pPr algn="r"/>
            <a:r>
              <a:rPr lang="en-US" dirty="0" smtClean="0"/>
              <a:t>- By Anvesh Tummala</a:t>
            </a:r>
          </a:p>
          <a:p>
            <a:pPr algn="r"/>
            <a:endParaRPr lang="en-US" dirty="0"/>
          </a:p>
        </p:txBody>
      </p:sp>
    </p:spTree>
    <p:extLst>
      <p:ext uri="{BB962C8B-B14F-4D97-AF65-F5344CB8AC3E}">
        <p14:creationId xmlns:p14="http://schemas.microsoft.com/office/powerpoint/2010/main" val="3203253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4516"/>
            <a:ext cx="10515600" cy="771895"/>
          </a:xfrm>
        </p:spPr>
        <p:txBody>
          <a:bodyPr/>
          <a:lstStyle/>
          <a:p>
            <a:r>
              <a:rPr lang="en-US" b="1" dirty="0" smtClean="0"/>
              <a:t>Summary</a:t>
            </a:r>
            <a:endParaRPr lang="en-US" b="1" dirty="0"/>
          </a:p>
        </p:txBody>
      </p:sp>
      <p:sp>
        <p:nvSpPr>
          <p:cNvPr id="3" name="Content Placeholder 2"/>
          <p:cNvSpPr>
            <a:spLocks noGrp="1"/>
          </p:cNvSpPr>
          <p:nvPr>
            <p:ph idx="1"/>
          </p:nvPr>
        </p:nvSpPr>
        <p:spPr>
          <a:xfrm>
            <a:off x="838200" y="955342"/>
            <a:ext cx="10515600" cy="5568287"/>
          </a:xfrm>
        </p:spPr>
        <p:txBody>
          <a:bodyPr>
            <a:normAutofit fontScale="92500" lnSpcReduction="10000"/>
          </a:bodyPr>
          <a:lstStyle/>
          <a:p>
            <a:pPr marL="457200" lvl="1" indent="0">
              <a:buNone/>
            </a:pPr>
            <a:endParaRPr lang="en-US" dirty="0"/>
          </a:p>
          <a:p>
            <a:pPr marL="457200" lvl="1" indent="0">
              <a:buNone/>
            </a:pPr>
            <a:r>
              <a:rPr lang="en-US" sz="3000" b="1" dirty="0" smtClean="0"/>
              <a:t>Goal:  </a:t>
            </a:r>
            <a:r>
              <a:rPr lang="en-US" sz="2600" b="1" dirty="0" smtClean="0"/>
              <a:t>The main aim of this study is to compare existing ADL’s using some classification categories (Important for all ADL’s). This study help in finding the weakness of existing ADL’s, where our future research focus is needed. </a:t>
            </a:r>
            <a:endParaRPr lang="en-US" sz="3400" b="1" dirty="0" smtClean="0"/>
          </a:p>
          <a:p>
            <a:pPr marL="457200" lvl="1" indent="0">
              <a:buNone/>
            </a:pPr>
            <a:endParaRPr lang="en-US" b="1" dirty="0" smtClean="0"/>
          </a:p>
          <a:p>
            <a:pPr marL="457200" lvl="1" indent="0">
              <a:buNone/>
            </a:pPr>
            <a:r>
              <a:rPr lang="en-US" sz="3000" b="1" dirty="0" smtClean="0"/>
              <a:t>Key </a:t>
            </a:r>
            <a:r>
              <a:rPr lang="en-US" sz="3000" b="1" dirty="0"/>
              <a:t>Points from </a:t>
            </a:r>
            <a:r>
              <a:rPr lang="en-US" sz="3000" b="1" dirty="0" smtClean="0"/>
              <a:t>paper: </a:t>
            </a:r>
            <a:endParaRPr lang="en-US" sz="3000" dirty="0"/>
          </a:p>
          <a:p>
            <a:pPr lvl="1"/>
            <a:r>
              <a:rPr lang="en-US" dirty="0" smtClean="0"/>
              <a:t>For </a:t>
            </a:r>
            <a:r>
              <a:rPr lang="en-US" dirty="0" smtClean="0"/>
              <a:t>Architecture based development, we need</a:t>
            </a:r>
          </a:p>
          <a:p>
            <a:pPr lvl="2"/>
            <a:r>
              <a:rPr lang="en-US" dirty="0" smtClean="0"/>
              <a:t>formal modeling </a:t>
            </a:r>
            <a:r>
              <a:rPr lang="en-US" b="1" dirty="0" smtClean="0"/>
              <a:t>notations </a:t>
            </a:r>
          </a:p>
          <a:p>
            <a:pPr lvl="2"/>
            <a:r>
              <a:rPr lang="en-US" dirty="0" smtClean="0"/>
              <a:t>analysis and development </a:t>
            </a:r>
            <a:r>
              <a:rPr lang="en-US" b="1" dirty="0" smtClean="0"/>
              <a:t>tools</a:t>
            </a:r>
            <a:r>
              <a:rPr lang="en-US" dirty="0" smtClean="0"/>
              <a:t> that operate on architectural </a:t>
            </a:r>
            <a:r>
              <a:rPr lang="en-US" dirty="0" smtClean="0"/>
              <a:t>specification</a:t>
            </a:r>
          </a:p>
          <a:p>
            <a:pPr lvl="2"/>
            <a:endParaRPr lang="en-US" dirty="0"/>
          </a:p>
          <a:p>
            <a:pPr lvl="1"/>
            <a:r>
              <a:rPr lang="en-US" dirty="0" smtClean="0"/>
              <a:t>Architecture interchange language support mappings of </a:t>
            </a:r>
            <a:r>
              <a:rPr lang="en-US" dirty="0"/>
              <a:t>architectural </a:t>
            </a:r>
            <a:r>
              <a:rPr lang="en-US" dirty="0" smtClean="0"/>
              <a:t>specifications from one ADL to another. </a:t>
            </a:r>
            <a:endParaRPr lang="en-US" dirty="0" smtClean="0"/>
          </a:p>
          <a:p>
            <a:pPr lvl="1"/>
            <a:endParaRPr lang="en-US" dirty="0"/>
          </a:p>
          <a:p>
            <a:pPr lvl="1"/>
            <a:r>
              <a:rPr lang="en-US" dirty="0" smtClean="0"/>
              <a:t>ACME – </a:t>
            </a:r>
            <a:r>
              <a:rPr lang="en-US" b="1" dirty="0" smtClean="0"/>
              <a:t>least common denominator of existing ADL’s</a:t>
            </a:r>
            <a:r>
              <a:rPr lang="en-US" dirty="0" smtClean="0"/>
              <a:t>. </a:t>
            </a:r>
            <a:endParaRPr lang="en-US" dirty="0" smtClean="0"/>
          </a:p>
          <a:p>
            <a:pPr lvl="1"/>
            <a:endParaRPr lang="en-US" dirty="0" smtClean="0"/>
          </a:p>
          <a:p>
            <a:pPr lvl="1"/>
            <a:r>
              <a:rPr lang="en-US" dirty="0" smtClean="0"/>
              <a:t>ADL not necessarily formally defined.</a:t>
            </a:r>
          </a:p>
          <a:p>
            <a:pPr lvl="1"/>
            <a:endParaRPr lang="en-US" dirty="0" smtClean="0"/>
          </a:p>
          <a:p>
            <a:pPr marL="457200" lvl="1" indent="0">
              <a:buNone/>
            </a:pPr>
            <a:endParaRPr lang="en-US" dirty="0" smtClean="0"/>
          </a:p>
          <a:p>
            <a:pPr marL="457200" lvl="1" indent="0">
              <a:buNone/>
            </a:pPr>
            <a:endParaRPr lang="en-US" dirty="0"/>
          </a:p>
        </p:txBody>
      </p:sp>
    </p:spTree>
    <p:extLst>
      <p:ext uri="{BB962C8B-B14F-4D97-AF65-F5344CB8AC3E}">
        <p14:creationId xmlns:p14="http://schemas.microsoft.com/office/powerpoint/2010/main" val="68509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261"/>
            <a:ext cx="10515600" cy="771895"/>
          </a:xfrm>
        </p:spPr>
        <p:txBody>
          <a:bodyPr/>
          <a:lstStyle/>
          <a:p>
            <a:r>
              <a:rPr lang="en-US" b="1" dirty="0" smtClean="0"/>
              <a:t>Critique 1</a:t>
            </a:r>
            <a:endParaRPr lang="en-US" b="1" dirty="0"/>
          </a:p>
        </p:txBody>
      </p:sp>
      <p:sp>
        <p:nvSpPr>
          <p:cNvPr id="3" name="Content Placeholder 2"/>
          <p:cNvSpPr>
            <a:spLocks noGrp="1"/>
          </p:cNvSpPr>
          <p:nvPr>
            <p:ph idx="1"/>
          </p:nvPr>
        </p:nvSpPr>
        <p:spPr>
          <a:xfrm>
            <a:off x="838200" y="1291235"/>
            <a:ext cx="10515600" cy="4945792"/>
          </a:xfrm>
        </p:spPr>
        <p:txBody>
          <a:bodyPr>
            <a:normAutofit/>
          </a:bodyPr>
          <a:lstStyle/>
          <a:p>
            <a:r>
              <a:rPr lang="en-US" sz="2400" dirty="0"/>
              <a:t>While contradicting Clements research, “</a:t>
            </a:r>
            <a:r>
              <a:rPr lang="en-US" sz="2400" dirty="0" err="1"/>
              <a:t>Modechart</a:t>
            </a:r>
            <a:r>
              <a:rPr lang="en-US" sz="2400" dirty="0"/>
              <a:t> can’t be just considered as an ADL because of its tool support” is not convincing</a:t>
            </a:r>
            <a:r>
              <a:rPr lang="en-US" sz="2400" dirty="0" smtClean="0"/>
              <a:t>.</a:t>
            </a:r>
            <a:endParaRPr lang="en-US" dirty="0"/>
          </a:p>
          <a:p>
            <a:pPr marL="457200" lvl="1" indent="0">
              <a:buNone/>
            </a:pPr>
            <a:r>
              <a:rPr lang="en-US" b="1" dirty="0" smtClean="0"/>
              <a:t>Reason: </a:t>
            </a:r>
            <a:r>
              <a:rPr lang="en-US" dirty="0" smtClean="0"/>
              <a:t>The </a:t>
            </a:r>
            <a:r>
              <a:rPr lang="en-US" dirty="0"/>
              <a:t>author might have given some properties to be considered </a:t>
            </a:r>
            <a:r>
              <a:rPr lang="en-US" dirty="0" smtClean="0"/>
              <a:t>and </a:t>
            </a:r>
            <a:r>
              <a:rPr lang="en-US" b="1" dirty="0" smtClean="0"/>
              <a:t>missing</a:t>
            </a:r>
            <a:r>
              <a:rPr lang="en-US" dirty="0" smtClean="0"/>
              <a:t> </a:t>
            </a:r>
            <a:r>
              <a:rPr lang="en-US" dirty="0" smtClean="0"/>
              <a:t>in </a:t>
            </a:r>
            <a:r>
              <a:rPr lang="en-US" dirty="0" err="1" smtClean="0"/>
              <a:t>ModeChart</a:t>
            </a:r>
            <a:r>
              <a:rPr lang="en-US" dirty="0" smtClean="0"/>
              <a:t> </a:t>
            </a:r>
            <a:r>
              <a:rPr lang="en-US" dirty="0"/>
              <a:t>ADL along with tool </a:t>
            </a:r>
            <a:r>
              <a:rPr lang="en-US" dirty="0" smtClean="0"/>
              <a:t>support. </a:t>
            </a:r>
          </a:p>
          <a:p>
            <a:pPr marL="457200" lvl="1" indent="0">
              <a:buNone/>
            </a:pPr>
            <a:endParaRPr lang="en-US" dirty="0" smtClean="0"/>
          </a:p>
          <a:p>
            <a:pPr marL="457200" lvl="1" indent="0">
              <a:buNone/>
            </a:pPr>
            <a:r>
              <a:rPr lang="en-US" dirty="0" smtClean="0"/>
              <a:t>Like in Shaw </a:t>
            </a:r>
            <a:r>
              <a:rPr lang="en-US" dirty="0"/>
              <a:t>and </a:t>
            </a:r>
            <a:r>
              <a:rPr lang="en-US" dirty="0" err="1"/>
              <a:t>Garlan’s</a:t>
            </a:r>
            <a:r>
              <a:rPr lang="en-US" dirty="0"/>
              <a:t> properties for ADL (</a:t>
            </a:r>
            <a:r>
              <a:rPr lang="en-US" b="1" dirty="0"/>
              <a:t>composition, abstraction, configuration, heterogeneity and analysis</a:t>
            </a:r>
            <a:r>
              <a:rPr lang="en-US" dirty="0"/>
              <a:t>). </a:t>
            </a:r>
            <a:endParaRPr lang="en-US" dirty="0" smtClean="0"/>
          </a:p>
          <a:p>
            <a:pPr marL="0" lvl="0" indent="0">
              <a:buNone/>
            </a:pPr>
            <a:endParaRPr lang="en-US" sz="2400" dirty="0" smtClean="0"/>
          </a:p>
          <a:p>
            <a:r>
              <a:rPr lang="en-US" sz="2400" dirty="0" smtClean="0"/>
              <a:t>But contradicting the </a:t>
            </a:r>
            <a:r>
              <a:rPr lang="en-US" sz="2400" dirty="0"/>
              <a:t>use of criteria </a:t>
            </a:r>
            <a:r>
              <a:rPr lang="en-US" sz="2400" dirty="0" smtClean="0"/>
              <a:t>“ability </a:t>
            </a:r>
            <a:r>
              <a:rPr lang="en-US" sz="2400" dirty="0"/>
              <a:t>to model requirements and </a:t>
            </a:r>
            <a:r>
              <a:rPr lang="en-US" sz="2400" dirty="0" smtClean="0"/>
              <a:t>algorithms” </a:t>
            </a:r>
            <a:r>
              <a:rPr lang="en-US" sz="2400" dirty="0"/>
              <a:t>in </a:t>
            </a:r>
            <a:r>
              <a:rPr lang="en-US" sz="2400" dirty="0" err="1" smtClean="0"/>
              <a:t>Modechart</a:t>
            </a:r>
            <a:r>
              <a:rPr lang="en-US" sz="2400" dirty="0" smtClean="0"/>
              <a:t> is convincing</a:t>
            </a:r>
            <a:r>
              <a:rPr lang="en-US" sz="2400" dirty="0" smtClean="0"/>
              <a:t>.</a:t>
            </a:r>
            <a:endParaRPr lang="en-US" sz="2400" dirty="0" smtClean="0"/>
          </a:p>
          <a:p>
            <a:pPr marL="457200" lvl="1" indent="0">
              <a:buNone/>
            </a:pPr>
            <a:r>
              <a:rPr lang="en-US" b="1" dirty="0" smtClean="0"/>
              <a:t>Reason:  </a:t>
            </a:r>
            <a:r>
              <a:rPr lang="en-US" b="1" dirty="0"/>
              <a:t>ADL’s scope is mainly on structural not implementation level</a:t>
            </a:r>
            <a:r>
              <a:rPr lang="en-US" dirty="0"/>
              <a:t>. </a:t>
            </a:r>
          </a:p>
          <a:p>
            <a:endParaRPr lang="en-US" sz="2400" dirty="0" smtClean="0"/>
          </a:p>
          <a:p>
            <a:pPr lvl="1"/>
            <a:endParaRPr lang="en-US" dirty="0"/>
          </a:p>
        </p:txBody>
      </p:sp>
    </p:spTree>
    <p:extLst>
      <p:ext uri="{BB962C8B-B14F-4D97-AF65-F5344CB8AC3E}">
        <p14:creationId xmlns:p14="http://schemas.microsoft.com/office/powerpoint/2010/main" val="2356681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261"/>
            <a:ext cx="10515600" cy="771895"/>
          </a:xfrm>
        </p:spPr>
        <p:txBody>
          <a:bodyPr/>
          <a:lstStyle/>
          <a:p>
            <a:r>
              <a:rPr lang="en-US" b="1" dirty="0" smtClean="0"/>
              <a:t>Critique 2</a:t>
            </a:r>
            <a:endParaRPr lang="en-US" b="1" dirty="0"/>
          </a:p>
        </p:txBody>
      </p:sp>
      <p:sp>
        <p:nvSpPr>
          <p:cNvPr id="3" name="Content Placeholder 2"/>
          <p:cNvSpPr>
            <a:spLocks noGrp="1"/>
          </p:cNvSpPr>
          <p:nvPr>
            <p:ph idx="1"/>
          </p:nvPr>
        </p:nvSpPr>
        <p:spPr>
          <a:xfrm>
            <a:off x="838200" y="1291235"/>
            <a:ext cx="10515600" cy="4945792"/>
          </a:xfrm>
        </p:spPr>
        <p:txBody>
          <a:bodyPr>
            <a:normAutofit/>
          </a:bodyPr>
          <a:lstStyle/>
          <a:p>
            <a:pPr lvl="1"/>
            <a:r>
              <a:rPr lang="en-US" dirty="0"/>
              <a:t>F</a:t>
            </a:r>
            <a:r>
              <a:rPr lang="en-US" dirty="0" smtClean="0"/>
              <a:t>rom all ADL </a:t>
            </a:r>
            <a:r>
              <a:rPr lang="en-US" dirty="0"/>
              <a:t>components and connectors </a:t>
            </a:r>
            <a:r>
              <a:rPr lang="en-US" dirty="0" smtClean="0"/>
              <a:t>studied, Aesop </a:t>
            </a:r>
            <a:r>
              <a:rPr lang="en-US" dirty="0"/>
              <a:t>is the only Language that support all classification </a:t>
            </a:r>
            <a:r>
              <a:rPr lang="en-US" dirty="0" smtClean="0"/>
              <a:t>categories</a:t>
            </a:r>
            <a:r>
              <a:rPr lang="en-US" dirty="0" smtClean="0"/>
              <a:t>; </a:t>
            </a:r>
            <a:r>
              <a:rPr lang="en-US" dirty="0" smtClean="0"/>
              <a:t> </a:t>
            </a:r>
            <a:r>
              <a:rPr lang="en-US" dirty="0"/>
              <a:t>evolution and </a:t>
            </a:r>
            <a:r>
              <a:rPr lang="en-US" dirty="0" smtClean="0"/>
              <a:t>nonfunctional properties </a:t>
            </a:r>
            <a:r>
              <a:rPr lang="en-US" dirty="0" smtClean="0"/>
              <a:t>are provided only in few ADL’s.</a:t>
            </a:r>
          </a:p>
          <a:p>
            <a:pPr marL="914400" lvl="2" indent="0">
              <a:buNone/>
            </a:pPr>
            <a:endParaRPr lang="en-US" dirty="0"/>
          </a:p>
          <a:p>
            <a:pPr marL="457200" lvl="1" indent="0">
              <a:buNone/>
            </a:pPr>
            <a:r>
              <a:rPr lang="en-US" sz="2800" b="1" dirty="0" smtClean="0"/>
              <a:t>  Intuition: </a:t>
            </a:r>
          </a:p>
          <a:p>
            <a:pPr lvl="2"/>
            <a:r>
              <a:rPr lang="en-US" sz="2400" dirty="0" smtClean="0"/>
              <a:t>It </a:t>
            </a:r>
            <a:r>
              <a:rPr lang="en-US" sz="2400" dirty="0"/>
              <a:t>implies that satisfying all the classification categories is not complementary. </a:t>
            </a:r>
            <a:endParaRPr lang="en-US" sz="2400" dirty="0" smtClean="0"/>
          </a:p>
          <a:p>
            <a:pPr lvl="2"/>
            <a:r>
              <a:rPr lang="en-US" sz="2400" dirty="0" smtClean="0"/>
              <a:t>In </a:t>
            </a:r>
            <a:r>
              <a:rPr lang="en-US" sz="2400" dirty="0"/>
              <a:t>future we should focus on categories like evolution and nonfunctional properties to </a:t>
            </a:r>
            <a:r>
              <a:rPr lang="en-US" sz="2400" b="1" dirty="0"/>
              <a:t>increase level of support for developers </a:t>
            </a:r>
            <a:r>
              <a:rPr lang="en-US" sz="2400" dirty="0"/>
              <a:t>(like extensibility). </a:t>
            </a:r>
          </a:p>
          <a:p>
            <a:pPr lvl="1"/>
            <a:endParaRPr lang="en-US" dirty="0"/>
          </a:p>
        </p:txBody>
      </p:sp>
    </p:spTree>
    <p:extLst>
      <p:ext uri="{BB962C8B-B14F-4D97-AF65-F5344CB8AC3E}">
        <p14:creationId xmlns:p14="http://schemas.microsoft.com/office/powerpoint/2010/main" val="3505764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261"/>
            <a:ext cx="10515600" cy="771895"/>
          </a:xfrm>
        </p:spPr>
        <p:txBody>
          <a:bodyPr/>
          <a:lstStyle/>
          <a:p>
            <a:r>
              <a:rPr lang="en-US" b="1" dirty="0" smtClean="0"/>
              <a:t>Critique 3</a:t>
            </a:r>
            <a:endParaRPr lang="en-US" b="1" dirty="0"/>
          </a:p>
        </p:txBody>
      </p:sp>
      <p:sp>
        <p:nvSpPr>
          <p:cNvPr id="3" name="Content Placeholder 2"/>
          <p:cNvSpPr>
            <a:spLocks noGrp="1"/>
          </p:cNvSpPr>
          <p:nvPr>
            <p:ph idx="1"/>
          </p:nvPr>
        </p:nvSpPr>
        <p:spPr>
          <a:xfrm>
            <a:off x="838200" y="1291235"/>
            <a:ext cx="10515600" cy="4945792"/>
          </a:xfrm>
        </p:spPr>
        <p:txBody>
          <a:bodyPr>
            <a:normAutofit/>
          </a:bodyPr>
          <a:lstStyle/>
          <a:p>
            <a:pPr lvl="0"/>
            <a:r>
              <a:rPr lang="en-US" sz="2400" b="1" dirty="0"/>
              <a:t>Most interesting </a:t>
            </a:r>
            <a:r>
              <a:rPr lang="en-US" sz="2400" b="1" dirty="0" smtClean="0"/>
              <a:t>point: </a:t>
            </a:r>
            <a:r>
              <a:rPr lang="en-US" sz="2400" dirty="0" smtClean="0"/>
              <a:t>System </a:t>
            </a:r>
            <a:r>
              <a:rPr lang="en-US" sz="2400" dirty="0"/>
              <a:t>generation (with code linked to each architectural element) from architectural specification may not always be a positive sign. </a:t>
            </a:r>
            <a:endParaRPr lang="en-US" sz="2400" dirty="0" smtClean="0"/>
          </a:p>
          <a:p>
            <a:pPr lvl="0"/>
            <a:endParaRPr lang="en-US" sz="2400" dirty="0" smtClean="0"/>
          </a:p>
          <a:p>
            <a:pPr lvl="0"/>
            <a:r>
              <a:rPr lang="en-US" sz="2400" b="1" dirty="0" smtClean="0"/>
              <a:t>Reason: </a:t>
            </a:r>
            <a:r>
              <a:rPr lang="en-US" sz="2400" dirty="0" smtClean="0"/>
              <a:t>They </a:t>
            </a:r>
            <a:r>
              <a:rPr lang="en-US" sz="2400" b="1" dirty="0" smtClean="0"/>
              <a:t>cause problems in the refinement of architecture</a:t>
            </a:r>
            <a:r>
              <a:rPr lang="en-US" sz="2400" dirty="0" smtClean="0"/>
              <a:t>. That is, the future changes to the code modules may not be possible to reflect on the architecture or vice versa.  </a:t>
            </a:r>
          </a:p>
          <a:p>
            <a:pPr lvl="0"/>
            <a:endParaRPr lang="en-US" sz="2400" dirty="0" smtClean="0"/>
          </a:p>
          <a:p>
            <a:pPr lvl="0"/>
            <a:r>
              <a:rPr lang="en-US" sz="2400" b="1" dirty="0" smtClean="0"/>
              <a:t>Conclusion: </a:t>
            </a:r>
            <a:r>
              <a:rPr lang="en-US" sz="2400" dirty="0" smtClean="0"/>
              <a:t>From </a:t>
            </a:r>
            <a:r>
              <a:rPr lang="en-US" sz="2400" dirty="0"/>
              <a:t>this we can conclude that the </a:t>
            </a:r>
            <a:r>
              <a:rPr lang="en-US" sz="2400" b="1" dirty="0"/>
              <a:t>architecture should be at more abstract level than the code modules</a:t>
            </a:r>
            <a:r>
              <a:rPr lang="en-US" sz="2400" dirty="0"/>
              <a:t>, this allows the flexibility for the refinements in both </a:t>
            </a:r>
            <a:r>
              <a:rPr lang="en-US" sz="2400" dirty="0" smtClean="0"/>
              <a:t>architecture </a:t>
            </a:r>
            <a:r>
              <a:rPr lang="en-US" sz="2400" dirty="0"/>
              <a:t>and </a:t>
            </a:r>
            <a:r>
              <a:rPr lang="en-US" sz="2400" dirty="0" smtClean="0"/>
              <a:t>code level.</a:t>
            </a:r>
            <a:endParaRPr lang="en-US" sz="2400" dirty="0"/>
          </a:p>
        </p:txBody>
      </p:sp>
    </p:spTree>
    <p:extLst>
      <p:ext uri="{BB962C8B-B14F-4D97-AF65-F5344CB8AC3E}">
        <p14:creationId xmlns:p14="http://schemas.microsoft.com/office/powerpoint/2010/main" val="18231913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261"/>
            <a:ext cx="10515600" cy="771895"/>
          </a:xfrm>
        </p:spPr>
        <p:txBody>
          <a:bodyPr/>
          <a:lstStyle/>
          <a:p>
            <a:r>
              <a:rPr lang="en-US" b="1" dirty="0" smtClean="0"/>
              <a:t>Critique 4</a:t>
            </a:r>
            <a:endParaRPr lang="en-US" b="1" dirty="0"/>
          </a:p>
        </p:txBody>
      </p:sp>
      <p:sp>
        <p:nvSpPr>
          <p:cNvPr id="3" name="Content Placeholder 2"/>
          <p:cNvSpPr>
            <a:spLocks noGrp="1"/>
          </p:cNvSpPr>
          <p:nvPr>
            <p:ph idx="1"/>
          </p:nvPr>
        </p:nvSpPr>
        <p:spPr>
          <a:xfrm>
            <a:off x="838200" y="1291235"/>
            <a:ext cx="10515600" cy="4945792"/>
          </a:xfrm>
        </p:spPr>
        <p:txBody>
          <a:bodyPr>
            <a:normAutofit fontScale="85000" lnSpcReduction="20000"/>
          </a:bodyPr>
          <a:lstStyle/>
          <a:p>
            <a:pPr lvl="0"/>
            <a:r>
              <a:rPr lang="en-US" dirty="0"/>
              <a:t> From the comparison tables from the </a:t>
            </a:r>
            <a:r>
              <a:rPr lang="en-US" dirty="0" smtClean="0"/>
              <a:t>paper, I </a:t>
            </a:r>
            <a:r>
              <a:rPr lang="en-US" dirty="0"/>
              <a:t>map some factors to the following </a:t>
            </a:r>
            <a:r>
              <a:rPr lang="en-US" dirty="0" smtClean="0"/>
              <a:t>table on the next page.</a:t>
            </a:r>
          </a:p>
          <a:p>
            <a:pPr lvl="1">
              <a:lnSpc>
                <a:spcPct val="120000"/>
              </a:lnSpc>
            </a:pPr>
            <a:r>
              <a:rPr lang="en-US" dirty="0" smtClean="0"/>
              <a:t>Scope and Purpose </a:t>
            </a:r>
          </a:p>
          <a:p>
            <a:pPr marL="914400" lvl="2" indent="0">
              <a:lnSpc>
                <a:spcPct val="120000"/>
              </a:lnSpc>
              <a:buNone/>
            </a:pPr>
            <a:r>
              <a:rPr lang="en-US" b="1" dirty="0" smtClean="0"/>
              <a:t>	- ADL Scope and Applicability </a:t>
            </a:r>
          </a:p>
          <a:p>
            <a:pPr lvl="1">
              <a:lnSpc>
                <a:spcPct val="120000"/>
              </a:lnSpc>
            </a:pPr>
            <a:r>
              <a:rPr lang="en-US" dirty="0" smtClean="0"/>
              <a:t>Basic Elements</a:t>
            </a:r>
          </a:p>
          <a:p>
            <a:pPr marL="914400" lvl="2" indent="0">
              <a:lnSpc>
                <a:spcPct val="120000"/>
              </a:lnSpc>
              <a:buNone/>
            </a:pPr>
            <a:r>
              <a:rPr lang="en-US" b="1" dirty="0" smtClean="0"/>
              <a:t>	-Components</a:t>
            </a:r>
            <a:r>
              <a:rPr lang="en-US" b="1" dirty="0"/>
              <a:t>, Connectors, </a:t>
            </a:r>
            <a:r>
              <a:rPr lang="en-US" b="1" dirty="0" smtClean="0"/>
              <a:t>Interfaces, Composition           </a:t>
            </a:r>
          </a:p>
          <a:p>
            <a:pPr lvl="1">
              <a:lnSpc>
                <a:spcPct val="120000"/>
              </a:lnSpc>
            </a:pPr>
            <a:r>
              <a:rPr lang="en-US" dirty="0" smtClean="0"/>
              <a:t>Static and Dynamic Aspects</a:t>
            </a:r>
          </a:p>
          <a:p>
            <a:pPr marL="914400" lvl="2" indent="0">
              <a:lnSpc>
                <a:spcPct val="120000"/>
              </a:lnSpc>
              <a:buNone/>
            </a:pPr>
            <a:r>
              <a:rPr lang="en-US" b="1" dirty="0" smtClean="0"/>
              <a:t>	 -Dynamism </a:t>
            </a:r>
            <a:r>
              <a:rPr lang="en-US" b="1" dirty="0"/>
              <a:t>in </a:t>
            </a:r>
            <a:r>
              <a:rPr lang="en-US" b="1" dirty="0" smtClean="0"/>
              <a:t>the configuration and tools </a:t>
            </a:r>
            <a:r>
              <a:rPr lang="en-US" b="1" dirty="0" smtClean="0"/>
              <a:t>tables       Some thing is missing here!!!</a:t>
            </a:r>
            <a:endParaRPr lang="en-US" b="1" dirty="0" smtClean="0"/>
          </a:p>
          <a:p>
            <a:pPr lvl="1">
              <a:lnSpc>
                <a:spcPct val="120000"/>
              </a:lnSpc>
            </a:pPr>
            <a:r>
              <a:rPr lang="en-US" dirty="0" smtClean="0"/>
              <a:t> Ambiguity</a:t>
            </a:r>
          </a:p>
          <a:p>
            <a:pPr marL="914400" lvl="2" indent="0">
              <a:lnSpc>
                <a:spcPct val="120000"/>
              </a:lnSpc>
              <a:buNone/>
            </a:pPr>
            <a:r>
              <a:rPr lang="en-US" b="1" dirty="0" smtClean="0"/>
              <a:t>	- Understandable specification </a:t>
            </a:r>
          </a:p>
          <a:p>
            <a:pPr lvl="1">
              <a:lnSpc>
                <a:spcPct val="120000"/>
              </a:lnSpc>
            </a:pPr>
            <a:r>
              <a:rPr lang="en-US" dirty="0" smtClean="0"/>
              <a:t> </a:t>
            </a:r>
            <a:r>
              <a:rPr lang="en-US" dirty="0"/>
              <a:t>Accuracy and </a:t>
            </a:r>
            <a:r>
              <a:rPr lang="en-US" dirty="0" smtClean="0"/>
              <a:t>Precision</a:t>
            </a:r>
          </a:p>
          <a:p>
            <a:pPr marL="914400" lvl="2" indent="0">
              <a:lnSpc>
                <a:spcPct val="120000"/>
              </a:lnSpc>
              <a:buNone/>
            </a:pPr>
            <a:r>
              <a:rPr lang="en-US" b="1" dirty="0" smtClean="0"/>
              <a:t>	-Semantics, Constraints, Nonfunctional Properties        </a:t>
            </a:r>
            <a:r>
              <a:rPr lang="en-US" b="1" dirty="0" smtClean="0"/>
              <a:t>Not confident of this</a:t>
            </a:r>
            <a:r>
              <a:rPr lang="en-US" b="1" dirty="0" smtClean="0"/>
              <a:t>!!</a:t>
            </a:r>
            <a:endParaRPr lang="en-US" b="1" dirty="0" smtClean="0"/>
          </a:p>
          <a:p>
            <a:pPr lvl="1">
              <a:lnSpc>
                <a:spcPct val="120000"/>
              </a:lnSpc>
            </a:pPr>
            <a:r>
              <a:rPr lang="en-US" dirty="0" smtClean="0"/>
              <a:t>Viewpoint</a:t>
            </a:r>
          </a:p>
          <a:p>
            <a:pPr marL="914400" lvl="2" indent="0">
              <a:lnSpc>
                <a:spcPct val="120000"/>
              </a:lnSpc>
              <a:buNone/>
            </a:pPr>
            <a:r>
              <a:rPr lang="en-US" b="1" dirty="0" smtClean="0"/>
              <a:t>	-Multiple </a:t>
            </a:r>
            <a:r>
              <a:rPr lang="en-US" b="1" dirty="0"/>
              <a:t>Viewpoints </a:t>
            </a:r>
          </a:p>
        </p:txBody>
      </p:sp>
    </p:spTree>
    <p:extLst>
      <p:ext uri="{BB962C8B-B14F-4D97-AF65-F5344CB8AC3E}">
        <p14:creationId xmlns:p14="http://schemas.microsoft.com/office/powerpoint/2010/main" val="112688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1235"/>
            <a:ext cx="10515600" cy="4945792"/>
          </a:xfrm>
        </p:spPr>
        <p:txBody>
          <a:bodyPr>
            <a:normAutofit/>
          </a:bodyPr>
          <a:lstStyle/>
          <a:p>
            <a:endParaRPr lang="en-US" dirty="0" smtClean="0"/>
          </a:p>
          <a:p>
            <a:pPr lvl="1"/>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19026865"/>
              </p:ext>
            </p:extLst>
          </p:nvPr>
        </p:nvGraphicFramePr>
        <p:xfrm>
          <a:off x="163773" y="54591"/>
          <a:ext cx="11818961" cy="6835908"/>
        </p:xfrm>
        <a:graphic>
          <a:graphicData uri="http://schemas.openxmlformats.org/drawingml/2006/table">
            <a:tbl>
              <a:tblPr firstRow="1" firstCol="1" bandRow="1">
                <a:tableStyleId>{5C22544A-7EE6-4342-B048-85BDC9FD1C3A}</a:tableStyleId>
              </a:tblPr>
              <a:tblGrid>
                <a:gridCol w="1091821"/>
                <a:gridCol w="1188977"/>
                <a:gridCol w="1028513"/>
                <a:gridCol w="1018007"/>
                <a:gridCol w="1103102"/>
                <a:gridCol w="1030613"/>
                <a:gridCol w="1103102"/>
                <a:gridCol w="1040068"/>
                <a:gridCol w="1040068"/>
                <a:gridCol w="1134622"/>
                <a:gridCol w="1040068"/>
              </a:tblGrid>
              <a:tr h="384255">
                <a:tc>
                  <a:txBody>
                    <a:bodyPr/>
                    <a:lstStyle/>
                    <a:p>
                      <a:pPr marL="0" marR="0">
                        <a:lnSpc>
                          <a:spcPct val="107000"/>
                        </a:lnSpc>
                        <a:spcBef>
                          <a:spcPts val="0"/>
                        </a:spcBef>
                        <a:spcAft>
                          <a:spcPts val="0"/>
                        </a:spcAft>
                      </a:pPr>
                      <a:r>
                        <a:rPr lang="en-US" sz="24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1400" dirty="0">
                          <a:effectLst/>
                        </a:rPr>
                        <a:t>ACME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1400" dirty="0">
                          <a:effectLst/>
                        </a:rPr>
                        <a:t>Aesop</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1400" dirty="0">
                          <a:effectLst/>
                        </a:rPr>
                        <a:t>C2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1400" dirty="0">
                          <a:effectLst/>
                        </a:rPr>
                        <a:t>Darwin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1400">
                          <a:effectLst/>
                        </a:rPr>
                        <a:t>MetaH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1400" dirty="0" err="1">
                          <a:effectLst/>
                        </a:rPr>
                        <a:t>Rapide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1400" dirty="0">
                          <a:effectLst/>
                        </a:rPr>
                        <a:t>SADL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1400" dirty="0" err="1">
                          <a:effectLst/>
                        </a:rPr>
                        <a:t>UniCon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1400" dirty="0">
                          <a:effectLst/>
                        </a:rPr>
                        <a:t>Weaves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1400" dirty="0">
                          <a:effectLst/>
                        </a:rPr>
                        <a:t>Wright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r>
              <a:tr h="1030749">
                <a:tc>
                  <a:txBody>
                    <a:bodyPr/>
                    <a:lstStyle/>
                    <a:p>
                      <a:pPr marL="0" marR="0">
                        <a:lnSpc>
                          <a:spcPct val="107000"/>
                        </a:lnSpc>
                        <a:spcBef>
                          <a:spcPts val="0"/>
                        </a:spcBef>
                        <a:spcAft>
                          <a:spcPts val="0"/>
                        </a:spcAft>
                      </a:pPr>
                      <a:r>
                        <a:rPr lang="en-US" sz="1400" dirty="0">
                          <a:effectLst/>
                        </a:rPr>
                        <a:t>Scope and Purpose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Architectural interchange mainly at structural level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Specification of architectures in specific styles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Architectures of highly-distrusted, evolvable and dynamic systems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Structure of distributed systems that communicates with well-defined interfaces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Architectures in the guidance, navigation, and control (GN&amp;C) domain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Modeling and simulation of the dynamic behavior described by an architecture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dirty="0">
                          <a:effectLst/>
                        </a:rPr>
                        <a:t>Formal refinement of architectures across levels of details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Glue code generation for interconnecting existing components using common interaction protocols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Data-flow architectures, characterized by high-volume of data and real-time requirements on its processing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Modeling and analysis of the dynamic behavior of concurrent systems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r>
              <a:tr h="771633">
                <a:tc>
                  <a:txBody>
                    <a:bodyPr/>
                    <a:lstStyle/>
                    <a:p>
                      <a:pPr marL="0" marR="0">
                        <a:lnSpc>
                          <a:spcPct val="107000"/>
                        </a:lnSpc>
                        <a:spcBef>
                          <a:spcPts val="0"/>
                        </a:spcBef>
                        <a:spcAft>
                          <a:spcPts val="0"/>
                        </a:spcAft>
                      </a:pPr>
                      <a:r>
                        <a:rPr lang="en-US" sz="1400" dirty="0">
                          <a:effectLst/>
                        </a:rPr>
                        <a:t>Basic Elements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Components, Ports, Connector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Components, Ports (in &amp; out), Connector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Components, Ports (provided and required), Connector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Components, services (provided and required), binding, hierarchical composition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Processes, Ports, Connection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Interfaces, Constituents(Provided, Required, action &amp; service) ,</a:t>
                      </a:r>
                    </a:p>
                    <a:p>
                      <a:pPr marL="0" marR="0">
                        <a:lnSpc>
                          <a:spcPct val="107000"/>
                        </a:lnSpc>
                        <a:spcBef>
                          <a:spcPts val="0"/>
                        </a:spcBef>
                        <a:spcAft>
                          <a:spcPts val="0"/>
                        </a:spcAft>
                      </a:pPr>
                      <a:r>
                        <a:rPr lang="en-US" sz="900">
                          <a:effectLst/>
                        </a:rPr>
                        <a:t>Connection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Components, input and output ports, Connector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Components, Players, Connector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Tool Fragments, Objects, </a:t>
                      </a:r>
                    </a:p>
                    <a:p>
                      <a:pPr marL="0" marR="0">
                        <a:lnSpc>
                          <a:spcPct val="107000"/>
                        </a:lnSpc>
                        <a:spcBef>
                          <a:spcPts val="0"/>
                        </a:spcBef>
                        <a:spcAft>
                          <a:spcPts val="0"/>
                        </a:spcAft>
                      </a:pPr>
                      <a:r>
                        <a:rPr lang="en-US" sz="900">
                          <a:effectLst/>
                        </a:rPr>
                        <a:t>Transport Services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Components,</a:t>
                      </a:r>
                    </a:p>
                    <a:p>
                      <a:pPr marL="0" marR="0">
                        <a:lnSpc>
                          <a:spcPct val="107000"/>
                        </a:lnSpc>
                        <a:spcBef>
                          <a:spcPts val="0"/>
                        </a:spcBef>
                        <a:spcAft>
                          <a:spcPts val="0"/>
                        </a:spcAft>
                      </a:pPr>
                      <a:r>
                        <a:rPr lang="en-US" sz="900">
                          <a:effectLst/>
                        </a:rPr>
                        <a:t>Ports (semantics specified in CSP), Connector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r>
              <a:tr h="901191">
                <a:tc>
                  <a:txBody>
                    <a:bodyPr/>
                    <a:lstStyle/>
                    <a:p>
                      <a:pPr marL="0" marR="0">
                        <a:lnSpc>
                          <a:spcPct val="107000"/>
                        </a:lnSpc>
                        <a:spcBef>
                          <a:spcPts val="0"/>
                        </a:spcBef>
                        <a:spcAft>
                          <a:spcPts val="0"/>
                        </a:spcAft>
                      </a:pPr>
                      <a:r>
                        <a:rPr lang="en-US" sz="1400" dirty="0">
                          <a:effectLst/>
                        </a:rPr>
                        <a:t>Static &amp; Dynamic Aspects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Static structural views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Static structural views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Static and Dynamic structural views and Dynamic architectures(unanticipated)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Static structural views, Dynamic architectures through lazy and dynamic instantiation and binding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Static structural views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Static structural views, Dynamic architectures through dynamic event generation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dirty="0">
                          <a:effectLst/>
                        </a:rPr>
                        <a:t>Static structural views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Static structural views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Static and Dynamic structural views and Dynamic architectures(unanticipated)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Static structural views and Dynamic architectures(constrained)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r>
              <a:tr h="1018864">
                <a:tc>
                  <a:txBody>
                    <a:bodyPr/>
                    <a:lstStyle/>
                    <a:p>
                      <a:pPr marL="0" marR="0">
                        <a:lnSpc>
                          <a:spcPct val="107000"/>
                        </a:lnSpc>
                        <a:spcBef>
                          <a:spcPts val="0"/>
                        </a:spcBef>
                        <a:spcAft>
                          <a:spcPts val="0"/>
                        </a:spcAft>
                      </a:pPr>
                      <a:r>
                        <a:rPr lang="en-US" sz="1400" dirty="0">
                          <a:effectLst/>
                        </a:rPr>
                        <a:t>Ambiguity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Less ambiguity using explicit textual specification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Less ambiguity using explicit textual specification and parallel type hierarchy for visualization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Less ambiguity using explicit textual and graphical specification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The external meaning of elements is ambiguous (component, interface)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The external meaning of elements is ambiguous (component, interface)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The external meaning of elements is ambiguous (component, interface)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Less ambiguity using explicit textual specification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Less ambiguity using explicit textual and graphical specification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Less ambiguity using explicit textual specification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Less ambiguity using explicit textual specification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165339">
                <a:tc>
                  <a:txBody>
                    <a:bodyPr/>
                    <a:lstStyle/>
                    <a:p>
                      <a:pPr marL="0" marR="0">
                        <a:lnSpc>
                          <a:spcPct val="107000"/>
                        </a:lnSpc>
                        <a:spcBef>
                          <a:spcPts val="0"/>
                        </a:spcBef>
                        <a:spcAft>
                          <a:spcPts val="0"/>
                        </a:spcAft>
                      </a:pPr>
                      <a:r>
                        <a:rPr lang="en-US" sz="1400" dirty="0">
                          <a:effectLst/>
                        </a:rPr>
                        <a:t>Accuracy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dirty="0">
                          <a:effectLst/>
                        </a:rPr>
                        <a:t>There are no semantics, uses other ADL’s semantic models in property lists. </a:t>
                      </a:r>
                    </a:p>
                    <a:p>
                      <a:pPr marL="0" marR="0">
                        <a:lnSpc>
                          <a:spcPct val="107000"/>
                        </a:lnSpc>
                        <a:spcBef>
                          <a:spcPts val="0"/>
                        </a:spcBef>
                        <a:spcAft>
                          <a:spcPts val="0"/>
                        </a:spcAft>
                      </a:pPr>
                      <a:r>
                        <a:rPr lang="en-US" sz="900" dirty="0">
                          <a:effectLst/>
                        </a:rPr>
                        <a:t> </a:t>
                      </a:r>
                    </a:p>
                    <a:p>
                      <a:pPr marL="0" marR="0">
                        <a:lnSpc>
                          <a:spcPct val="107000"/>
                        </a:lnSpc>
                        <a:spcBef>
                          <a:spcPts val="0"/>
                        </a:spcBef>
                        <a:spcAft>
                          <a:spcPts val="0"/>
                        </a:spcAft>
                      </a:pPr>
                      <a:endParaRPr lang="en-US" sz="900" dirty="0" smtClean="0">
                        <a:effectLst/>
                      </a:endParaRPr>
                    </a:p>
                    <a:p>
                      <a:pPr marL="0" marR="0">
                        <a:lnSpc>
                          <a:spcPct val="107000"/>
                        </a:lnSpc>
                        <a:spcBef>
                          <a:spcPts val="0"/>
                        </a:spcBef>
                        <a:spcAft>
                          <a:spcPts val="0"/>
                        </a:spcAft>
                      </a:pPr>
                      <a:endParaRPr lang="en-US" sz="900" dirty="0" smtClean="0">
                        <a:effectLst/>
                      </a:endParaRPr>
                    </a:p>
                    <a:p>
                      <a:pPr marL="0" marR="0">
                        <a:lnSpc>
                          <a:spcPct val="107000"/>
                        </a:lnSpc>
                        <a:spcBef>
                          <a:spcPts val="0"/>
                        </a:spcBef>
                        <a:spcAft>
                          <a:spcPts val="0"/>
                        </a:spcAft>
                      </a:pPr>
                      <a:r>
                        <a:rPr lang="en-US" sz="900" dirty="0" smtClean="0">
                          <a:effectLst/>
                        </a:rPr>
                        <a:t>Below </a:t>
                      </a:r>
                      <a:r>
                        <a:rPr lang="en-US" sz="900" dirty="0" err="1">
                          <a:effectLst/>
                        </a:rPr>
                        <a:t>Avg</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dirty="0">
                          <a:effectLst/>
                        </a:rPr>
                        <a:t>Semantics are optional using style specific languages. </a:t>
                      </a:r>
                    </a:p>
                    <a:p>
                      <a:pPr marL="0" marR="0">
                        <a:lnSpc>
                          <a:spcPct val="107000"/>
                        </a:lnSpc>
                        <a:spcBef>
                          <a:spcPts val="0"/>
                        </a:spcBef>
                        <a:spcAft>
                          <a:spcPts val="0"/>
                        </a:spcAft>
                      </a:pPr>
                      <a:r>
                        <a:rPr lang="en-US" sz="900" dirty="0">
                          <a:effectLst/>
                        </a:rPr>
                        <a:t> </a:t>
                      </a:r>
                    </a:p>
                    <a:p>
                      <a:pPr marL="0" marR="0">
                        <a:lnSpc>
                          <a:spcPct val="107000"/>
                        </a:lnSpc>
                        <a:spcBef>
                          <a:spcPts val="0"/>
                        </a:spcBef>
                        <a:spcAft>
                          <a:spcPts val="0"/>
                        </a:spcAft>
                      </a:pPr>
                      <a:r>
                        <a:rPr lang="en-US" sz="900" dirty="0">
                          <a:effectLst/>
                        </a:rPr>
                        <a:t> </a:t>
                      </a:r>
                    </a:p>
                    <a:p>
                      <a:pPr marL="0" marR="0">
                        <a:lnSpc>
                          <a:spcPct val="107000"/>
                        </a:lnSpc>
                        <a:spcBef>
                          <a:spcPts val="0"/>
                        </a:spcBef>
                        <a:spcAft>
                          <a:spcPts val="0"/>
                        </a:spcAft>
                      </a:pPr>
                      <a:endParaRPr lang="en-US" sz="900" dirty="0" smtClean="0">
                        <a:effectLst/>
                      </a:endParaRPr>
                    </a:p>
                    <a:p>
                      <a:pPr marL="0" marR="0">
                        <a:lnSpc>
                          <a:spcPct val="107000"/>
                        </a:lnSpc>
                        <a:spcBef>
                          <a:spcPts val="0"/>
                        </a:spcBef>
                        <a:spcAft>
                          <a:spcPts val="0"/>
                        </a:spcAft>
                      </a:pPr>
                      <a:r>
                        <a:rPr lang="en-US" sz="900" dirty="0" smtClean="0">
                          <a:effectLst/>
                        </a:rPr>
                        <a:t>Average </a:t>
                      </a:r>
                      <a:r>
                        <a:rPr lang="en-US" sz="900" dirty="0">
                          <a:effectLst/>
                        </a:rPr>
                        <a:t>or </a:t>
                      </a:r>
                      <a:r>
                        <a:rPr lang="en-US" sz="900" dirty="0" smtClean="0">
                          <a:effectLst/>
                        </a:rPr>
                        <a:t>worst</a:t>
                      </a:r>
                      <a:r>
                        <a:rPr lang="en-US" sz="900" baseline="0" dirty="0" smtClean="0">
                          <a:effectLst/>
                        </a:rPr>
                        <a:t> </a:t>
                      </a:r>
                      <a:r>
                        <a:rPr lang="en-US" sz="900" dirty="0" smtClean="0">
                          <a:effectLst/>
                        </a:rPr>
                        <a:t>(optional</a:t>
                      </a:r>
                      <a:r>
                        <a:rPr lang="en-US" sz="900" dirty="0">
                          <a:effectLst/>
                        </a:rPr>
                        <a: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dirty="0">
                          <a:effectLst/>
                        </a:rPr>
                        <a:t>Semantics defined for component invariants, operation pre –post-conditions in 1</a:t>
                      </a:r>
                      <a:r>
                        <a:rPr lang="en-US" sz="900" baseline="30000" dirty="0">
                          <a:effectLst/>
                        </a:rPr>
                        <a:t>st</a:t>
                      </a:r>
                      <a:r>
                        <a:rPr lang="en-US" sz="900" dirty="0">
                          <a:effectLst/>
                        </a:rPr>
                        <a:t> order logic </a:t>
                      </a:r>
                    </a:p>
                    <a:p>
                      <a:pPr marL="0" marR="0">
                        <a:lnSpc>
                          <a:spcPct val="107000"/>
                        </a:lnSpc>
                        <a:spcBef>
                          <a:spcPts val="0"/>
                        </a:spcBef>
                        <a:spcAft>
                          <a:spcPts val="0"/>
                        </a:spcAft>
                      </a:pPr>
                      <a:endParaRPr lang="en-US" sz="900" dirty="0" smtClean="0">
                        <a:effectLst/>
                      </a:endParaRPr>
                    </a:p>
                    <a:p>
                      <a:pPr marL="0" marR="0">
                        <a:lnSpc>
                          <a:spcPct val="107000"/>
                        </a:lnSpc>
                        <a:spcBef>
                          <a:spcPts val="0"/>
                        </a:spcBef>
                        <a:spcAft>
                          <a:spcPts val="0"/>
                        </a:spcAft>
                      </a:pPr>
                      <a:r>
                        <a:rPr lang="en-US" sz="900" dirty="0" smtClean="0">
                          <a:effectLst/>
                        </a:rPr>
                        <a:t>Above </a:t>
                      </a:r>
                      <a:r>
                        <a:rPr lang="en-US" sz="900" dirty="0" err="1">
                          <a:effectLst/>
                        </a:rPr>
                        <a:t>Avg</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dirty="0">
                          <a:effectLst/>
                        </a:rPr>
                        <a:t>Formalism by Pi-Calculus, helps in checking internal consistency.</a:t>
                      </a:r>
                    </a:p>
                    <a:p>
                      <a:pPr marL="0" marR="0">
                        <a:lnSpc>
                          <a:spcPct val="107000"/>
                        </a:lnSpc>
                        <a:spcBef>
                          <a:spcPts val="0"/>
                        </a:spcBef>
                        <a:spcAft>
                          <a:spcPts val="0"/>
                        </a:spcAft>
                      </a:pPr>
                      <a:r>
                        <a:rPr lang="en-US" sz="900" dirty="0">
                          <a:effectLst/>
                        </a:rPr>
                        <a:t> </a:t>
                      </a:r>
                    </a:p>
                    <a:p>
                      <a:pPr marL="0" marR="0">
                        <a:lnSpc>
                          <a:spcPct val="107000"/>
                        </a:lnSpc>
                        <a:spcBef>
                          <a:spcPts val="0"/>
                        </a:spcBef>
                        <a:spcAft>
                          <a:spcPts val="0"/>
                        </a:spcAft>
                      </a:pPr>
                      <a:r>
                        <a:rPr lang="en-US" sz="900" dirty="0">
                          <a:effectLst/>
                        </a:rPr>
                        <a:t> </a:t>
                      </a:r>
                    </a:p>
                    <a:p>
                      <a:pPr marL="0" marR="0">
                        <a:lnSpc>
                          <a:spcPct val="107000"/>
                        </a:lnSpc>
                        <a:spcBef>
                          <a:spcPts val="0"/>
                        </a:spcBef>
                        <a:spcAft>
                          <a:spcPts val="0"/>
                        </a:spcAft>
                      </a:pPr>
                      <a:r>
                        <a:rPr lang="en-US" sz="900" dirty="0">
                          <a:effectLst/>
                        </a:rPr>
                        <a:t> </a:t>
                      </a:r>
                    </a:p>
                    <a:p>
                      <a:pPr marL="0" marR="0">
                        <a:lnSpc>
                          <a:spcPct val="107000"/>
                        </a:lnSpc>
                        <a:spcBef>
                          <a:spcPts val="0"/>
                        </a:spcBef>
                        <a:spcAft>
                          <a:spcPts val="0"/>
                        </a:spcAft>
                      </a:pPr>
                      <a:r>
                        <a:rPr lang="en-US" sz="900" dirty="0" smtClean="0">
                          <a:effectLst/>
                        </a:rPr>
                        <a:t>Best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dirty="0">
                          <a:effectLst/>
                        </a:rPr>
                        <a:t>Uses </a:t>
                      </a:r>
                      <a:r>
                        <a:rPr lang="en-US" sz="900" dirty="0" err="1">
                          <a:effectLst/>
                        </a:rPr>
                        <a:t>ControlH</a:t>
                      </a:r>
                      <a:r>
                        <a:rPr lang="en-US" sz="900" dirty="0">
                          <a:effectLst/>
                        </a:rPr>
                        <a:t> for modeling algorithms in GN&amp;C domain. Implements semantics via paths. </a:t>
                      </a:r>
                    </a:p>
                    <a:p>
                      <a:pPr marL="0" marR="0">
                        <a:lnSpc>
                          <a:spcPct val="107000"/>
                        </a:lnSpc>
                        <a:spcBef>
                          <a:spcPts val="0"/>
                        </a:spcBef>
                        <a:spcAft>
                          <a:spcPts val="0"/>
                        </a:spcAft>
                      </a:pPr>
                      <a:endParaRPr lang="en-US" sz="900" dirty="0" smtClean="0">
                        <a:effectLst/>
                      </a:endParaRPr>
                    </a:p>
                    <a:p>
                      <a:pPr marL="0" marR="0">
                        <a:lnSpc>
                          <a:spcPct val="107000"/>
                        </a:lnSpc>
                        <a:spcBef>
                          <a:spcPts val="0"/>
                        </a:spcBef>
                        <a:spcAft>
                          <a:spcPts val="0"/>
                        </a:spcAft>
                      </a:pPr>
                      <a:r>
                        <a:rPr lang="en-US" sz="900" dirty="0" smtClean="0">
                          <a:effectLst/>
                        </a:rPr>
                        <a:t>Average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dirty="0">
                          <a:effectLst/>
                        </a:rPr>
                        <a:t>Formalized by </a:t>
                      </a:r>
                      <a:r>
                        <a:rPr lang="en-US" sz="900" dirty="0" err="1">
                          <a:effectLst/>
                        </a:rPr>
                        <a:t>Posets</a:t>
                      </a:r>
                      <a:r>
                        <a:rPr lang="en-US" sz="900" dirty="0">
                          <a:effectLst/>
                        </a:rPr>
                        <a:t> (Partial Ordered Sets)</a:t>
                      </a:r>
                    </a:p>
                    <a:p>
                      <a:pPr marL="0" marR="0">
                        <a:lnSpc>
                          <a:spcPct val="107000"/>
                        </a:lnSpc>
                        <a:spcBef>
                          <a:spcPts val="0"/>
                        </a:spcBef>
                        <a:spcAft>
                          <a:spcPts val="0"/>
                        </a:spcAft>
                      </a:pPr>
                      <a:r>
                        <a:rPr lang="en-US" sz="900" dirty="0">
                          <a:effectLst/>
                        </a:rPr>
                        <a:t> </a:t>
                      </a:r>
                    </a:p>
                    <a:p>
                      <a:pPr marL="0" marR="0">
                        <a:lnSpc>
                          <a:spcPct val="107000"/>
                        </a:lnSpc>
                        <a:spcBef>
                          <a:spcPts val="0"/>
                        </a:spcBef>
                        <a:spcAft>
                          <a:spcPts val="0"/>
                        </a:spcAft>
                      </a:pPr>
                      <a:r>
                        <a:rPr lang="en-US" sz="900" dirty="0">
                          <a:effectLst/>
                        </a:rPr>
                        <a:t> </a:t>
                      </a:r>
                    </a:p>
                    <a:p>
                      <a:pPr marL="0" marR="0">
                        <a:lnSpc>
                          <a:spcPct val="107000"/>
                        </a:lnSpc>
                        <a:spcBef>
                          <a:spcPts val="0"/>
                        </a:spcBef>
                        <a:spcAft>
                          <a:spcPts val="0"/>
                        </a:spcAft>
                      </a:pPr>
                      <a:r>
                        <a:rPr lang="en-US" sz="900" dirty="0">
                          <a:effectLst/>
                        </a:rPr>
                        <a:t> </a:t>
                      </a:r>
                    </a:p>
                    <a:p>
                      <a:pPr marL="0" marR="0">
                        <a:lnSpc>
                          <a:spcPct val="107000"/>
                        </a:lnSpc>
                        <a:spcBef>
                          <a:spcPts val="0"/>
                        </a:spcBef>
                        <a:spcAft>
                          <a:spcPts val="0"/>
                        </a:spcAft>
                      </a:pPr>
                      <a:r>
                        <a:rPr lang="en-US" sz="900" dirty="0">
                          <a:effectLst/>
                        </a:rPr>
                        <a:t> </a:t>
                      </a:r>
                    </a:p>
                    <a:p>
                      <a:pPr marL="0" marR="0">
                        <a:lnSpc>
                          <a:spcPct val="107000"/>
                        </a:lnSpc>
                        <a:spcBef>
                          <a:spcPts val="0"/>
                        </a:spcBef>
                        <a:spcAft>
                          <a:spcPts val="0"/>
                        </a:spcAft>
                      </a:pPr>
                      <a:r>
                        <a:rPr lang="en-US" sz="900" dirty="0">
                          <a:effectLst/>
                        </a:rPr>
                        <a:t> </a:t>
                      </a:r>
                    </a:p>
                    <a:p>
                      <a:pPr marL="0" marR="0">
                        <a:lnSpc>
                          <a:spcPct val="107000"/>
                        </a:lnSpc>
                        <a:spcBef>
                          <a:spcPts val="0"/>
                        </a:spcBef>
                        <a:spcAft>
                          <a:spcPts val="0"/>
                        </a:spcAft>
                      </a:pPr>
                      <a:r>
                        <a:rPr lang="en-US" sz="900" dirty="0">
                          <a:effectLst/>
                        </a:rPr>
                        <a:t> </a:t>
                      </a:r>
                      <a:r>
                        <a:rPr lang="en-US" sz="900" dirty="0" smtClean="0">
                          <a:effectLst/>
                        </a:rPr>
                        <a:t>Best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dirty="0">
                          <a:effectLst/>
                        </a:rPr>
                        <a:t>Not formalized. </a:t>
                      </a:r>
                    </a:p>
                    <a:p>
                      <a:pPr marL="0" marR="0">
                        <a:lnSpc>
                          <a:spcPct val="107000"/>
                        </a:lnSpc>
                        <a:spcBef>
                          <a:spcPts val="0"/>
                        </a:spcBef>
                        <a:spcAft>
                          <a:spcPts val="0"/>
                        </a:spcAft>
                      </a:pPr>
                      <a:r>
                        <a:rPr lang="en-US" sz="900" dirty="0">
                          <a:effectLst/>
                        </a:rPr>
                        <a:t> </a:t>
                      </a:r>
                    </a:p>
                    <a:p>
                      <a:pPr marL="0" marR="0">
                        <a:lnSpc>
                          <a:spcPct val="107000"/>
                        </a:lnSpc>
                        <a:spcBef>
                          <a:spcPts val="0"/>
                        </a:spcBef>
                        <a:spcAft>
                          <a:spcPts val="0"/>
                        </a:spcAft>
                      </a:pPr>
                      <a:r>
                        <a:rPr lang="en-US" sz="900" dirty="0">
                          <a:effectLst/>
                        </a:rPr>
                        <a:t> </a:t>
                      </a:r>
                    </a:p>
                    <a:p>
                      <a:pPr marL="0" marR="0">
                        <a:lnSpc>
                          <a:spcPct val="107000"/>
                        </a:lnSpc>
                        <a:spcBef>
                          <a:spcPts val="0"/>
                        </a:spcBef>
                        <a:spcAft>
                          <a:spcPts val="0"/>
                        </a:spcAft>
                      </a:pPr>
                      <a:r>
                        <a:rPr lang="en-US" sz="900" dirty="0">
                          <a:effectLst/>
                        </a:rPr>
                        <a:t> </a:t>
                      </a:r>
                    </a:p>
                    <a:p>
                      <a:pPr marL="0" marR="0">
                        <a:lnSpc>
                          <a:spcPct val="107000"/>
                        </a:lnSpc>
                        <a:spcBef>
                          <a:spcPts val="0"/>
                        </a:spcBef>
                        <a:spcAft>
                          <a:spcPts val="0"/>
                        </a:spcAft>
                      </a:pPr>
                      <a:r>
                        <a:rPr lang="en-US" sz="900" dirty="0">
                          <a:effectLst/>
                        </a:rPr>
                        <a:t> </a:t>
                      </a:r>
                    </a:p>
                    <a:p>
                      <a:pPr marL="0" marR="0">
                        <a:lnSpc>
                          <a:spcPct val="107000"/>
                        </a:lnSpc>
                        <a:spcBef>
                          <a:spcPts val="0"/>
                        </a:spcBef>
                        <a:spcAft>
                          <a:spcPts val="0"/>
                        </a:spcAft>
                      </a:pPr>
                      <a:r>
                        <a:rPr lang="en-US" sz="900" dirty="0">
                          <a:effectLst/>
                        </a:rPr>
                        <a:t> </a:t>
                      </a:r>
                    </a:p>
                    <a:p>
                      <a:pPr marL="0" marR="0">
                        <a:lnSpc>
                          <a:spcPct val="107000"/>
                        </a:lnSpc>
                        <a:spcBef>
                          <a:spcPts val="0"/>
                        </a:spcBef>
                        <a:spcAft>
                          <a:spcPts val="0"/>
                        </a:spcAft>
                      </a:pPr>
                      <a:r>
                        <a:rPr lang="en-US" sz="900" dirty="0">
                          <a:effectLst/>
                        </a:rPr>
                        <a:t> </a:t>
                      </a:r>
                    </a:p>
                    <a:p>
                      <a:pPr marL="0" marR="0">
                        <a:lnSpc>
                          <a:spcPct val="107000"/>
                        </a:lnSpc>
                        <a:spcBef>
                          <a:spcPts val="0"/>
                        </a:spcBef>
                        <a:spcAft>
                          <a:spcPts val="0"/>
                        </a:spcAft>
                      </a:pPr>
                      <a:r>
                        <a:rPr lang="en-US" sz="900" dirty="0">
                          <a:effectLst/>
                        </a:rPr>
                        <a:t> </a:t>
                      </a:r>
                      <a:r>
                        <a:rPr lang="en-US" sz="900" dirty="0" smtClean="0">
                          <a:effectLst/>
                        </a:rPr>
                        <a:t>Worst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dirty="0">
                          <a:effectLst/>
                        </a:rPr>
                        <a:t>Not formalized, but have event traces in property list.</a:t>
                      </a:r>
                    </a:p>
                    <a:p>
                      <a:pPr marL="0" marR="0">
                        <a:lnSpc>
                          <a:spcPct val="107000"/>
                        </a:lnSpc>
                        <a:spcBef>
                          <a:spcPts val="0"/>
                        </a:spcBef>
                        <a:spcAft>
                          <a:spcPts val="0"/>
                        </a:spcAft>
                      </a:pPr>
                      <a:r>
                        <a:rPr lang="en-US" sz="900" dirty="0">
                          <a:effectLst/>
                        </a:rPr>
                        <a:t> </a:t>
                      </a:r>
                    </a:p>
                    <a:p>
                      <a:pPr marL="0" marR="0">
                        <a:lnSpc>
                          <a:spcPct val="107000"/>
                        </a:lnSpc>
                        <a:spcBef>
                          <a:spcPts val="0"/>
                        </a:spcBef>
                        <a:spcAft>
                          <a:spcPts val="0"/>
                        </a:spcAft>
                      </a:pPr>
                      <a:r>
                        <a:rPr lang="en-US" sz="900" dirty="0">
                          <a:effectLst/>
                        </a:rPr>
                        <a:t> </a:t>
                      </a:r>
                    </a:p>
                    <a:p>
                      <a:pPr marL="0" marR="0">
                        <a:lnSpc>
                          <a:spcPct val="107000"/>
                        </a:lnSpc>
                        <a:spcBef>
                          <a:spcPts val="0"/>
                        </a:spcBef>
                        <a:spcAft>
                          <a:spcPts val="0"/>
                        </a:spcAft>
                      </a:pPr>
                      <a:r>
                        <a:rPr lang="en-US" sz="900" dirty="0">
                          <a:effectLst/>
                        </a:rPr>
                        <a:t> </a:t>
                      </a:r>
                    </a:p>
                    <a:p>
                      <a:pPr marL="0" marR="0">
                        <a:lnSpc>
                          <a:spcPct val="107000"/>
                        </a:lnSpc>
                        <a:spcBef>
                          <a:spcPts val="0"/>
                        </a:spcBef>
                        <a:spcAft>
                          <a:spcPts val="0"/>
                        </a:spcAft>
                      </a:pPr>
                      <a:r>
                        <a:rPr lang="en-US" sz="900" dirty="0">
                          <a:effectLst/>
                        </a:rPr>
                        <a:t> </a:t>
                      </a:r>
                      <a:endParaRPr lang="en-US" sz="900" dirty="0" smtClean="0">
                        <a:effectLst/>
                      </a:endParaRPr>
                    </a:p>
                    <a:p>
                      <a:pPr marL="0" marR="0">
                        <a:lnSpc>
                          <a:spcPct val="107000"/>
                        </a:lnSpc>
                        <a:spcBef>
                          <a:spcPts val="0"/>
                        </a:spcBef>
                        <a:spcAft>
                          <a:spcPts val="0"/>
                        </a:spcAft>
                      </a:pPr>
                      <a:r>
                        <a:rPr lang="en-US" sz="900" dirty="0" smtClean="0">
                          <a:effectLst/>
                        </a:rPr>
                        <a:t>Below </a:t>
                      </a:r>
                      <a:r>
                        <a:rPr lang="en-US" sz="900" dirty="0" err="1">
                          <a:effectLst/>
                        </a:rPr>
                        <a:t>Avg</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dirty="0">
                          <a:effectLst/>
                        </a:rPr>
                        <a:t>Uses Partial Ordering over input and Output.</a:t>
                      </a:r>
                    </a:p>
                    <a:p>
                      <a:pPr marL="0" marR="0">
                        <a:lnSpc>
                          <a:spcPct val="107000"/>
                        </a:lnSpc>
                        <a:spcBef>
                          <a:spcPts val="0"/>
                        </a:spcBef>
                        <a:spcAft>
                          <a:spcPts val="0"/>
                        </a:spcAft>
                      </a:pPr>
                      <a:r>
                        <a:rPr lang="en-US" sz="900" dirty="0">
                          <a:effectLst/>
                        </a:rPr>
                        <a:t> </a:t>
                      </a:r>
                    </a:p>
                    <a:p>
                      <a:pPr marL="0" marR="0">
                        <a:lnSpc>
                          <a:spcPct val="107000"/>
                        </a:lnSpc>
                        <a:spcBef>
                          <a:spcPts val="0"/>
                        </a:spcBef>
                        <a:spcAft>
                          <a:spcPts val="0"/>
                        </a:spcAft>
                      </a:pPr>
                      <a:r>
                        <a:rPr lang="en-US" sz="900" dirty="0">
                          <a:effectLst/>
                        </a:rPr>
                        <a:t> </a:t>
                      </a:r>
                    </a:p>
                    <a:p>
                      <a:pPr marL="0" marR="0">
                        <a:lnSpc>
                          <a:spcPct val="107000"/>
                        </a:lnSpc>
                        <a:spcBef>
                          <a:spcPts val="0"/>
                        </a:spcBef>
                        <a:spcAft>
                          <a:spcPts val="0"/>
                        </a:spcAft>
                      </a:pPr>
                      <a:r>
                        <a:rPr lang="en-US" sz="900" dirty="0">
                          <a:effectLst/>
                        </a:rPr>
                        <a:t> </a:t>
                      </a:r>
                    </a:p>
                    <a:p>
                      <a:pPr marL="0" marR="0">
                        <a:lnSpc>
                          <a:spcPct val="107000"/>
                        </a:lnSpc>
                        <a:spcBef>
                          <a:spcPts val="0"/>
                        </a:spcBef>
                        <a:spcAft>
                          <a:spcPts val="0"/>
                        </a:spcAft>
                      </a:pPr>
                      <a:r>
                        <a:rPr lang="en-US" sz="900" dirty="0">
                          <a:effectLst/>
                        </a:rPr>
                        <a:t> </a:t>
                      </a:r>
                    </a:p>
                    <a:p>
                      <a:pPr marL="0" marR="0">
                        <a:lnSpc>
                          <a:spcPct val="107000"/>
                        </a:lnSpc>
                        <a:spcBef>
                          <a:spcPts val="0"/>
                        </a:spcBef>
                        <a:spcAft>
                          <a:spcPts val="0"/>
                        </a:spcAft>
                      </a:pPr>
                      <a:r>
                        <a:rPr lang="en-US" sz="900" dirty="0" smtClean="0">
                          <a:effectLst/>
                        </a:rPr>
                        <a:t>Above </a:t>
                      </a:r>
                      <a:r>
                        <a:rPr lang="en-US" sz="900" dirty="0" err="1">
                          <a:effectLst/>
                        </a:rPr>
                        <a:t>Avg</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No semantics. Semantics specified in CSP.</a:t>
                      </a:r>
                    </a:p>
                    <a:p>
                      <a:pPr marL="0" marR="0">
                        <a:lnSpc>
                          <a:spcPct val="107000"/>
                        </a:lnSpc>
                        <a:spcBef>
                          <a:spcPts val="0"/>
                        </a:spcBef>
                        <a:spcAft>
                          <a:spcPts val="0"/>
                        </a:spcAft>
                      </a:pPr>
                      <a:r>
                        <a:rPr lang="en-US" sz="900">
                          <a:effectLst/>
                        </a:rPr>
                        <a:t> </a:t>
                      </a:r>
                    </a:p>
                    <a:p>
                      <a:pPr marL="0" marR="0">
                        <a:lnSpc>
                          <a:spcPct val="107000"/>
                        </a:lnSpc>
                        <a:spcBef>
                          <a:spcPts val="0"/>
                        </a:spcBef>
                        <a:spcAft>
                          <a:spcPts val="0"/>
                        </a:spcAft>
                      </a:pPr>
                      <a:r>
                        <a:rPr lang="en-US" sz="900">
                          <a:effectLst/>
                        </a:rPr>
                        <a:t> </a:t>
                      </a:r>
                    </a:p>
                    <a:p>
                      <a:pPr marL="0" marR="0">
                        <a:lnSpc>
                          <a:spcPct val="107000"/>
                        </a:lnSpc>
                        <a:spcBef>
                          <a:spcPts val="0"/>
                        </a:spcBef>
                        <a:spcAft>
                          <a:spcPts val="0"/>
                        </a:spcAft>
                      </a:pPr>
                      <a:r>
                        <a:rPr lang="en-US" sz="900">
                          <a:effectLst/>
                        </a:rPr>
                        <a:t> </a:t>
                      </a:r>
                    </a:p>
                    <a:p>
                      <a:pPr marL="0" marR="0">
                        <a:lnSpc>
                          <a:spcPct val="107000"/>
                        </a:lnSpc>
                        <a:spcBef>
                          <a:spcPts val="0"/>
                        </a:spcBef>
                        <a:spcAft>
                          <a:spcPts val="0"/>
                        </a:spcAft>
                      </a:pPr>
                      <a:r>
                        <a:rPr lang="en-US" sz="900">
                          <a:effectLst/>
                        </a:rPr>
                        <a:t> </a:t>
                      </a:r>
                    </a:p>
                    <a:p>
                      <a:pPr marL="0" marR="0">
                        <a:lnSpc>
                          <a:spcPct val="107000"/>
                        </a:lnSpc>
                        <a:spcBef>
                          <a:spcPts val="0"/>
                        </a:spcBef>
                        <a:spcAft>
                          <a:spcPts val="0"/>
                        </a:spcAft>
                      </a:pPr>
                      <a:r>
                        <a:rPr lang="en-US" sz="900">
                          <a:effectLst/>
                        </a:rPr>
                        <a:t>Below Avg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r>
              <a:tr h="512516">
                <a:tc>
                  <a:txBody>
                    <a:bodyPr/>
                    <a:lstStyle/>
                    <a:p>
                      <a:pPr marL="0" marR="0">
                        <a:lnSpc>
                          <a:spcPct val="107000"/>
                        </a:lnSpc>
                        <a:spcBef>
                          <a:spcPts val="0"/>
                        </a:spcBef>
                        <a:spcAft>
                          <a:spcPts val="0"/>
                        </a:spcAft>
                      </a:pPr>
                      <a:r>
                        <a:rPr lang="en-US" sz="1400" dirty="0">
                          <a:effectLst/>
                        </a:rPr>
                        <a:t>Precision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Less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Less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High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Limited to structural elements and interconnection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High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High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Worst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Less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High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Less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018864">
                <a:tc>
                  <a:txBody>
                    <a:bodyPr/>
                    <a:lstStyle/>
                    <a:p>
                      <a:pPr marL="0" marR="0">
                        <a:lnSpc>
                          <a:spcPct val="107000"/>
                        </a:lnSpc>
                        <a:spcBef>
                          <a:spcPts val="0"/>
                        </a:spcBef>
                        <a:spcAft>
                          <a:spcPts val="0"/>
                        </a:spcAft>
                      </a:pPr>
                      <a:r>
                        <a:rPr lang="en-US" sz="1400" dirty="0">
                          <a:effectLst/>
                        </a:rPr>
                        <a:t>Viewpoints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Textual, weblets, architectural view (high-level, basic constructs)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Textual, Graphical, style-specific visualization, component and connectors distinguished iconically.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Textual, graphical view of development process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Structural, development viewpoints using hierarchical composition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Textual, graphical, component types distinguished iconically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dirty="0">
                          <a:effectLst/>
                        </a:rPr>
                        <a:t>Textual, graphical, Execution behavior by animating simulations.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dirty="0">
                          <a:effectLst/>
                        </a:rPr>
                        <a:t>Textual only.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Textual, graphical, component and connectors distinguished iconically.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a:effectLst/>
                        </a:rPr>
                        <a:t>Graphical only,</a:t>
                      </a:r>
                    </a:p>
                    <a:p>
                      <a:pPr marL="0" marR="0">
                        <a:lnSpc>
                          <a:spcPct val="107000"/>
                        </a:lnSpc>
                        <a:spcBef>
                          <a:spcPts val="0"/>
                        </a:spcBef>
                        <a:spcAft>
                          <a:spcPts val="0"/>
                        </a:spcAft>
                      </a:pPr>
                      <a:r>
                        <a:rPr lang="en-US" sz="900">
                          <a:effectLst/>
                        </a:rPr>
                        <a:t>Component and connector types distinguished iconically.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c>
                  <a:txBody>
                    <a:bodyPr/>
                    <a:lstStyle/>
                    <a:p>
                      <a:pPr marL="0" marR="0">
                        <a:lnSpc>
                          <a:spcPct val="107000"/>
                        </a:lnSpc>
                        <a:spcBef>
                          <a:spcPts val="0"/>
                        </a:spcBef>
                        <a:spcAft>
                          <a:spcPts val="0"/>
                        </a:spcAft>
                      </a:pPr>
                      <a:r>
                        <a:rPr lang="en-US" sz="900" dirty="0">
                          <a:effectLst/>
                        </a:rPr>
                        <a:t>Textual only, model checker provides a textual equivalent of CSP symbols.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5400" marR="45400" marT="0" marB="0"/>
                </a:tc>
              </a:tr>
            </a:tbl>
          </a:graphicData>
        </a:graphic>
      </p:graphicFrame>
    </p:spTree>
    <p:extLst>
      <p:ext uri="{BB962C8B-B14F-4D97-AF65-F5344CB8AC3E}">
        <p14:creationId xmlns:p14="http://schemas.microsoft.com/office/powerpoint/2010/main" val="2785242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261"/>
            <a:ext cx="10515600" cy="771895"/>
          </a:xfrm>
        </p:spPr>
        <p:txBody>
          <a:bodyPr/>
          <a:lstStyle/>
          <a:p>
            <a:r>
              <a:rPr lang="en-US" b="1" dirty="0" smtClean="0"/>
              <a:t>Conclusion	</a:t>
            </a:r>
            <a:endParaRPr lang="en-US" b="1" dirty="0"/>
          </a:p>
        </p:txBody>
      </p:sp>
      <p:sp>
        <p:nvSpPr>
          <p:cNvPr id="3" name="Content Placeholder 2"/>
          <p:cNvSpPr>
            <a:spLocks noGrp="1"/>
          </p:cNvSpPr>
          <p:nvPr>
            <p:ph idx="1"/>
          </p:nvPr>
        </p:nvSpPr>
        <p:spPr>
          <a:xfrm>
            <a:off x="838200" y="1291235"/>
            <a:ext cx="10515600" cy="4945792"/>
          </a:xfrm>
        </p:spPr>
        <p:txBody>
          <a:bodyPr>
            <a:normAutofit/>
          </a:bodyPr>
          <a:lstStyle/>
          <a:p>
            <a:pPr marL="0" lvl="0" indent="0">
              <a:buNone/>
            </a:pPr>
            <a:r>
              <a:rPr lang="en-US" b="1" dirty="0" smtClean="0"/>
              <a:t>Improvements needed </a:t>
            </a:r>
            <a:r>
              <a:rPr lang="en-US" b="1" dirty="0" smtClean="0"/>
              <a:t>in future</a:t>
            </a:r>
          </a:p>
          <a:p>
            <a:pPr marL="0" lvl="0" indent="0">
              <a:buNone/>
            </a:pPr>
            <a:endParaRPr lang="en-US" dirty="0" smtClean="0"/>
          </a:p>
          <a:p>
            <a:pPr lvl="1"/>
            <a:r>
              <a:rPr lang="en-US" dirty="0" smtClean="0"/>
              <a:t>Support for specification of nonfunctional properties</a:t>
            </a:r>
          </a:p>
          <a:p>
            <a:pPr lvl="2">
              <a:buFontTx/>
              <a:buChar char="-"/>
            </a:pPr>
            <a:r>
              <a:rPr lang="en-US" dirty="0" smtClean="0"/>
              <a:t>Needed for </a:t>
            </a:r>
            <a:r>
              <a:rPr lang="en-US" dirty="0" smtClean="0"/>
              <a:t>system implementation and </a:t>
            </a:r>
            <a:r>
              <a:rPr lang="en-US" dirty="0" smtClean="0"/>
              <a:t>management</a:t>
            </a:r>
          </a:p>
          <a:p>
            <a:pPr lvl="2">
              <a:buFontTx/>
              <a:buChar char="-"/>
            </a:pPr>
            <a:endParaRPr lang="en-US" dirty="0"/>
          </a:p>
          <a:p>
            <a:pPr lvl="1"/>
            <a:r>
              <a:rPr lang="en-US" dirty="0" smtClean="0"/>
              <a:t>Focus on architectural refinement and constraint specification</a:t>
            </a:r>
            <a:r>
              <a:rPr lang="en-US" dirty="0" smtClean="0"/>
              <a:t>.</a:t>
            </a:r>
          </a:p>
          <a:p>
            <a:pPr lvl="1"/>
            <a:endParaRPr lang="en-US" dirty="0" smtClean="0"/>
          </a:p>
          <a:p>
            <a:pPr lvl="1"/>
            <a:r>
              <a:rPr lang="en-US" dirty="0" smtClean="0"/>
              <a:t>Tools and notions for supporting architectural dynamism.</a:t>
            </a:r>
          </a:p>
          <a:p>
            <a:pPr lvl="1"/>
            <a:endParaRPr lang="en-US" dirty="0" smtClean="0"/>
          </a:p>
        </p:txBody>
      </p:sp>
    </p:spTree>
    <p:extLst>
      <p:ext uri="{BB962C8B-B14F-4D97-AF65-F5344CB8AC3E}">
        <p14:creationId xmlns:p14="http://schemas.microsoft.com/office/powerpoint/2010/main" val="1842305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a:t>Thank you for </a:t>
            </a:r>
            <a:r>
              <a:rPr lang="en-US" sz="6000" b="1" dirty="0" smtClean="0"/>
              <a:t>listening</a:t>
            </a:r>
            <a:endParaRPr lang="en-US" sz="6000" b="1" dirty="0"/>
          </a:p>
        </p:txBody>
      </p:sp>
      <p:sp>
        <p:nvSpPr>
          <p:cNvPr id="3" name="Content Placeholder 2"/>
          <p:cNvSpPr>
            <a:spLocks noGrp="1"/>
          </p:cNvSpPr>
          <p:nvPr>
            <p:ph idx="1"/>
          </p:nvPr>
        </p:nvSpPr>
        <p:spPr/>
        <p:txBody>
          <a:bodyPr>
            <a:normAutofit/>
          </a:bodyPr>
          <a:lstStyle/>
          <a:p>
            <a:pPr marL="0" indent="0" algn="ctr">
              <a:buNone/>
            </a:pPr>
            <a:endParaRPr lang="en-US" sz="6000" b="1" dirty="0" smtClean="0"/>
          </a:p>
          <a:p>
            <a:pPr marL="0" indent="0" algn="ctr">
              <a:buNone/>
            </a:pPr>
            <a:r>
              <a:rPr lang="en-US" sz="6000" b="1" dirty="0" smtClean="0"/>
              <a:t>Any Questions or </a:t>
            </a:r>
            <a:r>
              <a:rPr lang="en-US" sz="6000" b="1" dirty="0"/>
              <a:t>F</a:t>
            </a:r>
            <a:r>
              <a:rPr lang="en-US" sz="6000" b="1" dirty="0" smtClean="0"/>
              <a:t>eedback? </a:t>
            </a:r>
            <a:endParaRPr lang="en-US" sz="6000" b="1" dirty="0"/>
          </a:p>
        </p:txBody>
      </p:sp>
    </p:spTree>
    <p:extLst>
      <p:ext uri="{BB962C8B-B14F-4D97-AF65-F5344CB8AC3E}">
        <p14:creationId xmlns:p14="http://schemas.microsoft.com/office/powerpoint/2010/main" val="222051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1005</Words>
  <Application>Microsoft Office PowerPoint</Application>
  <PresentationFormat>Widescreen</PresentationFormat>
  <Paragraphs>199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A Classification and Comparison Framework for Software Architecture Description Languages</vt:lpstr>
      <vt:lpstr>Summary</vt:lpstr>
      <vt:lpstr>Critique 1</vt:lpstr>
      <vt:lpstr>Critique 2</vt:lpstr>
      <vt:lpstr>Critique 3</vt:lpstr>
      <vt:lpstr>Critique 4</vt:lpstr>
      <vt:lpstr>PowerPoint Presentation</vt:lpstr>
      <vt:lpstr>Conclusion </vt:lpstr>
      <vt:lpstr>Thank you for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Criteria To Be Used in Decomposing Systems into Modules</dc:title>
  <dc:creator>Tummala, Anvesh (UMKC-Student)</dc:creator>
  <cp:lastModifiedBy>Tummala, Anvesh (UMKC-Student)</cp:lastModifiedBy>
  <cp:revision>271</cp:revision>
  <dcterms:created xsi:type="dcterms:W3CDTF">2015-09-16T14:11:39Z</dcterms:created>
  <dcterms:modified xsi:type="dcterms:W3CDTF">2015-10-12T19:24:08Z</dcterms:modified>
</cp:coreProperties>
</file>