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60" r:id="rId3"/>
    <p:sldId id="273" r:id="rId4"/>
    <p:sldId id="259" r:id="rId5"/>
    <p:sldId id="258" r:id="rId6"/>
    <p:sldId id="279" r:id="rId7"/>
    <p:sldId id="276" r:id="rId8"/>
    <p:sldId id="277" r:id="rId9"/>
    <p:sldId id="278" r:id="rId10"/>
    <p:sldId id="280" r:id="rId11"/>
    <p:sldId id="281" r:id="rId12"/>
    <p:sldId id="282" r:id="rId13"/>
    <p:sldId id="268" r:id="rId14"/>
    <p:sldId id="270" r:id="rId15"/>
    <p:sldId id="283" r:id="rId16"/>
    <p:sldId id="262" r:id="rId17"/>
    <p:sldId id="264" r:id="rId18"/>
    <p:sldId id="274" r:id="rId19"/>
    <p:sldId id="275" r:id="rId20"/>
    <p:sldId id="267" r:id="rId21"/>
    <p:sldId id="266" r:id="rId22"/>
    <p:sldId id="271" r:id="rId23"/>
    <p:sldId id="2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63"/>
    <p:restoredTop sz="94653"/>
  </p:normalViewPr>
  <p:slideViewPr>
    <p:cSldViewPr snapToGrid="0">
      <p:cViewPr varScale="1">
        <p:scale>
          <a:sx n="135" d="100"/>
          <a:sy n="135" d="100"/>
        </p:scale>
        <p:origin x="20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5E2FA-0673-AB9B-ED3A-AE9F2FBC1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33AC7-7ABF-891B-799E-9135A9FC4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8E082-382A-A80C-DC42-6DE72B35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916C5-D08F-1D5B-273E-0E561DC7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BF5B2-F236-FAA9-C26C-77CC7FC5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76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FB14-D875-109C-FD26-C44CBE0E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F967E-17FF-5F6C-78C6-5F237AC3D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1D659-1356-D106-D78B-B1910AD5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EE2B0-CE36-2FB3-A851-763E83B76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A500C-304F-41D8-733B-FC88D228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4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1E6ECB-3BE7-9165-7691-0D000CA93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28510-35F9-E7EE-68CD-FE28AEE7A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002BF-CE4C-4C2F-43CB-B38E7DAA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8F007-0EB7-0034-4202-D969C6474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2E507-E114-6DBF-A47E-7BF066B5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6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A775-248B-DDDE-9FE5-70212F65E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9CCAE-3DCD-46DE-107E-A2B89A6E9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CF40B-874F-7FEE-7292-1C05D5B7B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2C60D-F5F2-E9D7-EA80-BC7FB2EF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6ADBB-C7A4-423E-2595-231B9609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1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62BE-2AFA-8650-E213-81B4E9031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FBD45-E112-303B-2853-9D71219D4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9E067-EC9B-17B4-7C85-8A0BD317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54398-EC2E-62B4-A612-5C41030E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7DFF1-0C5C-CBD1-2D0F-8219F9B1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3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4394C-A10C-ACB1-1A05-4FC976B4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15E0D-8B2E-A0A8-BE8D-4C8B61CF6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D37AD-D2C5-18C6-BE11-20DC44239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87B6F-F244-D802-5682-21F18631F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07A51-0F80-5AC7-DA0B-AF6DE768D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3431C-7A3B-1BE5-F5E9-CB7A0069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8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DFB2A-5542-9A81-BEC4-FC2185BF5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CD2B0-28CC-E8B7-9A6E-55E54FC01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69AAD-F67C-269E-98DF-E0FDCC4B4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0379E9-F596-0C05-AFCD-9019253CE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7B7CAE-A74F-2AFA-501E-222DEE644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171162-C731-DCC7-A972-A3E60DA1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836A52-2639-4893-08E0-6A6EFF3D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0BEF91-6E73-2F93-A421-38134680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22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CCB03-DBE9-1719-A894-3DA6245D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3BD63-5F76-FD88-95D4-F915C3ED1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C8DCBD-F5B3-79E3-3E11-6E0C08B0C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4EBF5-9B4B-B016-A8A1-AE26A264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9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D02FC4-E41A-9BA6-263A-C9E0621A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C35EB2-8467-3387-42FA-504B1852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D69DE-56A8-12E5-F3E7-3EDC4F81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8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F7BB-5F1E-2CB2-10AA-547BAAE8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A24EB-9BE8-B505-9652-6921A9622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7D30A-5C24-5BFD-DBA2-8EC8795F1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E9626-B589-6023-3157-798A6E7BC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5C331-38BA-18C8-335D-0FF59C17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AD5EB-DFE6-ECBE-4C90-41CD29D4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1BC0-40C9-281B-58DC-542CE6C1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550E6-2C2F-A3E4-3B62-1FFF178F0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7803A-6282-A217-0DB9-5FFBAB118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B79F4-D213-4AB1-3181-187E01D96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54E05-934C-FF15-0F73-6C7F215B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7002D-DCA6-DA8A-773F-3D035996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9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4FDED2-C169-09F8-F8D8-EEBA40583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C34F2-28C3-7C0A-7E99-69A34F586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A5370-3A13-4972-B983-F398D7794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45CCC-EBAF-DA50-E1E6-E45AAE60B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5E72B-A957-CA59-5985-D9EC3A6B5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5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ta.austintexas.gov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CA2F7-6106-44E8-2A20-84AFCAAB3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8454" y="1360481"/>
            <a:ext cx="4605340" cy="2387600"/>
          </a:xfrm>
        </p:spPr>
        <p:txBody>
          <a:bodyPr>
            <a:normAutofit/>
          </a:bodyPr>
          <a:lstStyle/>
          <a:p>
            <a:pPr algn="l"/>
            <a:r>
              <a:rPr lang="en-US" sz="5000">
                <a:solidFill>
                  <a:schemeClr val="bg1"/>
                </a:solidFill>
              </a:rPr>
              <a:t>AABER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FB90D-42D9-9DFA-2E65-360F8CD7B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8454" y="3840156"/>
            <a:ext cx="4605340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Investigating Crime Patterns in Austin, TX</a:t>
            </a:r>
          </a:p>
        </p:txBody>
      </p:sp>
      <p:pic>
        <p:nvPicPr>
          <p:cNvPr id="4" name="Picture 3" descr="Aesthetic liquid watercolor and ink">
            <a:extLst>
              <a:ext uri="{FF2B5EF4-FFF2-40B4-BE49-F238E27FC236}">
                <a16:creationId xmlns:a16="http://schemas.microsoft.com/office/drawing/2014/main" id="{619C8899-BDC8-C259-C581-E7B6E7A82F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23278" b="-2"/>
          <a:stretch/>
        </p:blipFill>
        <p:spPr>
          <a:xfrm>
            <a:off x="5800734" y="1057275"/>
            <a:ext cx="5917401" cy="47434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31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E4E7E-B9C2-1CD2-76AE-8449EDEB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AFTER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116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4F13E24-397D-03BB-0FEA-3450817C09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9846788"/>
              </p:ext>
            </p:extLst>
          </p:nvPr>
        </p:nvGraphicFramePr>
        <p:xfrm>
          <a:off x="891540" y="255522"/>
          <a:ext cx="10408920" cy="6274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7260">
                  <a:extLst>
                    <a:ext uri="{9D8B030D-6E8A-4147-A177-3AD203B41FA5}">
                      <a16:colId xmlns:a16="http://schemas.microsoft.com/office/drawing/2014/main" val="3984191185"/>
                    </a:ext>
                  </a:extLst>
                </a:gridCol>
                <a:gridCol w="1851660">
                  <a:extLst>
                    <a:ext uri="{9D8B030D-6E8A-4147-A177-3AD203B41FA5}">
                      <a16:colId xmlns:a16="http://schemas.microsoft.com/office/drawing/2014/main" val="2965060001"/>
                    </a:ext>
                  </a:extLst>
                </a:gridCol>
              </a:tblGrid>
              <a:tr h="359473">
                <a:tc>
                  <a:txBody>
                    <a:bodyPr/>
                    <a:lstStyle/>
                    <a:p>
                      <a:r>
                        <a:rPr lang="en-US" dirty="0"/>
                        <a:t>Data 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 of Cases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20505"/>
                  </a:ext>
                </a:extLst>
              </a:tr>
              <a:tr h="384558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Possession of Marijuana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37,634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715897"/>
                  </a:ext>
                </a:extLst>
              </a:tr>
              <a:tr h="359473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ession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 Synthetic Marijuana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646409"/>
                  </a:ext>
                </a:extLst>
              </a:tr>
              <a:tr h="35947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ivery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 Marijuana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082326"/>
                  </a:ext>
                </a:extLst>
              </a:tr>
              <a:tr h="35947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ivery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 Synthetic Marijuana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586542"/>
                  </a:ext>
                </a:extLst>
              </a:tr>
              <a:tr h="359473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Manf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facturing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 Synthetic Marijuana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18824"/>
                  </a:ext>
                </a:extLst>
              </a:tr>
              <a:tr h="35947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DWI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72,892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864307"/>
                  </a:ext>
                </a:extLst>
              </a:tr>
              <a:tr h="359473">
                <a:tc>
                  <a:txBody>
                    <a:bodyPr/>
                    <a:lstStyle/>
                    <a:p>
                      <a:r>
                        <a:rPr lang="en-US" dirty="0"/>
                        <a:t>DWI 2</a:t>
                      </a:r>
                      <a:r>
                        <a:rPr lang="en-US" baseline="30000" dirty="0"/>
                        <a:t>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04813"/>
                  </a:ext>
                </a:extLst>
              </a:tr>
              <a:tr h="35947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DWI .15 BAC (Blood Alcohol Content*) or above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6,036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744901"/>
                  </a:ext>
                </a:extLst>
              </a:tr>
              <a:tr h="35947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DWI - Drug Recognition Expert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167747"/>
                  </a:ext>
                </a:extLst>
              </a:tr>
              <a:tr h="35947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DWI - Child Passenger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167238"/>
                  </a:ext>
                </a:extLst>
              </a:tr>
              <a:tr h="384558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VOCO (Violation of City Ordinance*) - Alcohol Consumption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9,708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502996"/>
                  </a:ext>
                </a:extLst>
              </a:tr>
              <a:tr h="384558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ession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 of Alcohol - Age 17 to 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33102"/>
                  </a:ext>
                </a:extLst>
              </a:tr>
              <a:tr h="359473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ession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 of Alcohol - Age 16 &amp; under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75599"/>
                  </a:ext>
                </a:extLst>
              </a:tr>
              <a:tr h="35947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ivery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 of Alcohol to Minor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42470"/>
                  </a:ext>
                </a:extLst>
              </a:tr>
              <a:tr h="35947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Driving while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Intox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icated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*)/Felony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4,401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460981"/>
                  </a:ext>
                </a:extLst>
              </a:tr>
              <a:tr h="35947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Liquor Law Violation/Other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2,748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992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656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4F13E24-397D-03BB-0FEA-3450817C09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097424"/>
              </p:ext>
            </p:extLst>
          </p:nvPr>
        </p:nvGraphicFramePr>
        <p:xfrm>
          <a:off x="891540" y="584960"/>
          <a:ext cx="10408920" cy="5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7260">
                  <a:extLst>
                    <a:ext uri="{9D8B030D-6E8A-4147-A177-3AD203B41FA5}">
                      <a16:colId xmlns:a16="http://schemas.microsoft.com/office/drawing/2014/main" val="3984191185"/>
                    </a:ext>
                  </a:extLst>
                </a:gridCol>
                <a:gridCol w="1851660">
                  <a:extLst>
                    <a:ext uri="{9D8B030D-6E8A-4147-A177-3AD203B41FA5}">
                      <a16:colId xmlns:a16="http://schemas.microsoft.com/office/drawing/2014/main" val="2965060001"/>
                    </a:ext>
                  </a:extLst>
                </a:gridCol>
              </a:tblGrid>
              <a:tr h="469981">
                <a:tc>
                  <a:txBody>
                    <a:bodyPr/>
                    <a:lstStyle/>
                    <a:p>
                      <a:r>
                        <a:rPr lang="en-US" dirty="0"/>
                        <a:t>Data 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 of Cases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20505"/>
                  </a:ext>
                </a:extLst>
              </a:tr>
              <a:tr h="49413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DUI - Age 17 to 20 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1,417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715897"/>
                  </a:ext>
                </a:extLst>
              </a:tr>
              <a:tr h="46998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Crash/Intoxication Assault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646409"/>
                  </a:ext>
                </a:extLst>
              </a:tr>
              <a:tr h="46998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ivery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 Controlled Sub(stance*)/Syn(thetic*) Marijuana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082326"/>
                  </a:ext>
                </a:extLst>
              </a:tr>
              <a:tr h="46998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DUI - Age 16 and Under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586542"/>
                  </a:ext>
                </a:extLst>
              </a:tr>
              <a:tr h="46998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Crash/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Intox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icated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 Manslaughter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18824"/>
                  </a:ext>
                </a:extLst>
              </a:tr>
              <a:tr h="46998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Boating While Intoxicated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864307"/>
                  </a:ext>
                </a:extLst>
              </a:tr>
              <a:tr h="46998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 of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Liq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uor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 Without Permit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04813"/>
                  </a:ext>
                </a:extLst>
              </a:tr>
              <a:tr h="46998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BWI (Boating While Intoxicated)-Expired Use 2110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744901"/>
                  </a:ext>
                </a:extLst>
              </a:tr>
              <a:tr h="469981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ession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 of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Liq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uor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 on School 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167747"/>
                  </a:ext>
                </a:extLst>
              </a:tr>
              <a:tr h="46998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 of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Liq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uor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 In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Prohib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167238"/>
                  </a:ext>
                </a:extLst>
              </a:tr>
              <a:tr h="49413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Illegal Transportation of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Liq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uor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 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502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715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3157CE08-ADF7-4D40-9572-33A4AEF865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10" b="142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6ABFF6-4EA8-36A8-60ED-4F863429C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Final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8022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E4E7E-B9C2-1CD2-76AE-8449EDEB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sz="3700" dirty="0">
                <a:solidFill>
                  <a:schemeClr val="bg1"/>
                </a:solidFill>
              </a:rPr>
              <a:t>Insert </a:t>
            </a:r>
            <a:r>
              <a:rPr lang="en-US" sz="3700" dirty="0" err="1">
                <a:solidFill>
                  <a:schemeClr val="bg1"/>
                </a:solidFill>
              </a:rPr>
              <a:t>Jupyter</a:t>
            </a:r>
            <a:r>
              <a:rPr lang="en-US" sz="3700" dirty="0">
                <a:solidFill>
                  <a:schemeClr val="bg1"/>
                </a:solidFill>
              </a:rPr>
              <a:t> Notebook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5DA1D-FD0C-1DF7-75AC-D4F39DE6F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91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6455-561A-79B8-8D33-72688D13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FA2F9-1C2F-1B62-B897-00AD9F1C2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of data being entered.</a:t>
            </a:r>
          </a:p>
          <a:p>
            <a:r>
              <a:rPr lang="en-US" dirty="0"/>
              <a:t>Can call 311 to confirm if we have more time.</a:t>
            </a:r>
          </a:p>
        </p:txBody>
      </p:sp>
    </p:spTree>
    <p:extLst>
      <p:ext uri="{BB962C8B-B14F-4D97-AF65-F5344CB8AC3E}">
        <p14:creationId xmlns:p14="http://schemas.microsoft.com/office/powerpoint/2010/main" val="3726514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7EC77-C62C-0EF8-3943-39BA2219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454" y="1360481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Insert Visualizations</a:t>
            </a: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503325ED-6A86-0637-88D4-4BF80009C54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4684" y="1057275"/>
            <a:ext cx="4743450" cy="47434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22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7EC77-C62C-0EF8-3943-39BA2219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454" y="1360481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Insert Visualizations</a:t>
            </a: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503325ED-6A86-0637-88D4-4BF80009C54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4684" y="1057275"/>
            <a:ext cx="4743450" cy="47434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91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7EC77-C62C-0EF8-3943-39BA2219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454" y="1360481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Insert Visualizations</a:t>
            </a: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503325ED-6A86-0637-88D4-4BF80009C54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4684" y="1057275"/>
            <a:ext cx="4743450" cy="47434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45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7EC77-C62C-0EF8-3943-39BA2219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454" y="1360481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Insert Visualizations</a:t>
            </a: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503325ED-6A86-0637-88D4-4BF80009C54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4684" y="1057275"/>
            <a:ext cx="4743450" cy="47434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1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3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A42DAB-A536-43A7-A54B-5295D395B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23" y="1976601"/>
            <a:ext cx="4905401" cy="3004999"/>
          </a:xfrm>
        </p:spPr>
        <p:txBody>
          <a:bodyPr>
            <a:noAutofit/>
          </a:bodyPr>
          <a:lstStyle/>
          <a:p>
            <a:pPr algn="ctr"/>
            <a:r>
              <a:rPr lang="en-US" sz="3600" b="0" i="0" dirty="0">
                <a:solidFill>
                  <a:srgbClr val="ECECF1"/>
                </a:solidFill>
                <a:effectLst/>
                <a:latin typeface="Söhne"/>
              </a:rPr>
              <a:t>How do the number and types of crimes involving alcohol and marijuana occurring throughout Austin vary with respect to location and time?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9BD1A-4F93-1449-FF03-4839081EB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Hypothesis: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Alcohol-related crimes are more likely to occur in the same areas as marijuana-related crimes.</a:t>
            </a:r>
          </a:p>
          <a:p>
            <a:r>
              <a:rPr lang="en-US" dirty="0">
                <a:solidFill>
                  <a:schemeClr val="bg1"/>
                </a:solidFill>
                <a:latin typeface="Slack-Lato"/>
              </a:rPr>
              <a:t>Alcohol-related crimes are more likely to occur at different times of day and days of week than marijuana-related crimes.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Day of week.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latin typeface="Slack-Lato"/>
            </a:endParaRPr>
          </a:p>
        </p:txBody>
      </p:sp>
    </p:spTree>
    <p:extLst>
      <p:ext uri="{BB962C8B-B14F-4D97-AF65-F5344CB8AC3E}">
        <p14:creationId xmlns:p14="http://schemas.microsoft.com/office/powerpoint/2010/main" val="3079649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7EC77-C62C-0EF8-3943-39BA2219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454" y="1360481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Insert Visualizations</a:t>
            </a: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503325ED-6A86-0637-88D4-4BF80009C54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4684" y="1057275"/>
            <a:ext cx="4743450" cy="47434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73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7EC77-C62C-0EF8-3943-39BA2219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454" y="1360481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Insert Visualizations</a:t>
            </a: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503325ED-6A86-0637-88D4-4BF80009C54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4684" y="1057275"/>
            <a:ext cx="4743450" cy="47434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31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10"/>
            <a:ext cx="12192000" cy="68622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B74E4-E802-3155-6242-9A54AD113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03" y="507238"/>
            <a:ext cx="3555916" cy="38458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Major Findings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C47AB90E-BCDE-42BE-8BBF-980A085B13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62" r="8737" b="-1"/>
          <a:stretch/>
        </p:blipFill>
        <p:spPr>
          <a:xfrm>
            <a:off x="5467894" y="590861"/>
            <a:ext cx="5290998" cy="5290998"/>
          </a:xfrm>
          <a:custGeom>
            <a:avLst/>
            <a:gdLst/>
            <a:ahLst/>
            <a:cxnLst/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  <a:ln w="25400">
            <a:noFill/>
          </a:ln>
        </p:spPr>
      </p:pic>
      <p:sp>
        <p:nvSpPr>
          <p:cNvPr id="22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58925" y="823301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Graphic 212">
            <a:extLst>
              <a:ext uri="{FF2B5EF4-FFF2-40B4-BE49-F238E27FC236}">
                <a16:creationId xmlns:a16="http://schemas.microsoft.com/office/drawing/2014/main" id="{A499C65A-9B02-4D7F-BD68-CD38D8805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58925" y="823301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6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70622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" name="Graphic 4">
            <a:extLst>
              <a:ext uri="{FF2B5EF4-FFF2-40B4-BE49-F238E27FC236}">
                <a16:creationId xmlns:a16="http://schemas.microsoft.com/office/drawing/2014/main" id="{1F4896D7-5AD0-4505-BCCD-82262CFEE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035286" y="3429061"/>
            <a:ext cx="1861484" cy="1861513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3C04C31-4BBB-4AC5-A222-4E79BDDF6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90890F0-A440-4A5F-89E2-860A60425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9BA7632-2294-4740-BB61-DFA5017B7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025C556-497E-4B62-9131-98448B5A7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467884A-CD29-4BCE-A1A4-1E629953FC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3A1BC11-A782-4A26-87D0-76C92BAB7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787142E-1022-4109-9141-85FF9C2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63BCB7E-36CC-4105-9CDA-BFB80F3FF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6EF2588-350F-4CCE-9BF8-799EC7196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A696712-7E60-48CD-A6F8-91754B090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244E95B-2BBF-4335-BEFC-BA135EF94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D692242-534C-4A58-90D7-43A781D23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C72B2EF-E5D1-46BF-B7FE-A9D174508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8805B31-6BA4-45FA-8180-436B2EC41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1B376A0-4543-4AE3-8071-5C746BAD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824AEB4-F797-4131-AD1A-BCB807B08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399A867-568D-43D3-8F17-6644C8D09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953DBA6-7A8F-4369-8F18-DC19A21B4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9167760-8210-45B7-96C9-462EB82D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B578C99-7B91-480A-B8CA-B9FB3AF17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DF91670-E084-4B4B-9F86-75DD43CBE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C99F2F-C73F-444D-B4BB-C02E463AB2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F3FF604-A6A9-4EDC-868C-696B92122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8D6C5BB-BF17-4FE8-B611-578E8EBE9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80A8D66-3FA7-4C04-AEDC-D8F94AA43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DE9B826-6E87-4EF5-AA9D-F55BB3A21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BAEEC53-BED0-4ACB-94B4-818158D7E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0709FE3-3633-4C01-AAD6-75ADD9395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0D68B00-260E-4EFC-A1FE-8B04EB5A7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60AF8DD-D1D2-43F3-83E5-ECF20A091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7B3F103-7F53-4D5E-B9A2-DE4F0B78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BBECD20-3735-4F14-8816-26D648091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00687DC-38D4-44B7-BA7D-D8A0BA155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3AFC6B0-2B60-47B1-B854-A02279C70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9963332-7F58-48B9-9BAB-87C986F39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42BD313-0F6E-4DC3-B8A8-861289801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253CE00-9D58-4821-B362-2552C433B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E89086E-98CE-4697-8CE7-B2E7DB2E8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CE9357F-710D-4D3B-90C1-CF19E73F2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70ED7F2-AD38-47BC-B6A1-FF7E20AFD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2600E9C-0B0F-45ED-A2CF-DE0240B2B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07D2066-6599-4BD0-9CD5-7289EB1B8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BF96C0D-1DEE-47F2-A950-16BC0896F5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FD254ABE-505D-4C6A-9267-BFB78FBB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22BBE38-BC6F-4DDE-BD6D-2B496CE4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046D1FA-C431-4F16-8BDD-71C614D79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F387987-DEF1-447C-BC86-281AC0B3D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808DF01-2715-4215-81F1-B8C178304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ED7F897-8A4F-4F3D-BFB1-738BCDCA9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B51B8B7-D508-44C3-AFC5-820557A94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FBC6B94-2A13-4303-AE51-334E386DA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7897959-2F8E-4A05-9EA8-5B0329B57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522AB50-D351-40F4-8A88-E856C1F27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21AFD52-C13F-4A20-B1DB-13C1A9A3D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E789B3B-F514-4E02-8C1A-2F85817AA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E473BAC-3DA1-4D63-9D6C-2B993665F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385DCF4-8F59-4838-B86C-2B3EF0BCE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EC5A02E-609A-4C39-A35D-E8D038F7C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AB67B18-1821-4367-A7B6-CC2FFF66D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FCAC56E-4767-4984-9FE7-2C3CA57D0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A1929ED-CEB2-4C49-B2ED-A206D3793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1D632F9-2F59-4C8D-B1BC-1CB0D15C3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3B9F80B-CAEF-442C-A218-E2B069545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26A626E-CC14-4106-8AD4-DB3D81CD6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CD710B8-B5DF-495F-ACEA-CFB9308CB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550C81D-B0B8-4DB8-A12C-B62944D0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4EB82E53-B337-43EB-BFF8-1466F10E8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1DCEF3A-2B54-4AA2-9BFD-57EA4A246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F122967-34EF-4575-8E59-75D77FCD0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87EBF9D-3949-4CCE-BB87-978466834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8A1183F-B28F-4BAD-A14B-3940A6E92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81851B7-6D8F-454C-BBAA-498426069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9759A7A-483F-4DB0-8677-C6AB61E19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BDD1E55B-DE82-4811-BB33-1468396D2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4B0251C-DACC-4A24-83BA-3D95F8D19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647EF9B-D99D-48C1-B61E-19B85F47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B55DF3C-DDF0-4B01-849E-46A663465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9149238-5A44-4264-84E6-DD25E7C0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E6925C1-B440-4C1C-8829-2E6D9EE14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37B5BDB-32A7-4C47-A984-AF2316600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B5A7D9C-91C9-49A3-8AD5-DB49632FD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64B015D-AFCF-4AB2-AE58-A069B06DB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4407931-9375-400F-88AC-C63D4E9E9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554278B7-45C8-46E4-885A-69208D598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A806AB0-FBD6-41CD-997C-A76266D37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19E2D6D-6D96-4348-954B-3657A0B0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9794AABE-9C3E-4A8C-820F-0FDF65213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DBEC39D-5464-46CA-B62B-24826F1F4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1807973-667B-4780-B3AA-4ADC32DB3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70D793C-C9EE-467B-8385-42B6905A0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94695A53-78EB-4811-8BBC-4707F3016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576416F-0C2E-4D01-9357-5C73ADF85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A091FE22-8667-4F89-A333-BA9A0917E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CB779008-969D-4FA8-BB6C-3BBBCF919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CDAF3B96-0DFB-44BA-959D-BF9643FFE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F66F5FF-98B2-4453-8175-EB602A6A0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51D9683-9D41-4058-B90B-99146FC2F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0907098D-1005-4522-BA21-F1534CBAC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BFEF082-7E02-4ED8-B9D1-F0FC47FEC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4429C269-222E-4EFB-97B9-08FA243CE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C460F7F-5702-4281-850B-59E4182A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A329057C-293F-4933-9DEA-2463E66D4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274CBA8-6253-4229-AC37-1D7126639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7ABAAD2-23FD-4AF4-8506-3CDDC5607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7A85620-3B33-477A-949C-3F221DCC2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247316E-E815-4CE3-9EC0-8DC8391EB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D047E26-5A98-4B49-A453-C71D894500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40C95BF-A85B-4251-A817-35A7B4F71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EA4FDA2F-E340-40E6-8678-8F4F9EB3D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94A3796-87FD-436D-8309-857F9B489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2B20BE68-41F5-4E59-87CD-A8654B123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7FD87938-B42E-45E5-ABB8-936E00A24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A46A837-6AA3-4099-8055-251ED6D7D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B9D871B1-B4D0-4667-B5FA-21AE12E50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77E102A-1E9D-44C8-9DA0-1B4B61444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42DB4921-ECFC-42CD-B91B-56AB1FE26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3156177C-2880-4AAF-BFC7-C3EA4AD09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7C807E0-34AB-4AC3-A674-D7E438C60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93AD80AB-575A-4D50-A561-CE310E06B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4C11A99-7E93-4B54-B1CE-D90D45325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25A3E814-2D04-4881-B9E9-81ADDC0C9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73D9FB4-F4AF-4974-A734-C9300D21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081A1414-A8F5-43F1-BA51-B058EF2C0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41588DC-3C7F-4695-A42A-B5ABEA8B5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3884DF6D-4C87-4B4A-A918-B3F3C8BE35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CF26F2A0-B8D0-48D4-A9A9-BEB75CF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7A9177E1-A6DC-4200-9D85-31A348E02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7DA218E3-83A8-45E8-B2E3-4B693606C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31E51433-E260-493C-8A94-FCE7FD9B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A74FFD3-BE5F-435D-AC22-825B6E049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3420F88-93EB-4790-A2BD-EFF61E77B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3875302B-159F-4E81-AD49-154BAA8F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E9966CE-BC06-4CEB-877D-34D9D1C2E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889924EA-8A9B-4ED5-8CF2-E184EE89D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00C1FB1-E227-40EE-A773-071D080B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4F26B5D-6E35-40E8-90DF-FD65CB33F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59D8F05-F701-45A6-9377-454642C21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5F57ACF8-D510-4715-B964-20D980558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51053CDD-687F-481B-86FB-56DA74C55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6B24CA5-1578-43AE-8ED8-CB9F7EA62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3208550-AB5B-4E2B-914A-270D3016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D4120D7E-20EE-4413-A541-781EA4350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C0CC66E-BFF1-47FD-8C37-092016FBE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09D9AD44-3983-44A2-9DBA-6C5FF3C47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71915592-B946-43D1-AE24-B72B17FC5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AC48622-C7DC-416F-B14F-AB0C6A3EF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C122E9A7-0590-453C-AC3A-88265131C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78246847-0B72-46B3-9243-7A7B92E21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07FF669-6E9C-47DF-A1A0-667669279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06905CAD-DCDC-4965-969E-3BA793FCA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7E82B7F4-81C1-4A48-A3C9-B9DE741C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53D306B7-0050-4206-8020-D3F81BC46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BE50823B-85BA-4734-A0E5-99F2D027C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F26CEA8-889B-4F33-AE59-91F66E1602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E64E5726-D6A2-4541-9EB4-0D455BFB1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B5A9478C-31E8-4C23-856A-5B4D6936B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D4D55AFD-7163-47DF-8918-6BCF397B5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20C5BF88-D776-4C9B-89BD-85EE0DCE8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0A0347C6-25EE-4289-B805-750B30ABB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4C83C9E0-7820-4EA4-B9AA-AD6E0719F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7E1B6DEA-553D-4733-9A45-3A28D118B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E647149-B885-4A7D-B57E-A9762FF95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3FFCDDD6-EA47-4BA4-914F-B4AD52A7D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18C5FC42-4A56-48D7-9C6F-EE6973256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E58746BA-672F-48B8-BA1D-E317498C1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75C60814-753C-4243-BD88-443E240D6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174EB8C9-709B-42D9-9948-434CAA5E0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786AB5B1-D0D7-4FE2-9A7D-BF9C01F7D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718E7606-3FC9-4354-BCF8-A980AE6DF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10362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92F98-971C-56AE-B50C-FFFBF3942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In conclusion, our study provides valuable insights into the patterns of alcohol and marijuana-related offenses throughout Austin. Our findings can help guide future research and policy efforts aimed at reducing these crimes and promoting public safety.</a:t>
            </a:r>
            <a:br>
              <a:rPr lang="en-US" sz="20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</a:br>
            <a:endParaRPr lang="en-US" sz="2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5255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FDDFC-4029-D73D-EF0C-C029256E1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Autofit/>
          </a:bodyPr>
          <a:lstStyle/>
          <a:p>
            <a:pPr algn="ctr"/>
            <a:r>
              <a:rPr lang="en-US" sz="3200" b="0" i="0" dirty="0">
                <a:solidFill>
                  <a:srgbClr val="ECECF1"/>
                </a:solidFill>
                <a:effectLst/>
                <a:latin typeface="Söhne"/>
              </a:rPr>
              <a:t>Question 3: How does crime frequency and type for alcohol and marijuana-related offenses differ by Zip-code?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9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1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09831-D9D6-F3AB-7276-A61719682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Hypothesis: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There are more crimes in the downtown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lack-Lato"/>
              </a:rPr>
              <a:t>zipcodes</a:t>
            </a:r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? Look at the types of crimes. I imagine distribution vs. possession </a:t>
            </a:r>
            <a:r>
              <a:rPr lang="en-US" dirty="0">
                <a:solidFill>
                  <a:schemeClr val="bg1"/>
                </a:solidFill>
                <a:latin typeface="Slack-Lato"/>
              </a:rPr>
              <a:t>will be different.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In the scope of our research we did not do that. We will if we have further time and resources.</a:t>
            </a:r>
          </a:p>
        </p:txBody>
      </p:sp>
      <p:grpSp>
        <p:nvGrpSpPr>
          <p:cNvPr id="37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259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D48060-D669-BB14-EB3E-C86756E0B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Data Exploration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B5A2E-313C-C8B6-351B-F7C37A1CA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We chose to examine the </a:t>
            </a:r>
            <a:r>
              <a:rPr lang="en-US" b="0" i="0" u="none" strike="noStrike" dirty="0">
                <a:solidFill>
                  <a:srgbClr val="D1D2D3"/>
                </a:solidFill>
                <a:effectLst/>
                <a:latin typeface="Slack-Lato"/>
                <a:hlinkClick r:id="rId2"/>
              </a:rPr>
              <a:t>City of Austin Open Data Portal</a:t>
            </a: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, because it has large, clean, well documented datasets, and the data is relevant to members of the team.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We looked at traffic incident data, crime reports data, police data, ....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Specifically, we were interested in understanding how the number and types of crimes vary with respect to location and time and focused on two types of crimes: </a:t>
            </a:r>
          </a:p>
          <a:p>
            <a:pPr lvl="1"/>
            <a:r>
              <a:rPr lang="en-US" dirty="0">
                <a:solidFill>
                  <a:srgbClr val="D1D2D3"/>
                </a:solidFill>
                <a:latin typeface="Slack-Lato"/>
              </a:rPr>
              <a:t>Alcohol-Related Crime</a:t>
            </a:r>
          </a:p>
          <a:p>
            <a:pPr lvl="1"/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Marijuana-Related Crimes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ustin Crime Data – Marketplace – Google Cloud console">
            <a:extLst>
              <a:ext uri="{FF2B5EF4-FFF2-40B4-BE49-F238E27FC236}">
                <a16:creationId xmlns:a16="http://schemas.microsoft.com/office/drawing/2014/main" id="{D19FB33E-0178-FDFD-B9D8-90CF771D4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205" y="542131"/>
            <a:ext cx="15811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87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E4E7E-B9C2-1CD2-76AE-8449EDEB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sz="3700" dirty="0">
                <a:solidFill>
                  <a:schemeClr val="bg1"/>
                </a:solidFill>
              </a:rPr>
              <a:t>Clean-up Process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5DA1D-FD0C-1DF7-75AC-D4F39DE6F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Collecting data by downloading a CSV and doing an API call.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Data preprocessing is comparing CSV retrieved data with API retrieved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Data cleaning by dropping NAs and other erroneous rows, such as crimes being reported before they occurred.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9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E4E7E-B9C2-1CD2-76AE-8449EDEB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BEFORE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50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F49E8246-B56F-965B-8865-6E73B591F5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7159500"/>
              </p:ext>
            </p:extLst>
          </p:nvPr>
        </p:nvGraphicFramePr>
        <p:xfrm>
          <a:off x="902970" y="137160"/>
          <a:ext cx="10386059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339">
                  <a:extLst>
                    <a:ext uri="{9D8B030D-6E8A-4147-A177-3AD203B41FA5}">
                      <a16:colId xmlns:a16="http://schemas.microsoft.com/office/drawing/2014/main" val="3984191185"/>
                    </a:ext>
                  </a:extLst>
                </a:gridCol>
                <a:gridCol w="2629720">
                  <a:extLst>
                    <a:ext uri="{9D8B030D-6E8A-4147-A177-3AD203B41FA5}">
                      <a16:colId xmlns:a16="http://schemas.microsoft.com/office/drawing/2014/main" val="2965060001"/>
                    </a:ext>
                  </a:extLst>
                </a:gridCol>
              </a:tblGrid>
              <a:tr h="198851">
                <a:tc>
                  <a:txBody>
                    <a:bodyPr/>
                    <a:lstStyle/>
                    <a:p>
                      <a:r>
                        <a:rPr lang="en-US" dirty="0"/>
                        <a:t>Data 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 of 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20505"/>
                  </a:ext>
                </a:extLst>
              </a:tr>
              <a:tr h="198851">
                <a:tc>
                  <a:txBody>
                    <a:bodyPr/>
                    <a:lstStyle/>
                    <a:p>
                      <a:r>
                        <a:rPr lang="en-US" dirty="0"/>
                        <a:t>Possession of Marijuana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37,634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715897"/>
                  </a:ext>
                </a:extLst>
              </a:tr>
              <a:tr h="198851">
                <a:tc>
                  <a:txBody>
                    <a:bodyPr/>
                    <a:lstStyle/>
                    <a:p>
                      <a:r>
                        <a:rPr lang="en-US" dirty="0" err="1"/>
                        <a:t>Poss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ession</a:t>
                      </a:r>
                      <a:r>
                        <a:rPr lang="en-US" dirty="0"/>
                        <a:t>*) of Synthetic Marijuana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646409"/>
                  </a:ext>
                </a:extLst>
              </a:tr>
              <a:tr h="19885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ivery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 Marijuana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221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082326"/>
                  </a:ext>
                </a:extLst>
              </a:tr>
              <a:tr h="19885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ivery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 Synthetic Marijuana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586542"/>
                  </a:ext>
                </a:extLst>
              </a:tr>
              <a:tr h="283438">
                <a:tc>
                  <a:txBody>
                    <a:bodyPr/>
                    <a:lstStyle/>
                    <a:p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Manf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facturing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 Controlled Sub(stance*)/Syn(thetic*) Narc(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otic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18824"/>
                  </a:ext>
                </a:extLst>
              </a:tr>
              <a:tr h="198851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Manf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facturing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 Synthetic Marijuana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864307"/>
                  </a:ext>
                </a:extLst>
              </a:tr>
              <a:tr h="198851">
                <a:tc>
                  <a:txBody>
                    <a:bodyPr/>
                    <a:lstStyle/>
                    <a:p>
                      <a:r>
                        <a:rPr lang="en-US" dirty="0"/>
                        <a:t>DWI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72,892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744901"/>
                  </a:ext>
                </a:extLst>
              </a:tr>
              <a:tr h="198851">
                <a:tc>
                  <a:txBody>
                    <a:bodyPr/>
                    <a:lstStyle/>
                    <a:p>
                      <a:r>
                        <a:rPr lang="en-US" dirty="0"/>
                        <a:t>DWI 2</a:t>
                      </a:r>
                      <a:r>
                        <a:rPr lang="en-US" baseline="30000" dirty="0"/>
                        <a:t>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167747"/>
                  </a:ext>
                </a:extLst>
              </a:tr>
              <a:tr h="198851">
                <a:tc>
                  <a:txBody>
                    <a:bodyPr/>
                    <a:lstStyle/>
                    <a:p>
                      <a:r>
                        <a:rPr lang="en-US" dirty="0"/>
                        <a:t>DWI .15 BAC or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6,036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502996"/>
                  </a:ext>
                </a:extLst>
              </a:tr>
              <a:tr h="198851">
                <a:tc>
                  <a:txBody>
                    <a:bodyPr/>
                    <a:lstStyle/>
                    <a:p>
                      <a:r>
                        <a:rPr lang="en-US" dirty="0"/>
                        <a:t>DWI – Drug Recognition Expert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75599"/>
                  </a:ext>
                </a:extLst>
              </a:tr>
              <a:tr h="19885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DWI - Child Passenger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460981"/>
                  </a:ext>
                </a:extLst>
              </a:tr>
              <a:tr h="283438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VOCO (Violation of City Ordinance*) - Alcohol Consumption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9708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992866"/>
                  </a:ext>
                </a:extLst>
              </a:tr>
              <a:tr h="198851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ession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 of Alcohol - Age 17 to 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3109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823156"/>
                  </a:ext>
                </a:extLst>
              </a:tr>
              <a:tr h="206247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ession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 of Alcohol - Age 16 &amp; under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898699"/>
                  </a:ext>
                </a:extLst>
              </a:tr>
              <a:tr h="19885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ivery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 of Alcohol to Minor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143776"/>
                  </a:ext>
                </a:extLst>
              </a:tr>
              <a:tr h="198851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ession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 of Drug Paraphernalia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35,288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545165"/>
                  </a:ext>
                </a:extLst>
              </a:tr>
              <a:tr h="283438">
                <a:tc>
                  <a:txBody>
                    <a:bodyPr/>
                    <a:lstStyle/>
                    <a:p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ession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 Controlled Sub(stance*)/Syn(thetic*) Narcotic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1,630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89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403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4F13E24-397D-03BB-0FEA-3450817C09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48726"/>
              </p:ext>
            </p:extLst>
          </p:nvPr>
        </p:nvGraphicFramePr>
        <p:xfrm>
          <a:off x="891540" y="108963"/>
          <a:ext cx="10408920" cy="6640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1532">
                  <a:extLst>
                    <a:ext uri="{9D8B030D-6E8A-4147-A177-3AD203B41FA5}">
                      <a16:colId xmlns:a16="http://schemas.microsoft.com/office/drawing/2014/main" val="3984191185"/>
                    </a:ext>
                  </a:extLst>
                </a:gridCol>
                <a:gridCol w="3487388">
                  <a:extLst>
                    <a:ext uri="{9D8B030D-6E8A-4147-A177-3AD203B41FA5}">
                      <a16:colId xmlns:a16="http://schemas.microsoft.com/office/drawing/2014/main" val="2965060001"/>
                    </a:ext>
                  </a:extLst>
                </a:gridCol>
              </a:tblGrid>
              <a:tr h="359473">
                <a:tc>
                  <a:txBody>
                    <a:bodyPr/>
                    <a:lstStyle/>
                    <a:p>
                      <a:r>
                        <a:rPr lang="en-US" dirty="0"/>
                        <a:t>Data Categories Cont..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 of Cases Cont..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20505"/>
                  </a:ext>
                </a:extLst>
              </a:tr>
              <a:tr h="384558">
                <a:tc>
                  <a:txBody>
                    <a:bodyPr/>
                    <a:lstStyle/>
                    <a:p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ession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 Controlled Sub(stance*)Narcotic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35,054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715897"/>
                  </a:ext>
                </a:extLst>
              </a:tr>
              <a:tr h="35947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Driving while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Intox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icated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*)/Felony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4,401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646409"/>
                  </a:ext>
                </a:extLst>
              </a:tr>
              <a:tr h="35947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Liquor Law Violation/Other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2,748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082326"/>
                  </a:ext>
                </a:extLst>
              </a:tr>
              <a:tr h="35947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Controlled Sub(stance*) by fraud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1,442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586542"/>
                  </a:ext>
                </a:extLst>
              </a:tr>
              <a:tr h="35947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DUI - Age 17 to 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1,417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18824"/>
                  </a:ext>
                </a:extLst>
              </a:tr>
              <a:tr h="35947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Tobacco Viol(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 - Under Age 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864307"/>
                  </a:ext>
                </a:extLst>
              </a:tr>
              <a:tr h="35947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Tobacco Viol(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 - Age 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744901"/>
                  </a:ext>
                </a:extLst>
              </a:tr>
              <a:tr h="35947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Crash/Intoxication Assault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167747"/>
                  </a:ext>
                </a:extLst>
              </a:tr>
              <a:tr h="384558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Del(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ivery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 Controlled Sub(stance*)/Syn(thetic*) Marijuana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502996"/>
                  </a:ext>
                </a:extLst>
              </a:tr>
              <a:tr h="35947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Making Tobacco Avail(able*) to Minor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75599"/>
                  </a:ext>
                </a:extLst>
              </a:tr>
              <a:tr h="359473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Del(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ivery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 Controlled Sub(stance*)/Other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460981"/>
                  </a:ext>
                </a:extLst>
              </a:tr>
              <a:tr h="35947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DUI - Age 16 and Under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992866"/>
                  </a:ext>
                </a:extLst>
              </a:tr>
              <a:tr h="384558">
                <a:tc>
                  <a:txBody>
                    <a:bodyPr/>
                    <a:lstStyle/>
                    <a:p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Manf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facturing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 Controlled Sub(stance*) – Other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823156"/>
                  </a:ext>
                </a:extLst>
              </a:tr>
              <a:tr h="359473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ibute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 Harmful Material Minor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898699"/>
                  </a:ext>
                </a:extLst>
              </a:tr>
              <a:tr h="35947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Dang(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erous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 Drug Viol(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 – 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143776"/>
                  </a:ext>
                </a:extLst>
              </a:tr>
              <a:tr h="35947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Crash/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Intox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icated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 Manslaughter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545165"/>
                  </a:ext>
                </a:extLst>
              </a:tr>
              <a:tr h="35947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Dang(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erous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 Drug By Fraud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89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358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4F13E24-397D-03BB-0FEA-3450817C09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638361"/>
              </p:ext>
            </p:extLst>
          </p:nvPr>
        </p:nvGraphicFramePr>
        <p:xfrm>
          <a:off x="891540" y="895602"/>
          <a:ext cx="10408920" cy="5066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1532">
                  <a:extLst>
                    <a:ext uri="{9D8B030D-6E8A-4147-A177-3AD203B41FA5}">
                      <a16:colId xmlns:a16="http://schemas.microsoft.com/office/drawing/2014/main" val="3984191185"/>
                    </a:ext>
                  </a:extLst>
                </a:gridCol>
                <a:gridCol w="3487388">
                  <a:extLst>
                    <a:ext uri="{9D8B030D-6E8A-4147-A177-3AD203B41FA5}">
                      <a16:colId xmlns:a16="http://schemas.microsoft.com/office/drawing/2014/main" val="2965060001"/>
                    </a:ext>
                  </a:extLst>
                </a:gridCol>
              </a:tblGrid>
              <a:tr h="359473">
                <a:tc>
                  <a:txBody>
                    <a:bodyPr/>
                    <a:lstStyle/>
                    <a:p>
                      <a:r>
                        <a:rPr lang="en-US" dirty="0"/>
                        <a:t>Data Categories Cont..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 of Cases Cont..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20505"/>
                  </a:ext>
                </a:extLst>
              </a:tr>
              <a:tr h="384558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Expired-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(rolled*) Sub(stance*) Fraud 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715897"/>
                  </a:ext>
                </a:extLst>
              </a:tr>
              <a:tr h="35947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Controlled Sub(stance*) Viol(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 - Other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646409"/>
                  </a:ext>
                </a:extLst>
              </a:tr>
              <a:tr h="35947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Boating While Intoxicated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082326"/>
                  </a:ext>
                </a:extLst>
              </a:tr>
              <a:tr h="35947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ivery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 of Dang(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erous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 Drug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586542"/>
                  </a:ext>
                </a:extLst>
              </a:tr>
              <a:tr h="35947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Expired-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 Ob(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 Dang(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erous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 Drug Fraud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18824"/>
                  </a:ext>
                </a:extLst>
              </a:tr>
              <a:tr h="35947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 of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Liq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uor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 Without Permit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864307"/>
                  </a:ext>
                </a:extLst>
              </a:tr>
              <a:tr h="35947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BWI (Boating While Intoxicated)-Expired Use 2110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744901"/>
                  </a:ext>
                </a:extLst>
              </a:tr>
              <a:tr h="35947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Tobacco Viol(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- Under Age 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167747"/>
                  </a:ext>
                </a:extLst>
              </a:tr>
              <a:tr h="384558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ession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 of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Liq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uor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 on School Property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502996"/>
                  </a:ext>
                </a:extLst>
              </a:tr>
              <a:tr h="35947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 of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Liq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uor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 In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Prohib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75599"/>
                  </a:ext>
                </a:extLst>
              </a:tr>
              <a:tr h="35947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 of DXM (Dextromethorphan - medication used as cough suppressant) to Minor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460981"/>
                  </a:ext>
                </a:extLst>
              </a:tr>
              <a:tr h="35947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Illegal Transportation of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Liq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uor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992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17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1958</TotalTime>
  <Words>1033</Words>
  <Application>Microsoft Macintosh PowerPoint</Application>
  <PresentationFormat>Widescreen</PresentationFormat>
  <Paragraphs>192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Helvetica Neue</vt:lpstr>
      <vt:lpstr>Slack-Lato</vt:lpstr>
      <vt:lpstr>Söhne</vt:lpstr>
      <vt:lpstr>Office Theme</vt:lpstr>
      <vt:lpstr>AABER Analytics</vt:lpstr>
      <vt:lpstr>How do the number and types of crimes involving alcohol and marijuana occurring throughout Austin vary with respect to location and time?</vt:lpstr>
      <vt:lpstr>Question 3: How does crime frequency and type for alcohol and marijuana-related offenses differ by Zip-code?</vt:lpstr>
      <vt:lpstr>Data Exploration</vt:lpstr>
      <vt:lpstr>Clean-up Process</vt:lpstr>
      <vt:lpstr>BEFORE </vt:lpstr>
      <vt:lpstr>PowerPoint Presentation</vt:lpstr>
      <vt:lpstr>PowerPoint Presentation</vt:lpstr>
      <vt:lpstr>PowerPoint Presentation</vt:lpstr>
      <vt:lpstr>AFTER </vt:lpstr>
      <vt:lpstr>PowerPoint Presentation</vt:lpstr>
      <vt:lpstr>PowerPoint Presentation</vt:lpstr>
      <vt:lpstr>Final Data Analysis</vt:lpstr>
      <vt:lpstr>Insert Jupyter Notebook</vt:lpstr>
      <vt:lpstr>Assumptions</vt:lpstr>
      <vt:lpstr>Insert Visualizations</vt:lpstr>
      <vt:lpstr>Insert Visualizations</vt:lpstr>
      <vt:lpstr>Insert Visualizations</vt:lpstr>
      <vt:lpstr>Insert Visualizations</vt:lpstr>
      <vt:lpstr>Insert Visualizations</vt:lpstr>
      <vt:lpstr>Insert Visualizations</vt:lpstr>
      <vt:lpstr>Major Findings</vt:lpstr>
      <vt:lpstr>In conclusion, our study provides valuable insights into the patterns of alcohol and marijuana-related offenses throughout Austin. Our findings can help guide future research and policy efforts aimed at reducing these crimes and promoting public safety.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Aaber analytics</dc:title>
  <dc:creator>Liu, Briana Miyo Aina</dc:creator>
  <cp:lastModifiedBy>Robert Lehr</cp:lastModifiedBy>
  <cp:revision>6</cp:revision>
  <dcterms:created xsi:type="dcterms:W3CDTF">2023-04-18T00:31:11Z</dcterms:created>
  <dcterms:modified xsi:type="dcterms:W3CDTF">2023-04-20T01:14:50Z</dcterms:modified>
</cp:coreProperties>
</file>