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335" r:id="rId3"/>
    <p:sldId id="336" r:id="rId4"/>
    <p:sldId id="338" r:id="rId5"/>
    <p:sldId id="337" r:id="rId6"/>
    <p:sldId id="357" r:id="rId7"/>
    <p:sldId id="259" r:id="rId8"/>
    <p:sldId id="316" r:id="rId9"/>
    <p:sldId id="334" r:id="rId10"/>
    <p:sldId id="332" r:id="rId11"/>
    <p:sldId id="353" r:id="rId12"/>
    <p:sldId id="354" r:id="rId13"/>
    <p:sldId id="355" r:id="rId14"/>
    <p:sldId id="356" r:id="rId15"/>
    <p:sldId id="340" r:id="rId16"/>
    <p:sldId id="342" r:id="rId17"/>
    <p:sldId id="341" r:id="rId18"/>
    <p:sldId id="343" r:id="rId19"/>
    <p:sldId id="344" r:id="rId20"/>
    <p:sldId id="345" r:id="rId21"/>
    <p:sldId id="347" r:id="rId22"/>
    <p:sldId id="346" r:id="rId23"/>
    <p:sldId id="348" r:id="rId24"/>
    <p:sldId id="349" r:id="rId25"/>
    <p:sldId id="350" r:id="rId26"/>
    <p:sldId id="351" r:id="rId27"/>
    <p:sldId id="352" r:id="rId28"/>
    <p:sldId id="329" r:id="rId29"/>
    <p:sldId id="315" r:id="rId30"/>
  </p:sldIdLst>
  <p:sldSz cx="9144000" cy="5143500" type="screen16x9"/>
  <p:notesSz cx="6858000" cy="9144000"/>
  <p:embeddedFontLst>
    <p:embeddedFont>
      <p:font typeface="Cambria Math" panose="02040503050406030204" pitchFamily="18" charset="0"/>
      <p:regular r:id="rId32"/>
    </p:embeddedFont>
    <p:embeddedFont>
      <p:font typeface="Oswald" panose="00000500000000000000" pitchFamily="2" charset="0"/>
      <p:regular r:id="rId33"/>
      <p:bold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F000"/>
    <a:srgbClr val="44DBF8"/>
    <a:srgbClr val="2FD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09" d="100"/>
          <a:sy n="109" d="100"/>
        </p:scale>
        <p:origin x="730"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73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263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6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44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96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3.xml"/><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3.xml"/><Relationship Id="rId4" Type="http://schemas.openxmlformats.org/officeDocument/2006/relationships/image" Target="../media/image350.png"/></Relationships>
</file>

<file path=ppt/slides/_rels/slide23.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tcoder.jp/contests/abc084/tasks/abc084_d" TargetMode="External"/><Relationship Id="rId2" Type="http://schemas.openxmlformats.org/officeDocument/2006/relationships/hyperlink" Target="https://www.codechef.com/START27C/problems/PRODUCT" TargetMode="External"/><Relationship Id="rId1" Type="http://schemas.openxmlformats.org/officeDocument/2006/relationships/slideLayout" Target="../slideLayouts/slideLayout3.xml"/><Relationship Id="rId4" Type="http://schemas.openxmlformats.org/officeDocument/2006/relationships/hyperlink" Target="https://codeforces.com/problemset/problem/26/A"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992352" y="3085171"/>
            <a:ext cx="6465924" cy="14380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structures</a:t>
            </a:r>
          </a:p>
        </p:txBody>
      </p:sp>
      <p:pic>
        <p:nvPicPr>
          <p:cNvPr id="3" name="Picture 2" descr="Icon&#10;&#10;Description automatically generated">
            <a:extLst>
              <a:ext uri="{FF2B5EF4-FFF2-40B4-BE49-F238E27FC236}">
                <a16:creationId xmlns:a16="http://schemas.microsoft.com/office/drawing/2014/main" id="{51979243-43AA-40B7-894A-DF6EB9AD65DE}"/>
              </a:ext>
            </a:extLst>
          </p:cNvPr>
          <p:cNvPicPr>
            <a:picLocks noChangeAspect="1"/>
          </p:cNvPicPr>
          <p:nvPr/>
        </p:nvPicPr>
        <p:blipFill>
          <a:blip r:embed="rId3"/>
          <a:stretch>
            <a:fillRect/>
          </a:stretch>
        </p:blipFill>
        <p:spPr>
          <a:xfrm>
            <a:off x="1067237" y="3341640"/>
            <a:ext cx="925115" cy="9251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CBE8DA-7F0D-413B-ACF2-377180F97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Google Shape;499;p18">
            <a:extLst>
              <a:ext uri="{FF2B5EF4-FFF2-40B4-BE49-F238E27FC236}">
                <a16:creationId xmlns:a16="http://schemas.microsoft.com/office/drawing/2014/main" id="{B3F7CDD3-C0EA-46CF-9B6B-E50920166D89}"/>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Functions </a:t>
            </a:r>
            <a:endParaRPr lang="en-US" sz="4000" dirty="0">
              <a:solidFill>
                <a:schemeClr val="accent2"/>
              </a:solidFill>
              <a:latin typeface="Oswald" panose="00000500000000000000" pitchFamily="2" charset="0"/>
            </a:endParaRPr>
          </a:p>
        </p:txBody>
      </p:sp>
      <p:graphicFrame>
        <p:nvGraphicFramePr>
          <p:cNvPr id="4" name="Google Shape;579;p25">
            <a:extLst>
              <a:ext uri="{FF2B5EF4-FFF2-40B4-BE49-F238E27FC236}">
                <a16:creationId xmlns:a16="http://schemas.microsoft.com/office/drawing/2014/main" id="{CC499772-7608-4302-9C52-927574C5B655}"/>
              </a:ext>
            </a:extLst>
          </p:cNvPr>
          <p:cNvGraphicFramePr/>
          <p:nvPr>
            <p:extLst>
              <p:ext uri="{D42A27DB-BD31-4B8C-83A1-F6EECF244321}">
                <p14:modId xmlns:p14="http://schemas.microsoft.com/office/powerpoint/2010/main" val="3223181048"/>
              </p:ext>
            </p:extLst>
          </p:nvPr>
        </p:nvGraphicFramePr>
        <p:xfrm>
          <a:off x="770206" y="1285954"/>
          <a:ext cx="7603587" cy="2380544"/>
        </p:xfrm>
        <a:graphic>
          <a:graphicData uri="http://schemas.openxmlformats.org/drawingml/2006/table">
            <a:tbl>
              <a:tblPr>
                <a:noFill/>
                <a:tableStyleId>{891A1956-3D7E-41C0-9DF7-105A978C6925}</a:tableStyleId>
              </a:tblPr>
              <a:tblGrid>
                <a:gridCol w="3161714">
                  <a:extLst>
                    <a:ext uri="{9D8B030D-6E8A-4147-A177-3AD203B41FA5}">
                      <a16:colId xmlns:a16="http://schemas.microsoft.com/office/drawing/2014/main" val="20000"/>
                    </a:ext>
                  </a:extLst>
                </a:gridCol>
                <a:gridCol w="4441873">
                  <a:extLst>
                    <a:ext uri="{9D8B030D-6E8A-4147-A177-3AD203B41FA5}">
                      <a16:colId xmlns:a16="http://schemas.microsoft.com/office/drawing/2014/main" val="4248658093"/>
                    </a:ext>
                  </a:extLst>
                </a:gridCol>
              </a:tblGrid>
              <a:tr h="405949">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Function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Meaning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4927">
                <a:tc>
                  <a:txBody>
                    <a:bodyPr/>
                    <a:lstStyle/>
                    <a:p>
                      <a:pPr marL="0" lvl="0" indent="0" algn="ctr" rtl="0">
                        <a:spcBef>
                          <a:spcPts val="0"/>
                        </a:spcBef>
                        <a:spcAft>
                          <a:spcPts val="0"/>
                        </a:spcAft>
                        <a:buNone/>
                      </a:pPr>
                      <a:r>
                        <a:rPr lang="en-US" sz="1600" dirty="0">
                          <a:latin typeface="Oswald" panose="00000500000000000000" pitchFamily="2" charset="0"/>
                        </a:rPr>
                        <a:t>empty()</a:t>
                      </a:r>
                      <a:endParaRPr lang="en-US" sz="1600" b="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whether the Stack is empty.</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Size()</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the size of the stack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341342775"/>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Top()</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a reference to the top element of the stack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786760624"/>
                  </a:ext>
                </a:extLst>
              </a:tr>
              <a:tr h="3787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push(g)</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Adds the element ‘g’ at the top of the stack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67387413"/>
                  </a:ext>
                </a:extLst>
              </a:tr>
              <a:tr h="4506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pop()</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Deletes the top element of the stack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3831227648"/>
                  </a:ext>
                </a:extLst>
              </a:tr>
            </a:tbl>
          </a:graphicData>
        </a:graphic>
      </p:graphicFrame>
    </p:spTree>
    <p:extLst>
      <p:ext uri="{BB962C8B-B14F-4D97-AF65-F5344CB8AC3E}">
        <p14:creationId xmlns:p14="http://schemas.microsoft.com/office/powerpoint/2010/main" val="28190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Deque</a:t>
            </a:r>
            <a:endParaRPr lang="en-US" dirty="0">
              <a:solidFill>
                <a:schemeClr val="bg1"/>
              </a:solidFill>
              <a:latin typeface="Oswald" panose="00000500000000000000" pitchFamily="2" charset="0"/>
            </a:endParaRPr>
          </a:p>
        </p:txBody>
      </p:sp>
      <p:sp>
        <p:nvSpPr>
          <p:cNvPr id="486" name="Google Shape;486;p16"/>
          <p:cNvSpPr txBox="1">
            <a:spLocks noGrp="1"/>
          </p:cNvSpPr>
          <p:nvPr>
            <p:ph type="subTitle" idx="1"/>
          </p:nvPr>
        </p:nvSpPr>
        <p:spPr>
          <a:xfrm>
            <a:off x="41347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Double-ended queues are sequence containers.</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16166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777BA7-60CB-4CD5-898D-63F549935C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499;p18">
            <a:extLst>
              <a:ext uri="{FF2B5EF4-FFF2-40B4-BE49-F238E27FC236}">
                <a16:creationId xmlns:a16="http://schemas.microsoft.com/office/drawing/2014/main" id="{69A39CC8-B972-432D-B877-D0F339070FD5}"/>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76BFFA4D-533E-47CF-A6A8-E8EB96F461E7}"/>
              </a:ext>
            </a:extLst>
          </p:cNvPr>
          <p:cNvSpPr txBox="1"/>
          <p:nvPr/>
        </p:nvSpPr>
        <p:spPr>
          <a:xfrm>
            <a:off x="597907" y="967218"/>
            <a:ext cx="8233218" cy="923330"/>
          </a:xfrm>
          <a:prstGeom prst="rect">
            <a:avLst/>
          </a:prstGeom>
          <a:noFill/>
        </p:spPr>
        <p:txBody>
          <a:bodyPr wrap="square">
            <a:spAutoFit/>
          </a:bodyPr>
          <a:lstStyle/>
          <a:p>
            <a:r>
              <a:rPr lang="en-US" sz="1800" dirty="0">
                <a:solidFill>
                  <a:srgbClr val="FF0000"/>
                </a:solidFill>
                <a:latin typeface="Oswald" panose="00000500000000000000" pitchFamily="2" charset="0"/>
              </a:rPr>
              <a:t>Deque </a:t>
            </a:r>
            <a:r>
              <a:rPr lang="en-US" sz="1800" dirty="0">
                <a:solidFill>
                  <a:schemeClr val="tx1"/>
                </a:solidFill>
                <a:latin typeface="Oswald" panose="00000500000000000000" pitchFamily="2" charset="0"/>
              </a:rPr>
              <a:t>double-ended queues are sequence containers with the feature of expansion and contraction on both ends. They are similar to vectors, but are more efficient in case of insertion and deletion of elements. Support all vector functionality and additional four functions:</a:t>
            </a:r>
          </a:p>
        </p:txBody>
      </p:sp>
      <p:sp>
        <p:nvSpPr>
          <p:cNvPr id="5" name="TextBox 4">
            <a:extLst>
              <a:ext uri="{FF2B5EF4-FFF2-40B4-BE49-F238E27FC236}">
                <a16:creationId xmlns:a16="http://schemas.microsoft.com/office/drawing/2014/main" id="{923C2CBE-D53C-4D58-88C5-5D403FD7EA3D}"/>
              </a:ext>
            </a:extLst>
          </p:cNvPr>
          <p:cNvSpPr txBox="1"/>
          <p:nvPr/>
        </p:nvSpPr>
        <p:spPr>
          <a:xfrm>
            <a:off x="872198" y="2075772"/>
            <a:ext cx="6056140" cy="369332"/>
          </a:xfrm>
          <a:prstGeom prst="rect">
            <a:avLst/>
          </a:prstGeom>
          <a:noFill/>
        </p:spPr>
        <p:txBody>
          <a:bodyPr wrap="square">
            <a:spAutoFit/>
          </a:bodyPr>
          <a:lstStyle/>
          <a:p>
            <a:r>
              <a:rPr lang="en-US" sz="1800" b="1" dirty="0" err="1">
                <a:latin typeface="Oswald" panose="00000500000000000000" pitchFamily="2" charset="0"/>
              </a:rPr>
              <a:t>Push_front</a:t>
            </a:r>
            <a:r>
              <a:rPr lang="en-US" sz="1800" dirty="0">
                <a:latin typeface="Oswald" panose="00000500000000000000" pitchFamily="2" charset="0"/>
              </a:rPr>
              <a:t> : which adds an element to the front of the deque.</a:t>
            </a:r>
          </a:p>
        </p:txBody>
      </p:sp>
      <p:sp>
        <p:nvSpPr>
          <p:cNvPr id="6" name="TextBox 5">
            <a:extLst>
              <a:ext uri="{FF2B5EF4-FFF2-40B4-BE49-F238E27FC236}">
                <a16:creationId xmlns:a16="http://schemas.microsoft.com/office/drawing/2014/main" id="{4BE52179-6E95-422C-91C2-7A07DAC168ED}"/>
              </a:ext>
            </a:extLst>
          </p:cNvPr>
          <p:cNvSpPr txBox="1"/>
          <p:nvPr/>
        </p:nvSpPr>
        <p:spPr>
          <a:xfrm>
            <a:off x="872198" y="2571750"/>
            <a:ext cx="6056140" cy="369332"/>
          </a:xfrm>
          <a:prstGeom prst="rect">
            <a:avLst/>
          </a:prstGeom>
          <a:noFill/>
        </p:spPr>
        <p:txBody>
          <a:bodyPr wrap="square">
            <a:spAutoFit/>
          </a:bodyPr>
          <a:lstStyle/>
          <a:p>
            <a:r>
              <a:rPr lang="en-US" sz="1800" b="1" dirty="0" err="1">
                <a:latin typeface="Oswald" panose="00000500000000000000" pitchFamily="2" charset="0"/>
              </a:rPr>
              <a:t>Push_back</a:t>
            </a:r>
            <a:r>
              <a:rPr lang="en-US" sz="1800" dirty="0">
                <a:latin typeface="Oswald" panose="00000500000000000000" pitchFamily="2" charset="0"/>
              </a:rPr>
              <a:t> : which adds an element to the back of the deque.</a:t>
            </a:r>
          </a:p>
        </p:txBody>
      </p:sp>
      <p:sp>
        <p:nvSpPr>
          <p:cNvPr id="7" name="TextBox 6">
            <a:extLst>
              <a:ext uri="{FF2B5EF4-FFF2-40B4-BE49-F238E27FC236}">
                <a16:creationId xmlns:a16="http://schemas.microsoft.com/office/drawing/2014/main" id="{2AD704DE-CFBF-4F02-A6C0-E7AACB128C57}"/>
              </a:ext>
            </a:extLst>
          </p:cNvPr>
          <p:cNvSpPr txBox="1"/>
          <p:nvPr/>
        </p:nvSpPr>
        <p:spPr>
          <a:xfrm>
            <a:off x="872198" y="3068287"/>
            <a:ext cx="7737230" cy="369332"/>
          </a:xfrm>
          <a:prstGeom prst="rect">
            <a:avLst/>
          </a:prstGeom>
          <a:noFill/>
        </p:spPr>
        <p:txBody>
          <a:bodyPr wrap="square">
            <a:spAutoFit/>
          </a:bodyPr>
          <a:lstStyle/>
          <a:p>
            <a:r>
              <a:rPr lang="en-US" sz="1800" b="1" dirty="0" err="1">
                <a:latin typeface="Oswald" panose="00000500000000000000" pitchFamily="2" charset="0"/>
              </a:rPr>
              <a:t>Pop_front</a:t>
            </a:r>
            <a:r>
              <a:rPr lang="en-US" sz="1800" dirty="0">
                <a:latin typeface="Oswald" panose="00000500000000000000" pitchFamily="2" charset="0"/>
              </a:rPr>
              <a:t> : function is used to pop or remove elements from a deque from the front.</a:t>
            </a:r>
          </a:p>
        </p:txBody>
      </p:sp>
      <p:sp>
        <p:nvSpPr>
          <p:cNvPr id="8" name="TextBox 7">
            <a:extLst>
              <a:ext uri="{FF2B5EF4-FFF2-40B4-BE49-F238E27FC236}">
                <a16:creationId xmlns:a16="http://schemas.microsoft.com/office/drawing/2014/main" id="{E868E13C-5216-4F22-8DFD-5BD31BCCB1FB}"/>
              </a:ext>
            </a:extLst>
          </p:cNvPr>
          <p:cNvSpPr txBox="1"/>
          <p:nvPr/>
        </p:nvSpPr>
        <p:spPr>
          <a:xfrm>
            <a:off x="872198" y="3577911"/>
            <a:ext cx="7737230" cy="369332"/>
          </a:xfrm>
          <a:prstGeom prst="rect">
            <a:avLst/>
          </a:prstGeom>
          <a:noFill/>
        </p:spPr>
        <p:txBody>
          <a:bodyPr wrap="square">
            <a:spAutoFit/>
          </a:bodyPr>
          <a:lstStyle/>
          <a:p>
            <a:r>
              <a:rPr lang="en-US" sz="1800" b="1" dirty="0" err="1">
                <a:latin typeface="Oswald" panose="00000500000000000000" pitchFamily="2" charset="0"/>
              </a:rPr>
              <a:t>Pop_back</a:t>
            </a:r>
            <a:r>
              <a:rPr lang="en-US" sz="1800" dirty="0">
                <a:latin typeface="Oswald" panose="00000500000000000000" pitchFamily="2" charset="0"/>
              </a:rPr>
              <a:t> : function is used to pop or remove elements from a deque from the back.</a:t>
            </a:r>
          </a:p>
        </p:txBody>
      </p:sp>
    </p:spTree>
    <p:extLst>
      <p:ext uri="{BB962C8B-B14F-4D97-AF65-F5344CB8AC3E}">
        <p14:creationId xmlns:p14="http://schemas.microsoft.com/office/powerpoint/2010/main" val="189687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DB638-6977-432E-9B4A-9882D1C1EC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Google Shape;499;p18">
            <a:extLst>
              <a:ext uri="{FF2B5EF4-FFF2-40B4-BE49-F238E27FC236}">
                <a16:creationId xmlns:a16="http://schemas.microsoft.com/office/drawing/2014/main" id="{D5BE2C76-B602-46CB-9004-F847A4BE7765}"/>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rgbClr val="44DBF8"/>
                </a:solidFill>
                <a:latin typeface="Oswald" panose="00000500000000000000" pitchFamily="2" charset="0"/>
              </a:rPr>
              <a:t>Structure </a:t>
            </a:r>
          </a:p>
        </p:txBody>
      </p:sp>
      <p:pic>
        <p:nvPicPr>
          <p:cNvPr id="6" name="Picture 5" descr="A picture containing text&#10;&#10;Description automatically generated">
            <a:extLst>
              <a:ext uri="{FF2B5EF4-FFF2-40B4-BE49-F238E27FC236}">
                <a16:creationId xmlns:a16="http://schemas.microsoft.com/office/drawing/2014/main" id="{1C707D03-F11A-4299-9504-07E454925845}"/>
              </a:ext>
            </a:extLst>
          </p:cNvPr>
          <p:cNvPicPr>
            <a:picLocks noChangeAspect="1"/>
          </p:cNvPicPr>
          <p:nvPr/>
        </p:nvPicPr>
        <p:blipFill>
          <a:blip r:embed="rId2"/>
          <a:stretch>
            <a:fillRect/>
          </a:stretch>
        </p:blipFill>
        <p:spPr>
          <a:xfrm>
            <a:off x="743153" y="715801"/>
            <a:ext cx="1915641" cy="570466"/>
          </a:xfrm>
          <a:prstGeom prst="rect">
            <a:avLst/>
          </a:prstGeom>
        </p:spPr>
      </p:pic>
      <p:graphicFrame>
        <p:nvGraphicFramePr>
          <p:cNvPr id="7" name="Table 7">
            <a:extLst>
              <a:ext uri="{FF2B5EF4-FFF2-40B4-BE49-F238E27FC236}">
                <a16:creationId xmlns:a16="http://schemas.microsoft.com/office/drawing/2014/main" id="{1B97934E-201F-4F80-920E-A28AC4258245}"/>
              </a:ext>
            </a:extLst>
          </p:cNvPr>
          <p:cNvGraphicFramePr>
            <a:graphicFrameLocks noGrp="1"/>
          </p:cNvGraphicFramePr>
          <p:nvPr>
            <p:extLst>
              <p:ext uri="{D42A27DB-BD31-4B8C-83A1-F6EECF244321}">
                <p14:modId xmlns:p14="http://schemas.microsoft.com/office/powerpoint/2010/main" val="588645878"/>
              </p:ext>
            </p:extLst>
          </p:nvPr>
        </p:nvGraphicFramePr>
        <p:xfrm>
          <a:off x="4194516" y="2529317"/>
          <a:ext cx="754966" cy="640080"/>
        </p:xfrm>
        <a:graphic>
          <a:graphicData uri="http://schemas.openxmlformats.org/drawingml/2006/table">
            <a:tbl>
              <a:tblPr firstRow="1" bandRow="1">
                <a:tableStyleId>{891A1956-3D7E-41C0-9DF7-105A978C6925}</a:tableStyleId>
              </a:tblPr>
              <a:tblGrid>
                <a:gridCol w="754966">
                  <a:extLst>
                    <a:ext uri="{9D8B030D-6E8A-4147-A177-3AD203B41FA5}">
                      <a16:colId xmlns:a16="http://schemas.microsoft.com/office/drawing/2014/main" val="2844134428"/>
                    </a:ext>
                  </a:extLst>
                </a:gridCol>
              </a:tblGrid>
              <a:tr h="631913">
                <a:tc>
                  <a:txBody>
                    <a:bodyPr/>
                    <a:lstStyle/>
                    <a:p>
                      <a:pPr algn="ctr"/>
                      <a:r>
                        <a:rPr lang="en-US" sz="3600" dirty="0"/>
                        <a:t>5</a:t>
                      </a:r>
                    </a:p>
                  </a:txBody>
                  <a:tcPr/>
                </a:tc>
                <a:extLst>
                  <a:ext uri="{0D108BD9-81ED-4DB2-BD59-A6C34878D82A}">
                    <a16:rowId xmlns:a16="http://schemas.microsoft.com/office/drawing/2014/main" val="2727614577"/>
                  </a:ext>
                </a:extLst>
              </a:tr>
            </a:tbl>
          </a:graphicData>
        </a:graphic>
      </p:graphicFrame>
      <p:sp>
        <p:nvSpPr>
          <p:cNvPr id="8" name="TextBox 7">
            <a:extLst>
              <a:ext uri="{FF2B5EF4-FFF2-40B4-BE49-F238E27FC236}">
                <a16:creationId xmlns:a16="http://schemas.microsoft.com/office/drawing/2014/main" id="{54C39920-07E0-4990-B9B0-D01C36A29912}"/>
              </a:ext>
            </a:extLst>
          </p:cNvPr>
          <p:cNvSpPr txBox="1"/>
          <p:nvPr/>
        </p:nvSpPr>
        <p:spPr>
          <a:xfrm rot="16200000">
            <a:off x="3807859" y="1503564"/>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sp>
        <p:nvSpPr>
          <p:cNvPr id="9" name="TextBox 8">
            <a:extLst>
              <a:ext uri="{FF2B5EF4-FFF2-40B4-BE49-F238E27FC236}">
                <a16:creationId xmlns:a16="http://schemas.microsoft.com/office/drawing/2014/main" id="{3A55C9C7-B590-44DA-8D2B-28B08E4FBB76}"/>
              </a:ext>
            </a:extLst>
          </p:cNvPr>
          <p:cNvSpPr txBox="1"/>
          <p:nvPr/>
        </p:nvSpPr>
        <p:spPr>
          <a:xfrm rot="5400000">
            <a:off x="3807858" y="3671930"/>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back</a:t>
            </a:r>
          </a:p>
        </p:txBody>
      </p:sp>
      <p:pic>
        <p:nvPicPr>
          <p:cNvPr id="11" name="Picture 10" descr="A picture containing text&#10;&#10;Description automatically generated">
            <a:extLst>
              <a:ext uri="{FF2B5EF4-FFF2-40B4-BE49-F238E27FC236}">
                <a16:creationId xmlns:a16="http://schemas.microsoft.com/office/drawing/2014/main" id="{20928917-4CA9-4251-A0D0-5394D4EDF809}"/>
              </a:ext>
            </a:extLst>
          </p:cNvPr>
          <p:cNvPicPr>
            <a:picLocks noChangeAspect="1"/>
          </p:cNvPicPr>
          <p:nvPr/>
        </p:nvPicPr>
        <p:blipFill>
          <a:blip r:embed="rId3"/>
          <a:stretch>
            <a:fillRect/>
          </a:stretch>
        </p:blipFill>
        <p:spPr>
          <a:xfrm>
            <a:off x="742205" y="748295"/>
            <a:ext cx="1916589" cy="505474"/>
          </a:xfrm>
          <a:prstGeom prst="rect">
            <a:avLst/>
          </a:prstGeom>
        </p:spPr>
      </p:pic>
      <p:graphicFrame>
        <p:nvGraphicFramePr>
          <p:cNvPr id="12" name="Table 7">
            <a:extLst>
              <a:ext uri="{FF2B5EF4-FFF2-40B4-BE49-F238E27FC236}">
                <a16:creationId xmlns:a16="http://schemas.microsoft.com/office/drawing/2014/main" id="{C443D808-01D2-46F9-998A-D324891C69EC}"/>
              </a:ext>
            </a:extLst>
          </p:cNvPr>
          <p:cNvGraphicFramePr>
            <a:graphicFrameLocks noGrp="1"/>
          </p:cNvGraphicFramePr>
          <p:nvPr>
            <p:extLst>
              <p:ext uri="{D42A27DB-BD31-4B8C-83A1-F6EECF244321}">
                <p14:modId xmlns:p14="http://schemas.microsoft.com/office/powerpoint/2010/main" val="2752684382"/>
              </p:ext>
            </p:extLst>
          </p:nvPr>
        </p:nvGraphicFramePr>
        <p:xfrm>
          <a:off x="4949482" y="2529316"/>
          <a:ext cx="754966" cy="640080"/>
        </p:xfrm>
        <a:graphic>
          <a:graphicData uri="http://schemas.openxmlformats.org/drawingml/2006/table">
            <a:tbl>
              <a:tblPr firstRow="1" bandRow="1">
                <a:tableStyleId>{891A1956-3D7E-41C0-9DF7-105A978C6925}</a:tableStyleId>
              </a:tblPr>
              <a:tblGrid>
                <a:gridCol w="754966">
                  <a:extLst>
                    <a:ext uri="{9D8B030D-6E8A-4147-A177-3AD203B41FA5}">
                      <a16:colId xmlns:a16="http://schemas.microsoft.com/office/drawing/2014/main" val="2844134428"/>
                    </a:ext>
                  </a:extLst>
                </a:gridCol>
              </a:tblGrid>
              <a:tr h="631913">
                <a:tc>
                  <a:txBody>
                    <a:bodyPr/>
                    <a:lstStyle/>
                    <a:p>
                      <a:pPr algn="ctr"/>
                      <a:r>
                        <a:rPr lang="en-US" sz="3600" dirty="0"/>
                        <a:t>6</a:t>
                      </a:r>
                    </a:p>
                  </a:txBody>
                  <a:tcPr/>
                </a:tc>
                <a:extLst>
                  <a:ext uri="{0D108BD9-81ED-4DB2-BD59-A6C34878D82A}">
                    <a16:rowId xmlns:a16="http://schemas.microsoft.com/office/drawing/2014/main" val="2727614577"/>
                  </a:ext>
                </a:extLst>
              </a:tr>
            </a:tbl>
          </a:graphicData>
        </a:graphic>
      </p:graphicFrame>
      <p:pic>
        <p:nvPicPr>
          <p:cNvPr id="14" name="Picture 13">
            <a:extLst>
              <a:ext uri="{FF2B5EF4-FFF2-40B4-BE49-F238E27FC236}">
                <a16:creationId xmlns:a16="http://schemas.microsoft.com/office/drawing/2014/main" id="{9C3EBECA-F3D3-4F5D-AA6C-89BEA0826310}"/>
              </a:ext>
            </a:extLst>
          </p:cNvPr>
          <p:cNvPicPr>
            <a:picLocks noChangeAspect="1"/>
          </p:cNvPicPr>
          <p:nvPr/>
        </p:nvPicPr>
        <p:blipFill>
          <a:blip r:embed="rId4"/>
          <a:stretch>
            <a:fillRect/>
          </a:stretch>
        </p:blipFill>
        <p:spPr>
          <a:xfrm>
            <a:off x="4194516" y="3264243"/>
            <a:ext cx="754966" cy="1078589"/>
          </a:xfrm>
          <a:prstGeom prst="rect">
            <a:avLst/>
          </a:prstGeom>
        </p:spPr>
      </p:pic>
      <p:sp>
        <p:nvSpPr>
          <p:cNvPr id="15" name="TextBox 14">
            <a:extLst>
              <a:ext uri="{FF2B5EF4-FFF2-40B4-BE49-F238E27FC236}">
                <a16:creationId xmlns:a16="http://schemas.microsoft.com/office/drawing/2014/main" id="{7E470449-507E-4902-BAF9-0DAC01F690A4}"/>
              </a:ext>
            </a:extLst>
          </p:cNvPr>
          <p:cNvSpPr txBox="1"/>
          <p:nvPr/>
        </p:nvSpPr>
        <p:spPr>
          <a:xfrm rot="5400000">
            <a:off x="4562824" y="3671928"/>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back</a:t>
            </a:r>
          </a:p>
        </p:txBody>
      </p:sp>
      <p:pic>
        <p:nvPicPr>
          <p:cNvPr id="17" name="Picture 16" descr="A picture containing text&#10;&#10;Description automatically generated">
            <a:extLst>
              <a:ext uri="{FF2B5EF4-FFF2-40B4-BE49-F238E27FC236}">
                <a16:creationId xmlns:a16="http://schemas.microsoft.com/office/drawing/2014/main" id="{4BA2A5B3-97A3-48EA-9036-FA2FE2665B63}"/>
              </a:ext>
            </a:extLst>
          </p:cNvPr>
          <p:cNvPicPr>
            <a:picLocks noChangeAspect="1"/>
          </p:cNvPicPr>
          <p:nvPr/>
        </p:nvPicPr>
        <p:blipFill>
          <a:blip r:embed="rId5"/>
          <a:stretch>
            <a:fillRect/>
          </a:stretch>
        </p:blipFill>
        <p:spPr>
          <a:xfrm>
            <a:off x="742205" y="765098"/>
            <a:ext cx="1915641" cy="471867"/>
          </a:xfrm>
          <a:prstGeom prst="rect">
            <a:avLst/>
          </a:prstGeom>
        </p:spPr>
      </p:pic>
      <p:graphicFrame>
        <p:nvGraphicFramePr>
          <p:cNvPr id="18" name="Table 7">
            <a:extLst>
              <a:ext uri="{FF2B5EF4-FFF2-40B4-BE49-F238E27FC236}">
                <a16:creationId xmlns:a16="http://schemas.microsoft.com/office/drawing/2014/main" id="{A8A0FDF9-8DD8-435A-A52E-D9299B4EC419}"/>
              </a:ext>
            </a:extLst>
          </p:cNvPr>
          <p:cNvGraphicFramePr>
            <a:graphicFrameLocks noGrp="1"/>
          </p:cNvGraphicFramePr>
          <p:nvPr>
            <p:extLst>
              <p:ext uri="{D42A27DB-BD31-4B8C-83A1-F6EECF244321}">
                <p14:modId xmlns:p14="http://schemas.microsoft.com/office/powerpoint/2010/main" val="2015112824"/>
              </p:ext>
            </p:extLst>
          </p:nvPr>
        </p:nvGraphicFramePr>
        <p:xfrm>
          <a:off x="3439550" y="2529316"/>
          <a:ext cx="754966" cy="640080"/>
        </p:xfrm>
        <a:graphic>
          <a:graphicData uri="http://schemas.openxmlformats.org/drawingml/2006/table">
            <a:tbl>
              <a:tblPr firstRow="1" bandRow="1">
                <a:tableStyleId>{891A1956-3D7E-41C0-9DF7-105A978C6925}</a:tableStyleId>
              </a:tblPr>
              <a:tblGrid>
                <a:gridCol w="754966">
                  <a:extLst>
                    <a:ext uri="{9D8B030D-6E8A-4147-A177-3AD203B41FA5}">
                      <a16:colId xmlns:a16="http://schemas.microsoft.com/office/drawing/2014/main" val="2844134428"/>
                    </a:ext>
                  </a:extLst>
                </a:gridCol>
              </a:tblGrid>
              <a:tr h="631913">
                <a:tc>
                  <a:txBody>
                    <a:bodyPr/>
                    <a:lstStyle/>
                    <a:p>
                      <a:pPr algn="ctr"/>
                      <a:r>
                        <a:rPr lang="en-US" sz="3600" dirty="0"/>
                        <a:t>7</a:t>
                      </a:r>
                    </a:p>
                  </a:txBody>
                  <a:tcPr/>
                </a:tc>
                <a:extLst>
                  <a:ext uri="{0D108BD9-81ED-4DB2-BD59-A6C34878D82A}">
                    <a16:rowId xmlns:a16="http://schemas.microsoft.com/office/drawing/2014/main" val="2727614577"/>
                  </a:ext>
                </a:extLst>
              </a:tr>
            </a:tbl>
          </a:graphicData>
        </a:graphic>
      </p:graphicFrame>
      <p:sp>
        <p:nvSpPr>
          <p:cNvPr id="19" name="TextBox 18">
            <a:extLst>
              <a:ext uri="{FF2B5EF4-FFF2-40B4-BE49-F238E27FC236}">
                <a16:creationId xmlns:a16="http://schemas.microsoft.com/office/drawing/2014/main" id="{018E3431-3C81-4E88-A185-1F822078C235}"/>
              </a:ext>
            </a:extLst>
          </p:cNvPr>
          <p:cNvSpPr txBox="1"/>
          <p:nvPr/>
        </p:nvSpPr>
        <p:spPr>
          <a:xfrm rot="16200000">
            <a:off x="3052893" y="1545998"/>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20" name="Picture 19">
            <a:extLst>
              <a:ext uri="{FF2B5EF4-FFF2-40B4-BE49-F238E27FC236}">
                <a16:creationId xmlns:a16="http://schemas.microsoft.com/office/drawing/2014/main" id="{EC703347-8CF3-4BCE-901E-9A16B50F75A0}"/>
              </a:ext>
            </a:extLst>
          </p:cNvPr>
          <p:cNvPicPr>
            <a:picLocks noChangeAspect="1"/>
          </p:cNvPicPr>
          <p:nvPr/>
        </p:nvPicPr>
        <p:blipFill>
          <a:blip r:embed="rId4"/>
          <a:stretch>
            <a:fillRect/>
          </a:stretch>
        </p:blipFill>
        <p:spPr>
          <a:xfrm>
            <a:off x="4220309" y="1253770"/>
            <a:ext cx="754966" cy="1180700"/>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0EB28D60-2DD8-45A3-AEF6-B6B16CA06641}"/>
              </a:ext>
            </a:extLst>
          </p:cNvPr>
          <p:cNvPicPr>
            <a:picLocks noChangeAspect="1"/>
          </p:cNvPicPr>
          <p:nvPr/>
        </p:nvPicPr>
        <p:blipFill>
          <a:blip r:embed="rId6"/>
          <a:stretch>
            <a:fillRect/>
          </a:stretch>
        </p:blipFill>
        <p:spPr>
          <a:xfrm>
            <a:off x="778503" y="808904"/>
            <a:ext cx="1812656" cy="444864"/>
          </a:xfrm>
          <a:prstGeom prst="rect">
            <a:avLst/>
          </a:prstGeom>
        </p:spPr>
      </p:pic>
      <p:graphicFrame>
        <p:nvGraphicFramePr>
          <p:cNvPr id="23" name="Table 7">
            <a:extLst>
              <a:ext uri="{FF2B5EF4-FFF2-40B4-BE49-F238E27FC236}">
                <a16:creationId xmlns:a16="http://schemas.microsoft.com/office/drawing/2014/main" id="{9DB8BAB3-97F9-4D3F-859B-DA8894C0E19A}"/>
              </a:ext>
            </a:extLst>
          </p:cNvPr>
          <p:cNvGraphicFramePr>
            <a:graphicFrameLocks noGrp="1"/>
          </p:cNvGraphicFramePr>
          <p:nvPr>
            <p:extLst>
              <p:ext uri="{D42A27DB-BD31-4B8C-83A1-F6EECF244321}">
                <p14:modId xmlns:p14="http://schemas.microsoft.com/office/powerpoint/2010/main" val="2746204486"/>
              </p:ext>
            </p:extLst>
          </p:nvPr>
        </p:nvGraphicFramePr>
        <p:xfrm>
          <a:off x="2680573" y="2529316"/>
          <a:ext cx="754966" cy="640080"/>
        </p:xfrm>
        <a:graphic>
          <a:graphicData uri="http://schemas.openxmlformats.org/drawingml/2006/table">
            <a:tbl>
              <a:tblPr firstRow="1" bandRow="1">
                <a:tableStyleId>{891A1956-3D7E-41C0-9DF7-105A978C6925}</a:tableStyleId>
              </a:tblPr>
              <a:tblGrid>
                <a:gridCol w="754966">
                  <a:extLst>
                    <a:ext uri="{9D8B030D-6E8A-4147-A177-3AD203B41FA5}">
                      <a16:colId xmlns:a16="http://schemas.microsoft.com/office/drawing/2014/main" val="2844134428"/>
                    </a:ext>
                  </a:extLst>
                </a:gridCol>
              </a:tblGrid>
              <a:tr h="631913">
                <a:tc>
                  <a:txBody>
                    <a:bodyPr/>
                    <a:lstStyle/>
                    <a:p>
                      <a:pPr algn="ctr"/>
                      <a:r>
                        <a:rPr lang="en-US" sz="3600" dirty="0"/>
                        <a:t>12</a:t>
                      </a:r>
                    </a:p>
                  </a:txBody>
                  <a:tcPr/>
                </a:tc>
                <a:extLst>
                  <a:ext uri="{0D108BD9-81ED-4DB2-BD59-A6C34878D82A}">
                    <a16:rowId xmlns:a16="http://schemas.microsoft.com/office/drawing/2014/main" val="2727614577"/>
                  </a:ext>
                </a:extLst>
              </a:tr>
            </a:tbl>
          </a:graphicData>
        </a:graphic>
      </p:graphicFrame>
      <p:sp>
        <p:nvSpPr>
          <p:cNvPr id="24" name="TextBox 23">
            <a:extLst>
              <a:ext uri="{FF2B5EF4-FFF2-40B4-BE49-F238E27FC236}">
                <a16:creationId xmlns:a16="http://schemas.microsoft.com/office/drawing/2014/main" id="{092EAD1E-89C3-407A-93F4-66563F26C36D}"/>
              </a:ext>
            </a:extLst>
          </p:cNvPr>
          <p:cNvSpPr txBox="1"/>
          <p:nvPr/>
        </p:nvSpPr>
        <p:spPr>
          <a:xfrm rot="16200000">
            <a:off x="2290234" y="1533867"/>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25" name="Picture 24">
            <a:extLst>
              <a:ext uri="{FF2B5EF4-FFF2-40B4-BE49-F238E27FC236}">
                <a16:creationId xmlns:a16="http://schemas.microsoft.com/office/drawing/2014/main" id="{24986B04-878B-4BC3-BF86-323BDD090FA6}"/>
              </a:ext>
            </a:extLst>
          </p:cNvPr>
          <p:cNvPicPr>
            <a:picLocks noChangeAspect="1"/>
          </p:cNvPicPr>
          <p:nvPr/>
        </p:nvPicPr>
        <p:blipFill>
          <a:blip r:embed="rId4"/>
          <a:stretch>
            <a:fillRect/>
          </a:stretch>
        </p:blipFill>
        <p:spPr>
          <a:xfrm>
            <a:off x="3449957" y="1296132"/>
            <a:ext cx="754966" cy="1180700"/>
          </a:xfrm>
          <a:prstGeom prst="rect">
            <a:avLst/>
          </a:prstGeom>
        </p:spPr>
      </p:pic>
      <p:pic>
        <p:nvPicPr>
          <p:cNvPr id="27" name="Picture 26" descr="A picture containing text&#10;&#10;Description automatically generated">
            <a:extLst>
              <a:ext uri="{FF2B5EF4-FFF2-40B4-BE49-F238E27FC236}">
                <a16:creationId xmlns:a16="http://schemas.microsoft.com/office/drawing/2014/main" id="{40FEB4B9-3043-4D02-918C-0484FE1BCE42}"/>
              </a:ext>
            </a:extLst>
          </p:cNvPr>
          <p:cNvPicPr>
            <a:picLocks noChangeAspect="1"/>
          </p:cNvPicPr>
          <p:nvPr/>
        </p:nvPicPr>
        <p:blipFill>
          <a:blip r:embed="rId7"/>
          <a:stretch>
            <a:fillRect/>
          </a:stretch>
        </p:blipFill>
        <p:spPr>
          <a:xfrm>
            <a:off x="742205" y="884767"/>
            <a:ext cx="1915641" cy="457782"/>
          </a:xfrm>
          <a:prstGeom prst="rect">
            <a:avLst/>
          </a:prstGeom>
        </p:spPr>
      </p:pic>
      <p:graphicFrame>
        <p:nvGraphicFramePr>
          <p:cNvPr id="28" name="Table 7">
            <a:extLst>
              <a:ext uri="{FF2B5EF4-FFF2-40B4-BE49-F238E27FC236}">
                <a16:creationId xmlns:a16="http://schemas.microsoft.com/office/drawing/2014/main" id="{AA7E22A2-0FA6-4FCA-B408-39129B5DFF9F}"/>
              </a:ext>
            </a:extLst>
          </p:cNvPr>
          <p:cNvGraphicFramePr>
            <a:graphicFrameLocks noGrp="1"/>
          </p:cNvGraphicFramePr>
          <p:nvPr>
            <p:extLst>
              <p:ext uri="{D42A27DB-BD31-4B8C-83A1-F6EECF244321}">
                <p14:modId xmlns:p14="http://schemas.microsoft.com/office/powerpoint/2010/main" val="197550477"/>
              </p:ext>
            </p:extLst>
          </p:nvPr>
        </p:nvGraphicFramePr>
        <p:xfrm>
          <a:off x="1925607" y="2529316"/>
          <a:ext cx="754966" cy="640080"/>
        </p:xfrm>
        <a:graphic>
          <a:graphicData uri="http://schemas.openxmlformats.org/drawingml/2006/table">
            <a:tbl>
              <a:tblPr firstRow="1" bandRow="1">
                <a:tableStyleId>{891A1956-3D7E-41C0-9DF7-105A978C6925}</a:tableStyleId>
              </a:tblPr>
              <a:tblGrid>
                <a:gridCol w="754966">
                  <a:extLst>
                    <a:ext uri="{9D8B030D-6E8A-4147-A177-3AD203B41FA5}">
                      <a16:colId xmlns:a16="http://schemas.microsoft.com/office/drawing/2014/main" val="2844134428"/>
                    </a:ext>
                  </a:extLst>
                </a:gridCol>
              </a:tblGrid>
              <a:tr h="631913">
                <a:tc>
                  <a:txBody>
                    <a:bodyPr/>
                    <a:lstStyle/>
                    <a:p>
                      <a:pPr algn="ctr"/>
                      <a:r>
                        <a:rPr lang="en-US" sz="3600" dirty="0"/>
                        <a:t>9</a:t>
                      </a:r>
                    </a:p>
                  </a:txBody>
                  <a:tcPr/>
                </a:tc>
                <a:extLst>
                  <a:ext uri="{0D108BD9-81ED-4DB2-BD59-A6C34878D82A}">
                    <a16:rowId xmlns:a16="http://schemas.microsoft.com/office/drawing/2014/main" val="2727614577"/>
                  </a:ext>
                </a:extLst>
              </a:tr>
            </a:tbl>
          </a:graphicData>
        </a:graphic>
      </p:graphicFrame>
      <p:sp>
        <p:nvSpPr>
          <p:cNvPr id="29" name="TextBox 28">
            <a:extLst>
              <a:ext uri="{FF2B5EF4-FFF2-40B4-BE49-F238E27FC236}">
                <a16:creationId xmlns:a16="http://schemas.microsoft.com/office/drawing/2014/main" id="{FADBC7F3-0379-4709-970B-99910D329879}"/>
              </a:ext>
            </a:extLst>
          </p:cNvPr>
          <p:cNvSpPr txBox="1"/>
          <p:nvPr/>
        </p:nvSpPr>
        <p:spPr>
          <a:xfrm rot="16200000">
            <a:off x="1535268" y="1503473"/>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30" name="Picture 29">
            <a:extLst>
              <a:ext uri="{FF2B5EF4-FFF2-40B4-BE49-F238E27FC236}">
                <a16:creationId xmlns:a16="http://schemas.microsoft.com/office/drawing/2014/main" id="{81937D80-1558-4C15-919E-8343DE3D6DAE}"/>
              </a:ext>
            </a:extLst>
          </p:cNvPr>
          <p:cNvPicPr>
            <a:picLocks noChangeAspect="1"/>
          </p:cNvPicPr>
          <p:nvPr/>
        </p:nvPicPr>
        <p:blipFill>
          <a:blip r:embed="rId4"/>
          <a:stretch>
            <a:fillRect/>
          </a:stretch>
        </p:blipFill>
        <p:spPr>
          <a:xfrm>
            <a:off x="2694991" y="1265738"/>
            <a:ext cx="754966" cy="1180700"/>
          </a:xfrm>
          <a:prstGeom prst="rect">
            <a:avLst/>
          </a:prstGeom>
        </p:spPr>
      </p:pic>
      <p:pic>
        <p:nvPicPr>
          <p:cNvPr id="33" name="Picture 32" descr="A picture containing text, tableware, clipart, dishware&#10;&#10;Description automatically generated">
            <a:extLst>
              <a:ext uri="{FF2B5EF4-FFF2-40B4-BE49-F238E27FC236}">
                <a16:creationId xmlns:a16="http://schemas.microsoft.com/office/drawing/2014/main" id="{504A8F58-B718-4072-95BA-4A9A03DEA964}"/>
              </a:ext>
            </a:extLst>
          </p:cNvPr>
          <p:cNvPicPr>
            <a:picLocks noChangeAspect="1"/>
          </p:cNvPicPr>
          <p:nvPr/>
        </p:nvPicPr>
        <p:blipFill>
          <a:blip r:embed="rId8"/>
          <a:stretch>
            <a:fillRect/>
          </a:stretch>
        </p:blipFill>
        <p:spPr>
          <a:xfrm>
            <a:off x="741257" y="801998"/>
            <a:ext cx="1865287" cy="501072"/>
          </a:xfrm>
          <a:prstGeom prst="rect">
            <a:avLst/>
          </a:prstGeom>
        </p:spPr>
      </p:pic>
      <p:sp>
        <p:nvSpPr>
          <p:cNvPr id="34" name="TextBox 33">
            <a:extLst>
              <a:ext uri="{FF2B5EF4-FFF2-40B4-BE49-F238E27FC236}">
                <a16:creationId xmlns:a16="http://schemas.microsoft.com/office/drawing/2014/main" id="{687E489C-0C7B-4CFE-A9F3-61DC39B6391C}"/>
              </a:ext>
            </a:extLst>
          </p:cNvPr>
          <p:cNvSpPr txBox="1"/>
          <p:nvPr/>
        </p:nvSpPr>
        <p:spPr>
          <a:xfrm rot="16200000">
            <a:off x="2294245" y="1503472"/>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36" name="Picture 35">
            <a:extLst>
              <a:ext uri="{FF2B5EF4-FFF2-40B4-BE49-F238E27FC236}">
                <a16:creationId xmlns:a16="http://schemas.microsoft.com/office/drawing/2014/main" id="{99610659-FABB-4DE2-B4D2-E85E995E4F35}"/>
              </a:ext>
            </a:extLst>
          </p:cNvPr>
          <p:cNvPicPr>
            <a:picLocks noChangeAspect="1"/>
          </p:cNvPicPr>
          <p:nvPr/>
        </p:nvPicPr>
        <p:blipFill>
          <a:blip r:embed="rId9"/>
          <a:stretch>
            <a:fillRect/>
          </a:stretch>
        </p:blipFill>
        <p:spPr>
          <a:xfrm>
            <a:off x="1857458" y="1258664"/>
            <a:ext cx="815403" cy="2568163"/>
          </a:xfrm>
          <a:prstGeom prst="rect">
            <a:avLst/>
          </a:prstGeom>
        </p:spPr>
      </p:pic>
      <p:sp>
        <p:nvSpPr>
          <p:cNvPr id="37" name="TextBox 36">
            <a:extLst>
              <a:ext uri="{FF2B5EF4-FFF2-40B4-BE49-F238E27FC236}">
                <a16:creationId xmlns:a16="http://schemas.microsoft.com/office/drawing/2014/main" id="{A2AF1546-F127-4754-95E0-174B17461124}"/>
              </a:ext>
            </a:extLst>
          </p:cNvPr>
          <p:cNvSpPr txBox="1"/>
          <p:nvPr/>
        </p:nvSpPr>
        <p:spPr>
          <a:xfrm rot="5400000">
            <a:off x="3833650" y="3671929"/>
            <a:ext cx="1528283"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back</a:t>
            </a:r>
          </a:p>
        </p:txBody>
      </p:sp>
      <p:pic>
        <p:nvPicPr>
          <p:cNvPr id="38" name="Picture 37">
            <a:extLst>
              <a:ext uri="{FF2B5EF4-FFF2-40B4-BE49-F238E27FC236}">
                <a16:creationId xmlns:a16="http://schemas.microsoft.com/office/drawing/2014/main" id="{55F79266-62C0-4398-AD29-B579676EC911}"/>
              </a:ext>
            </a:extLst>
          </p:cNvPr>
          <p:cNvPicPr>
            <a:picLocks noChangeAspect="1"/>
          </p:cNvPicPr>
          <p:nvPr/>
        </p:nvPicPr>
        <p:blipFill>
          <a:blip r:embed="rId9"/>
          <a:stretch>
            <a:fillRect/>
          </a:stretch>
        </p:blipFill>
        <p:spPr>
          <a:xfrm>
            <a:off x="4959889" y="1795477"/>
            <a:ext cx="766689" cy="2568163"/>
          </a:xfrm>
          <a:prstGeom prst="rect">
            <a:avLst/>
          </a:prstGeom>
        </p:spPr>
      </p:pic>
      <p:pic>
        <p:nvPicPr>
          <p:cNvPr id="40" name="Picture 39" descr="A picture containing text, clipart&#10;&#10;Description automatically generated">
            <a:extLst>
              <a:ext uri="{FF2B5EF4-FFF2-40B4-BE49-F238E27FC236}">
                <a16:creationId xmlns:a16="http://schemas.microsoft.com/office/drawing/2014/main" id="{7D12998A-E674-48FB-84BC-90A50EBEB3B8}"/>
              </a:ext>
            </a:extLst>
          </p:cNvPr>
          <p:cNvPicPr>
            <a:picLocks noChangeAspect="1"/>
          </p:cNvPicPr>
          <p:nvPr/>
        </p:nvPicPr>
        <p:blipFill>
          <a:blip r:embed="rId10"/>
          <a:stretch>
            <a:fillRect/>
          </a:stretch>
        </p:blipFill>
        <p:spPr>
          <a:xfrm>
            <a:off x="740652" y="737499"/>
            <a:ext cx="1820368" cy="577769"/>
          </a:xfrm>
          <a:prstGeom prst="rect">
            <a:avLst/>
          </a:prstGeom>
        </p:spPr>
      </p:pic>
    </p:spTree>
    <p:extLst>
      <p:ext uri="{BB962C8B-B14F-4D97-AF65-F5344CB8AC3E}">
        <p14:creationId xmlns:p14="http://schemas.microsoft.com/office/powerpoint/2010/main" val="40144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9" grpId="0"/>
      <p:bldP spid="24" grpId="0"/>
      <p:bldP spid="29" grpId="0"/>
      <p:bldP spid="34"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CBE8DA-7F0D-413B-ACF2-377180F97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499;p18">
            <a:extLst>
              <a:ext uri="{FF2B5EF4-FFF2-40B4-BE49-F238E27FC236}">
                <a16:creationId xmlns:a16="http://schemas.microsoft.com/office/drawing/2014/main" id="{B3F7CDD3-C0EA-46CF-9B6B-E50920166D89}"/>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Functions </a:t>
            </a:r>
            <a:endParaRPr lang="en-US" sz="4000" dirty="0">
              <a:solidFill>
                <a:schemeClr val="accent2"/>
              </a:solidFill>
              <a:latin typeface="Oswald" panose="00000500000000000000" pitchFamily="2" charset="0"/>
            </a:endParaRPr>
          </a:p>
        </p:txBody>
      </p:sp>
      <p:graphicFrame>
        <p:nvGraphicFramePr>
          <p:cNvPr id="4" name="Google Shape;579;p25">
            <a:extLst>
              <a:ext uri="{FF2B5EF4-FFF2-40B4-BE49-F238E27FC236}">
                <a16:creationId xmlns:a16="http://schemas.microsoft.com/office/drawing/2014/main" id="{CC499772-7608-4302-9C52-927574C5B655}"/>
              </a:ext>
            </a:extLst>
          </p:cNvPr>
          <p:cNvGraphicFramePr/>
          <p:nvPr>
            <p:extLst>
              <p:ext uri="{D42A27DB-BD31-4B8C-83A1-F6EECF244321}">
                <p14:modId xmlns:p14="http://schemas.microsoft.com/office/powerpoint/2010/main" val="812088405"/>
              </p:ext>
            </p:extLst>
          </p:nvPr>
        </p:nvGraphicFramePr>
        <p:xfrm>
          <a:off x="770206" y="1096040"/>
          <a:ext cx="7603587" cy="2831179"/>
        </p:xfrm>
        <a:graphic>
          <a:graphicData uri="http://schemas.openxmlformats.org/drawingml/2006/table">
            <a:tbl>
              <a:tblPr>
                <a:noFill/>
                <a:tableStyleId>{891A1956-3D7E-41C0-9DF7-105A978C6925}</a:tableStyleId>
              </a:tblPr>
              <a:tblGrid>
                <a:gridCol w="3161714">
                  <a:extLst>
                    <a:ext uri="{9D8B030D-6E8A-4147-A177-3AD203B41FA5}">
                      <a16:colId xmlns:a16="http://schemas.microsoft.com/office/drawing/2014/main" val="20000"/>
                    </a:ext>
                  </a:extLst>
                </a:gridCol>
                <a:gridCol w="4441873">
                  <a:extLst>
                    <a:ext uri="{9D8B030D-6E8A-4147-A177-3AD203B41FA5}">
                      <a16:colId xmlns:a16="http://schemas.microsoft.com/office/drawing/2014/main" val="4248658093"/>
                    </a:ext>
                  </a:extLst>
                </a:gridCol>
              </a:tblGrid>
              <a:tr h="405949">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Function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Meaning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4927">
                <a:tc>
                  <a:txBody>
                    <a:bodyPr/>
                    <a:lstStyle/>
                    <a:p>
                      <a:pPr marL="0" lvl="0" indent="0" algn="ctr" rtl="0">
                        <a:spcBef>
                          <a:spcPts val="0"/>
                        </a:spcBef>
                        <a:spcAft>
                          <a:spcPts val="0"/>
                        </a:spcAft>
                        <a:buNone/>
                      </a:pPr>
                      <a:r>
                        <a:rPr lang="en-US" sz="1600" dirty="0">
                          <a:latin typeface="Oswald" panose="00000500000000000000" pitchFamily="2" charset="0"/>
                        </a:rPr>
                        <a:t>empty()</a:t>
                      </a:r>
                      <a:endParaRPr lang="en-US" sz="1600" b="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whether the Stack is empty.</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Size()</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the size of the stack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341342775"/>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push_front</a:t>
                      </a:r>
                      <a:r>
                        <a:rPr lang="en-US" sz="1600" b="0" dirty="0">
                          <a:solidFill>
                            <a:schemeClr val="tx1"/>
                          </a:solidFill>
                          <a:latin typeface="Oswald" panose="00000500000000000000" pitchFamily="2" charset="0"/>
                          <a:ea typeface="Source Sans Pro"/>
                          <a:cs typeface="Source Sans Pro"/>
                          <a:sym typeface="Source Sans Pro"/>
                        </a:rPr>
                        <a:t>()	</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solidFill>
                          <a:latin typeface="Oswald" panose="00000500000000000000" pitchFamily="2" charset="0"/>
                          <a:ea typeface="Source Sans Pro"/>
                          <a:cs typeface="Source Sans Pro"/>
                          <a:sym typeface="Source Sans Pro"/>
                        </a:rPr>
                        <a:t>push elements into a deque from the front.</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786760624"/>
                  </a:ext>
                </a:extLst>
              </a:tr>
              <a:tr h="30700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push_back</a:t>
                      </a:r>
                      <a:r>
                        <a:rPr lang="en-US" sz="1600" b="0" dirty="0">
                          <a:solidFill>
                            <a:schemeClr val="tx1"/>
                          </a:solidFill>
                          <a:latin typeface="Oswald" panose="00000500000000000000" pitchFamily="2" charset="0"/>
                          <a:ea typeface="Source Sans Pro"/>
                          <a:cs typeface="Source Sans Pro"/>
                          <a:sym typeface="Source Sans Pro"/>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solidFill>
                          <a:latin typeface="Oswald" panose="00000500000000000000" pitchFamily="2" charset="0"/>
                          <a:ea typeface="Source Sans Pro"/>
                          <a:cs typeface="Source Sans Pro"/>
                          <a:sym typeface="Source Sans Pro"/>
                        </a:rPr>
                        <a:t>push elements into a deque from the back.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67387413"/>
                  </a:ext>
                </a:extLst>
              </a:tr>
              <a:tr h="4506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Pop_back</a:t>
                      </a:r>
                      <a:r>
                        <a:rPr lang="en-US" sz="1600" b="0" dirty="0">
                          <a:solidFill>
                            <a:schemeClr val="tx1"/>
                          </a:solidFill>
                          <a:latin typeface="Oswald" panose="00000500000000000000" pitchFamily="2" charset="0"/>
                          <a:ea typeface="Source Sans Pro"/>
                          <a:cs typeface="Source Sans Pro"/>
                          <a:sym typeface="Source Sans Pro"/>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Oswald" panose="00000500000000000000" pitchFamily="2" charset="0"/>
                        </a:rPr>
                        <a:t>pop or remove elements from a deque from the back.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3831227648"/>
                  </a:ext>
                </a:extLst>
              </a:tr>
              <a:tr h="4506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Pop_front()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Oswald" panose="00000500000000000000" pitchFamily="2" charset="0"/>
                        </a:rPr>
                        <a:t>or remove elements from a deque from the front</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4042386740"/>
                  </a:ext>
                </a:extLst>
              </a:tr>
            </a:tbl>
          </a:graphicData>
        </a:graphic>
      </p:graphicFrame>
    </p:spTree>
    <p:extLst>
      <p:ext uri="{BB962C8B-B14F-4D97-AF65-F5344CB8AC3E}">
        <p14:creationId xmlns:p14="http://schemas.microsoft.com/office/powerpoint/2010/main" val="121553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992352" y="3085171"/>
            <a:ext cx="6465924" cy="14380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Number theory</a:t>
            </a:r>
          </a:p>
        </p:txBody>
      </p:sp>
    </p:spTree>
    <p:extLst>
      <p:ext uri="{BB962C8B-B14F-4D97-AF65-F5344CB8AC3E}">
        <p14:creationId xmlns:p14="http://schemas.microsoft.com/office/powerpoint/2010/main" val="389554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0457" y="301004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Prime Numbers</a:t>
            </a:r>
            <a:endParaRPr lang="en-US" dirty="0">
              <a:solidFill>
                <a:schemeClr val="bg1"/>
              </a:solidFill>
              <a:latin typeface="Oswald" panose="00000500000000000000" pitchFamily="2" charset="0"/>
            </a:endParaRPr>
          </a:p>
        </p:txBody>
      </p:sp>
      <p:sp>
        <p:nvSpPr>
          <p:cNvPr id="486" name="Google Shape;486;p16"/>
          <p:cNvSpPr txBox="1">
            <a:spLocks noGrp="1"/>
          </p:cNvSpPr>
          <p:nvPr>
            <p:ph type="subTitle" idx="1"/>
          </p:nvPr>
        </p:nvSpPr>
        <p:spPr>
          <a:xfrm>
            <a:off x="23059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Prime numbers are numbers that have only 2 factors</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41570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69B133-9255-4AC9-AA36-F854537EA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Google Shape;499;p18">
            <a:extLst>
              <a:ext uri="{FF2B5EF4-FFF2-40B4-BE49-F238E27FC236}">
                <a16:creationId xmlns:a16="http://schemas.microsoft.com/office/drawing/2014/main" id="{F05B576A-48A1-49C5-ABD5-130FC37F71A1}"/>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5" name="TextBox 4">
            <a:extLst>
              <a:ext uri="{FF2B5EF4-FFF2-40B4-BE49-F238E27FC236}">
                <a16:creationId xmlns:a16="http://schemas.microsoft.com/office/drawing/2014/main" id="{3CED56C1-1AC7-4A7B-9AF9-714B83CC3E68}"/>
              </a:ext>
            </a:extLst>
          </p:cNvPr>
          <p:cNvSpPr txBox="1"/>
          <p:nvPr/>
        </p:nvSpPr>
        <p:spPr>
          <a:xfrm>
            <a:off x="703384" y="1003571"/>
            <a:ext cx="7934179" cy="1323439"/>
          </a:xfrm>
          <a:prstGeom prst="rect">
            <a:avLst/>
          </a:prstGeom>
          <a:noFill/>
        </p:spPr>
        <p:txBody>
          <a:bodyPr wrap="square">
            <a:spAutoFit/>
          </a:bodyPr>
          <a:lstStyle/>
          <a:p>
            <a:r>
              <a:rPr lang="en-US" sz="1600" b="0" i="0" dirty="0">
                <a:solidFill>
                  <a:srgbClr val="333333"/>
                </a:solidFill>
                <a:effectLst/>
                <a:latin typeface="Oswald" panose="00000500000000000000" pitchFamily="2" charset="0"/>
              </a:rPr>
              <a:t>Prime numbers are the numbers that have </a:t>
            </a:r>
            <a:r>
              <a:rPr lang="en-US" sz="1600" b="0" i="0" dirty="0">
                <a:solidFill>
                  <a:srgbClr val="FF0000"/>
                </a:solidFill>
                <a:effectLst/>
                <a:latin typeface="Oswald" panose="00000500000000000000" pitchFamily="2" charset="0"/>
              </a:rPr>
              <a:t>only two factors</a:t>
            </a:r>
            <a:r>
              <a:rPr lang="en-US" sz="1600" b="0" i="0" dirty="0">
                <a:solidFill>
                  <a:srgbClr val="333333"/>
                </a:solidFill>
                <a:effectLst/>
                <a:latin typeface="Oswald" panose="00000500000000000000" pitchFamily="2" charset="0"/>
              </a:rPr>
              <a:t>, that are, </a:t>
            </a:r>
            <a:r>
              <a:rPr lang="en-US" sz="1600" b="1" i="0" dirty="0">
                <a:solidFill>
                  <a:srgbClr val="333333"/>
                </a:solidFill>
                <a:effectLst/>
                <a:latin typeface="Oswald" panose="00000500000000000000" pitchFamily="2" charset="0"/>
              </a:rPr>
              <a:t>1</a:t>
            </a:r>
            <a:r>
              <a:rPr lang="en-US" sz="1600" b="0" i="0" dirty="0">
                <a:solidFill>
                  <a:srgbClr val="333333"/>
                </a:solidFill>
                <a:effectLst/>
                <a:latin typeface="Oswald" panose="00000500000000000000" pitchFamily="2" charset="0"/>
              </a:rPr>
              <a:t> and the </a:t>
            </a:r>
            <a:r>
              <a:rPr lang="en-US" sz="1600" b="1" i="0" dirty="0">
                <a:solidFill>
                  <a:srgbClr val="333333"/>
                </a:solidFill>
                <a:effectLst/>
                <a:latin typeface="Oswald" panose="00000500000000000000" pitchFamily="2" charset="0"/>
              </a:rPr>
              <a:t>number itself</a:t>
            </a:r>
            <a:r>
              <a:rPr lang="en-US" sz="1600" b="0" i="0" dirty="0">
                <a:solidFill>
                  <a:srgbClr val="333333"/>
                </a:solidFill>
                <a:effectLst/>
                <a:latin typeface="Oswald" panose="00000500000000000000" pitchFamily="2" charset="0"/>
              </a:rPr>
              <a:t>.</a:t>
            </a:r>
          </a:p>
          <a:p>
            <a:endParaRPr lang="en-US" sz="1600" b="0" i="0" dirty="0">
              <a:solidFill>
                <a:srgbClr val="333333"/>
              </a:solidFill>
              <a:effectLst/>
              <a:latin typeface="Oswald" panose="00000500000000000000" pitchFamily="2" charset="0"/>
            </a:endParaRPr>
          </a:p>
          <a:p>
            <a:r>
              <a:rPr lang="en-US" sz="1600" b="0" i="0" dirty="0">
                <a:solidFill>
                  <a:srgbClr val="333333"/>
                </a:solidFill>
                <a:effectLst/>
                <a:latin typeface="Oswald" panose="00000500000000000000" pitchFamily="2" charset="0"/>
              </a:rPr>
              <a:t>Consider an example of number </a:t>
            </a:r>
            <a:r>
              <a:rPr lang="en-US" sz="1600" b="1" i="0" dirty="0">
                <a:solidFill>
                  <a:srgbClr val="333333"/>
                </a:solidFill>
                <a:effectLst/>
                <a:latin typeface="Oswald" panose="00000500000000000000" pitchFamily="2" charset="0"/>
              </a:rPr>
              <a:t>5</a:t>
            </a:r>
            <a:r>
              <a:rPr lang="en-US" sz="1600" b="0" i="0" dirty="0">
                <a:solidFill>
                  <a:srgbClr val="333333"/>
                </a:solidFill>
                <a:effectLst/>
                <a:latin typeface="Oswald" panose="00000500000000000000" pitchFamily="2" charset="0"/>
              </a:rPr>
              <a:t>, which has only two factors </a:t>
            </a:r>
            <a:r>
              <a:rPr lang="en-US" sz="1600" b="1" i="0" dirty="0">
                <a:solidFill>
                  <a:srgbClr val="333333"/>
                </a:solidFill>
                <a:effectLst/>
                <a:latin typeface="Oswald" panose="00000500000000000000" pitchFamily="2" charset="0"/>
              </a:rPr>
              <a:t>1</a:t>
            </a:r>
            <a:r>
              <a:rPr lang="en-US" sz="1600" b="0" i="0" dirty="0">
                <a:solidFill>
                  <a:srgbClr val="333333"/>
                </a:solidFill>
                <a:effectLst/>
                <a:latin typeface="Oswald" panose="00000500000000000000" pitchFamily="2" charset="0"/>
              </a:rPr>
              <a:t> and </a:t>
            </a:r>
            <a:r>
              <a:rPr lang="en-US" sz="1600" b="1" i="0" dirty="0">
                <a:solidFill>
                  <a:srgbClr val="333333"/>
                </a:solidFill>
                <a:effectLst/>
                <a:latin typeface="Oswald" panose="00000500000000000000" pitchFamily="2" charset="0"/>
              </a:rPr>
              <a:t>5</a:t>
            </a:r>
            <a:r>
              <a:rPr lang="en-US" sz="1600" b="0" i="0" dirty="0">
                <a:solidFill>
                  <a:srgbClr val="333333"/>
                </a:solidFill>
                <a:effectLst/>
                <a:latin typeface="Oswald" panose="00000500000000000000" pitchFamily="2" charset="0"/>
              </a:rPr>
              <a:t>. This means it is a prime number.</a:t>
            </a:r>
          </a:p>
          <a:p>
            <a:endParaRPr lang="en-US" sz="1600" dirty="0">
              <a:solidFill>
                <a:srgbClr val="333333"/>
              </a:solidFill>
              <a:latin typeface="Oswald" panose="00000500000000000000" pitchFamily="2" charset="0"/>
            </a:endParaRPr>
          </a:p>
          <a:p>
            <a:r>
              <a:rPr lang="en-US" sz="1600" b="0" i="0" dirty="0">
                <a:solidFill>
                  <a:srgbClr val="333333"/>
                </a:solidFill>
                <a:effectLst/>
                <a:latin typeface="Oswald" panose="00000500000000000000" pitchFamily="2" charset="0"/>
              </a:rPr>
              <a:t>Let's take another example of the number </a:t>
            </a:r>
            <a:r>
              <a:rPr lang="en-US" sz="1600" b="1" i="0" dirty="0">
                <a:solidFill>
                  <a:srgbClr val="333333"/>
                </a:solidFill>
                <a:effectLst/>
                <a:latin typeface="Oswald" panose="00000500000000000000" pitchFamily="2" charset="0"/>
              </a:rPr>
              <a:t>6</a:t>
            </a:r>
            <a:r>
              <a:rPr lang="en-US" sz="1600" dirty="0">
                <a:solidFill>
                  <a:srgbClr val="333333"/>
                </a:solidFill>
                <a:latin typeface="Oswald" panose="00000500000000000000" pitchFamily="2" charset="0"/>
              </a:rPr>
              <a:t>:</a:t>
            </a:r>
            <a:endParaRPr lang="en-US" sz="1600" dirty="0">
              <a:latin typeface="Oswald" panose="00000500000000000000" pitchFamily="2" charset="0"/>
            </a:endParaRPr>
          </a:p>
        </p:txBody>
      </p:sp>
      <p:pic>
        <p:nvPicPr>
          <p:cNvPr id="7" name="Picture 6">
            <a:extLst>
              <a:ext uri="{FF2B5EF4-FFF2-40B4-BE49-F238E27FC236}">
                <a16:creationId xmlns:a16="http://schemas.microsoft.com/office/drawing/2014/main" id="{3B2094E7-2B5F-485E-8BB9-6DE7CF0AF271}"/>
              </a:ext>
            </a:extLst>
          </p:cNvPr>
          <p:cNvPicPr>
            <a:picLocks noChangeAspect="1"/>
          </p:cNvPicPr>
          <p:nvPr/>
        </p:nvPicPr>
        <p:blipFill>
          <a:blip r:embed="rId2"/>
          <a:stretch>
            <a:fillRect/>
          </a:stretch>
        </p:blipFill>
        <p:spPr>
          <a:xfrm>
            <a:off x="3158367" y="2388870"/>
            <a:ext cx="2827265" cy="1966130"/>
          </a:xfrm>
          <a:prstGeom prst="rect">
            <a:avLst/>
          </a:prstGeom>
        </p:spPr>
      </p:pic>
    </p:spTree>
    <p:extLst>
      <p:ext uri="{BB962C8B-B14F-4D97-AF65-F5344CB8AC3E}">
        <p14:creationId xmlns:p14="http://schemas.microsoft.com/office/powerpoint/2010/main" val="349656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389A4-65A9-4616-9D61-05AC029863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Google Shape;499;p18">
            <a:extLst>
              <a:ext uri="{FF2B5EF4-FFF2-40B4-BE49-F238E27FC236}">
                <a16:creationId xmlns:a16="http://schemas.microsoft.com/office/drawing/2014/main" id="{33B79F32-CF93-435D-A3CC-62CDC041A737}"/>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Algorithm 1 (Naive solution)</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B3D37C-3950-4D81-A0A2-3C62ECC492E1}"/>
                  </a:ext>
                </a:extLst>
              </p:cNvPr>
              <p:cNvSpPr txBox="1"/>
              <p:nvPr/>
            </p:nvSpPr>
            <p:spPr>
              <a:xfrm>
                <a:off x="689317" y="914400"/>
                <a:ext cx="7730197" cy="607987"/>
              </a:xfrm>
              <a:prstGeom prst="rect">
                <a:avLst/>
              </a:prstGeom>
              <a:noFill/>
            </p:spPr>
            <p:txBody>
              <a:bodyPr wrap="square" rtlCol="0">
                <a:spAutoFit/>
              </a:bodyPr>
              <a:lstStyle/>
              <a:p>
                <a:r>
                  <a:rPr lang="en-US" sz="1600" dirty="0">
                    <a:latin typeface="Oswald" panose="00000500000000000000" pitchFamily="2" charset="0"/>
                  </a:rPr>
                  <a:t>Any number </a:t>
                </a:r>
                <a:r>
                  <a:rPr lang="en-US" sz="1600" dirty="0">
                    <a:solidFill>
                      <a:srgbClr val="FF0000"/>
                    </a:solidFill>
                    <a:latin typeface="Oswald" panose="00000500000000000000" pitchFamily="2" charset="0"/>
                  </a:rPr>
                  <a:t>N</a:t>
                </a:r>
                <a:r>
                  <a:rPr lang="en-US" sz="1600" dirty="0">
                    <a:latin typeface="Oswald" panose="00000500000000000000" pitchFamily="2" charset="0"/>
                  </a:rPr>
                  <a:t> may be divided by any number less than </a:t>
                </a:r>
                <a14:m>
                  <m:oMath xmlns:m="http://schemas.openxmlformats.org/officeDocument/2006/math">
                    <m:rad>
                      <m:radPr>
                        <m:degHide m:val="on"/>
                        <m:ctrlPr>
                          <a:rPr lang="en-US" sz="1600" i="1" smtClean="0">
                            <a:solidFill>
                              <a:srgbClr val="FF0000"/>
                            </a:solidFill>
                            <a:latin typeface="Cambria Math" panose="02040503050406030204" pitchFamily="18" charset="0"/>
                          </a:rPr>
                        </m:ctrlPr>
                      </m:radPr>
                      <m:deg/>
                      <m:e>
                        <m:r>
                          <a:rPr lang="en-US" sz="1600" b="0" i="1" smtClean="0">
                            <a:solidFill>
                              <a:srgbClr val="FF0000"/>
                            </a:solidFill>
                            <a:latin typeface="Cambria Math" panose="02040503050406030204" pitchFamily="18" charset="0"/>
                          </a:rPr>
                          <m:t>𝑁</m:t>
                        </m:r>
                      </m:e>
                    </m:rad>
                    <m:r>
                      <a:rPr lang="en-US" sz="1600" b="0" i="1" smtClean="0">
                        <a:latin typeface="Cambria Math" panose="02040503050406030204" pitchFamily="18" charset="0"/>
                      </a:rPr>
                      <m:t>.</m:t>
                    </m:r>
                  </m:oMath>
                </a14:m>
                <a:endParaRPr lang="en-US" sz="1600" b="0" dirty="0">
                  <a:latin typeface="Oswald" panose="00000500000000000000" pitchFamily="2" charset="0"/>
                </a:endParaRPr>
              </a:p>
              <a:p>
                <a:r>
                  <a:rPr lang="en-US" sz="1600" dirty="0"/>
                  <a:t> </a:t>
                </a:r>
              </a:p>
            </p:txBody>
          </p:sp>
        </mc:Choice>
        <mc:Fallback xmlns="">
          <p:sp>
            <p:nvSpPr>
              <p:cNvPr id="4" name="TextBox 3">
                <a:extLst>
                  <a:ext uri="{FF2B5EF4-FFF2-40B4-BE49-F238E27FC236}">
                    <a16:creationId xmlns:a16="http://schemas.microsoft.com/office/drawing/2014/main" id="{0DB3D37C-3950-4D81-A0A2-3C62ECC492E1}"/>
                  </a:ext>
                </a:extLst>
              </p:cNvPr>
              <p:cNvSpPr txBox="1">
                <a:spLocks noRot="1" noChangeAspect="1" noMove="1" noResize="1" noEditPoints="1" noAdjustHandles="1" noChangeArrowheads="1" noChangeShapeType="1" noTextEdit="1"/>
              </p:cNvSpPr>
              <p:nvPr/>
            </p:nvSpPr>
            <p:spPr>
              <a:xfrm>
                <a:off x="689317" y="914400"/>
                <a:ext cx="7730197" cy="607987"/>
              </a:xfrm>
              <a:prstGeom prst="rect">
                <a:avLst/>
              </a:prstGeom>
              <a:blipFill>
                <a:blip r:embed="rId2"/>
                <a:stretch>
                  <a:fillRect l="-39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B7A0F5-72DD-4036-AE4E-99C98D27F636}"/>
              </a:ext>
            </a:extLst>
          </p:cNvPr>
          <p:cNvSpPr txBox="1"/>
          <p:nvPr/>
        </p:nvSpPr>
        <p:spPr>
          <a:xfrm>
            <a:off x="1055077" y="1368498"/>
            <a:ext cx="6295293" cy="307777"/>
          </a:xfrm>
          <a:prstGeom prst="rect">
            <a:avLst/>
          </a:prstGeom>
          <a:noFill/>
        </p:spPr>
        <p:txBody>
          <a:bodyPr wrap="square" rtlCol="0">
            <a:spAutoFit/>
          </a:bodyPr>
          <a:lstStyle/>
          <a:p>
            <a:r>
              <a:rPr lang="en-US" dirty="0">
                <a:latin typeface="Oswald" panose="00000500000000000000" pitchFamily="2" charset="0"/>
              </a:rPr>
              <a:t>Proof</a:t>
            </a:r>
            <a:r>
              <a:rPr lang="en-US" dirty="0"/>
              <a:t> </a:t>
            </a:r>
            <a:r>
              <a:rPr lang="en-US" dirty="0">
                <a:latin typeface="Oswald" panose="00000500000000000000" pitchFamily="2"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E8FF9E9-D991-402C-A46A-7AB96C6DE635}"/>
                  </a:ext>
                </a:extLst>
              </p:cNvPr>
              <p:cNvSpPr txBox="1"/>
              <p:nvPr/>
            </p:nvSpPr>
            <p:spPr>
              <a:xfrm>
                <a:off x="0" y="1675393"/>
                <a:ext cx="9144000" cy="410369"/>
              </a:xfrm>
              <a:prstGeom prst="rect">
                <a:avLst/>
              </a:prstGeom>
              <a:noFill/>
            </p:spPr>
            <p:txBody>
              <a:bodyPr wrap="square" rtlCol="0">
                <a:spAutoFit/>
              </a:bodyPr>
              <a:lstStyle/>
              <a:p>
                <a:pPr algn="ctr"/>
                <a14:m>
                  <m:oMath xmlns:m="http://schemas.openxmlformats.org/officeDocument/2006/math">
                    <m:rad>
                      <m:radPr>
                        <m:degHide m:val="on"/>
                        <m:ctrlPr>
                          <a:rPr lang="en-US" sz="1600" i="1" smtClean="0">
                            <a:solidFill>
                              <a:schemeClr val="tx1"/>
                            </a:solidFill>
                            <a:latin typeface="Cambria Math" panose="02040503050406030204" pitchFamily="18" charset="0"/>
                          </a:rPr>
                        </m:ctrlPr>
                      </m:radPr>
                      <m:deg/>
                      <m:e>
                        <m:r>
                          <a:rPr lang="en-US" sz="1600" b="0" i="1" smtClean="0">
                            <a:solidFill>
                              <a:schemeClr val="tx1"/>
                            </a:solidFill>
                            <a:latin typeface="Cambria Math" panose="02040503050406030204" pitchFamily="18" charset="0"/>
                          </a:rPr>
                          <m:t>𝑁</m:t>
                        </m:r>
                      </m:e>
                    </m:rad>
                    <m:r>
                      <a:rPr lang="en-US" sz="1600" b="0" i="1" smtClean="0">
                        <a:solidFill>
                          <a:schemeClr val="tx1"/>
                        </a:solidFill>
                        <a:latin typeface="Cambria Math" panose="02040503050406030204" pitchFamily="18" charset="0"/>
                      </a:rPr>
                      <m:t> ∗ </m:t>
                    </m:r>
                    <m:rad>
                      <m:radPr>
                        <m:degHide m:val="on"/>
                        <m:ctrlPr>
                          <a:rPr lang="en-US" sz="1600" i="1">
                            <a:solidFill>
                              <a:schemeClr val="tx1"/>
                            </a:solidFill>
                            <a:latin typeface="Cambria Math" panose="02040503050406030204" pitchFamily="18" charset="0"/>
                          </a:rPr>
                        </m:ctrlPr>
                      </m:radPr>
                      <m:deg/>
                      <m:e>
                        <m:r>
                          <a:rPr lang="en-US" sz="1600" i="1">
                            <a:solidFill>
                              <a:schemeClr val="tx1"/>
                            </a:solidFill>
                            <a:latin typeface="Cambria Math" panose="02040503050406030204" pitchFamily="18" charset="0"/>
                          </a:rPr>
                          <m:t>𝑁</m:t>
                        </m:r>
                      </m:e>
                    </m:rad>
                  </m:oMath>
                </a14:m>
                <a:r>
                  <a:rPr lang="en-US" sz="1600" dirty="0">
                    <a:solidFill>
                      <a:schemeClr val="tx1"/>
                    </a:solidFill>
                  </a:rPr>
                  <a:t> = </a:t>
                </a:r>
                <a14:m>
                  <m:oMath xmlns:m="http://schemas.openxmlformats.org/officeDocument/2006/math">
                    <m:sSup>
                      <m:sSupPr>
                        <m:ctrlPr>
                          <a:rPr lang="en-US" sz="1600" i="1" smtClean="0">
                            <a:solidFill>
                              <a:schemeClr val="tx1"/>
                            </a:solidFill>
                            <a:latin typeface="Cambria Math" panose="02040503050406030204" pitchFamily="18" charset="0"/>
                          </a:rPr>
                        </m:ctrlPr>
                      </m:sSupPr>
                      <m:e>
                        <m:rad>
                          <m:radPr>
                            <m:degHide m:val="on"/>
                            <m:ctrlPr>
                              <a:rPr lang="en-US" sz="1600" i="1">
                                <a:solidFill>
                                  <a:schemeClr val="tx1"/>
                                </a:solidFill>
                                <a:latin typeface="Cambria Math" panose="02040503050406030204" pitchFamily="18" charset="0"/>
                              </a:rPr>
                            </m:ctrlPr>
                          </m:radPr>
                          <m:deg/>
                          <m:e>
                            <m:r>
                              <a:rPr lang="en-US" sz="1600" i="1">
                                <a:solidFill>
                                  <a:schemeClr val="tx1"/>
                                </a:solidFill>
                                <a:latin typeface="Cambria Math" panose="02040503050406030204" pitchFamily="18" charset="0"/>
                              </a:rPr>
                              <m:t>𝑁</m:t>
                            </m:r>
                          </m:e>
                        </m:rad>
                      </m:e>
                      <m:sup>
                        <m:r>
                          <a:rPr lang="en-US" sz="1600" b="0" i="1" smtClean="0">
                            <a:solidFill>
                              <a:schemeClr val="tx1"/>
                            </a:solidFill>
                            <a:latin typeface="Cambria Math" panose="02040503050406030204" pitchFamily="18" charset="0"/>
                          </a:rPr>
                          <m:t>2</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𝑁</m:t>
                    </m:r>
                  </m:oMath>
                </a14:m>
                <a:endParaRPr lang="en-US" sz="1600" dirty="0">
                  <a:solidFill>
                    <a:schemeClr val="tx1"/>
                  </a:solidFill>
                </a:endParaRPr>
              </a:p>
            </p:txBody>
          </p:sp>
        </mc:Choice>
        <mc:Fallback xmlns="">
          <p:sp>
            <p:nvSpPr>
              <p:cNvPr id="6" name="TextBox 5">
                <a:extLst>
                  <a:ext uri="{FF2B5EF4-FFF2-40B4-BE49-F238E27FC236}">
                    <a16:creationId xmlns:a16="http://schemas.microsoft.com/office/drawing/2014/main" id="{CE8FF9E9-D991-402C-A46A-7AB96C6DE635}"/>
                  </a:ext>
                </a:extLst>
              </p:cNvPr>
              <p:cNvSpPr txBox="1">
                <a:spLocks noRot="1" noChangeAspect="1" noMove="1" noResize="1" noEditPoints="1" noAdjustHandles="1" noChangeArrowheads="1" noChangeShapeType="1" noTextEdit="1"/>
              </p:cNvSpPr>
              <p:nvPr/>
            </p:nvSpPr>
            <p:spPr>
              <a:xfrm>
                <a:off x="0" y="1675393"/>
                <a:ext cx="9144000" cy="410369"/>
              </a:xfrm>
              <a:prstGeom prst="rect">
                <a:avLst/>
              </a:prstGeom>
              <a:blipFill>
                <a:blip r:embed="rId3"/>
                <a:stretch>
                  <a:fillRect b="-1940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B1A6024-E8AD-407F-B0D9-9692FAF82DEB}"/>
              </a:ext>
            </a:extLst>
          </p:cNvPr>
          <p:cNvSpPr txBox="1"/>
          <p:nvPr/>
        </p:nvSpPr>
        <p:spPr>
          <a:xfrm>
            <a:off x="689317" y="2328091"/>
            <a:ext cx="5394960" cy="2031325"/>
          </a:xfrm>
          <a:prstGeom prst="rect">
            <a:avLst/>
          </a:prstGeom>
          <a:noFill/>
        </p:spPr>
        <p:txBody>
          <a:bodyPr wrap="square" rtlCol="0">
            <a:spAutoFit/>
          </a:bodyPr>
          <a:lstStyle/>
          <a:p>
            <a:r>
              <a:rPr lang="en-US" dirty="0">
                <a:solidFill>
                  <a:schemeClr val="accent5">
                    <a:lumMod val="50000"/>
                  </a:schemeClr>
                </a:solidFill>
              </a:rPr>
              <a:t>Bool</a:t>
            </a:r>
            <a:r>
              <a:rPr lang="en-US" dirty="0"/>
              <a:t> is prime (int x ) { </a:t>
            </a:r>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
        <p:nvSpPr>
          <p:cNvPr id="8" name="TextBox 7">
            <a:extLst>
              <a:ext uri="{FF2B5EF4-FFF2-40B4-BE49-F238E27FC236}">
                <a16:creationId xmlns:a16="http://schemas.microsoft.com/office/drawing/2014/main" id="{B59126F3-1417-40C1-92E3-2987AF0200D0}"/>
              </a:ext>
            </a:extLst>
          </p:cNvPr>
          <p:cNvSpPr txBox="1"/>
          <p:nvPr/>
        </p:nvSpPr>
        <p:spPr>
          <a:xfrm>
            <a:off x="1125414" y="2635868"/>
            <a:ext cx="4332851" cy="307777"/>
          </a:xfrm>
          <a:prstGeom prst="rect">
            <a:avLst/>
          </a:prstGeom>
          <a:noFill/>
        </p:spPr>
        <p:txBody>
          <a:bodyPr wrap="square" rtlCol="0">
            <a:spAutoFit/>
          </a:bodyPr>
          <a:lstStyle/>
          <a:p>
            <a:r>
              <a:rPr lang="en-US" dirty="0"/>
              <a:t>If( x &lt;= 1) { </a:t>
            </a:r>
            <a:r>
              <a:rPr lang="en-US" dirty="0">
                <a:solidFill>
                  <a:schemeClr val="accent1">
                    <a:lumMod val="75000"/>
                  </a:schemeClr>
                </a:solidFill>
              </a:rPr>
              <a:t>return</a:t>
            </a:r>
            <a:r>
              <a:rPr lang="en-US" dirty="0"/>
              <a:t> false ;}    //corner case</a:t>
            </a:r>
          </a:p>
        </p:txBody>
      </p:sp>
      <p:sp>
        <p:nvSpPr>
          <p:cNvPr id="9" name="TextBox 8">
            <a:extLst>
              <a:ext uri="{FF2B5EF4-FFF2-40B4-BE49-F238E27FC236}">
                <a16:creationId xmlns:a16="http://schemas.microsoft.com/office/drawing/2014/main" id="{42B12B40-02CF-48C9-943C-6E919CD96E48}"/>
              </a:ext>
            </a:extLst>
          </p:cNvPr>
          <p:cNvSpPr txBox="1"/>
          <p:nvPr/>
        </p:nvSpPr>
        <p:spPr>
          <a:xfrm>
            <a:off x="1220371" y="2994650"/>
            <a:ext cx="4332851" cy="738664"/>
          </a:xfrm>
          <a:prstGeom prst="rect">
            <a:avLst/>
          </a:prstGeom>
          <a:noFill/>
        </p:spPr>
        <p:txBody>
          <a:bodyPr wrap="square" rtlCol="0">
            <a:spAutoFit/>
          </a:bodyPr>
          <a:lstStyle/>
          <a:p>
            <a:r>
              <a:rPr lang="en-US" dirty="0"/>
              <a:t>for ( int </a:t>
            </a:r>
            <a:r>
              <a:rPr lang="en-US" dirty="0" err="1"/>
              <a:t>i</a:t>
            </a:r>
            <a:r>
              <a:rPr lang="en-US" dirty="0"/>
              <a:t> = 2 ; </a:t>
            </a:r>
            <a:r>
              <a:rPr lang="en-US" dirty="0" err="1"/>
              <a:t>i</a:t>
            </a:r>
            <a:r>
              <a:rPr lang="en-US" dirty="0"/>
              <a:t> * </a:t>
            </a:r>
            <a:r>
              <a:rPr lang="en-US" dirty="0" err="1"/>
              <a:t>i</a:t>
            </a:r>
            <a:r>
              <a:rPr lang="en-US" dirty="0"/>
              <a:t> &lt;= x ; ++</a:t>
            </a:r>
            <a:r>
              <a:rPr lang="en-US" dirty="0" err="1"/>
              <a:t>i</a:t>
            </a:r>
            <a:r>
              <a:rPr lang="en-US" dirty="0"/>
              <a:t>) {</a:t>
            </a:r>
          </a:p>
          <a:p>
            <a:r>
              <a:rPr lang="en-US" dirty="0"/>
              <a:t>         if( x % </a:t>
            </a:r>
            <a:r>
              <a:rPr lang="en-US" dirty="0" err="1"/>
              <a:t>i</a:t>
            </a:r>
            <a:r>
              <a:rPr lang="en-US" dirty="0"/>
              <a:t> == 0 ) { </a:t>
            </a:r>
            <a:r>
              <a:rPr lang="en-US" dirty="0">
                <a:solidFill>
                  <a:schemeClr val="accent1">
                    <a:lumMod val="75000"/>
                  </a:schemeClr>
                </a:solidFill>
              </a:rPr>
              <a:t>return</a:t>
            </a:r>
            <a:r>
              <a:rPr lang="en-US" dirty="0"/>
              <a:t> false ;} </a:t>
            </a:r>
          </a:p>
          <a:p>
            <a:r>
              <a:rPr lang="en-US" dirty="0"/>
              <a:t>}</a:t>
            </a:r>
          </a:p>
        </p:txBody>
      </p:sp>
      <p:sp>
        <p:nvSpPr>
          <p:cNvPr id="10" name="TextBox 9">
            <a:extLst>
              <a:ext uri="{FF2B5EF4-FFF2-40B4-BE49-F238E27FC236}">
                <a16:creationId xmlns:a16="http://schemas.microsoft.com/office/drawing/2014/main" id="{DBB89B8A-C299-4071-AD45-5E7EA4DEA8F0}"/>
              </a:ext>
            </a:extLst>
          </p:cNvPr>
          <p:cNvSpPr txBox="1"/>
          <p:nvPr/>
        </p:nvSpPr>
        <p:spPr>
          <a:xfrm>
            <a:off x="1125413" y="3784319"/>
            <a:ext cx="4332851" cy="307777"/>
          </a:xfrm>
          <a:prstGeom prst="rect">
            <a:avLst/>
          </a:prstGeom>
          <a:noFill/>
        </p:spPr>
        <p:txBody>
          <a:bodyPr wrap="square" rtlCol="0">
            <a:spAutoFit/>
          </a:bodyPr>
          <a:lstStyle/>
          <a:p>
            <a:r>
              <a:rPr lang="en-US" dirty="0">
                <a:solidFill>
                  <a:schemeClr val="accent1">
                    <a:lumMod val="75000"/>
                  </a:schemeClr>
                </a:solidFill>
              </a:rPr>
              <a:t>return</a:t>
            </a:r>
            <a:r>
              <a:rPr lang="en-US" dirty="0"/>
              <a:t> true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9C4A7B-1666-4C78-87F3-33F35C1542B3}"/>
                  </a:ext>
                </a:extLst>
              </p:cNvPr>
              <p:cNvSpPr txBox="1"/>
              <p:nvPr/>
            </p:nvSpPr>
            <p:spPr>
              <a:xfrm>
                <a:off x="6305837" y="2994650"/>
                <a:ext cx="1111348" cy="502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FF0000"/>
                          </a:solidFill>
                          <a:latin typeface="Cambria Math" panose="02040503050406030204" pitchFamily="18" charset="0"/>
                        </a:rPr>
                        <m:t>𝑂</m:t>
                      </m:r>
                      <m:r>
                        <a:rPr lang="en-US" sz="2400" i="1" dirty="0" smtClean="0">
                          <a:solidFill>
                            <a:srgbClr val="FF0000"/>
                          </a:solidFill>
                          <a:latin typeface="Cambria Math" panose="02040503050406030204" pitchFamily="18" charset="0"/>
                        </a:rPr>
                        <m:t>(</m:t>
                      </m:r>
                      <m:rad>
                        <m:radPr>
                          <m:degHide m:val="on"/>
                          <m:ctrlPr>
                            <a:rPr lang="en-US" sz="2400" i="1" smtClean="0">
                              <a:solidFill>
                                <a:srgbClr val="FF0000"/>
                              </a:solidFill>
                              <a:latin typeface="Cambria Math" panose="02040503050406030204" pitchFamily="18" charset="0"/>
                            </a:rPr>
                          </m:ctrlPr>
                        </m:radPr>
                        <m:deg/>
                        <m:e>
                          <m:r>
                            <a:rPr lang="en-US" sz="2400" i="1">
                              <a:solidFill>
                                <a:srgbClr val="FF0000"/>
                              </a:solidFill>
                              <a:latin typeface="Cambria Math" panose="02040503050406030204" pitchFamily="18" charset="0"/>
                            </a:rPr>
                            <m:t>𝑁</m:t>
                          </m:r>
                        </m:e>
                      </m:rad>
                      <m:r>
                        <a:rPr lang="en-US" sz="2400" i="1" dirty="0" smtClean="0">
                          <a:solidFill>
                            <a:srgbClr val="FF0000"/>
                          </a:solidFill>
                          <a:latin typeface="Cambria Math" panose="02040503050406030204" pitchFamily="18" charset="0"/>
                        </a:rPr>
                        <m:t>)</m:t>
                      </m:r>
                    </m:oMath>
                  </m:oMathPara>
                </a14:m>
                <a:endParaRPr lang="en-US" sz="2400" dirty="0">
                  <a:solidFill>
                    <a:srgbClr val="FF0000"/>
                  </a:solidFill>
                  <a:latin typeface="Oswald" panose="00000500000000000000" pitchFamily="2" charset="0"/>
                </a:endParaRPr>
              </a:p>
            </p:txBody>
          </p:sp>
        </mc:Choice>
        <mc:Fallback xmlns="">
          <p:sp>
            <p:nvSpPr>
              <p:cNvPr id="11" name="TextBox 10">
                <a:extLst>
                  <a:ext uri="{FF2B5EF4-FFF2-40B4-BE49-F238E27FC236}">
                    <a16:creationId xmlns:a16="http://schemas.microsoft.com/office/drawing/2014/main" id="{739C4A7B-1666-4C78-87F3-33F35C1542B3}"/>
                  </a:ext>
                </a:extLst>
              </p:cNvPr>
              <p:cNvSpPr txBox="1">
                <a:spLocks noRot="1" noChangeAspect="1" noMove="1" noResize="1" noEditPoints="1" noAdjustHandles="1" noChangeArrowheads="1" noChangeShapeType="1" noTextEdit="1"/>
              </p:cNvSpPr>
              <p:nvPr/>
            </p:nvSpPr>
            <p:spPr>
              <a:xfrm>
                <a:off x="6305837" y="2994650"/>
                <a:ext cx="1111348" cy="502766"/>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061E208-5C95-43AA-883A-71F3B12A6A50}"/>
              </a:ext>
            </a:extLst>
          </p:cNvPr>
          <p:cNvSpPr txBox="1"/>
          <p:nvPr/>
        </p:nvSpPr>
        <p:spPr>
          <a:xfrm>
            <a:off x="5799402" y="2337769"/>
            <a:ext cx="815929" cy="1600438"/>
          </a:xfrm>
          <a:prstGeom prst="rect">
            <a:avLst/>
          </a:prstGeom>
          <a:noFill/>
        </p:spPr>
        <p:txBody>
          <a:bodyPr wrap="square">
            <a:spAutoFit/>
          </a:bodyPr>
          <a:lstStyle/>
          <a:p>
            <a:r>
              <a:rPr lang="en-US" sz="9800" dirty="0">
                <a:solidFill>
                  <a:srgbClr val="FF0000"/>
                </a:solidFill>
              </a:rPr>
              <a:t>}</a:t>
            </a:r>
            <a:endParaRPr lang="en-US" sz="9800" dirty="0"/>
          </a:p>
        </p:txBody>
      </p:sp>
    </p:spTree>
    <p:extLst>
      <p:ext uri="{BB962C8B-B14F-4D97-AF65-F5344CB8AC3E}">
        <p14:creationId xmlns:p14="http://schemas.microsoft.com/office/powerpoint/2010/main" val="669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900" decel="100000" fill="hold"/>
                                        <p:tgtEl>
                                          <p:spTgt spid="1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C42BB-2463-475F-BBC7-919B45555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499;p18">
            <a:extLst>
              <a:ext uri="{FF2B5EF4-FFF2-40B4-BE49-F238E27FC236}">
                <a16:creationId xmlns:a16="http://schemas.microsoft.com/office/drawing/2014/main" id="{4A1997B0-30F6-43DA-BE90-09D693B6F35D}"/>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Algorithm 2 (Sieve of Eratosthenes)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0CFB67-B543-4DF7-8DB6-0B880D1B54A1}"/>
                  </a:ext>
                </a:extLst>
              </p:cNvPr>
              <p:cNvSpPr txBox="1"/>
              <p:nvPr/>
            </p:nvSpPr>
            <p:spPr>
              <a:xfrm>
                <a:off x="696351" y="1019908"/>
                <a:ext cx="7420708" cy="338554"/>
              </a:xfrm>
              <a:prstGeom prst="rect">
                <a:avLst/>
              </a:prstGeom>
              <a:noFill/>
            </p:spPr>
            <p:txBody>
              <a:bodyPr wrap="square" rtlCol="0">
                <a:spAutoFit/>
              </a:bodyPr>
              <a:lstStyle/>
              <a:p>
                <a:r>
                  <a:rPr lang="en-US" sz="1600" dirty="0">
                    <a:latin typeface="Oswald" panose="00000500000000000000" pitchFamily="2" charset="0"/>
                  </a:rPr>
                  <a:t>We will reverse our concept, if </a:t>
                </a:r>
                <a14:m>
                  <m:oMath xmlns:m="http://schemas.openxmlformats.org/officeDocument/2006/math">
                    <m:r>
                      <a:rPr lang="en-US" sz="1600" i="1" dirty="0" smtClean="0">
                        <a:solidFill>
                          <a:srgbClr val="FF0000"/>
                        </a:solidFill>
                        <a:latin typeface="Cambria Math" panose="02040503050406030204" pitchFamily="18" charset="0"/>
                      </a:rPr>
                      <m:t>𝑁</m:t>
                    </m:r>
                  </m:oMath>
                </a14:m>
                <a:r>
                  <a:rPr lang="en-US" sz="1600" dirty="0">
                    <a:latin typeface="Oswald" panose="00000500000000000000" pitchFamily="2" charset="0"/>
                  </a:rPr>
                  <a:t> is prime, </a:t>
                </a:r>
                <a14:m>
                  <m:oMath xmlns:m="http://schemas.openxmlformats.org/officeDocument/2006/math">
                    <m:r>
                      <a:rPr lang="en-US" sz="1600" i="1" dirty="0" smtClean="0">
                        <a:solidFill>
                          <a:srgbClr val="FF0000"/>
                        </a:solidFill>
                        <a:latin typeface="Cambria Math" panose="02040503050406030204" pitchFamily="18" charset="0"/>
                      </a:rPr>
                      <m:t>𝑁</m:t>
                    </m:r>
                    <m:r>
                      <a:rPr lang="en-US" sz="1600" i="1" dirty="0" smtClean="0">
                        <a:solidFill>
                          <a:srgbClr val="FF0000"/>
                        </a:solidFill>
                        <a:latin typeface="Cambria Math" panose="02040503050406030204" pitchFamily="18" charset="0"/>
                      </a:rPr>
                      <m:t> ∗ </m:t>
                    </m:r>
                    <m:r>
                      <a:rPr lang="en-US" sz="1600" i="1" dirty="0" smtClean="0">
                        <a:solidFill>
                          <a:srgbClr val="FF0000"/>
                        </a:solidFill>
                        <a:latin typeface="Cambria Math" panose="02040503050406030204" pitchFamily="18" charset="0"/>
                      </a:rPr>
                      <m:t>𝑗</m:t>
                    </m:r>
                    <m:r>
                      <a:rPr lang="en-US" sz="1600" b="0" i="1" dirty="0" smtClean="0">
                        <a:solidFill>
                          <a:srgbClr val="FF0000"/>
                        </a:solidFill>
                        <a:latin typeface="Cambria Math" panose="02040503050406030204" pitchFamily="18" charset="0"/>
                      </a:rPr>
                      <m:t> </m:t>
                    </m:r>
                    <m:r>
                      <a:rPr lang="en-US" sz="1600" i="1" dirty="0" smtClean="0">
                        <a:solidFill>
                          <a:srgbClr val="FF0000"/>
                        </a:solidFill>
                        <a:latin typeface="Cambria Math" panose="02040503050406030204" pitchFamily="18" charset="0"/>
                      </a:rPr>
                      <m:t> </m:t>
                    </m:r>
                  </m:oMath>
                </a14:m>
                <a:r>
                  <a:rPr lang="en-US" sz="1600" u="sng" dirty="0">
                    <a:latin typeface="Oswald" panose="00000500000000000000" pitchFamily="2" charset="0"/>
                  </a:rPr>
                  <a:t>not prime.</a:t>
                </a:r>
              </a:p>
            </p:txBody>
          </p:sp>
        </mc:Choice>
        <mc:Fallback xmlns="">
          <p:sp>
            <p:nvSpPr>
              <p:cNvPr id="4" name="TextBox 3">
                <a:extLst>
                  <a:ext uri="{FF2B5EF4-FFF2-40B4-BE49-F238E27FC236}">
                    <a16:creationId xmlns:a16="http://schemas.microsoft.com/office/drawing/2014/main" id="{470CFB67-B543-4DF7-8DB6-0B880D1B54A1}"/>
                  </a:ext>
                </a:extLst>
              </p:cNvPr>
              <p:cNvSpPr txBox="1">
                <a:spLocks noRot="1" noChangeAspect="1" noMove="1" noResize="1" noEditPoints="1" noAdjustHandles="1" noChangeArrowheads="1" noChangeShapeType="1" noTextEdit="1"/>
              </p:cNvSpPr>
              <p:nvPr/>
            </p:nvSpPr>
            <p:spPr>
              <a:xfrm>
                <a:off x="696351" y="1019908"/>
                <a:ext cx="7420708" cy="338554"/>
              </a:xfrm>
              <a:prstGeom prst="rect">
                <a:avLst/>
              </a:prstGeom>
              <a:blipFill>
                <a:blip r:embed="rId2"/>
                <a:stretch>
                  <a:fillRect l="-411" t="-5357" b="-21429"/>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BCCA92ED-D238-4679-999E-40811627C653}"/>
              </a:ext>
            </a:extLst>
          </p:cNvPr>
          <p:cNvGraphicFramePr>
            <a:graphicFrameLocks noGrp="1"/>
          </p:cNvGraphicFramePr>
          <p:nvPr>
            <p:extLst>
              <p:ext uri="{D42A27DB-BD31-4B8C-83A1-F6EECF244321}">
                <p14:modId xmlns:p14="http://schemas.microsoft.com/office/powerpoint/2010/main" val="2037227381"/>
              </p:ext>
            </p:extLst>
          </p:nvPr>
        </p:nvGraphicFramePr>
        <p:xfrm>
          <a:off x="766686" y="2911544"/>
          <a:ext cx="7610628" cy="530176"/>
        </p:xfrm>
        <a:graphic>
          <a:graphicData uri="http://schemas.openxmlformats.org/drawingml/2006/table">
            <a:tbl>
              <a:tblPr firstRow="1" bandRow="1">
                <a:tableStyleId>{891A1956-3D7E-41C0-9DF7-105A978C6925}</a:tableStyleId>
              </a:tblPr>
              <a:tblGrid>
                <a:gridCol w="634219">
                  <a:extLst>
                    <a:ext uri="{9D8B030D-6E8A-4147-A177-3AD203B41FA5}">
                      <a16:colId xmlns:a16="http://schemas.microsoft.com/office/drawing/2014/main" val="734206797"/>
                    </a:ext>
                  </a:extLst>
                </a:gridCol>
                <a:gridCol w="634219">
                  <a:extLst>
                    <a:ext uri="{9D8B030D-6E8A-4147-A177-3AD203B41FA5}">
                      <a16:colId xmlns:a16="http://schemas.microsoft.com/office/drawing/2014/main" val="3246063589"/>
                    </a:ext>
                  </a:extLst>
                </a:gridCol>
                <a:gridCol w="634219">
                  <a:extLst>
                    <a:ext uri="{9D8B030D-6E8A-4147-A177-3AD203B41FA5}">
                      <a16:colId xmlns:a16="http://schemas.microsoft.com/office/drawing/2014/main" val="2543782839"/>
                    </a:ext>
                  </a:extLst>
                </a:gridCol>
                <a:gridCol w="634219">
                  <a:extLst>
                    <a:ext uri="{9D8B030D-6E8A-4147-A177-3AD203B41FA5}">
                      <a16:colId xmlns:a16="http://schemas.microsoft.com/office/drawing/2014/main" val="1921262197"/>
                    </a:ext>
                  </a:extLst>
                </a:gridCol>
                <a:gridCol w="634219">
                  <a:extLst>
                    <a:ext uri="{9D8B030D-6E8A-4147-A177-3AD203B41FA5}">
                      <a16:colId xmlns:a16="http://schemas.microsoft.com/office/drawing/2014/main" val="1340378008"/>
                    </a:ext>
                  </a:extLst>
                </a:gridCol>
                <a:gridCol w="634219">
                  <a:extLst>
                    <a:ext uri="{9D8B030D-6E8A-4147-A177-3AD203B41FA5}">
                      <a16:colId xmlns:a16="http://schemas.microsoft.com/office/drawing/2014/main" val="1128651541"/>
                    </a:ext>
                  </a:extLst>
                </a:gridCol>
                <a:gridCol w="634219">
                  <a:extLst>
                    <a:ext uri="{9D8B030D-6E8A-4147-A177-3AD203B41FA5}">
                      <a16:colId xmlns:a16="http://schemas.microsoft.com/office/drawing/2014/main" val="220656958"/>
                    </a:ext>
                  </a:extLst>
                </a:gridCol>
                <a:gridCol w="634219">
                  <a:extLst>
                    <a:ext uri="{9D8B030D-6E8A-4147-A177-3AD203B41FA5}">
                      <a16:colId xmlns:a16="http://schemas.microsoft.com/office/drawing/2014/main" val="3470485646"/>
                    </a:ext>
                  </a:extLst>
                </a:gridCol>
                <a:gridCol w="634219">
                  <a:extLst>
                    <a:ext uri="{9D8B030D-6E8A-4147-A177-3AD203B41FA5}">
                      <a16:colId xmlns:a16="http://schemas.microsoft.com/office/drawing/2014/main" val="1041709104"/>
                    </a:ext>
                  </a:extLst>
                </a:gridCol>
                <a:gridCol w="634219">
                  <a:extLst>
                    <a:ext uri="{9D8B030D-6E8A-4147-A177-3AD203B41FA5}">
                      <a16:colId xmlns:a16="http://schemas.microsoft.com/office/drawing/2014/main" val="254099466"/>
                    </a:ext>
                  </a:extLst>
                </a:gridCol>
                <a:gridCol w="634219">
                  <a:extLst>
                    <a:ext uri="{9D8B030D-6E8A-4147-A177-3AD203B41FA5}">
                      <a16:colId xmlns:a16="http://schemas.microsoft.com/office/drawing/2014/main" val="1846877160"/>
                    </a:ext>
                  </a:extLst>
                </a:gridCol>
                <a:gridCol w="634219">
                  <a:extLst>
                    <a:ext uri="{9D8B030D-6E8A-4147-A177-3AD203B41FA5}">
                      <a16:colId xmlns:a16="http://schemas.microsoft.com/office/drawing/2014/main" val="2492121442"/>
                    </a:ext>
                  </a:extLst>
                </a:gridCol>
              </a:tblGrid>
              <a:tr h="530176">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1438469998"/>
                  </a:ext>
                </a:extLst>
              </a:tr>
            </a:tbl>
          </a:graphicData>
        </a:graphic>
      </p:graphicFrame>
      <p:graphicFrame>
        <p:nvGraphicFramePr>
          <p:cNvPr id="6" name="Table 5">
            <a:extLst>
              <a:ext uri="{FF2B5EF4-FFF2-40B4-BE49-F238E27FC236}">
                <a16:creationId xmlns:a16="http://schemas.microsoft.com/office/drawing/2014/main" id="{90FD3055-F167-4D82-AB4F-D86F08F9EC73}"/>
              </a:ext>
            </a:extLst>
          </p:cNvPr>
          <p:cNvGraphicFramePr>
            <a:graphicFrameLocks noGrp="1"/>
          </p:cNvGraphicFramePr>
          <p:nvPr>
            <p:extLst>
              <p:ext uri="{D42A27DB-BD31-4B8C-83A1-F6EECF244321}">
                <p14:modId xmlns:p14="http://schemas.microsoft.com/office/powerpoint/2010/main" val="3064129872"/>
              </p:ext>
            </p:extLst>
          </p:nvPr>
        </p:nvGraphicFramePr>
        <p:xfrm>
          <a:off x="2672862"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4</a:t>
                      </a:r>
                    </a:p>
                  </a:txBody>
                  <a:tcPr>
                    <a:solidFill>
                      <a:srgbClr val="FFC000"/>
                    </a:solidFill>
                  </a:tcPr>
                </a:tc>
                <a:extLst>
                  <a:ext uri="{0D108BD9-81ED-4DB2-BD59-A6C34878D82A}">
                    <a16:rowId xmlns:a16="http://schemas.microsoft.com/office/drawing/2014/main" val="2289806721"/>
                  </a:ext>
                </a:extLst>
              </a:tr>
            </a:tbl>
          </a:graphicData>
        </a:graphic>
      </p:graphicFrame>
      <p:pic>
        <p:nvPicPr>
          <p:cNvPr id="9" name="Picture 8">
            <a:extLst>
              <a:ext uri="{FF2B5EF4-FFF2-40B4-BE49-F238E27FC236}">
                <a16:creationId xmlns:a16="http://schemas.microsoft.com/office/drawing/2014/main" id="{AF4FC05F-FE1C-41CF-A4D1-1B782698F388}"/>
              </a:ext>
            </a:extLst>
          </p:cNvPr>
          <p:cNvPicPr>
            <a:picLocks noChangeAspect="1"/>
          </p:cNvPicPr>
          <p:nvPr/>
        </p:nvPicPr>
        <p:blipFill>
          <a:blip r:embed="rId3"/>
          <a:stretch>
            <a:fillRect/>
          </a:stretch>
        </p:blipFill>
        <p:spPr>
          <a:xfrm>
            <a:off x="4156898" y="2062595"/>
            <a:ext cx="886370" cy="393943"/>
          </a:xfrm>
          <a:prstGeom prst="rect">
            <a:avLst/>
          </a:prstGeom>
        </p:spPr>
      </p:pic>
      <p:pic>
        <p:nvPicPr>
          <p:cNvPr id="11" name="Picture 10">
            <a:extLst>
              <a:ext uri="{FF2B5EF4-FFF2-40B4-BE49-F238E27FC236}">
                <a16:creationId xmlns:a16="http://schemas.microsoft.com/office/drawing/2014/main" id="{8BB9193B-7569-4FD8-BF4B-EC81FDC0626D}"/>
              </a:ext>
            </a:extLst>
          </p:cNvPr>
          <p:cNvPicPr>
            <a:picLocks noChangeAspect="1"/>
          </p:cNvPicPr>
          <p:nvPr/>
        </p:nvPicPr>
        <p:blipFill>
          <a:blip r:embed="rId4"/>
          <a:stretch>
            <a:fillRect/>
          </a:stretch>
        </p:blipFill>
        <p:spPr>
          <a:xfrm>
            <a:off x="4105785" y="2035237"/>
            <a:ext cx="1157641" cy="527056"/>
          </a:xfrm>
          <a:prstGeom prst="rect">
            <a:avLst/>
          </a:prstGeom>
        </p:spPr>
      </p:pic>
      <p:graphicFrame>
        <p:nvGraphicFramePr>
          <p:cNvPr id="12" name="Table 11">
            <a:extLst>
              <a:ext uri="{FF2B5EF4-FFF2-40B4-BE49-F238E27FC236}">
                <a16:creationId xmlns:a16="http://schemas.microsoft.com/office/drawing/2014/main" id="{465D487D-ECE3-4A01-BBB9-81F86A343DE4}"/>
              </a:ext>
            </a:extLst>
          </p:cNvPr>
          <p:cNvGraphicFramePr>
            <a:graphicFrameLocks noGrp="1"/>
          </p:cNvGraphicFramePr>
          <p:nvPr>
            <p:extLst>
              <p:ext uri="{D42A27DB-BD31-4B8C-83A1-F6EECF244321}">
                <p14:modId xmlns:p14="http://schemas.microsoft.com/office/powerpoint/2010/main" val="859383170"/>
              </p:ext>
            </p:extLst>
          </p:nvPr>
        </p:nvGraphicFramePr>
        <p:xfrm>
          <a:off x="3938951"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6</a:t>
                      </a:r>
                    </a:p>
                  </a:txBody>
                  <a:tcPr>
                    <a:solidFill>
                      <a:srgbClr val="FFC000"/>
                    </a:solidFill>
                  </a:tcPr>
                </a:tc>
                <a:extLst>
                  <a:ext uri="{0D108BD9-81ED-4DB2-BD59-A6C34878D82A}">
                    <a16:rowId xmlns:a16="http://schemas.microsoft.com/office/drawing/2014/main" val="2289806721"/>
                  </a:ext>
                </a:extLst>
              </a:tr>
            </a:tbl>
          </a:graphicData>
        </a:graphic>
      </p:graphicFrame>
      <p:pic>
        <p:nvPicPr>
          <p:cNvPr id="22" name="Picture 21">
            <a:extLst>
              <a:ext uri="{FF2B5EF4-FFF2-40B4-BE49-F238E27FC236}">
                <a16:creationId xmlns:a16="http://schemas.microsoft.com/office/drawing/2014/main" id="{8023EC37-978C-4EC4-B866-BD4BDE642534}"/>
              </a:ext>
            </a:extLst>
          </p:cNvPr>
          <p:cNvPicPr>
            <a:picLocks noChangeAspect="1"/>
          </p:cNvPicPr>
          <p:nvPr/>
        </p:nvPicPr>
        <p:blipFill>
          <a:blip r:embed="rId5"/>
          <a:stretch>
            <a:fillRect/>
          </a:stretch>
        </p:blipFill>
        <p:spPr>
          <a:xfrm>
            <a:off x="4049064" y="2046992"/>
            <a:ext cx="1157641" cy="514507"/>
          </a:xfrm>
          <a:prstGeom prst="rect">
            <a:avLst/>
          </a:prstGeom>
        </p:spPr>
      </p:pic>
      <p:graphicFrame>
        <p:nvGraphicFramePr>
          <p:cNvPr id="23" name="Table 22">
            <a:extLst>
              <a:ext uri="{FF2B5EF4-FFF2-40B4-BE49-F238E27FC236}">
                <a16:creationId xmlns:a16="http://schemas.microsoft.com/office/drawing/2014/main" id="{4A1467DF-2377-4811-A0B0-FADB8923F26D}"/>
              </a:ext>
            </a:extLst>
          </p:cNvPr>
          <p:cNvGraphicFramePr>
            <a:graphicFrameLocks noGrp="1"/>
          </p:cNvGraphicFramePr>
          <p:nvPr>
            <p:extLst>
              <p:ext uri="{D42A27DB-BD31-4B8C-83A1-F6EECF244321}">
                <p14:modId xmlns:p14="http://schemas.microsoft.com/office/powerpoint/2010/main" val="4250770993"/>
              </p:ext>
            </p:extLst>
          </p:nvPr>
        </p:nvGraphicFramePr>
        <p:xfrm>
          <a:off x="5205038"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8</a:t>
                      </a:r>
                    </a:p>
                  </a:txBody>
                  <a:tcPr>
                    <a:solidFill>
                      <a:srgbClr val="FFC000"/>
                    </a:solidFill>
                  </a:tcPr>
                </a:tc>
                <a:extLst>
                  <a:ext uri="{0D108BD9-81ED-4DB2-BD59-A6C34878D82A}">
                    <a16:rowId xmlns:a16="http://schemas.microsoft.com/office/drawing/2014/main" val="2289806721"/>
                  </a:ext>
                </a:extLst>
              </a:tr>
            </a:tbl>
          </a:graphicData>
        </a:graphic>
      </p:graphicFrame>
      <p:pic>
        <p:nvPicPr>
          <p:cNvPr id="25" name="Picture 24">
            <a:extLst>
              <a:ext uri="{FF2B5EF4-FFF2-40B4-BE49-F238E27FC236}">
                <a16:creationId xmlns:a16="http://schemas.microsoft.com/office/drawing/2014/main" id="{058392D2-CC12-4E2F-A72B-AD6F37D8EDA0}"/>
              </a:ext>
            </a:extLst>
          </p:cNvPr>
          <p:cNvPicPr>
            <a:picLocks noChangeAspect="1"/>
          </p:cNvPicPr>
          <p:nvPr/>
        </p:nvPicPr>
        <p:blipFill>
          <a:blip r:embed="rId6"/>
          <a:stretch>
            <a:fillRect/>
          </a:stretch>
        </p:blipFill>
        <p:spPr>
          <a:xfrm>
            <a:off x="4058510" y="2059618"/>
            <a:ext cx="1147744" cy="514506"/>
          </a:xfrm>
          <a:prstGeom prst="rect">
            <a:avLst/>
          </a:prstGeom>
        </p:spPr>
      </p:pic>
      <p:graphicFrame>
        <p:nvGraphicFramePr>
          <p:cNvPr id="26" name="Table 25">
            <a:extLst>
              <a:ext uri="{FF2B5EF4-FFF2-40B4-BE49-F238E27FC236}">
                <a16:creationId xmlns:a16="http://schemas.microsoft.com/office/drawing/2014/main" id="{2096F9D4-8F95-4543-AD86-E01F75003FA5}"/>
              </a:ext>
            </a:extLst>
          </p:cNvPr>
          <p:cNvGraphicFramePr>
            <a:graphicFrameLocks noGrp="1"/>
          </p:cNvGraphicFramePr>
          <p:nvPr>
            <p:extLst>
              <p:ext uri="{D42A27DB-BD31-4B8C-83A1-F6EECF244321}">
                <p14:modId xmlns:p14="http://schemas.microsoft.com/office/powerpoint/2010/main" val="3843559883"/>
              </p:ext>
            </p:extLst>
          </p:nvPr>
        </p:nvGraphicFramePr>
        <p:xfrm>
          <a:off x="6471125"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10</a:t>
                      </a:r>
                    </a:p>
                  </a:txBody>
                  <a:tcPr>
                    <a:solidFill>
                      <a:srgbClr val="FFC000"/>
                    </a:solidFill>
                  </a:tcPr>
                </a:tc>
                <a:extLst>
                  <a:ext uri="{0D108BD9-81ED-4DB2-BD59-A6C34878D82A}">
                    <a16:rowId xmlns:a16="http://schemas.microsoft.com/office/drawing/2014/main" val="2289806721"/>
                  </a:ext>
                </a:extLst>
              </a:tr>
            </a:tbl>
          </a:graphicData>
        </a:graphic>
      </p:graphicFrame>
      <p:pic>
        <p:nvPicPr>
          <p:cNvPr id="28" name="Picture 27">
            <a:extLst>
              <a:ext uri="{FF2B5EF4-FFF2-40B4-BE49-F238E27FC236}">
                <a16:creationId xmlns:a16="http://schemas.microsoft.com/office/drawing/2014/main" id="{922BBD05-8798-49B7-9D1D-D7B942E87D87}"/>
              </a:ext>
            </a:extLst>
          </p:cNvPr>
          <p:cNvPicPr>
            <a:picLocks noChangeAspect="1"/>
          </p:cNvPicPr>
          <p:nvPr/>
        </p:nvPicPr>
        <p:blipFill>
          <a:blip r:embed="rId7"/>
          <a:stretch>
            <a:fillRect/>
          </a:stretch>
        </p:blipFill>
        <p:spPr>
          <a:xfrm>
            <a:off x="4041272" y="2054174"/>
            <a:ext cx="1174895" cy="527055"/>
          </a:xfrm>
          <a:prstGeom prst="rect">
            <a:avLst/>
          </a:prstGeom>
        </p:spPr>
      </p:pic>
      <p:graphicFrame>
        <p:nvGraphicFramePr>
          <p:cNvPr id="29" name="Table 28">
            <a:extLst>
              <a:ext uri="{FF2B5EF4-FFF2-40B4-BE49-F238E27FC236}">
                <a16:creationId xmlns:a16="http://schemas.microsoft.com/office/drawing/2014/main" id="{735D094D-07AE-4318-A71C-0F4B17F51247}"/>
              </a:ext>
            </a:extLst>
          </p:cNvPr>
          <p:cNvGraphicFramePr>
            <a:graphicFrameLocks noGrp="1"/>
          </p:cNvGraphicFramePr>
          <p:nvPr>
            <p:extLst>
              <p:ext uri="{D42A27DB-BD31-4B8C-83A1-F6EECF244321}">
                <p14:modId xmlns:p14="http://schemas.microsoft.com/office/powerpoint/2010/main" val="821819681"/>
              </p:ext>
            </p:extLst>
          </p:nvPr>
        </p:nvGraphicFramePr>
        <p:xfrm>
          <a:off x="7737212"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12</a:t>
                      </a:r>
                    </a:p>
                  </a:txBody>
                  <a:tcPr>
                    <a:solidFill>
                      <a:srgbClr val="FFC000"/>
                    </a:solidFill>
                  </a:tcPr>
                </a:tc>
                <a:extLst>
                  <a:ext uri="{0D108BD9-81ED-4DB2-BD59-A6C34878D82A}">
                    <a16:rowId xmlns:a16="http://schemas.microsoft.com/office/drawing/2014/main" val="2289806721"/>
                  </a:ext>
                </a:extLst>
              </a:tr>
            </a:tbl>
          </a:graphicData>
        </a:graphic>
      </p:graphicFrame>
      <p:pic>
        <p:nvPicPr>
          <p:cNvPr id="31" name="Picture 30">
            <a:extLst>
              <a:ext uri="{FF2B5EF4-FFF2-40B4-BE49-F238E27FC236}">
                <a16:creationId xmlns:a16="http://schemas.microsoft.com/office/drawing/2014/main" id="{403C9C75-5A64-41CE-B5D4-5D63F0AF4678}"/>
              </a:ext>
            </a:extLst>
          </p:cNvPr>
          <p:cNvPicPr>
            <a:picLocks noChangeAspect="1"/>
          </p:cNvPicPr>
          <p:nvPr/>
        </p:nvPicPr>
        <p:blipFill>
          <a:blip r:embed="rId8"/>
          <a:stretch>
            <a:fillRect/>
          </a:stretch>
        </p:blipFill>
        <p:spPr>
          <a:xfrm>
            <a:off x="4010144" y="1926381"/>
            <a:ext cx="1141726" cy="656745"/>
          </a:xfrm>
          <a:prstGeom prst="rect">
            <a:avLst/>
          </a:prstGeom>
        </p:spPr>
      </p:pic>
      <p:graphicFrame>
        <p:nvGraphicFramePr>
          <p:cNvPr id="32" name="Table 31">
            <a:extLst>
              <a:ext uri="{FF2B5EF4-FFF2-40B4-BE49-F238E27FC236}">
                <a16:creationId xmlns:a16="http://schemas.microsoft.com/office/drawing/2014/main" id="{4D112CDF-2A12-4781-B58F-F1DC574EB945}"/>
              </a:ext>
            </a:extLst>
          </p:cNvPr>
          <p:cNvGraphicFramePr>
            <a:graphicFrameLocks noGrp="1"/>
          </p:cNvGraphicFramePr>
          <p:nvPr>
            <p:extLst>
              <p:ext uri="{D42A27DB-BD31-4B8C-83A1-F6EECF244321}">
                <p14:modId xmlns:p14="http://schemas.microsoft.com/office/powerpoint/2010/main" val="3984750842"/>
              </p:ext>
            </p:extLst>
          </p:nvPr>
        </p:nvGraphicFramePr>
        <p:xfrm>
          <a:off x="3938950"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6</a:t>
                      </a:r>
                    </a:p>
                  </a:txBody>
                  <a:tcPr>
                    <a:solidFill>
                      <a:srgbClr val="92D050"/>
                    </a:solidFill>
                  </a:tcPr>
                </a:tc>
                <a:extLst>
                  <a:ext uri="{0D108BD9-81ED-4DB2-BD59-A6C34878D82A}">
                    <a16:rowId xmlns:a16="http://schemas.microsoft.com/office/drawing/2014/main" val="2289806721"/>
                  </a:ext>
                </a:extLst>
              </a:tr>
            </a:tbl>
          </a:graphicData>
        </a:graphic>
      </p:graphicFrame>
      <p:pic>
        <p:nvPicPr>
          <p:cNvPr id="34" name="Picture 33">
            <a:extLst>
              <a:ext uri="{FF2B5EF4-FFF2-40B4-BE49-F238E27FC236}">
                <a16:creationId xmlns:a16="http://schemas.microsoft.com/office/drawing/2014/main" id="{39764C8F-96D6-47F6-AE0F-AE6DFFBDC3AC}"/>
              </a:ext>
            </a:extLst>
          </p:cNvPr>
          <p:cNvPicPr>
            <a:picLocks noChangeAspect="1"/>
          </p:cNvPicPr>
          <p:nvPr/>
        </p:nvPicPr>
        <p:blipFill>
          <a:blip r:embed="rId9"/>
          <a:stretch>
            <a:fillRect/>
          </a:stretch>
        </p:blipFill>
        <p:spPr>
          <a:xfrm>
            <a:off x="4093698" y="2005575"/>
            <a:ext cx="922657" cy="587968"/>
          </a:xfrm>
          <a:prstGeom prst="rect">
            <a:avLst/>
          </a:prstGeom>
        </p:spPr>
      </p:pic>
      <p:graphicFrame>
        <p:nvGraphicFramePr>
          <p:cNvPr id="35" name="Table 34">
            <a:extLst>
              <a:ext uri="{FF2B5EF4-FFF2-40B4-BE49-F238E27FC236}">
                <a16:creationId xmlns:a16="http://schemas.microsoft.com/office/drawing/2014/main" id="{A0CA3FF7-5CEA-4AD7-A9E1-4428450A5AE7}"/>
              </a:ext>
            </a:extLst>
          </p:cNvPr>
          <p:cNvGraphicFramePr>
            <a:graphicFrameLocks noGrp="1"/>
          </p:cNvGraphicFramePr>
          <p:nvPr>
            <p:extLst>
              <p:ext uri="{D42A27DB-BD31-4B8C-83A1-F6EECF244321}">
                <p14:modId xmlns:p14="http://schemas.microsoft.com/office/powerpoint/2010/main" val="2582156684"/>
              </p:ext>
            </p:extLst>
          </p:nvPr>
        </p:nvGraphicFramePr>
        <p:xfrm>
          <a:off x="5842383"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9</a:t>
                      </a:r>
                    </a:p>
                  </a:txBody>
                  <a:tcPr>
                    <a:solidFill>
                      <a:srgbClr val="92D050"/>
                    </a:solidFill>
                  </a:tcPr>
                </a:tc>
                <a:extLst>
                  <a:ext uri="{0D108BD9-81ED-4DB2-BD59-A6C34878D82A}">
                    <a16:rowId xmlns:a16="http://schemas.microsoft.com/office/drawing/2014/main" val="2289806721"/>
                  </a:ext>
                </a:extLst>
              </a:tr>
            </a:tbl>
          </a:graphicData>
        </a:graphic>
      </p:graphicFrame>
      <p:pic>
        <p:nvPicPr>
          <p:cNvPr id="37" name="Picture 36">
            <a:extLst>
              <a:ext uri="{FF2B5EF4-FFF2-40B4-BE49-F238E27FC236}">
                <a16:creationId xmlns:a16="http://schemas.microsoft.com/office/drawing/2014/main" id="{6C2FECDD-A46C-48B6-AB36-DA5C3903FE0A}"/>
              </a:ext>
            </a:extLst>
          </p:cNvPr>
          <p:cNvPicPr>
            <a:picLocks noChangeAspect="1"/>
          </p:cNvPicPr>
          <p:nvPr/>
        </p:nvPicPr>
        <p:blipFill>
          <a:blip r:embed="rId10"/>
          <a:stretch>
            <a:fillRect/>
          </a:stretch>
        </p:blipFill>
        <p:spPr>
          <a:xfrm>
            <a:off x="4146976" y="2087821"/>
            <a:ext cx="896765" cy="462250"/>
          </a:xfrm>
          <a:prstGeom prst="rect">
            <a:avLst/>
          </a:prstGeom>
        </p:spPr>
      </p:pic>
      <p:graphicFrame>
        <p:nvGraphicFramePr>
          <p:cNvPr id="38" name="Table 37">
            <a:extLst>
              <a:ext uri="{FF2B5EF4-FFF2-40B4-BE49-F238E27FC236}">
                <a16:creationId xmlns:a16="http://schemas.microsoft.com/office/drawing/2014/main" id="{AA3D5C80-1BB0-4A79-9F74-575D647184CE}"/>
              </a:ext>
            </a:extLst>
          </p:cNvPr>
          <p:cNvGraphicFramePr>
            <a:graphicFrameLocks noGrp="1"/>
          </p:cNvGraphicFramePr>
          <p:nvPr>
            <p:extLst>
              <p:ext uri="{D42A27DB-BD31-4B8C-83A1-F6EECF244321}">
                <p14:modId xmlns:p14="http://schemas.microsoft.com/office/powerpoint/2010/main" val="149635029"/>
              </p:ext>
            </p:extLst>
          </p:nvPr>
        </p:nvGraphicFramePr>
        <p:xfrm>
          <a:off x="7739644"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12</a:t>
                      </a:r>
                    </a:p>
                  </a:txBody>
                  <a:tcPr>
                    <a:solidFill>
                      <a:srgbClr val="92D050"/>
                    </a:solidFill>
                  </a:tcPr>
                </a:tc>
                <a:extLst>
                  <a:ext uri="{0D108BD9-81ED-4DB2-BD59-A6C34878D82A}">
                    <a16:rowId xmlns:a16="http://schemas.microsoft.com/office/drawing/2014/main" val="2289806721"/>
                  </a:ext>
                </a:extLst>
              </a:tr>
            </a:tbl>
          </a:graphicData>
        </a:graphic>
      </p:graphicFrame>
      <p:pic>
        <p:nvPicPr>
          <p:cNvPr id="40" name="Picture 39">
            <a:extLst>
              <a:ext uri="{FF2B5EF4-FFF2-40B4-BE49-F238E27FC236}">
                <a16:creationId xmlns:a16="http://schemas.microsoft.com/office/drawing/2014/main" id="{D86BAC17-7AA1-41FA-8CA5-DCB121127DCA}"/>
              </a:ext>
            </a:extLst>
          </p:cNvPr>
          <p:cNvPicPr>
            <a:picLocks noChangeAspect="1"/>
          </p:cNvPicPr>
          <p:nvPr/>
        </p:nvPicPr>
        <p:blipFill>
          <a:blip r:embed="rId11"/>
          <a:stretch>
            <a:fillRect/>
          </a:stretch>
        </p:blipFill>
        <p:spPr>
          <a:xfrm>
            <a:off x="4046950" y="2073157"/>
            <a:ext cx="1108213" cy="522742"/>
          </a:xfrm>
          <a:prstGeom prst="rect">
            <a:avLst/>
          </a:prstGeom>
        </p:spPr>
      </p:pic>
      <p:graphicFrame>
        <p:nvGraphicFramePr>
          <p:cNvPr id="41" name="Table 40">
            <a:extLst>
              <a:ext uri="{FF2B5EF4-FFF2-40B4-BE49-F238E27FC236}">
                <a16:creationId xmlns:a16="http://schemas.microsoft.com/office/drawing/2014/main" id="{9D4120BC-B3F8-4259-986C-7F3DD0CACB01}"/>
              </a:ext>
            </a:extLst>
          </p:cNvPr>
          <p:cNvGraphicFramePr>
            <a:graphicFrameLocks noGrp="1"/>
          </p:cNvGraphicFramePr>
          <p:nvPr>
            <p:extLst>
              <p:ext uri="{D42A27DB-BD31-4B8C-83A1-F6EECF244321}">
                <p14:modId xmlns:p14="http://schemas.microsoft.com/office/powerpoint/2010/main" val="4133303446"/>
              </p:ext>
            </p:extLst>
          </p:nvPr>
        </p:nvGraphicFramePr>
        <p:xfrm>
          <a:off x="6480604" y="2911544"/>
          <a:ext cx="647699" cy="530176"/>
        </p:xfrm>
        <a:graphic>
          <a:graphicData uri="http://schemas.openxmlformats.org/drawingml/2006/table">
            <a:tbl>
              <a:tblPr firstRow="1" bandRow="1">
                <a:tableStyleId>{891A1956-3D7E-41C0-9DF7-105A978C6925}</a:tableStyleId>
              </a:tblPr>
              <a:tblGrid>
                <a:gridCol w="647699">
                  <a:extLst>
                    <a:ext uri="{9D8B030D-6E8A-4147-A177-3AD203B41FA5}">
                      <a16:colId xmlns:a16="http://schemas.microsoft.com/office/drawing/2014/main" val="3640874304"/>
                    </a:ext>
                  </a:extLst>
                </a:gridCol>
              </a:tblGrid>
              <a:tr h="530176">
                <a:tc>
                  <a:txBody>
                    <a:bodyPr/>
                    <a:lstStyle/>
                    <a:p>
                      <a:pPr algn="ctr"/>
                      <a:r>
                        <a:rPr lang="en-US" dirty="0"/>
                        <a:t>10</a:t>
                      </a:r>
                    </a:p>
                  </a:txBody>
                  <a:tcPr>
                    <a:solidFill>
                      <a:schemeClr val="accent3">
                        <a:lumMod val="60000"/>
                        <a:lumOff val="40000"/>
                      </a:schemeClr>
                    </a:solidFill>
                  </a:tcPr>
                </a:tc>
                <a:extLst>
                  <a:ext uri="{0D108BD9-81ED-4DB2-BD59-A6C34878D82A}">
                    <a16:rowId xmlns:a16="http://schemas.microsoft.com/office/drawing/2014/main" val="2289806721"/>
                  </a:ext>
                </a:extLst>
              </a:tr>
            </a:tbl>
          </a:graphicData>
        </a:graphic>
      </p:graphicFrame>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BA100E-4BC7-4146-AFA0-59063964A350}"/>
                  </a:ext>
                </a:extLst>
              </p:cNvPr>
              <p:cNvSpPr txBox="1"/>
              <p:nvPr/>
            </p:nvSpPr>
            <p:spPr>
              <a:xfrm>
                <a:off x="14649" y="3554206"/>
                <a:ext cx="9144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FF0000"/>
                          </a:solidFill>
                          <a:latin typeface="Cambria Math" panose="02040503050406030204" pitchFamily="18" charset="0"/>
                        </a:rPr>
                        <m:t>𝑂</m:t>
                      </m:r>
                      <m:r>
                        <a:rPr lang="en-US" sz="2400" i="1" dirty="0"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𝑁</m:t>
                      </m:r>
                      <m:r>
                        <a:rPr lang="en-US" sz="2400" b="0" i="1" smtClean="0">
                          <a:solidFill>
                            <a:srgbClr val="FF0000"/>
                          </a:solidFill>
                          <a:latin typeface="Cambria Math" panose="02040503050406030204" pitchFamily="18" charset="0"/>
                        </a:rPr>
                        <m:t> ∗ </m:t>
                      </m:r>
                      <m:func>
                        <m:funcPr>
                          <m:ctrlPr>
                            <a:rPr lang="en-US" sz="2400" b="0" i="1" smtClean="0">
                              <a:solidFill>
                                <a:srgbClr val="FF0000"/>
                              </a:solidFill>
                              <a:latin typeface="Cambria Math" panose="02040503050406030204" pitchFamily="18" charset="0"/>
                            </a:rPr>
                          </m:ctrlPr>
                        </m:funcPr>
                        <m:fName>
                          <m:r>
                            <m:rPr>
                              <m:sty m:val="p"/>
                            </m:rPr>
                            <a:rPr lang="en-US" sz="2400" b="0" i="0" smtClean="0">
                              <a:solidFill>
                                <a:srgbClr val="FF0000"/>
                              </a:solidFill>
                              <a:latin typeface="Cambria Math" panose="02040503050406030204" pitchFamily="18" charset="0"/>
                            </a:rPr>
                            <m:t>log</m:t>
                          </m:r>
                        </m:fName>
                        <m:e>
                          <m:r>
                            <a:rPr lang="en-US" sz="2400" b="0" i="1" smtClean="0">
                              <a:solidFill>
                                <a:srgbClr val="FF0000"/>
                              </a:solidFill>
                              <a:latin typeface="Cambria Math" panose="02040503050406030204" pitchFamily="18" charset="0"/>
                            </a:rPr>
                            <m:t>𝑁</m:t>
                          </m:r>
                        </m:e>
                      </m:func>
                      <m:r>
                        <a:rPr lang="en-US" sz="2400" b="0" i="1" smtClean="0">
                          <a:solidFill>
                            <a:srgbClr val="FF0000"/>
                          </a:solidFill>
                          <a:latin typeface="Cambria Math" panose="02040503050406030204" pitchFamily="18" charset="0"/>
                        </a:rPr>
                        <m:t> ∗ </m:t>
                      </m:r>
                      <m:func>
                        <m:funcPr>
                          <m:ctrlPr>
                            <a:rPr lang="en-US" sz="2400" b="0" i="1" smtClean="0">
                              <a:solidFill>
                                <a:srgbClr val="FF0000"/>
                              </a:solidFill>
                              <a:latin typeface="Cambria Math" panose="02040503050406030204" pitchFamily="18" charset="0"/>
                            </a:rPr>
                          </m:ctrlPr>
                        </m:funcPr>
                        <m:fName>
                          <m:r>
                            <m:rPr>
                              <m:sty m:val="p"/>
                            </m:rPr>
                            <a:rPr lang="en-US" sz="2400" b="0" i="0" smtClean="0">
                              <a:solidFill>
                                <a:srgbClr val="FF0000"/>
                              </a:solidFill>
                              <a:latin typeface="Cambria Math" panose="02040503050406030204" pitchFamily="18" charset="0"/>
                            </a:rPr>
                            <m:t>log</m:t>
                          </m:r>
                        </m:fName>
                        <m:e>
                          <m:r>
                            <a:rPr lang="en-US" sz="2400" b="0" i="1" smtClean="0">
                              <a:solidFill>
                                <a:srgbClr val="FF0000"/>
                              </a:solidFill>
                              <a:latin typeface="Cambria Math" panose="02040503050406030204" pitchFamily="18" charset="0"/>
                            </a:rPr>
                            <m:t>𝑁</m:t>
                          </m:r>
                        </m:e>
                      </m:func>
                      <m:r>
                        <a:rPr lang="en-US" sz="2400" i="1" dirty="0" smtClean="0">
                          <a:solidFill>
                            <a:srgbClr val="FF0000"/>
                          </a:solidFill>
                          <a:latin typeface="Cambria Math" panose="02040503050406030204" pitchFamily="18" charset="0"/>
                        </a:rPr>
                        <m:t>)</m:t>
                      </m:r>
                    </m:oMath>
                  </m:oMathPara>
                </a14:m>
                <a:endParaRPr lang="en-US" sz="2400" dirty="0">
                  <a:solidFill>
                    <a:srgbClr val="FF0000"/>
                  </a:solidFill>
                  <a:latin typeface="Oswald" panose="00000500000000000000" pitchFamily="2" charset="0"/>
                </a:endParaRPr>
              </a:p>
            </p:txBody>
          </p:sp>
        </mc:Choice>
        <mc:Fallback xmlns="">
          <p:sp>
            <p:nvSpPr>
              <p:cNvPr id="43" name="TextBox 42">
                <a:extLst>
                  <a:ext uri="{FF2B5EF4-FFF2-40B4-BE49-F238E27FC236}">
                    <a16:creationId xmlns:a16="http://schemas.microsoft.com/office/drawing/2014/main" id="{4DBA100E-4BC7-4146-AFA0-59063964A350}"/>
                  </a:ext>
                </a:extLst>
              </p:cNvPr>
              <p:cNvSpPr txBox="1">
                <a:spLocks noRot="1" noChangeAspect="1" noMove="1" noResize="1" noEditPoints="1" noAdjustHandles="1" noChangeArrowheads="1" noChangeShapeType="1" noTextEdit="1"/>
              </p:cNvSpPr>
              <p:nvPr/>
            </p:nvSpPr>
            <p:spPr>
              <a:xfrm>
                <a:off x="14649" y="3554206"/>
                <a:ext cx="9144000" cy="461665"/>
              </a:xfrm>
              <a:prstGeom prst="rect">
                <a:avLst/>
              </a:prstGeom>
              <a:blipFill>
                <a:blip r:embed="rId12"/>
                <a:stretch>
                  <a:fillRect b="-1842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BA2F2C3-058B-4BDA-A6D9-FDF390439DF1}"/>
              </a:ext>
            </a:extLst>
          </p:cNvPr>
          <p:cNvSpPr txBox="1"/>
          <p:nvPr/>
        </p:nvSpPr>
        <p:spPr>
          <a:xfrm>
            <a:off x="696350" y="1455147"/>
            <a:ext cx="7680963" cy="584775"/>
          </a:xfrm>
          <a:prstGeom prst="rect">
            <a:avLst/>
          </a:prstGeom>
          <a:noFill/>
        </p:spPr>
        <p:txBody>
          <a:bodyPr wrap="square" rtlCol="0">
            <a:spAutoFit/>
          </a:bodyPr>
          <a:lstStyle/>
          <a:p>
            <a:r>
              <a:rPr lang="en-US" sz="1600" dirty="0">
                <a:latin typeface="Oswald" panose="00000500000000000000" pitchFamily="2" charset="0"/>
              </a:rPr>
              <a:t>We mark whole the array white </a:t>
            </a:r>
            <a:r>
              <a:rPr lang="en-US" sz="1600" dirty="0">
                <a:solidFill>
                  <a:srgbClr val="FF0000"/>
                </a:solidFill>
                <a:latin typeface="Oswald" panose="00000500000000000000" pitchFamily="2" charset="0"/>
              </a:rPr>
              <a:t>(True) </a:t>
            </a:r>
            <a:r>
              <a:rPr lang="en-US" sz="1600" dirty="0">
                <a:latin typeface="Oswald" panose="00000500000000000000" pitchFamily="2" charset="0"/>
              </a:rPr>
              <a:t>, and if current number white, we will mark all multiplications as </a:t>
            </a:r>
            <a:r>
              <a:rPr lang="en-US" sz="1600" dirty="0">
                <a:solidFill>
                  <a:srgbClr val="FF0000"/>
                </a:solidFill>
                <a:latin typeface="Oswald" panose="00000500000000000000" pitchFamily="2" charset="0"/>
              </a:rPr>
              <a:t>False.</a:t>
            </a:r>
            <a:endParaRPr lang="en-US" sz="1600" u="sng" dirty="0">
              <a:latin typeface="Oswald" panose="00000500000000000000" pitchFamily="2" charset="0"/>
            </a:endParaRPr>
          </a:p>
        </p:txBody>
      </p:sp>
    </p:spTree>
    <p:extLst>
      <p:ext uri="{BB962C8B-B14F-4D97-AF65-F5344CB8AC3E}">
        <p14:creationId xmlns:p14="http://schemas.microsoft.com/office/powerpoint/2010/main" val="172673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0"/>
                                        <p:tgtEl>
                                          <p:spTgt spid="43"/>
                                        </p:tgtEl>
                                      </p:cBhvr>
                                    </p:animEffect>
                                    <p:anim calcmode="lin" valueType="num">
                                      <p:cBhvr>
                                        <p:cTn id="80" dur="1000" fill="hold"/>
                                        <p:tgtEl>
                                          <p:spTgt spid="43"/>
                                        </p:tgtEl>
                                        <p:attrNameLst>
                                          <p:attrName>ppt_x</p:attrName>
                                        </p:attrNameLst>
                                      </p:cBhvr>
                                      <p:tavLst>
                                        <p:tav tm="0">
                                          <p:val>
                                            <p:strVal val="#ppt_x"/>
                                          </p:val>
                                        </p:tav>
                                        <p:tav tm="100000">
                                          <p:val>
                                            <p:strVal val="#ppt_x"/>
                                          </p:val>
                                        </p:tav>
                                      </p:tavLst>
                                    </p:anim>
                                    <p:anim calcmode="lin" valueType="num">
                                      <p:cBhvr>
                                        <p:cTn id="81" dur="900" decel="100000" fill="hold"/>
                                        <p:tgtEl>
                                          <p:spTgt spid="4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0457" y="301004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Queue</a:t>
            </a:r>
            <a:endParaRPr lang="en-US" dirty="0">
              <a:solidFill>
                <a:schemeClr val="bg1"/>
              </a:solidFill>
              <a:latin typeface="Oswald" panose="00000500000000000000" pitchFamily="2" charset="0"/>
            </a:endParaRPr>
          </a:p>
        </p:txBody>
      </p:sp>
      <p:sp>
        <p:nvSpPr>
          <p:cNvPr id="486" name="Google Shape;486;p16"/>
          <p:cNvSpPr txBox="1">
            <a:spLocks noGrp="1"/>
          </p:cNvSpPr>
          <p:nvPr>
            <p:ph type="subTitle" idx="1"/>
          </p:nvPr>
        </p:nvSpPr>
        <p:spPr>
          <a:xfrm>
            <a:off x="23059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The queue structure corresponds to a plain, real-life queue.</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92328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3576C-F1DA-4910-BA1A-FCA37D3758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499;p18">
            <a:extLst>
              <a:ext uri="{FF2B5EF4-FFF2-40B4-BE49-F238E27FC236}">
                <a16:creationId xmlns:a16="http://schemas.microsoft.com/office/drawing/2014/main" id="{BB6B79B3-57B4-465E-8839-082D8A2CA3E4}"/>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Algorithm 2 (Sieve of Eratosthenes)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E3716853-02E4-495F-88DB-76AEEBE66888}"/>
              </a:ext>
            </a:extLst>
          </p:cNvPr>
          <p:cNvSpPr txBox="1"/>
          <p:nvPr/>
        </p:nvSpPr>
        <p:spPr>
          <a:xfrm>
            <a:off x="689314" y="904937"/>
            <a:ext cx="5458265" cy="3323987"/>
          </a:xfrm>
          <a:prstGeom prst="rect">
            <a:avLst/>
          </a:prstGeom>
          <a:noFill/>
        </p:spPr>
        <p:txBody>
          <a:bodyPr wrap="square" rtlCol="0">
            <a:spAutoFit/>
          </a:bodyPr>
          <a:lstStyle/>
          <a:p>
            <a:r>
              <a:rPr lang="en-US" dirty="0">
                <a:solidFill>
                  <a:schemeClr val="tx2">
                    <a:lumMod val="10000"/>
                  </a:schemeClr>
                </a:solidFill>
              </a:rPr>
              <a:t>Void </a:t>
            </a:r>
            <a:r>
              <a:rPr lang="en-US" dirty="0">
                <a:solidFill>
                  <a:schemeClr val="tx2">
                    <a:lumMod val="10000"/>
                  </a:schemeClr>
                </a:solidFill>
                <a:latin typeface="+mj-lt"/>
              </a:rPr>
              <a:t>Sieve of Eratosthenes </a:t>
            </a:r>
            <a:r>
              <a:rPr lang="en-US" dirty="0">
                <a:solidFill>
                  <a:schemeClr val="tx2">
                    <a:lumMod val="10000"/>
                  </a:schemeClr>
                </a:solidFill>
              </a:rPr>
              <a:t>(int </a:t>
            </a:r>
            <a:r>
              <a:rPr lang="en-US" dirty="0">
                <a:solidFill>
                  <a:schemeClr val="tx1"/>
                </a:solidFill>
              </a:rPr>
              <a:t>x</a:t>
            </a:r>
            <a:r>
              <a:rPr lang="en-US" dirty="0">
                <a:solidFill>
                  <a:schemeClr val="tx2">
                    <a:lumMod val="10000"/>
                  </a:schemeClr>
                </a:solidFill>
              </a:rPr>
              <a:t> ) { </a:t>
            </a: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r>
              <a:rPr lang="en-US" dirty="0">
                <a:solidFill>
                  <a:schemeClr val="tx2">
                    <a:lumMod val="10000"/>
                  </a:schemeClr>
                </a:solidFill>
              </a:rPr>
              <a:t>}</a:t>
            </a:r>
          </a:p>
        </p:txBody>
      </p:sp>
      <p:sp>
        <p:nvSpPr>
          <p:cNvPr id="5" name="TextBox 4">
            <a:extLst>
              <a:ext uri="{FF2B5EF4-FFF2-40B4-BE49-F238E27FC236}">
                <a16:creationId xmlns:a16="http://schemas.microsoft.com/office/drawing/2014/main" id="{5CA429B2-4858-4994-B7B5-367AC05FA2AD}"/>
              </a:ext>
            </a:extLst>
          </p:cNvPr>
          <p:cNvSpPr txBox="1"/>
          <p:nvPr/>
        </p:nvSpPr>
        <p:spPr>
          <a:xfrm>
            <a:off x="967152" y="1320272"/>
            <a:ext cx="4902591" cy="307777"/>
          </a:xfrm>
          <a:prstGeom prst="rect">
            <a:avLst/>
          </a:prstGeom>
          <a:noFill/>
        </p:spPr>
        <p:txBody>
          <a:bodyPr wrap="square" rtlCol="0">
            <a:spAutoFit/>
          </a:bodyPr>
          <a:lstStyle/>
          <a:p>
            <a:r>
              <a:rPr lang="en-US" dirty="0">
                <a:solidFill>
                  <a:schemeClr val="accent4"/>
                </a:solidFill>
              </a:rPr>
              <a:t>bool</a:t>
            </a:r>
            <a:r>
              <a:rPr lang="en-US" dirty="0"/>
              <a:t> prime [ x + 1 ];   </a:t>
            </a:r>
            <a:r>
              <a:rPr lang="en-US" dirty="0">
                <a:solidFill>
                  <a:schemeClr val="tx2">
                    <a:lumMod val="75000"/>
                  </a:schemeClr>
                </a:solidFill>
              </a:rPr>
              <a:t>// our array for primes </a:t>
            </a:r>
          </a:p>
        </p:txBody>
      </p:sp>
      <p:sp>
        <p:nvSpPr>
          <p:cNvPr id="7" name="TextBox 6">
            <a:extLst>
              <a:ext uri="{FF2B5EF4-FFF2-40B4-BE49-F238E27FC236}">
                <a16:creationId xmlns:a16="http://schemas.microsoft.com/office/drawing/2014/main" id="{A1DE66D6-76F2-41C1-AFAF-554409F951C6}"/>
              </a:ext>
            </a:extLst>
          </p:cNvPr>
          <p:cNvSpPr txBox="1"/>
          <p:nvPr/>
        </p:nvSpPr>
        <p:spPr>
          <a:xfrm>
            <a:off x="967152" y="1628049"/>
            <a:ext cx="6059660" cy="307777"/>
          </a:xfrm>
          <a:prstGeom prst="rect">
            <a:avLst/>
          </a:prstGeom>
          <a:noFill/>
        </p:spPr>
        <p:txBody>
          <a:bodyPr wrap="square">
            <a:spAutoFit/>
          </a:bodyPr>
          <a:lstStyle/>
          <a:p>
            <a:r>
              <a:rPr lang="en-US" dirty="0" err="1">
                <a:solidFill>
                  <a:srgbClr val="7030A0"/>
                </a:solidFill>
              </a:rPr>
              <a:t>memset</a:t>
            </a:r>
            <a:r>
              <a:rPr lang="en-US" dirty="0"/>
              <a:t>(prime, </a:t>
            </a:r>
            <a:r>
              <a:rPr lang="en-US" dirty="0">
                <a:solidFill>
                  <a:srgbClr val="FF0000"/>
                </a:solidFill>
              </a:rPr>
              <a:t>true</a:t>
            </a:r>
            <a:r>
              <a:rPr lang="en-US" dirty="0"/>
              <a:t>, </a:t>
            </a:r>
            <a:r>
              <a:rPr lang="en-US" dirty="0" err="1"/>
              <a:t>sizeof</a:t>
            </a:r>
            <a:r>
              <a:rPr lang="en-US" dirty="0"/>
              <a:t>(prime));  </a:t>
            </a:r>
            <a:r>
              <a:rPr lang="en-US" dirty="0">
                <a:solidFill>
                  <a:schemeClr val="tx2">
                    <a:lumMod val="75000"/>
                  </a:schemeClr>
                </a:solidFill>
              </a:rPr>
              <a:t>// fill the array with value true</a:t>
            </a:r>
          </a:p>
        </p:txBody>
      </p:sp>
      <p:sp>
        <p:nvSpPr>
          <p:cNvPr id="8" name="TextBox 7">
            <a:extLst>
              <a:ext uri="{FF2B5EF4-FFF2-40B4-BE49-F238E27FC236}">
                <a16:creationId xmlns:a16="http://schemas.microsoft.com/office/drawing/2014/main" id="{CA70EDE2-2EC1-4D22-B525-D8A13947713F}"/>
              </a:ext>
            </a:extLst>
          </p:cNvPr>
          <p:cNvSpPr txBox="1"/>
          <p:nvPr/>
        </p:nvSpPr>
        <p:spPr>
          <a:xfrm>
            <a:off x="967152" y="1966440"/>
            <a:ext cx="3805311" cy="2031325"/>
          </a:xfrm>
          <a:prstGeom prst="rect">
            <a:avLst/>
          </a:prstGeom>
          <a:noFill/>
        </p:spPr>
        <p:txBody>
          <a:bodyPr wrap="square" rtlCol="0">
            <a:spAutoFit/>
          </a:bodyPr>
          <a:lstStyle/>
          <a:p>
            <a:r>
              <a:rPr lang="en-US" dirty="0"/>
              <a:t>for (int p = 2 ; p * p &lt;= x ; p++){</a:t>
            </a:r>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
        <p:nvSpPr>
          <p:cNvPr id="9" name="TextBox 8">
            <a:extLst>
              <a:ext uri="{FF2B5EF4-FFF2-40B4-BE49-F238E27FC236}">
                <a16:creationId xmlns:a16="http://schemas.microsoft.com/office/drawing/2014/main" id="{FD90E095-6C2B-42F7-A8D9-C844C64A9B25}"/>
              </a:ext>
            </a:extLst>
          </p:cNvPr>
          <p:cNvSpPr txBox="1"/>
          <p:nvPr/>
        </p:nvSpPr>
        <p:spPr>
          <a:xfrm>
            <a:off x="1313571" y="2314189"/>
            <a:ext cx="5111846" cy="1384995"/>
          </a:xfrm>
          <a:prstGeom prst="rect">
            <a:avLst/>
          </a:prstGeom>
          <a:noFill/>
        </p:spPr>
        <p:txBody>
          <a:bodyPr wrap="square" rtlCol="0">
            <a:spAutoFit/>
          </a:bodyPr>
          <a:lstStyle/>
          <a:p>
            <a:r>
              <a:rPr lang="en-US" dirty="0"/>
              <a:t>if ( prime [ p ] == </a:t>
            </a:r>
            <a:r>
              <a:rPr lang="en-US" dirty="0">
                <a:solidFill>
                  <a:srgbClr val="FF0000"/>
                </a:solidFill>
              </a:rPr>
              <a:t>true</a:t>
            </a:r>
            <a:r>
              <a:rPr lang="en-US" dirty="0"/>
              <a:t> ) { </a:t>
            </a:r>
            <a:r>
              <a:rPr lang="en-US" dirty="0">
                <a:solidFill>
                  <a:schemeClr val="tx2">
                    <a:lumMod val="75000"/>
                  </a:schemeClr>
                </a:solidFill>
              </a:rPr>
              <a:t>// not changed it’s prime</a:t>
            </a:r>
          </a:p>
          <a:p>
            <a:endParaRPr lang="en-US" dirty="0"/>
          </a:p>
          <a:p>
            <a:endParaRPr lang="en-US" dirty="0"/>
          </a:p>
          <a:p>
            <a:endParaRPr lang="en-US" dirty="0"/>
          </a:p>
          <a:p>
            <a:endParaRPr lang="en-US" dirty="0"/>
          </a:p>
          <a:p>
            <a:r>
              <a:rPr lang="en-US" dirty="0"/>
              <a:t>} </a:t>
            </a:r>
          </a:p>
        </p:txBody>
      </p:sp>
      <p:sp>
        <p:nvSpPr>
          <p:cNvPr id="10" name="TextBox 9">
            <a:extLst>
              <a:ext uri="{FF2B5EF4-FFF2-40B4-BE49-F238E27FC236}">
                <a16:creationId xmlns:a16="http://schemas.microsoft.com/office/drawing/2014/main" id="{C56D1D8F-0DB6-4C95-B6A8-D504CE2745A6}"/>
              </a:ext>
            </a:extLst>
          </p:cNvPr>
          <p:cNvSpPr txBox="1"/>
          <p:nvPr/>
        </p:nvSpPr>
        <p:spPr>
          <a:xfrm>
            <a:off x="1659985" y="2658938"/>
            <a:ext cx="5169880" cy="738664"/>
          </a:xfrm>
          <a:prstGeom prst="rect">
            <a:avLst/>
          </a:prstGeom>
          <a:noFill/>
        </p:spPr>
        <p:txBody>
          <a:bodyPr wrap="square" rtlCol="0">
            <a:spAutoFit/>
          </a:bodyPr>
          <a:lstStyle/>
          <a:p>
            <a:r>
              <a:rPr lang="en-US" dirty="0"/>
              <a:t>for (int </a:t>
            </a:r>
            <a:r>
              <a:rPr lang="en-US" dirty="0" err="1"/>
              <a:t>i</a:t>
            </a:r>
            <a:r>
              <a:rPr lang="en-US" dirty="0"/>
              <a:t> = p * p; </a:t>
            </a:r>
            <a:r>
              <a:rPr lang="en-US" dirty="0" err="1"/>
              <a:t>i</a:t>
            </a:r>
            <a:r>
              <a:rPr lang="en-US" dirty="0"/>
              <a:t> &lt;= x; </a:t>
            </a:r>
            <a:r>
              <a:rPr lang="en-US" dirty="0" err="1"/>
              <a:t>i</a:t>
            </a:r>
            <a:r>
              <a:rPr lang="en-US" dirty="0"/>
              <a:t> += p){ </a:t>
            </a:r>
            <a:r>
              <a:rPr lang="en-US" dirty="0">
                <a:solidFill>
                  <a:schemeClr val="tx2">
                    <a:lumMod val="75000"/>
                  </a:schemeClr>
                </a:solidFill>
              </a:rPr>
              <a:t>// mark all multiples as false</a:t>
            </a:r>
          </a:p>
          <a:p>
            <a:r>
              <a:rPr lang="en-US" dirty="0"/>
              <a:t>                prime[</a:t>
            </a:r>
            <a:r>
              <a:rPr lang="en-US" dirty="0" err="1"/>
              <a:t>i</a:t>
            </a:r>
            <a:r>
              <a:rPr lang="en-US" dirty="0"/>
              <a:t>] = </a:t>
            </a:r>
            <a:r>
              <a:rPr lang="en-US" dirty="0">
                <a:solidFill>
                  <a:srgbClr val="FF0000"/>
                </a:solidFill>
              </a:rPr>
              <a:t>false</a:t>
            </a:r>
            <a:r>
              <a:rPr lang="en-US" dirty="0"/>
              <a:t>;</a:t>
            </a:r>
          </a:p>
          <a:p>
            <a:r>
              <a:rPr lang="en-US" dirty="0"/>
              <a:t>}</a:t>
            </a:r>
          </a:p>
        </p:txBody>
      </p:sp>
    </p:spTree>
    <p:extLst>
      <p:ext uri="{BB962C8B-B14F-4D97-AF65-F5344CB8AC3E}">
        <p14:creationId xmlns:p14="http://schemas.microsoft.com/office/powerpoint/2010/main" val="30417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0457" y="301004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Prime Factorization</a:t>
            </a:r>
            <a:endParaRPr lang="en-US" dirty="0">
              <a:solidFill>
                <a:schemeClr val="bg1"/>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86" name="Google Shape;486;p16"/>
              <p:cNvSpPr txBox="1">
                <a:spLocks noGrp="1"/>
              </p:cNvSpPr>
              <p:nvPr>
                <p:ph type="subTitle" idx="1"/>
              </p:nvPr>
            </p:nvSpPr>
            <p:spPr>
              <a:xfrm>
                <a:off x="23059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For every number </a:t>
                </a:r>
                <a14:m>
                  <m:oMath xmlns:m="http://schemas.openxmlformats.org/officeDocument/2006/math">
                    <m:r>
                      <a:rPr lang="en-US" sz="1400" b="0" i="1" dirty="0" smtClean="0">
                        <a:solidFill>
                          <a:schemeClr val="bg1"/>
                        </a:solidFill>
                        <a:effectLst/>
                        <a:latin typeface="Cambria Math" panose="02040503050406030204" pitchFamily="18" charset="0"/>
                      </a:rPr>
                      <m:t>(</m:t>
                    </m:r>
                    <m:r>
                      <a:rPr lang="en-US" sz="1400" b="0" i="1" dirty="0" smtClean="0">
                        <a:solidFill>
                          <a:schemeClr val="bg1"/>
                        </a:solidFill>
                        <a:effectLst/>
                        <a:latin typeface="Cambria Math" panose="02040503050406030204" pitchFamily="18" charset="0"/>
                      </a:rPr>
                      <m:t>𝑛</m:t>
                    </m:r>
                    <m:r>
                      <a:rPr lang="en-US" sz="1400" b="0" i="1" dirty="0" smtClean="0">
                        <a:solidFill>
                          <a:schemeClr val="bg1"/>
                        </a:solidFill>
                        <a:effectLst/>
                        <a:latin typeface="Cambria Math" panose="02040503050406030204" pitchFamily="18" charset="0"/>
                      </a:rPr>
                      <m:t>&gt;</m:t>
                    </m:r>
                    <m:r>
                      <a:rPr lang="en-US" sz="1400" b="0" i="1" dirty="0" smtClean="0">
                        <a:solidFill>
                          <a:schemeClr val="bg1"/>
                        </a:solidFill>
                        <a:effectLst/>
                        <a:latin typeface="Cambria Math" panose="02040503050406030204" pitchFamily="18" charset="0"/>
                      </a:rPr>
                      <m:t>1</m:t>
                    </m:r>
                    <m:r>
                      <a:rPr lang="en-US" sz="1400" b="0" i="1" dirty="0" smtClean="0">
                        <a:solidFill>
                          <a:schemeClr val="bg1"/>
                        </a:solidFill>
                        <a:effectLst/>
                        <a:latin typeface="Cambria Math" panose="02040503050406030204" pitchFamily="18" charset="0"/>
                      </a:rPr>
                      <m:t>) </m:t>
                    </m:r>
                  </m:oMath>
                </a14:m>
                <a:r>
                  <a:rPr lang="en-US" sz="1400" b="0" i="0" dirty="0">
                    <a:solidFill>
                      <a:schemeClr val="bg1"/>
                    </a:solidFill>
                    <a:effectLst/>
                    <a:latin typeface="CenturySchL-Bold"/>
                  </a:rPr>
                  <a:t>, there is a unique prime factorization .</a:t>
                </a:r>
                <a:endParaRPr lang="en-US" sz="1600" dirty="0">
                  <a:solidFill>
                    <a:schemeClr val="bg1"/>
                  </a:solidFill>
                  <a:latin typeface="CenturySchL-Bold"/>
                </a:endParaRPr>
              </a:p>
            </p:txBody>
          </p:sp>
        </mc:Choice>
        <mc:Fallback xmlns="">
          <p:sp>
            <p:nvSpPr>
              <p:cNvPr id="486" name="Google Shape;486;p16"/>
              <p:cNvSpPr txBox="1">
                <a:spLocks noGrp="1" noRot="1" noChangeAspect="1" noMove="1" noResize="1" noEditPoints="1" noAdjustHandles="1" noChangeArrowheads="1" noChangeShapeType="1" noTextEdit="1"/>
              </p:cNvSpPr>
              <p:nvPr>
                <p:ph type="subTitle" idx="1"/>
              </p:nvPr>
            </p:nvSpPr>
            <p:spPr>
              <a:xfrm>
                <a:off x="230591" y="4036925"/>
                <a:ext cx="7404466" cy="784800"/>
              </a:xfrm>
              <a:prstGeom prst="rect">
                <a:avLst/>
              </a:prstGeom>
              <a:blipFill>
                <a:blip r:embed="rId3"/>
                <a:stretch>
                  <a:fillRect r="-329"/>
                </a:stretch>
              </a:blipFill>
            </p:spPr>
            <p:txBody>
              <a:bodyPr/>
              <a:lstStyle/>
              <a:p>
                <a:r>
                  <a:rPr lang="en-US">
                    <a:noFill/>
                  </a:rPr>
                  <a:t> </a:t>
                </a:r>
              </a:p>
            </p:txBody>
          </p:sp>
        </mc:Fallback>
      </mc:AlternateContent>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88430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C930B5-1C72-4F71-8130-67A70A441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Google Shape;499;p18">
            <a:extLst>
              <a:ext uri="{FF2B5EF4-FFF2-40B4-BE49-F238E27FC236}">
                <a16:creationId xmlns:a16="http://schemas.microsoft.com/office/drawing/2014/main" id="{9387A643-0E3D-4653-B187-1D4AFFB9681D}"/>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934486-DAA3-4249-B984-AADB7D2C2870}"/>
                  </a:ext>
                </a:extLst>
              </p:cNvPr>
              <p:cNvSpPr txBox="1"/>
              <p:nvPr/>
            </p:nvSpPr>
            <p:spPr>
              <a:xfrm>
                <a:off x="717452" y="936432"/>
                <a:ext cx="7645791" cy="369332"/>
              </a:xfrm>
              <a:prstGeom prst="rect">
                <a:avLst/>
              </a:prstGeom>
              <a:noFill/>
            </p:spPr>
            <p:txBody>
              <a:bodyPr wrap="square" rtlCol="0">
                <a:spAutoFit/>
              </a:bodyPr>
              <a:lstStyle/>
              <a:p>
                <a:r>
                  <a:rPr lang="en-US" sz="1800" dirty="0">
                    <a:solidFill>
                      <a:schemeClr val="tx1"/>
                    </a:solidFill>
                    <a:latin typeface="Oswald" panose="00000500000000000000" pitchFamily="2" charset="0"/>
                  </a:rPr>
                  <a:t>Any number </a:t>
                </a:r>
                <a14:m>
                  <m:oMath xmlns:m="http://schemas.openxmlformats.org/officeDocument/2006/math">
                    <m:r>
                      <a:rPr lang="en-US" sz="1800" b="1" i="1" dirty="0" smtClean="0">
                        <a:solidFill>
                          <a:srgbClr val="FF0000"/>
                        </a:solidFill>
                        <a:latin typeface="Cambria Math" panose="02040503050406030204" pitchFamily="18" charset="0"/>
                      </a:rPr>
                      <m:t>𝒏</m:t>
                    </m:r>
                  </m:oMath>
                </a14:m>
                <a:r>
                  <a:rPr lang="en-US" sz="1800" dirty="0">
                    <a:solidFill>
                      <a:schemeClr val="tx1"/>
                    </a:solidFill>
                    <a:latin typeface="Oswald" panose="00000500000000000000" pitchFamily="2" charset="0"/>
                  </a:rPr>
                  <a:t> can be represented as multiplication of </a:t>
                </a:r>
                <a:r>
                  <a:rPr lang="en-US" sz="1800" dirty="0">
                    <a:solidFill>
                      <a:srgbClr val="FF0000"/>
                    </a:solidFill>
                    <a:latin typeface="Oswald" panose="00000500000000000000" pitchFamily="2" charset="0"/>
                  </a:rPr>
                  <a:t>primes</a:t>
                </a:r>
                <a:r>
                  <a:rPr lang="en-US" sz="1800" dirty="0">
                    <a:solidFill>
                      <a:schemeClr val="tx1"/>
                    </a:solidFill>
                    <a:latin typeface="Oswald" panose="00000500000000000000" pitchFamily="2" charset="0"/>
                  </a:rPr>
                  <a:t>.</a:t>
                </a:r>
              </a:p>
            </p:txBody>
          </p:sp>
        </mc:Choice>
        <mc:Fallback xmlns="">
          <p:sp>
            <p:nvSpPr>
              <p:cNvPr id="4" name="TextBox 3">
                <a:extLst>
                  <a:ext uri="{FF2B5EF4-FFF2-40B4-BE49-F238E27FC236}">
                    <a16:creationId xmlns:a16="http://schemas.microsoft.com/office/drawing/2014/main" id="{84934486-DAA3-4249-B984-AADB7D2C2870}"/>
                  </a:ext>
                </a:extLst>
              </p:cNvPr>
              <p:cNvSpPr txBox="1">
                <a:spLocks noRot="1" noChangeAspect="1" noMove="1" noResize="1" noEditPoints="1" noAdjustHandles="1" noChangeArrowheads="1" noChangeShapeType="1" noTextEdit="1"/>
              </p:cNvSpPr>
              <p:nvPr/>
            </p:nvSpPr>
            <p:spPr>
              <a:xfrm>
                <a:off x="717452" y="936432"/>
                <a:ext cx="7645791" cy="369332"/>
              </a:xfrm>
              <a:prstGeom prst="rect">
                <a:avLst/>
              </a:prstGeom>
              <a:blipFill>
                <a:blip r:embed="rId2"/>
                <a:stretch>
                  <a:fillRect l="-71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BA70A-2210-4B6B-A75E-F3A1C82F8482}"/>
                  </a:ext>
                </a:extLst>
              </p:cNvPr>
              <p:cNvSpPr txBox="1"/>
              <p:nvPr/>
            </p:nvSpPr>
            <p:spPr>
              <a:xfrm>
                <a:off x="1434904" y="1660039"/>
                <a:ext cx="62741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𝑛</m:t>
                      </m:r>
                      <m:r>
                        <a:rPr lang="en-US" sz="3200" b="0" i="1" dirty="0">
                          <a:latin typeface="Cambria Math" panose="02040503050406030204" pitchFamily="18" charset="0"/>
                        </a:rPr>
                        <m:t> </m:t>
                      </m:r>
                      <m:r>
                        <a:rPr lang="en-US" sz="3200" b="0" i="1" dirty="0" smtClean="0">
                          <a:latin typeface="Cambria Math" panose="02040503050406030204" pitchFamily="18" charset="0"/>
                        </a:rPr>
                        <m:t>= </m:t>
                      </m:r>
                      <m:sSup>
                        <m:sSupPr>
                          <m:ctrlPr>
                            <a:rPr lang="en-US" sz="3200" i="1" smtClean="0">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a:latin typeface="Cambria Math" panose="02040503050406030204" pitchFamily="18" charset="0"/>
                                </a:rPr>
                                <m:t>1</m:t>
                              </m:r>
                            </m:sub>
                          </m:sSub>
                        </m:e>
                        <m: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rPr>
                                <m:t>1</m:t>
                              </m:r>
                            </m:sub>
                          </m:sSub>
                        </m:sup>
                      </m:sSup>
                      <m:r>
                        <a:rPr lang="en-US" sz="3200" b="0" i="1" smtClean="0">
                          <a:latin typeface="Cambria Math" panose="02040503050406030204" pitchFamily="18" charset="0"/>
                        </a:rPr>
                        <m:t> .</m:t>
                      </m:r>
                      <m:sSup>
                        <m:sSupPr>
                          <m:ctrlPr>
                            <a:rPr lang="en-US" sz="3200" i="1">
                              <a:latin typeface="Cambria Math" panose="02040503050406030204" pitchFamily="18" charset="0"/>
                            </a:rPr>
                          </m:ctrlPr>
                        </m:sSupPr>
                        <m:e>
                          <m:r>
                            <a:rPr lang="en-US"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smtClean="0">
                                  <a:latin typeface="Cambria Math" panose="02040503050406030204" pitchFamily="18" charset="0"/>
                                </a:rPr>
                                <m:t>2</m:t>
                              </m:r>
                            </m:sub>
                          </m:sSub>
                        </m:e>
                        <m:sup>
                          <m:sSub>
                            <m:sSubPr>
                              <m:ctrlPr>
                                <a:rPr lang="en-US" sz="3200" i="1">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2</m:t>
                              </m:r>
                            </m:sub>
                          </m:sSub>
                        </m:sup>
                      </m:sSup>
                      <m:r>
                        <a:rPr lang="en-US" sz="3200" b="0" i="1" smtClean="0">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smtClean="0">
                                  <a:latin typeface="Cambria Math" panose="02040503050406030204" pitchFamily="18" charset="0"/>
                                </a:rPr>
                                <m:t> </m:t>
                              </m:r>
                              <m:r>
                                <a:rPr lang="en-US" sz="3200" b="0" i="1">
                                  <a:latin typeface="Cambria Math" panose="02040503050406030204" pitchFamily="18" charset="0"/>
                                </a:rPr>
                                <m:t>𝑃</m:t>
                              </m:r>
                            </m:e>
                            <m:sub>
                              <m:r>
                                <a:rPr lang="en-US" sz="3200" b="0" i="1" smtClean="0">
                                  <a:latin typeface="Cambria Math" panose="02040503050406030204" pitchFamily="18" charset="0"/>
                                </a:rPr>
                                <m:t>3</m:t>
                              </m:r>
                            </m:sub>
                          </m:sSub>
                        </m:e>
                        <m:sup>
                          <m:sSub>
                            <m:sSubPr>
                              <m:ctrlPr>
                                <a:rPr lang="en-US" sz="3200" i="1">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3</m:t>
                              </m:r>
                            </m:sub>
                          </m:sSub>
                        </m:sup>
                      </m:sSup>
                      <m:r>
                        <a:rPr lang="en-US" sz="3200" b="0" i="1" smtClean="0">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smtClean="0">
                                  <a:latin typeface="Cambria Math" panose="02040503050406030204" pitchFamily="18" charset="0"/>
                                </a:rPr>
                                <m:t>𝑘</m:t>
                              </m:r>
                            </m:sub>
                          </m:sSub>
                        </m:e>
                        <m:sup>
                          <m:sSub>
                            <m:sSubPr>
                              <m:ctrlPr>
                                <a:rPr lang="en-US" sz="3200" i="1" smtClean="0">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𝑘</m:t>
                              </m:r>
                            </m:sub>
                          </m:sSub>
                        </m:sup>
                      </m:sSup>
                    </m:oMath>
                  </m:oMathPara>
                </a14:m>
                <a:endParaRPr lang="en-US" sz="3200" dirty="0"/>
              </a:p>
            </p:txBody>
          </p:sp>
        </mc:Choice>
        <mc:Fallback xmlns="">
          <p:sp>
            <p:nvSpPr>
              <p:cNvPr id="5" name="TextBox 4">
                <a:extLst>
                  <a:ext uri="{FF2B5EF4-FFF2-40B4-BE49-F238E27FC236}">
                    <a16:creationId xmlns:a16="http://schemas.microsoft.com/office/drawing/2014/main" id="{F14BA70A-2210-4B6B-A75E-F3A1C82F8482}"/>
                  </a:ext>
                </a:extLst>
              </p:cNvPr>
              <p:cNvSpPr txBox="1">
                <a:spLocks noRot="1" noChangeAspect="1" noMove="1" noResize="1" noEditPoints="1" noAdjustHandles="1" noChangeArrowheads="1" noChangeShapeType="1" noTextEdit="1"/>
              </p:cNvSpPr>
              <p:nvPr/>
            </p:nvSpPr>
            <p:spPr>
              <a:xfrm>
                <a:off x="1434904" y="1660039"/>
                <a:ext cx="6274191" cy="58477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840B9F2-780D-4D3F-BF2E-DD4F7980B917}"/>
              </a:ext>
            </a:extLst>
          </p:cNvPr>
          <p:cNvSpPr txBox="1"/>
          <p:nvPr/>
        </p:nvSpPr>
        <p:spPr>
          <a:xfrm>
            <a:off x="717452" y="2559133"/>
            <a:ext cx="4431323" cy="369332"/>
          </a:xfrm>
          <a:prstGeom prst="rect">
            <a:avLst/>
          </a:prstGeom>
          <a:noFill/>
        </p:spPr>
        <p:txBody>
          <a:bodyPr wrap="square" rtlCol="0">
            <a:spAutoFit/>
          </a:bodyPr>
          <a:lstStyle/>
          <a:p>
            <a:r>
              <a:rPr lang="en-US" sz="1800" dirty="0">
                <a:latin typeface="Oswald" panose="00000500000000000000" pitchFamily="2" charset="0"/>
              </a:rPr>
              <a:t>For example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5FFF7B5-291E-4626-B338-A7376D7EDBE8}"/>
                  </a:ext>
                </a:extLst>
              </p:cNvPr>
              <p:cNvSpPr txBox="1"/>
              <p:nvPr/>
            </p:nvSpPr>
            <p:spPr>
              <a:xfrm>
                <a:off x="2398540" y="2990669"/>
                <a:ext cx="4346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84</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m:t>
                          </m:r>
                        </m:e>
                        <m:sup>
                          <m:r>
                            <a:rPr lang="en-US" sz="2400" b="0" i="1" smtClean="0">
                              <a:latin typeface="Cambria Math" panose="02040503050406030204" pitchFamily="18" charset="0"/>
                            </a:rPr>
                            <m:t>1</m:t>
                          </m:r>
                        </m:sup>
                      </m:sSup>
                    </m:oMath>
                  </m:oMathPara>
                </a14:m>
                <a:endParaRPr lang="en-US" sz="2400" dirty="0"/>
              </a:p>
            </p:txBody>
          </p:sp>
        </mc:Choice>
        <mc:Fallback xmlns="">
          <p:sp>
            <p:nvSpPr>
              <p:cNvPr id="7" name="TextBox 6">
                <a:extLst>
                  <a:ext uri="{FF2B5EF4-FFF2-40B4-BE49-F238E27FC236}">
                    <a16:creationId xmlns:a16="http://schemas.microsoft.com/office/drawing/2014/main" id="{E5FFF7B5-291E-4626-B338-A7376D7EDBE8}"/>
                  </a:ext>
                </a:extLst>
              </p:cNvPr>
              <p:cNvSpPr txBox="1">
                <a:spLocks noRot="1" noChangeAspect="1" noMove="1" noResize="1" noEditPoints="1" noAdjustHandles="1" noChangeArrowheads="1" noChangeShapeType="1" noTextEdit="1"/>
              </p:cNvSpPr>
              <p:nvPr/>
            </p:nvSpPr>
            <p:spPr>
              <a:xfrm>
                <a:off x="2398540" y="2990669"/>
                <a:ext cx="4346917"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4404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8D46BA-E097-439C-BBD4-E69EA7A195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Google Shape;499;p18">
            <a:extLst>
              <a:ext uri="{FF2B5EF4-FFF2-40B4-BE49-F238E27FC236}">
                <a16:creationId xmlns:a16="http://schemas.microsoft.com/office/drawing/2014/main" id="{DEB813D1-BB00-44FE-AAE8-9D25A9CA9ED1}"/>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accent1"/>
                </a:solidFill>
                <a:latin typeface="Oswald" panose="00000500000000000000" pitchFamily="2" charset="0"/>
              </a:rPr>
              <a:t>Algorithm 1 (similar to Sieve of </a:t>
            </a:r>
            <a:r>
              <a:rPr lang="en-US" sz="3600" b="1" dirty="0" err="1">
                <a:solidFill>
                  <a:schemeClr val="accent1"/>
                </a:solidFill>
                <a:latin typeface="Oswald" panose="00000500000000000000" pitchFamily="2" charset="0"/>
              </a:rPr>
              <a:t>Erastosthenes</a:t>
            </a:r>
            <a:r>
              <a:rPr lang="en-US" sz="3600" b="1" dirty="0">
                <a:solidFill>
                  <a:schemeClr val="accent1"/>
                </a:solidFill>
                <a:latin typeface="Oswald" panose="00000500000000000000" pitchFamily="2" charset="0"/>
              </a:rPr>
              <a:t>.)</a:t>
            </a:r>
            <a:endParaRPr lang="en-US" sz="36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CDF8465E-8A3F-45E6-86BD-4A6A3AC2067C}"/>
              </a:ext>
            </a:extLst>
          </p:cNvPr>
          <p:cNvSpPr txBox="1"/>
          <p:nvPr/>
        </p:nvSpPr>
        <p:spPr>
          <a:xfrm>
            <a:off x="689314" y="904937"/>
            <a:ext cx="5458265" cy="3539430"/>
          </a:xfrm>
          <a:prstGeom prst="rect">
            <a:avLst/>
          </a:prstGeom>
          <a:noFill/>
        </p:spPr>
        <p:txBody>
          <a:bodyPr wrap="square" rtlCol="0">
            <a:spAutoFit/>
          </a:bodyPr>
          <a:lstStyle/>
          <a:p>
            <a:r>
              <a:rPr lang="en-US" dirty="0">
                <a:solidFill>
                  <a:schemeClr val="tx2">
                    <a:lumMod val="10000"/>
                  </a:schemeClr>
                </a:solidFill>
              </a:rPr>
              <a:t>Void </a:t>
            </a:r>
            <a:r>
              <a:rPr lang="en-US" dirty="0" err="1">
                <a:solidFill>
                  <a:schemeClr val="tx2">
                    <a:lumMod val="10000"/>
                  </a:schemeClr>
                </a:solidFill>
                <a:latin typeface="+mj-lt"/>
              </a:rPr>
              <a:t>primeFactors</a:t>
            </a:r>
            <a:r>
              <a:rPr lang="en-US" dirty="0">
                <a:solidFill>
                  <a:schemeClr val="tx2">
                    <a:lumMod val="10000"/>
                  </a:schemeClr>
                </a:solidFill>
                <a:latin typeface="+mj-lt"/>
              </a:rPr>
              <a:t> </a:t>
            </a:r>
            <a:r>
              <a:rPr lang="en-US" dirty="0">
                <a:solidFill>
                  <a:schemeClr val="tx2">
                    <a:lumMod val="10000"/>
                  </a:schemeClr>
                </a:solidFill>
              </a:rPr>
              <a:t>(int </a:t>
            </a:r>
            <a:r>
              <a:rPr lang="en-US" dirty="0">
                <a:solidFill>
                  <a:schemeClr val="tx1"/>
                </a:solidFill>
              </a:rPr>
              <a:t>x</a:t>
            </a:r>
            <a:r>
              <a:rPr lang="en-US" dirty="0">
                <a:solidFill>
                  <a:schemeClr val="tx2">
                    <a:lumMod val="10000"/>
                  </a:schemeClr>
                </a:solidFill>
              </a:rPr>
              <a:t> ) { </a:t>
            </a: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r>
              <a:rPr lang="en-US" dirty="0">
                <a:solidFill>
                  <a:schemeClr val="tx2">
                    <a:lumMod val="10000"/>
                  </a:schemeClr>
                </a:solidFill>
              </a:rPr>
              <a:t>}</a:t>
            </a:r>
          </a:p>
        </p:txBody>
      </p:sp>
      <p:sp>
        <p:nvSpPr>
          <p:cNvPr id="5" name="TextBox 4">
            <a:extLst>
              <a:ext uri="{FF2B5EF4-FFF2-40B4-BE49-F238E27FC236}">
                <a16:creationId xmlns:a16="http://schemas.microsoft.com/office/drawing/2014/main" id="{96E364DD-9FF5-4D63-96FC-D5A0851DFF49}"/>
              </a:ext>
            </a:extLst>
          </p:cNvPr>
          <p:cNvSpPr txBox="1"/>
          <p:nvPr/>
        </p:nvSpPr>
        <p:spPr>
          <a:xfrm>
            <a:off x="1048043" y="1256943"/>
            <a:ext cx="3432517" cy="307777"/>
          </a:xfrm>
          <a:prstGeom prst="rect">
            <a:avLst/>
          </a:prstGeom>
          <a:noFill/>
        </p:spPr>
        <p:txBody>
          <a:bodyPr wrap="square" rtlCol="0">
            <a:spAutoFit/>
          </a:bodyPr>
          <a:lstStyle/>
          <a:p>
            <a:r>
              <a:rPr lang="en-US" dirty="0">
                <a:solidFill>
                  <a:schemeClr val="accent4"/>
                </a:solidFill>
              </a:rPr>
              <a:t>Int</a:t>
            </a:r>
            <a:r>
              <a:rPr lang="en-US" dirty="0"/>
              <a:t> </a:t>
            </a:r>
            <a:r>
              <a:rPr lang="en-US" b="1" dirty="0"/>
              <a:t>c</a:t>
            </a:r>
            <a:r>
              <a:rPr lang="en-US" dirty="0"/>
              <a:t> = 2;  </a:t>
            </a:r>
            <a:r>
              <a:rPr lang="en-US" dirty="0">
                <a:solidFill>
                  <a:schemeClr val="tx2">
                    <a:lumMod val="75000"/>
                  </a:schemeClr>
                </a:solidFill>
              </a:rPr>
              <a:t>// the denominator</a:t>
            </a:r>
          </a:p>
        </p:txBody>
      </p:sp>
      <p:sp>
        <p:nvSpPr>
          <p:cNvPr id="6" name="TextBox 5">
            <a:extLst>
              <a:ext uri="{FF2B5EF4-FFF2-40B4-BE49-F238E27FC236}">
                <a16:creationId xmlns:a16="http://schemas.microsoft.com/office/drawing/2014/main" id="{03F894B4-72CF-4869-B7C9-58BA59F0EA86}"/>
              </a:ext>
            </a:extLst>
          </p:cNvPr>
          <p:cNvSpPr txBox="1"/>
          <p:nvPr/>
        </p:nvSpPr>
        <p:spPr>
          <a:xfrm>
            <a:off x="1048043" y="1564720"/>
            <a:ext cx="4536830" cy="2462213"/>
          </a:xfrm>
          <a:prstGeom prst="rect">
            <a:avLst/>
          </a:prstGeom>
          <a:noFill/>
        </p:spPr>
        <p:txBody>
          <a:bodyPr wrap="square" rtlCol="0">
            <a:spAutoFit/>
          </a:bodyPr>
          <a:lstStyle/>
          <a:p>
            <a:r>
              <a:rPr lang="en-US" dirty="0"/>
              <a:t>While( x &gt;1){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
        <p:nvSpPr>
          <p:cNvPr id="7" name="TextBox 6">
            <a:extLst>
              <a:ext uri="{FF2B5EF4-FFF2-40B4-BE49-F238E27FC236}">
                <a16:creationId xmlns:a16="http://schemas.microsoft.com/office/drawing/2014/main" id="{CD3CE049-22B3-4482-A2EF-0884BC6B948E}"/>
              </a:ext>
            </a:extLst>
          </p:cNvPr>
          <p:cNvSpPr txBox="1"/>
          <p:nvPr/>
        </p:nvSpPr>
        <p:spPr>
          <a:xfrm>
            <a:off x="1406768" y="1916726"/>
            <a:ext cx="5978769" cy="954107"/>
          </a:xfrm>
          <a:prstGeom prst="rect">
            <a:avLst/>
          </a:prstGeom>
          <a:noFill/>
        </p:spPr>
        <p:txBody>
          <a:bodyPr wrap="square" rtlCol="0">
            <a:spAutoFit/>
          </a:bodyPr>
          <a:lstStyle/>
          <a:p>
            <a:r>
              <a:rPr lang="en-US" dirty="0"/>
              <a:t>If ( x % c == 0 ){</a:t>
            </a:r>
          </a:p>
          <a:p>
            <a:r>
              <a:rPr lang="en-US" dirty="0"/>
              <a:t>        </a:t>
            </a:r>
            <a:r>
              <a:rPr lang="en-US" dirty="0" err="1"/>
              <a:t>cout</a:t>
            </a:r>
            <a:r>
              <a:rPr lang="en-US" dirty="0"/>
              <a:t>&lt;&lt;</a:t>
            </a:r>
            <a:r>
              <a:rPr lang="en-US" b="1" dirty="0"/>
              <a:t>c</a:t>
            </a:r>
            <a:r>
              <a:rPr lang="en-US" dirty="0"/>
              <a:t>&lt;&lt;‘ ‘ ;</a:t>
            </a:r>
          </a:p>
          <a:p>
            <a:r>
              <a:rPr lang="en-US" dirty="0"/>
              <a:t>        x/= </a:t>
            </a:r>
            <a:r>
              <a:rPr lang="en-US" b="1" dirty="0"/>
              <a:t>c</a:t>
            </a:r>
            <a:r>
              <a:rPr lang="en-US" dirty="0"/>
              <a:t>;</a:t>
            </a:r>
          </a:p>
          <a:p>
            <a:r>
              <a:rPr lang="en-US"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97AE80-7602-4F95-89BB-8713941B298C}"/>
                  </a:ext>
                </a:extLst>
              </p:cNvPr>
              <p:cNvSpPr txBox="1"/>
              <p:nvPr/>
            </p:nvSpPr>
            <p:spPr>
              <a:xfrm>
                <a:off x="0" y="3776898"/>
                <a:ext cx="9144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FF0000"/>
                          </a:solidFill>
                          <a:latin typeface="Cambria Math" panose="02040503050406030204" pitchFamily="18" charset="0"/>
                        </a:rPr>
                        <m:t>𝑂</m:t>
                      </m:r>
                      <m:r>
                        <a:rPr lang="en-US" sz="2400" i="1" dirty="0"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𝑁</m:t>
                      </m:r>
                      <m:r>
                        <a:rPr lang="en-US" sz="2400" i="1" dirty="0" smtClean="0">
                          <a:solidFill>
                            <a:srgbClr val="FF0000"/>
                          </a:solidFill>
                          <a:latin typeface="Cambria Math" panose="02040503050406030204" pitchFamily="18" charset="0"/>
                        </a:rPr>
                        <m:t>)</m:t>
                      </m:r>
                    </m:oMath>
                  </m:oMathPara>
                </a14:m>
                <a:endParaRPr lang="en-US" sz="2400" dirty="0">
                  <a:solidFill>
                    <a:srgbClr val="FF0000"/>
                  </a:solidFill>
                  <a:latin typeface="Oswald" panose="00000500000000000000" pitchFamily="2" charset="0"/>
                </a:endParaRPr>
              </a:p>
            </p:txBody>
          </p:sp>
        </mc:Choice>
        <mc:Fallback xmlns="">
          <p:sp>
            <p:nvSpPr>
              <p:cNvPr id="8" name="TextBox 7">
                <a:extLst>
                  <a:ext uri="{FF2B5EF4-FFF2-40B4-BE49-F238E27FC236}">
                    <a16:creationId xmlns:a16="http://schemas.microsoft.com/office/drawing/2014/main" id="{6E97AE80-7602-4F95-89BB-8713941B298C}"/>
                  </a:ext>
                </a:extLst>
              </p:cNvPr>
              <p:cNvSpPr txBox="1">
                <a:spLocks noRot="1" noChangeAspect="1" noMove="1" noResize="1" noEditPoints="1" noAdjustHandles="1" noChangeArrowheads="1" noChangeShapeType="1" noTextEdit="1"/>
              </p:cNvSpPr>
              <p:nvPr/>
            </p:nvSpPr>
            <p:spPr>
              <a:xfrm>
                <a:off x="0" y="3776898"/>
                <a:ext cx="9144000" cy="461665"/>
              </a:xfrm>
              <a:prstGeom prst="rect">
                <a:avLst/>
              </a:prstGeom>
              <a:blipFill>
                <a:blip r:embed="rId2"/>
                <a:stretch>
                  <a:fillRect b="-2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9951468-47C8-4896-98A8-3D9E37AC47A2}"/>
              </a:ext>
            </a:extLst>
          </p:cNvPr>
          <p:cNvSpPr txBox="1"/>
          <p:nvPr/>
        </p:nvSpPr>
        <p:spPr>
          <a:xfrm>
            <a:off x="1406768" y="2822791"/>
            <a:ext cx="6928340" cy="954107"/>
          </a:xfrm>
          <a:prstGeom prst="rect">
            <a:avLst/>
          </a:prstGeom>
          <a:noFill/>
        </p:spPr>
        <p:txBody>
          <a:bodyPr wrap="square">
            <a:spAutoFit/>
          </a:bodyPr>
          <a:lstStyle/>
          <a:p>
            <a:r>
              <a:rPr lang="en-US" dirty="0"/>
              <a:t>else{</a:t>
            </a:r>
          </a:p>
          <a:p>
            <a:pPr lvl="1"/>
            <a:r>
              <a:rPr lang="en-US" b="1" dirty="0"/>
              <a:t>           </a:t>
            </a:r>
            <a:r>
              <a:rPr lang="en-US" b="1" dirty="0" err="1"/>
              <a:t>c</a:t>
            </a:r>
            <a:r>
              <a:rPr lang="en-US" dirty="0" err="1"/>
              <a:t>++</a:t>
            </a:r>
            <a:r>
              <a:rPr lang="en-US" dirty="0"/>
              <a:t>;   </a:t>
            </a:r>
            <a:r>
              <a:rPr lang="en-US" dirty="0">
                <a:solidFill>
                  <a:schemeClr val="tx2">
                    <a:lumMod val="75000"/>
                  </a:schemeClr>
                </a:solidFill>
              </a:rPr>
              <a:t>// when c = 4 will skip because all 2’s has been divided</a:t>
            </a:r>
          </a:p>
          <a:p>
            <a:pPr lvl="1"/>
            <a:endParaRPr lang="en-US" dirty="0">
              <a:solidFill>
                <a:schemeClr val="tx2">
                  <a:lumMod val="75000"/>
                </a:schemeClr>
              </a:solidFill>
            </a:endParaRPr>
          </a:p>
          <a:p>
            <a:r>
              <a:rPr lang="en-US" dirty="0">
                <a:solidFill>
                  <a:schemeClr val="tx1"/>
                </a:solidFill>
              </a:rPr>
              <a:t>}</a:t>
            </a:r>
          </a:p>
        </p:txBody>
      </p:sp>
    </p:spTree>
    <p:extLst>
      <p:ext uri="{BB962C8B-B14F-4D97-AF65-F5344CB8AC3E}">
        <p14:creationId xmlns:p14="http://schemas.microsoft.com/office/powerpoint/2010/main" val="152182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900" decel="100000" fill="hold"/>
                                        <p:tgtEl>
                                          <p:spTgt spid="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0457" y="301004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Euclid’s Algorithm</a:t>
            </a:r>
            <a:endParaRPr lang="en-US" dirty="0">
              <a:solidFill>
                <a:schemeClr val="bg1"/>
              </a:solidFill>
              <a:latin typeface="Oswald" panose="00000500000000000000" pitchFamily="2" charset="0"/>
            </a:endParaRPr>
          </a:p>
        </p:txBody>
      </p:sp>
      <p:sp>
        <p:nvSpPr>
          <p:cNvPr id="486" name="Google Shape;486;p16"/>
          <p:cNvSpPr txBox="1">
            <a:spLocks noGrp="1"/>
          </p:cNvSpPr>
          <p:nvPr>
            <p:ph type="subTitle" idx="1"/>
          </p:nvPr>
        </p:nvSpPr>
        <p:spPr>
          <a:xfrm>
            <a:off x="23059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The greatest common divisor of numbers.</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53823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1537EA-13D9-46CB-8A8C-16E13930E1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Google Shape;499;p18">
            <a:extLst>
              <a:ext uri="{FF2B5EF4-FFF2-40B4-BE49-F238E27FC236}">
                <a16:creationId xmlns:a16="http://schemas.microsoft.com/office/drawing/2014/main" id="{2C7F7F6E-D27D-4D1B-AC74-ED2ABD144A4B}"/>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5" name="TextBox 4">
            <a:extLst>
              <a:ext uri="{FF2B5EF4-FFF2-40B4-BE49-F238E27FC236}">
                <a16:creationId xmlns:a16="http://schemas.microsoft.com/office/drawing/2014/main" id="{3BB40274-B1DD-4BB0-8645-AA1411617FBB}"/>
              </a:ext>
            </a:extLst>
          </p:cNvPr>
          <p:cNvSpPr txBox="1"/>
          <p:nvPr/>
        </p:nvSpPr>
        <p:spPr>
          <a:xfrm>
            <a:off x="351692" y="930627"/>
            <a:ext cx="8117059" cy="1323439"/>
          </a:xfrm>
          <a:prstGeom prst="rect">
            <a:avLst/>
          </a:prstGeom>
          <a:noFill/>
        </p:spPr>
        <p:txBody>
          <a:bodyPr wrap="square">
            <a:spAutoFit/>
          </a:bodyPr>
          <a:lstStyle/>
          <a:p>
            <a:r>
              <a:rPr lang="en-US" sz="1600" b="0" i="0" dirty="0">
                <a:solidFill>
                  <a:srgbClr val="161616"/>
                </a:solidFill>
                <a:effectLst/>
                <a:latin typeface="Oswald" panose="00000500000000000000" pitchFamily="2" charset="0"/>
              </a:rPr>
              <a:t>The </a:t>
            </a:r>
            <a:r>
              <a:rPr lang="en-US" sz="1600" b="1" i="0" dirty="0">
                <a:solidFill>
                  <a:srgbClr val="FF0000"/>
                </a:solidFill>
                <a:effectLst/>
                <a:latin typeface="Oswald" panose="00000500000000000000" pitchFamily="2" charset="0"/>
              </a:rPr>
              <a:t>greatest common divisor (GCD)</a:t>
            </a:r>
            <a:r>
              <a:rPr lang="en-US" sz="1600" b="0" i="0" dirty="0">
                <a:solidFill>
                  <a:srgbClr val="FF0000"/>
                </a:solidFill>
                <a:effectLst/>
                <a:latin typeface="Oswald" panose="00000500000000000000" pitchFamily="2" charset="0"/>
              </a:rPr>
              <a:t>, </a:t>
            </a:r>
            <a:r>
              <a:rPr lang="en-US" sz="1600" b="0" i="0" dirty="0">
                <a:solidFill>
                  <a:srgbClr val="161616"/>
                </a:solidFill>
                <a:effectLst/>
                <a:latin typeface="Oswald" panose="00000500000000000000" pitchFamily="2" charset="0"/>
              </a:rPr>
              <a:t>also called the </a:t>
            </a:r>
            <a:r>
              <a:rPr lang="en-US" sz="1600" i="0" dirty="0">
                <a:solidFill>
                  <a:srgbClr val="161616"/>
                </a:solidFill>
                <a:effectLst/>
                <a:latin typeface="Oswald" panose="00000500000000000000" pitchFamily="2" charset="0"/>
              </a:rPr>
              <a:t>greatest common factor</a:t>
            </a:r>
            <a:r>
              <a:rPr lang="en-US" sz="1600" b="0" i="0" dirty="0">
                <a:solidFill>
                  <a:srgbClr val="161616"/>
                </a:solidFill>
                <a:effectLst/>
                <a:latin typeface="Oswald" panose="00000500000000000000" pitchFamily="2" charset="0"/>
              </a:rPr>
              <a:t>, of two numbers is the largest number that divides them both.</a:t>
            </a:r>
          </a:p>
          <a:p>
            <a:endParaRPr lang="en-US" sz="1600" dirty="0">
              <a:solidFill>
                <a:srgbClr val="161616"/>
              </a:solidFill>
              <a:latin typeface="Oswald" panose="00000500000000000000" pitchFamily="2" charset="0"/>
            </a:endParaRPr>
          </a:p>
          <a:p>
            <a:r>
              <a:rPr lang="en-US" sz="1600" b="0" i="0" dirty="0">
                <a:solidFill>
                  <a:srgbClr val="161616"/>
                </a:solidFill>
                <a:effectLst/>
                <a:latin typeface="Oswald" panose="00000500000000000000" pitchFamily="2" charset="0"/>
              </a:rPr>
              <a:t>For instance, the greatest common factor of </a:t>
            </a:r>
            <a:r>
              <a:rPr lang="en-US" sz="1600" b="1" i="0" dirty="0">
                <a:solidFill>
                  <a:srgbClr val="161616"/>
                </a:solidFill>
                <a:effectLst/>
                <a:latin typeface="Oswald" panose="00000500000000000000" pitchFamily="2" charset="0"/>
              </a:rPr>
              <a:t>20</a:t>
            </a:r>
            <a:r>
              <a:rPr lang="en-US" sz="1600" b="0" i="0" dirty="0">
                <a:solidFill>
                  <a:srgbClr val="161616"/>
                </a:solidFill>
                <a:effectLst/>
                <a:latin typeface="Oswald" panose="00000500000000000000" pitchFamily="2" charset="0"/>
              </a:rPr>
              <a:t> and</a:t>
            </a:r>
            <a:r>
              <a:rPr lang="en-US" sz="1600" b="1" i="0" dirty="0">
                <a:solidFill>
                  <a:srgbClr val="161616"/>
                </a:solidFill>
                <a:effectLst/>
                <a:latin typeface="Oswald" panose="00000500000000000000" pitchFamily="2" charset="0"/>
              </a:rPr>
              <a:t> 15 </a:t>
            </a:r>
            <a:r>
              <a:rPr lang="en-US" sz="1600" b="0" i="0" dirty="0">
                <a:solidFill>
                  <a:srgbClr val="161616"/>
                </a:solidFill>
                <a:effectLst/>
                <a:latin typeface="Oswald" panose="00000500000000000000" pitchFamily="2" charset="0"/>
              </a:rPr>
              <a:t>is </a:t>
            </a:r>
            <a:r>
              <a:rPr lang="en-US" sz="1600" b="1" i="0" dirty="0">
                <a:solidFill>
                  <a:srgbClr val="FF0000"/>
                </a:solidFill>
                <a:effectLst/>
                <a:latin typeface="Oswald" panose="00000500000000000000" pitchFamily="2" charset="0"/>
              </a:rPr>
              <a:t>5</a:t>
            </a:r>
            <a:r>
              <a:rPr lang="en-US" sz="1600" b="0" i="0" dirty="0">
                <a:solidFill>
                  <a:srgbClr val="161616"/>
                </a:solidFill>
                <a:effectLst/>
                <a:latin typeface="Oswald" panose="00000500000000000000" pitchFamily="2" charset="0"/>
              </a:rPr>
              <a:t>, since 5 divides both 20 and 15 and no larger number has this property.</a:t>
            </a:r>
            <a:endParaRPr lang="en-US" sz="1600" dirty="0">
              <a:latin typeface="Oswald" panose="00000500000000000000"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3ACA7C-3C0C-482E-BA34-B1C0D3BB121D}"/>
                  </a:ext>
                </a:extLst>
              </p:cNvPr>
              <p:cNvSpPr txBox="1"/>
              <p:nvPr/>
            </p:nvSpPr>
            <p:spPr>
              <a:xfrm>
                <a:off x="1273125" y="2382998"/>
                <a:ext cx="62741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𝑎</m:t>
                      </m:r>
                      <m:r>
                        <a:rPr lang="en-US" sz="3200" b="0" i="1" dirty="0">
                          <a:latin typeface="Cambria Math" panose="02040503050406030204" pitchFamily="18" charset="0"/>
                        </a:rPr>
                        <m:t> </m:t>
                      </m:r>
                      <m:r>
                        <a:rPr lang="en-US" sz="3200" b="0" i="1" dirty="0" smtClean="0">
                          <a:latin typeface="Cambria Math" panose="02040503050406030204" pitchFamily="18" charset="0"/>
                        </a:rPr>
                        <m:t>= </m:t>
                      </m:r>
                      <m:sSup>
                        <m:sSupPr>
                          <m:ctrlPr>
                            <a:rPr lang="en-US" sz="3200" i="1" smtClean="0">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a:latin typeface="Cambria Math" panose="02040503050406030204" pitchFamily="18" charset="0"/>
                                </a:rPr>
                                <m:t>1</m:t>
                              </m:r>
                            </m:sub>
                          </m:sSub>
                        </m:e>
                        <m: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rPr>
                                <m:t>1</m:t>
                              </m:r>
                            </m:sub>
                          </m:sSub>
                        </m:sup>
                      </m:sSup>
                      <m:r>
                        <a:rPr lang="en-US" sz="3200" b="0" i="1" smtClean="0">
                          <a:latin typeface="Cambria Math" panose="02040503050406030204" pitchFamily="18" charset="0"/>
                        </a:rPr>
                        <m:t> .</m:t>
                      </m:r>
                      <m:sSup>
                        <m:sSupPr>
                          <m:ctrlPr>
                            <a:rPr lang="en-US" sz="3200" i="1">
                              <a:latin typeface="Cambria Math" panose="02040503050406030204" pitchFamily="18" charset="0"/>
                            </a:rPr>
                          </m:ctrlPr>
                        </m:sSupPr>
                        <m:e>
                          <m:r>
                            <a:rPr lang="en-US"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smtClean="0">
                                  <a:latin typeface="Cambria Math" panose="02040503050406030204" pitchFamily="18" charset="0"/>
                                </a:rPr>
                                <m:t>2</m:t>
                              </m:r>
                            </m:sub>
                          </m:sSub>
                        </m:e>
                        <m:sup>
                          <m:sSub>
                            <m:sSubPr>
                              <m:ctrlPr>
                                <a:rPr lang="en-US" sz="3200" i="1">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2</m:t>
                              </m:r>
                            </m:sub>
                          </m:sSub>
                        </m:sup>
                      </m:sSup>
                      <m:r>
                        <a:rPr lang="en-US" sz="3200" b="0" i="1" smtClean="0">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smtClean="0">
                                  <a:latin typeface="Cambria Math" panose="02040503050406030204" pitchFamily="18" charset="0"/>
                                </a:rPr>
                                <m:t> </m:t>
                              </m:r>
                              <m:r>
                                <a:rPr lang="en-US" sz="3200" b="0" i="1">
                                  <a:latin typeface="Cambria Math" panose="02040503050406030204" pitchFamily="18" charset="0"/>
                                </a:rPr>
                                <m:t>𝑃</m:t>
                              </m:r>
                            </m:e>
                            <m:sub>
                              <m:r>
                                <a:rPr lang="en-US" sz="3200" b="0" i="1" smtClean="0">
                                  <a:latin typeface="Cambria Math" panose="02040503050406030204" pitchFamily="18" charset="0"/>
                                </a:rPr>
                                <m:t>3</m:t>
                              </m:r>
                            </m:sub>
                          </m:sSub>
                        </m:e>
                        <m:sup>
                          <m:sSub>
                            <m:sSubPr>
                              <m:ctrlPr>
                                <a:rPr lang="en-US" sz="3200" i="1">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3</m:t>
                              </m:r>
                            </m:sub>
                          </m:sSub>
                        </m:sup>
                      </m:sSup>
                      <m:r>
                        <a:rPr lang="en-US" sz="3200" b="0" i="1" smtClean="0">
                          <a:latin typeface="Cambria Math" panose="02040503050406030204" pitchFamily="18" charset="0"/>
                          <a:ea typeface="Cambria Math" panose="02040503050406030204" pitchFamily="18" charset="0"/>
                        </a:rPr>
                        <m:t>…… </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a:latin typeface="Cambria Math" panose="02040503050406030204" pitchFamily="18" charset="0"/>
                                </a:rPr>
                                <m:t>𝑃</m:t>
                              </m:r>
                            </m:e>
                            <m:sub>
                              <m:r>
                                <a:rPr lang="en-US" sz="3200" b="0" i="1" smtClean="0">
                                  <a:latin typeface="Cambria Math" panose="02040503050406030204" pitchFamily="18" charset="0"/>
                                </a:rPr>
                                <m:t>𝑘</m:t>
                              </m:r>
                            </m:sub>
                          </m:sSub>
                        </m:e>
                        <m:sup>
                          <m:sSub>
                            <m:sSubPr>
                              <m:ctrlPr>
                                <a:rPr lang="en-US" sz="3200" i="1" smtClean="0">
                                  <a:latin typeface="Cambria Math" panose="02040503050406030204" pitchFamily="18" charset="0"/>
                                </a:rPr>
                              </m:ctrlPr>
                            </m:sSubPr>
                            <m:e>
                              <m:r>
                                <a:rPr lang="en-US" sz="3200" b="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𝑘</m:t>
                              </m:r>
                            </m:sub>
                          </m:sSub>
                        </m:sup>
                      </m:sSup>
                    </m:oMath>
                  </m:oMathPara>
                </a14:m>
                <a:endParaRPr lang="en-US" sz="3200" dirty="0"/>
              </a:p>
            </p:txBody>
          </p:sp>
        </mc:Choice>
        <mc:Fallback xmlns="">
          <p:sp>
            <p:nvSpPr>
              <p:cNvPr id="9" name="TextBox 8">
                <a:extLst>
                  <a:ext uri="{FF2B5EF4-FFF2-40B4-BE49-F238E27FC236}">
                    <a16:creationId xmlns:a16="http://schemas.microsoft.com/office/drawing/2014/main" id="{6B3ACA7C-3C0C-482E-BA34-B1C0D3BB121D}"/>
                  </a:ext>
                </a:extLst>
              </p:cNvPr>
              <p:cNvSpPr txBox="1">
                <a:spLocks noRot="1" noChangeAspect="1" noMove="1" noResize="1" noEditPoints="1" noAdjustHandles="1" noChangeArrowheads="1" noChangeShapeType="1" noTextEdit="1"/>
              </p:cNvSpPr>
              <p:nvPr/>
            </p:nvSpPr>
            <p:spPr>
              <a:xfrm>
                <a:off x="1273125" y="2382998"/>
                <a:ext cx="6274191"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1AEA17-C768-4666-8BE8-89AA2C1088E8}"/>
                  </a:ext>
                </a:extLst>
              </p:cNvPr>
              <p:cNvSpPr txBox="1"/>
              <p:nvPr/>
            </p:nvSpPr>
            <p:spPr>
              <a:xfrm>
                <a:off x="0" y="3309121"/>
                <a:ext cx="9242474" cy="502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srgbClr val="FF0000"/>
                          </a:solidFill>
                          <a:latin typeface="Cambria Math" panose="02040503050406030204" pitchFamily="18" charset="0"/>
                        </a:rPr>
                        <m:t>𝐺𝐶𝐷</m:t>
                      </m:r>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𝐴</m:t>
                      </m:r>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𝐵</m:t>
                      </m:r>
                      <m:r>
                        <a:rPr lang="en-US" sz="2400" b="0" i="1" dirty="0" smtClean="0">
                          <a:solidFill>
                            <a:srgbClr val="FF0000"/>
                          </a:solidFill>
                          <a:latin typeface="Cambria Math" panose="02040503050406030204" pitchFamily="18" charset="0"/>
                        </a:rPr>
                        <m:t>) = </m:t>
                      </m:r>
                      <m:sSup>
                        <m:sSupPr>
                          <m:ctrlPr>
                            <a:rPr lang="en-US" sz="2400" i="1" smtClean="0">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1</m:t>
                              </m:r>
                            </m:sub>
                          </m:sSub>
                        </m:e>
                        <m:sup>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min</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b="0" i="1">
                                  <a:latin typeface="Cambria Math" panose="02040503050406030204" pitchFamily="18" charset="0"/>
                                </a:rPr>
                                <m:t>𝑃</m:t>
                              </m:r>
                            </m:e>
                            <m:sub>
                              <m:r>
                                <a:rPr lang="en-US" sz="2400" b="0" i="1" smtClean="0">
                                  <a:latin typeface="Cambria Math" panose="02040503050406030204" pitchFamily="18" charset="0"/>
                                </a:rPr>
                                <m:t>2</m:t>
                              </m:r>
                            </m:sub>
                          </m:sSub>
                        </m:e>
                        <m:sup>
                          <m:sSub>
                            <m:sSubPr>
                              <m:ctrlPr>
                                <a:rPr lang="en-US" sz="2400" i="1">
                                  <a:latin typeface="Cambria Math" panose="02040503050406030204" pitchFamily="18" charset="0"/>
                                </a:rPr>
                              </m:ctrlPr>
                            </m:sSubPr>
                            <m:e>
                              <m:r>
                                <m:rPr>
                                  <m:sty m:val="p"/>
                                </m:rPr>
                                <a:rPr lang="en-US" sz="2400">
                                  <a:latin typeface="Cambria Math" panose="02040503050406030204" pitchFamily="18" charset="0"/>
                                </a:rPr>
                                <m:t>min</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b="0" i="1">
                                  <a:latin typeface="Cambria Math" panose="02040503050406030204" pitchFamily="18" charset="0"/>
                                </a:rPr>
                                <m:t>𝑃</m:t>
                              </m:r>
                            </m:e>
                            <m:sub>
                              <m:r>
                                <a:rPr lang="en-US" sz="2400" b="0" i="1" smtClean="0">
                                  <a:latin typeface="Cambria Math" panose="02040503050406030204" pitchFamily="18" charset="0"/>
                                </a:rPr>
                                <m:t>3</m:t>
                              </m:r>
                            </m:sub>
                          </m:sSub>
                        </m:e>
                        <m:sup>
                          <m:sSub>
                            <m:sSubPr>
                              <m:ctrlPr>
                                <a:rPr lang="en-US" sz="2400" i="1">
                                  <a:latin typeface="Cambria Math" panose="02040503050406030204" pitchFamily="18" charset="0"/>
                                </a:rPr>
                              </m:ctrlPr>
                            </m:sSubPr>
                            <m:e>
                              <m:r>
                                <m:rPr>
                                  <m:sty m:val="p"/>
                                </m:rPr>
                                <a:rPr lang="en-US" sz="2400">
                                  <a:latin typeface="Cambria Math" panose="02040503050406030204" pitchFamily="18" charset="0"/>
                                </a:rPr>
                                <m:t>min</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3</m:t>
                              </m:r>
                            </m:sub>
                          </m:sSub>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a:latin typeface="Cambria Math" panose="02040503050406030204" pitchFamily="18" charset="0"/>
                                </a:rPr>
                                <m:t>𝑃</m:t>
                              </m:r>
                            </m:e>
                            <m:sub>
                              <m:r>
                                <a:rPr lang="en-US" sz="2400" b="0" i="1" smtClean="0">
                                  <a:latin typeface="Cambria Math" panose="02040503050406030204" pitchFamily="18" charset="0"/>
                                </a:rPr>
                                <m:t>𝑘</m:t>
                              </m:r>
                            </m:sub>
                          </m:sSub>
                        </m:e>
                        <m:sup>
                          <m:sSub>
                            <m:sSubPr>
                              <m:ctrlPr>
                                <a:rPr lang="en-US" sz="2400" i="1">
                                  <a:latin typeface="Cambria Math" panose="02040503050406030204" pitchFamily="18" charset="0"/>
                                </a:rPr>
                              </m:ctrlPr>
                            </m:sSubPr>
                            <m:e>
                              <m:r>
                                <m:rPr>
                                  <m:sty m:val="p"/>
                                </m:rPr>
                                <a:rPr lang="en-US" sz="2400">
                                  <a:latin typeface="Cambria Math" panose="02040503050406030204" pitchFamily="18" charset="0"/>
                                </a:rPr>
                                <m:t>min</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sub>
                          </m:sSub>
                        </m:sup>
                      </m:sSup>
                    </m:oMath>
                  </m:oMathPara>
                </a14:m>
                <a:endParaRPr lang="en-US" sz="2400" dirty="0"/>
              </a:p>
            </p:txBody>
          </p:sp>
        </mc:Choice>
        <mc:Fallback xmlns="">
          <p:sp>
            <p:nvSpPr>
              <p:cNvPr id="10" name="TextBox 9">
                <a:extLst>
                  <a:ext uri="{FF2B5EF4-FFF2-40B4-BE49-F238E27FC236}">
                    <a16:creationId xmlns:a16="http://schemas.microsoft.com/office/drawing/2014/main" id="{7A1AEA17-C768-4666-8BE8-89AA2C1088E8}"/>
                  </a:ext>
                </a:extLst>
              </p:cNvPr>
              <p:cNvSpPr txBox="1">
                <a:spLocks noRot="1" noChangeAspect="1" noMove="1" noResize="1" noEditPoints="1" noAdjustHandles="1" noChangeArrowheads="1" noChangeShapeType="1" noTextEdit="1"/>
              </p:cNvSpPr>
              <p:nvPr/>
            </p:nvSpPr>
            <p:spPr>
              <a:xfrm>
                <a:off x="0" y="3309121"/>
                <a:ext cx="9242474" cy="50225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6668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48900-BD5D-4CF5-870A-DBFE2DDA2F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Google Shape;499;p18">
            <a:extLst>
              <a:ext uri="{FF2B5EF4-FFF2-40B4-BE49-F238E27FC236}">
                <a16:creationId xmlns:a16="http://schemas.microsoft.com/office/drawing/2014/main" id="{B3DCE1FF-1050-45D5-A4A2-D10AEA6AE053}"/>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Example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4C6905-FCF3-4598-B830-2DDE86B96E04}"/>
                  </a:ext>
                </a:extLst>
              </p:cNvPr>
              <p:cNvSpPr txBox="1"/>
              <p:nvPr/>
            </p:nvSpPr>
            <p:spPr>
              <a:xfrm>
                <a:off x="2398539" y="1028042"/>
                <a:ext cx="4346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84</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m:t>
                          </m:r>
                        </m:e>
                        <m:sup>
                          <m:r>
                            <a:rPr lang="en-US" sz="2400" b="0" i="1" smtClean="0">
                              <a:latin typeface="Cambria Math" panose="02040503050406030204" pitchFamily="18" charset="0"/>
                            </a:rPr>
                            <m:t>1</m:t>
                          </m:r>
                        </m:sup>
                      </m:sSup>
                    </m:oMath>
                  </m:oMathPara>
                </a14:m>
                <a:endParaRPr lang="en-US" sz="2400" dirty="0"/>
              </a:p>
            </p:txBody>
          </p:sp>
        </mc:Choice>
        <mc:Fallback xmlns="">
          <p:sp>
            <p:nvSpPr>
              <p:cNvPr id="4" name="TextBox 3">
                <a:extLst>
                  <a:ext uri="{FF2B5EF4-FFF2-40B4-BE49-F238E27FC236}">
                    <a16:creationId xmlns:a16="http://schemas.microsoft.com/office/drawing/2014/main" id="{114C6905-FCF3-4598-B830-2DDE86B96E04}"/>
                  </a:ext>
                </a:extLst>
              </p:cNvPr>
              <p:cNvSpPr txBox="1">
                <a:spLocks noRot="1" noChangeAspect="1" noMove="1" noResize="1" noEditPoints="1" noAdjustHandles="1" noChangeArrowheads="1" noChangeShapeType="1" noTextEdit="1"/>
              </p:cNvSpPr>
              <p:nvPr/>
            </p:nvSpPr>
            <p:spPr>
              <a:xfrm>
                <a:off x="2398539" y="1028042"/>
                <a:ext cx="4346917"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53126E-B79A-48FF-8DC6-AD2EEBD953B0}"/>
                  </a:ext>
                </a:extLst>
              </p:cNvPr>
              <p:cNvSpPr txBox="1"/>
              <p:nvPr/>
            </p:nvSpPr>
            <p:spPr>
              <a:xfrm>
                <a:off x="2398539" y="1516558"/>
                <a:ext cx="4346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2</m:t>
                      </m:r>
                      <m:r>
                        <a:rPr lang="en-US" sz="2400" b="0" i="1" smtClean="0">
                          <a:latin typeface="Cambria Math" panose="02040503050406030204" pitchFamily="18" charset="0"/>
                        </a:rPr>
                        <m:t>31</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11</m:t>
                          </m:r>
                        </m:e>
                        <m:sup>
                          <m:r>
                            <a:rPr lang="en-US" sz="2400" i="1">
                              <a:latin typeface="Cambria Math" panose="02040503050406030204" pitchFamily="18" charset="0"/>
                            </a:rPr>
                            <m:t>1</m:t>
                          </m:r>
                        </m:sup>
                      </m:sSup>
                    </m:oMath>
                  </m:oMathPara>
                </a14:m>
                <a:endParaRPr lang="en-US" sz="2400" dirty="0"/>
              </a:p>
            </p:txBody>
          </p:sp>
        </mc:Choice>
        <mc:Fallback xmlns="">
          <p:sp>
            <p:nvSpPr>
              <p:cNvPr id="5" name="TextBox 4">
                <a:extLst>
                  <a:ext uri="{FF2B5EF4-FFF2-40B4-BE49-F238E27FC236}">
                    <a16:creationId xmlns:a16="http://schemas.microsoft.com/office/drawing/2014/main" id="{9653126E-B79A-48FF-8DC6-AD2EEBD953B0}"/>
                  </a:ext>
                </a:extLst>
              </p:cNvPr>
              <p:cNvSpPr txBox="1">
                <a:spLocks noRot="1" noChangeAspect="1" noMove="1" noResize="1" noEditPoints="1" noAdjustHandles="1" noChangeArrowheads="1" noChangeShapeType="1" noTextEdit="1"/>
              </p:cNvSpPr>
              <p:nvPr/>
            </p:nvSpPr>
            <p:spPr>
              <a:xfrm>
                <a:off x="2398539" y="1516558"/>
                <a:ext cx="434691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EE702-0928-4919-BEEC-722A0AF66FCE}"/>
                  </a:ext>
                </a:extLst>
              </p:cNvPr>
              <p:cNvSpPr txBox="1"/>
              <p:nvPr/>
            </p:nvSpPr>
            <p:spPr>
              <a:xfrm>
                <a:off x="-49241" y="2211342"/>
                <a:ext cx="9242474" cy="4899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srgbClr val="FF0000"/>
                          </a:solidFill>
                          <a:latin typeface="Cambria Math" panose="02040503050406030204" pitchFamily="18" charset="0"/>
                        </a:rPr>
                        <m:t>𝐺𝐶𝐷</m:t>
                      </m:r>
                      <m:d>
                        <m:dPr>
                          <m:ctrlPr>
                            <a:rPr lang="en-US" sz="2400" b="0" i="1" dirty="0" smtClean="0">
                              <a:solidFill>
                                <a:srgbClr val="FF0000"/>
                              </a:solidFill>
                              <a:latin typeface="Cambria Math" panose="02040503050406030204" pitchFamily="18" charset="0"/>
                            </a:rPr>
                          </m:ctrlPr>
                        </m:dPr>
                        <m:e>
                          <m:r>
                            <a:rPr lang="en-US" sz="2400" b="0" i="1" dirty="0" smtClean="0">
                              <a:solidFill>
                                <a:srgbClr val="FF0000"/>
                              </a:solidFill>
                              <a:latin typeface="Cambria Math" panose="02040503050406030204" pitchFamily="18" charset="0"/>
                            </a:rPr>
                            <m:t>84</m:t>
                          </m:r>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231</m:t>
                          </m:r>
                        </m:e>
                      </m:d>
                      <m:r>
                        <a:rPr lang="en-US" sz="2400" b="0" i="1" dirty="0"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min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0</m:t>
                                  </m:r>
                                </m:e>
                              </m:d>
                            </m:e>
                          </m:func>
                        </m:sup>
                      </m:sSup>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3</m:t>
                          </m:r>
                        </m:e>
                        <m: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min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1</m:t>
                                  </m:r>
                                </m:e>
                              </m:d>
                            </m:e>
                          </m:func>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7</m:t>
                          </m:r>
                        </m:e>
                        <m: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min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1</m:t>
                                  </m:r>
                                </m:e>
                              </m:d>
                            </m:e>
                          </m:func>
                        </m:sup>
                      </m:sSup>
                      <m:r>
                        <a:rPr lang="en-US" sz="2400" b="0" i="1" smtClean="0">
                          <a:latin typeface="Cambria Math" panose="02040503050406030204" pitchFamily="18" charset="0"/>
                          <a:ea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11</m:t>
                          </m:r>
                        </m:e>
                        <m:sup>
                          <m:r>
                            <m:rPr>
                              <m:sty m:val="p"/>
                            </m:rPr>
                            <a:rPr lang="en-US" sz="2400" b="0" i="0" smtClean="0">
                              <a:latin typeface="Cambria Math" panose="02040503050406030204" pitchFamily="18" charset="0"/>
                            </a:rPr>
                            <m:t>min</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sup>
                      </m:sSup>
                    </m:oMath>
                  </m:oMathPara>
                </a14:m>
                <a:endParaRPr lang="en-US" sz="2400" dirty="0"/>
              </a:p>
            </p:txBody>
          </p:sp>
        </mc:Choice>
        <mc:Fallback xmlns="">
          <p:sp>
            <p:nvSpPr>
              <p:cNvPr id="7" name="TextBox 6">
                <a:extLst>
                  <a:ext uri="{FF2B5EF4-FFF2-40B4-BE49-F238E27FC236}">
                    <a16:creationId xmlns:a16="http://schemas.microsoft.com/office/drawing/2014/main" id="{DA6EE702-0928-4919-BEEC-722A0AF66FCE}"/>
                  </a:ext>
                </a:extLst>
              </p:cNvPr>
              <p:cNvSpPr txBox="1">
                <a:spLocks noRot="1" noChangeAspect="1" noMove="1" noResize="1" noEditPoints="1" noAdjustHandles="1" noChangeArrowheads="1" noChangeShapeType="1" noTextEdit="1"/>
              </p:cNvSpPr>
              <p:nvPr/>
            </p:nvSpPr>
            <p:spPr>
              <a:xfrm>
                <a:off x="-49241" y="2211342"/>
                <a:ext cx="9242474" cy="4899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16FAD7-635A-4A44-A9DD-D4B89D7B4796}"/>
                  </a:ext>
                </a:extLst>
              </p:cNvPr>
              <p:cNvSpPr txBox="1"/>
              <p:nvPr/>
            </p:nvSpPr>
            <p:spPr>
              <a:xfrm>
                <a:off x="2398537" y="2876375"/>
                <a:ext cx="4346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7</m:t>
                          </m:r>
                        </m:e>
                        <m:sup>
                          <m:r>
                            <a:rPr lang="en-US" sz="2400" i="1">
                              <a:latin typeface="Cambria Math" panose="02040503050406030204" pitchFamily="18" charset="0"/>
                            </a:rPr>
                            <m:t>1</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 </m:t>
                          </m:r>
                          <m:r>
                            <a:rPr lang="en-US" sz="2400" b="0" i="1" smtClean="0">
                              <a:latin typeface="Cambria Math" panose="02040503050406030204" pitchFamily="18" charset="0"/>
                            </a:rPr>
                            <m:t>11</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m:t>
                      </m:r>
                      <m:r>
                        <a:rPr lang="en-US" sz="2400" b="0" i="1" smtClean="0">
                          <a:latin typeface="Cambria Math" panose="02040503050406030204" pitchFamily="18" charset="0"/>
                        </a:rPr>
                        <m:t>21</m:t>
                      </m:r>
                    </m:oMath>
                  </m:oMathPara>
                </a14:m>
                <a:endParaRPr lang="en-US" sz="2400" dirty="0"/>
              </a:p>
            </p:txBody>
          </p:sp>
        </mc:Choice>
        <mc:Fallback xmlns="">
          <p:sp>
            <p:nvSpPr>
              <p:cNvPr id="8" name="TextBox 7">
                <a:extLst>
                  <a:ext uri="{FF2B5EF4-FFF2-40B4-BE49-F238E27FC236}">
                    <a16:creationId xmlns:a16="http://schemas.microsoft.com/office/drawing/2014/main" id="{2A16FAD7-635A-4A44-A9DD-D4B89D7B4796}"/>
                  </a:ext>
                </a:extLst>
              </p:cNvPr>
              <p:cNvSpPr txBox="1">
                <a:spLocks noRot="1" noChangeAspect="1" noMove="1" noResize="1" noEditPoints="1" noAdjustHandles="1" noChangeArrowheads="1" noChangeShapeType="1" noTextEdit="1"/>
              </p:cNvSpPr>
              <p:nvPr/>
            </p:nvSpPr>
            <p:spPr>
              <a:xfrm>
                <a:off x="2398537" y="2876375"/>
                <a:ext cx="4346917"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479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C931BB-80C7-4934-8740-94D174DDA4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Google Shape;499;p18">
            <a:extLst>
              <a:ext uri="{FF2B5EF4-FFF2-40B4-BE49-F238E27FC236}">
                <a16:creationId xmlns:a16="http://schemas.microsoft.com/office/drawing/2014/main" id="{363D4A4A-B514-4BCE-A128-F33F0E20D643}"/>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Euclidean Algorithm</a:t>
            </a:r>
            <a:endParaRPr lang="en-US" sz="4000" dirty="0">
              <a:solidFill>
                <a:schemeClr val="accent2"/>
              </a:solidFill>
              <a:latin typeface="Oswald" panose="00000500000000000000" pitchFamily="2" charset="0"/>
            </a:endParaRPr>
          </a:p>
        </p:txBody>
      </p:sp>
      <p:sp>
        <p:nvSpPr>
          <p:cNvPr id="9" name="TextBox 8">
            <a:extLst>
              <a:ext uri="{FF2B5EF4-FFF2-40B4-BE49-F238E27FC236}">
                <a16:creationId xmlns:a16="http://schemas.microsoft.com/office/drawing/2014/main" id="{BBE03BE8-1509-4169-AEEF-4AB1A84F3955}"/>
              </a:ext>
            </a:extLst>
          </p:cNvPr>
          <p:cNvSpPr txBox="1"/>
          <p:nvPr/>
        </p:nvSpPr>
        <p:spPr>
          <a:xfrm>
            <a:off x="689314" y="904937"/>
            <a:ext cx="5458265" cy="2893100"/>
          </a:xfrm>
          <a:prstGeom prst="rect">
            <a:avLst/>
          </a:prstGeom>
          <a:noFill/>
        </p:spPr>
        <p:txBody>
          <a:bodyPr wrap="square" rtlCol="0">
            <a:spAutoFit/>
          </a:bodyPr>
          <a:lstStyle/>
          <a:p>
            <a:r>
              <a:rPr lang="en-US" dirty="0">
                <a:solidFill>
                  <a:schemeClr val="tx2">
                    <a:lumMod val="10000"/>
                  </a:schemeClr>
                </a:solidFill>
              </a:rPr>
              <a:t>int </a:t>
            </a:r>
            <a:r>
              <a:rPr lang="en-US" dirty="0" err="1">
                <a:solidFill>
                  <a:schemeClr val="tx2">
                    <a:lumMod val="10000"/>
                  </a:schemeClr>
                </a:solidFill>
              </a:rPr>
              <a:t>gcd</a:t>
            </a:r>
            <a:r>
              <a:rPr lang="en-US" dirty="0">
                <a:solidFill>
                  <a:schemeClr val="tx2">
                    <a:lumMod val="10000"/>
                  </a:schemeClr>
                </a:solidFill>
              </a:rPr>
              <a:t> (int </a:t>
            </a:r>
            <a:r>
              <a:rPr lang="en-US" dirty="0">
                <a:solidFill>
                  <a:schemeClr val="tx1"/>
                </a:solidFill>
              </a:rPr>
              <a:t>a , b</a:t>
            </a:r>
            <a:r>
              <a:rPr lang="en-US" dirty="0">
                <a:solidFill>
                  <a:schemeClr val="tx2">
                    <a:lumMod val="10000"/>
                  </a:schemeClr>
                </a:solidFill>
              </a:rPr>
              <a:t> ) { </a:t>
            </a: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r>
              <a:rPr lang="en-US" dirty="0">
                <a:solidFill>
                  <a:schemeClr val="tx2">
                    <a:lumMod val="10000"/>
                  </a:schemeClr>
                </a:solidFill>
              </a:rPr>
              <a:t>       return b;</a:t>
            </a:r>
          </a:p>
          <a:p>
            <a:r>
              <a:rPr lang="en-US" dirty="0">
                <a:solidFill>
                  <a:schemeClr val="tx2">
                    <a:lumMod val="10000"/>
                  </a:schemeClr>
                </a:solidFill>
              </a:rPr>
              <a:t>}</a:t>
            </a:r>
          </a:p>
        </p:txBody>
      </p:sp>
      <p:sp>
        <p:nvSpPr>
          <p:cNvPr id="10" name="TextBox 9">
            <a:extLst>
              <a:ext uri="{FF2B5EF4-FFF2-40B4-BE49-F238E27FC236}">
                <a16:creationId xmlns:a16="http://schemas.microsoft.com/office/drawing/2014/main" id="{9F5AE760-744D-4453-8D48-83D5EF4D53A2}"/>
              </a:ext>
            </a:extLst>
          </p:cNvPr>
          <p:cNvSpPr txBox="1"/>
          <p:nvPr/>
        </p:nvSpPr>
        <p:spPr>
          <a:xfrm>
            <a:off x="1055077" y="1345037"/>
            <a:ext cx="3671668" cy="307777"/>
          </a:xfrm>
          <a:prstGeom prst="rect">
            <a:avLst/>
          </a:prstGeom>
          <a:noFill/>
        </p:spPr>
        <p:txBody>
          <a:bodyPr wrap="square" rtlCol="0">
            <a:spAutoFit/>
          </a:bodyPr>
          <a:lstStyle/>
          <a:p>
            <a:r>
              <a:rPr lang="en-US" dirty="0"/>
              <a:t>int R;  </a:t>
            </a:r>
            <a:r>
              <a:rPr lang="en-US" dirty="0">
                <a:solidFill>
                  <a:schemeClr val="tx2">
                    <a:lumMod val="75000"/>
                  </a:schemeClr>
                </a:solidFill>
              </a:rPr>
              <a:t>//reminder </a:t>
            </a:r>
          </a:p>
        </p:txBody>
      </p:sp>
      <p:sp>
        <p:nvSpPr>
          <p:cNvPr id="11" name="TextBox 10">
            <a:extLst>
              <a:ext uri="{FF2B5EF4-FFF2-40B4-BE49-F238E27FC236}">
                <a16:creationId xmlns:a16="http://schemas.microsoft.com/office/drawing/2014/main" id="{B98702A2-21A9-4955-A7FE-85CB88186B26}"/>
              </a:ext>
            </a:extLst>
          </p:cNvPr>
          <p:cNvSpPr txBox="1"/>
          <p:nvPr/>
        </p:nvSpPr>
        <p:spPr>
          <a:xfrm>
            <a:off x="1280159" y="1841951"/>
            <a:ext cx="2933114" cy="1384995"/>
          </a:xfrm>
          <a:prstGeom prst="rect">
            <a:avLst/>
          </a:prstGeom>
          <a:noFill/>
        </p:spPr>
        <p:txBody>
          <a:bodyPr wrap="square" rtlCol="0">
            <a:spAutoFit/>
          </a:bodyPr>
          <a:lstStyle/>
          <a:p>
            <a:r>
              <a:rPr lang="en-US" dirty="0"/>
              <a:t>While ( (</a:t>
            </a:r>
            <a:r>
              <a:rPr lang="en-US" dirty="0" err="1"/>
              <a:t>a%b</a:t>
            </a:r>
            <a:r>
              <a:rPr lang="en-US" dirty="0"/>
              <a:t>) &gt; 0 ) {</a:t>
            </a:r>
          </a:p>
          <a:p>
            <a:r>
              <a:rPr lang="en-US" dirty="0"/>
              <a:t>    </a:t>
            </a:r>
          </a:p>
          <a:p>
            <a:r>
              <a:rPr lang="en-US" dirty="0"/>
              <a:t>     R = ( a % b );</a:t>
            </a:r>
          </a:p>
          <a:p>
            <a:r>
              <a:rPr lang="en-US" dirty="0"/>
              <a:t>     a = b ;</a:t>
            </a:r>
          </a:p>
          <a:p>
            <a:r>
              <a:rPr lang="en-US" dirty="0"/>
              <a:t>     b = R;</a:t>
            </a:r>
          </a:p>
          <a:p>
            <a:r>
              <a:rPr lang="en-US" dirty="0"/>
              <a:t>} </a:t>
            </a:r>
          </a:p>
        </p:txBody>
      </p:sp>
      <p:sp>
        <p:nvSpPr>
          <p:cNvPr id="13" name="TextBox 12">
            <a:extLst>
              <a:ext uri="{FF2B5EF4-FFF2-40B4-BE49-F238E27FC236}">
                <a16:creationId xmlns:a16="http://schemas.microsoft.com/office/drawing/2014/main" id="{CEDD3233-C54E-460A-9B2C-6387EF545C5B}"/>
              </a:ext>
            </a:extLst>
          </p:cNvPr>
          <p:cNvSpPr txBox="1"/>
          <p:nvPr/>
        </p:nvSpPr>
        <p:spPr>
          <a:xfrm>
            <a:off x="5257796" y="904937"/>
            <a:ext cx="3200400" cy="1815882"/>
          </a:xfrm>
          <a:prstGeom prst="rect">
            <a:avLst/>
          </a:prstGeom>
          <a:noFill/>
        </p:spPr>
        <p:txBody>
          <a:bodyPr wrap="square" rtlCol="0">
            <a:spAutoFit/>
          </a:bodyPr>
          <a:lstStyle/>
          <a:p>
            <a:r>
              <a:rPr lang="en-US" dirty="0"/>
              <a:t>int </a:t>
            </a:r>
            <a:r>
              <a:rPr lang="en-US" dirty="0" err="1"/>
              <a:t>gcd</a:t>
            </a:r>
            <a:r>
              <a:rPr lang="en-US" dirty="0"/>
              <a:t> ( int a , int b){</a:t>
            </a:r>
          </a:p>
          <a:p>
            <a:endParaRPr lang="en-US" dirty="0"/>
          </a:p>
          <a:p>
            <a:r>
              <a:rPr lang="en-US" dirty="0"/>
              <a:t>      If ( b == 0 ) { return a ; }</a:t>
            </a:r>
          </a:p>
          <a:p>
            <a:endParaRPr lang="en-US" dirty="0"/>
          </a:p>
          <a:p>
            <a:r>
              <a:rPr lang="en-US" dirty="0"/>
              <a:t>      Else{</a:t>
            </a:r>
          </a:p>
          <a:p>
            <a:r>
              <a:rPr lang="en-US" dirty="0"/>
              <a:t>              return </a:t>
            </a:r>
            <a:r>
              <a:rPr lang="en-US" dirty="0" err="1"/>
              <a:t>gcd</a:t>
            </a:r>
            <a:r>
              <a:rPr lang="en-US" dirty="0"/>
              <a:t>( b , (a % b) );</a:t>
            </a:r>
          </a:p>
          <a:p>
            <a:r>
              <a:rPr lang="en-US" dirty="0"/>
              <a:t>      }</a:t>
            </a:r>
          </a:p>
          <a:p>
            <a:r>
              <a:rPr lang="en-US" dirty="0"/>
              <a:t>}</a:t>
            </a:r>
          </a:p>
        </p:txBody>
      </p:sp>
    </p:spTree>
    <p:extLst>
      <p:ext uri="{BB962C8B-B14F-4D97-AF65-F5344CB8AC3E}">
        <p14:creationId xmlns:p14="http://schemas.microsoft.com/office/powerpoint/2010/main" val="174593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61C0E-C90C-439A-B505-71245204F8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Slide Number Placeholder 1">
            <a:extLst>
              <a:ext uri="{FF2B5EF4-FFF2-40B4-BE49-F238E27FC236}">
                <a16:creationId xmlns:a16="http://schemas.microsoft.com/office/drawing/2014/main" id="{11EE5BA8-A022-49E0-8032-15FCA6FC34F1}"/>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28</a:t>
            </a:fld>
            <a:endParaRPr lang="en"/>
          </a:p>
        </p:txBody>
      </p:sp>
      <p:graphicFrame>
        <p:nvGraphicFramePr>
          <p:cNvPr id="4" name="Table 6">
            <a:extLst>
              <a:ext uri="{FF2B5EF4-FFF2-40B4-BE49-F238E27FC236}">
                <a16:creationId xmlns:a16="http://schemas.microsoft.com/office/drawing/2014/main" id="{497828C5-0BBA-475B-8D6D-14488A6D6CE1}"/>
              </a:ext>
            </a:extLst>
          </p:cNvPr>
          <p:cNvGraphicFramePr>
            <a:graphicFrameLocks noGrp="1"/>
          </p:cNvGraphicFramePr>
          <p:nvPr>
            <p:extLst>
              <p:ext uri="{D42A27DB-BD31-4B8C-83A1-F6EECF244321}">
                <p14:modId xmlns:p14="http://schemas.microsoft.com/office/powerpoint/2010/main" val="3411184841"/>
              </p:ext>
            </p:extLst>
          </p:nvPr>
        </p:nvGraphicFramePr>
        <p:xfrm>
          <a:off x="2443089" y="1724520"/>
          <a:ext cx="4257821" cy="1046480"/>
        </p:xfrm>
        <a:graphic>
          <a:graphicData uri="http://schemas.openxmlformats.org/drawingml/2006/table">
            <a:tbl>
              <a:tblPr firstRow="1" bandRow="1">
                <a:tableStyleId>{891A1956-3D7E-41C0-9DF7-105A978C6925}</a:tableStyleId>
              </a:tblPr>
              <a:tblGrid>
                <a:gridCol w="4257821">
                  <a:extLst>
                    <a:ext uri="{9D8B030D-6E8A-4147-A177-3AD203B41FA5}">
                      <a16:colId xmlns:a16="http://schemas.microsoft.com/office/drawing/2014/main" val="2458938827"/>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hlinkClick r:id="rId2"/>
                        </a:rPr>
                        <a:t>https://www.codechef.com/START27C/problems/PRODUCT</a:t>
                      </a:r>
                      <a:endParaRPr lang="en-US" sz="1400" b="0" i="0" u="none" strike="noStrike" cap="none" dirty="0">
                        <a:solidFill>
                          <a:srgbClr val="000000"/>
                        </a:solidFill>
                        <a:effectLst/>
                        <a:latin typeface="Oswald" panose="00000500000000000000" pitchFamily="2" charset="0"/>
                        <a:ea typeface="Arial"/>
                        <a:cs typeface="Arial"/>
                        <a:sym typeface="Arial"/>
                      </a:endParaRPr>
                    </a:p>
                  </a:txBody>
                  <a:tcPr>
                    <a:solidFill>
                      <a:schemeClr val="accent5">
                        <a:lumMod val="20000"/>
                        <a:lumOff val="80000"/>
                      </a:schemeClr>
                    </a:solidFill>
                  </a:tcPr>
                </a:tc>
                <a:extLst>
                  <a:ext uri="{0D108BD9-81ED-4DB2-BD59-A6C34878D82A}">
                    <a16:rowId xmlns:a16="http://schemas.microsoft.com/office/drawing/2014/main" val="10389716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hlinkClick r:id="rId3"/>
                        </a:rPr>
                        <a:t>https://atcoder.jp/contests/abc084/tasks/abc084_d</a:t>
                      </a:r>
                      <a:endParaRPr lang="en-US" sz="1400" b="0" i="0" u="none" strike="noStrike" cap="none" dirty="0">
                        <a:solidFill>
                          <a:srgbClr val="000000"/>
                        </a:solidFill>
                        <a:effectLst/>
                        <a:latin typeface="Oswald" panose="00000500000000000000" pitchFamily="2" charset="0"/>
                        <a:ea typeface="Arial"/>
                        <a:cs typeface="Arial"/>
                        <a:sym typeface="Arial"/>
                      </a:endParaRPr>
                    </a:p>
                  </a:txBody>
                  <a:tcPr>
                    <a:solidFill>
                      <a:schemeClr val="accent3">
                        <a:lumMod val="20000"/>
                        <a:lumOff val="80000"/>
                      </a:schemeClr>
                    </a:solidFill>
                  </a:tcPr>
                </a:tc>
                <a:extLst>
                  <a:ext uri="{0D108BD9-81ED-4DB2-BD59-A6C34878D82A}">
                    <a16:rowId xmlns:a16="http://schemas.microsoft.com/office/drawing/2014/main" val="30904624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hlinkClick r:id="rId4"/>
                        </a:rPr>
                        <a:t>https://codeforces.com/problemset/problem/26/A</a:t>
                      </a:r>
                      <a:endParaRPr lang="en-US" sz="1400" b="0" i="0" u="none" strike="noStrike" cap="none" dirty="0">
                        <a:solidFill>
                          <a:srgbClr val="000000"/>
                        </a:solidFill>
                        <a:effectLst/>
                        <a:latin typeface="Oswald" panose="00000500000000000000" pitchFamily="2" charset="0"/>
                        <a:ea typeface="Arial"/>
                        <a:cs typeface="Arial"/>
                        <a:sym typeface="Arial"/>
                      </a:endParaRPr>
                    </a:p>
                  </a:txBody>
                  <a:tcPr>
                    <a:solidFill>
                      <a:schemeClr val="accent5">
                        <a:lumMod val="20000"/>
                        <a:lumOff val="80000"/>
                      </a:schemeClr>
                    </a:solidFill>
                  </a:tcPr>
                </a:tc>
                <a:extLst>
                  <a:ext uri="{0D108BD9-81ED-4DB2-BD59-A6C34878D82A}">
                    <a16:rowId xmlns:a16="http://schemas.microsoft.com/office/drawing/2014/main" val="3630212437"/>
                  </a:ext>
                </a:extLst>
              </a:tr>
            </a:tbl>
          </a:graphicData>
        </a:graphic>
      </p:graphicFrame>
      <p:sp>
        <p:nvSpPr>
          <p:cNvPr id="5" name="Google Shape;499;p18">
            <a:extLst>
              <a:ext uri="{FF2B5EF4-FFF2-40B4-BE49-F238E27FC236}">
                <a16:creationId xmlns:a16="http://schemas.microsoft.com/office/drawing/2014/main" id="{C0CA0A9C-2C84-40EF-B565-66B2659C90E3}"/>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657726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427550" y="984738"/>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THANKS!</a:t>
            </a:r>
          </a:p>
        </p:txBody>
      </p:sp>
      <p:sp>
        <p:nvSpPr>
          <p:cNvPr id="4" name="Google Shape;720;p35">
            <a:extLst>
              <a:ext uri="{FF2B5EF4-FFF2-40B4-BE49-F238E27FC236}">
                <a16:creationId xmlns:a16="http://schemas.microsoft.com/office/drawing/2014/main" id="{6F72E422-174E-4AFB-9878-DCED0B814EB8}"/>
              </a:ext>
            </a:extLst>
          </p:cNvPr>
          <p:cNvSpPr txBox="1">
            <a:spLocks/>
          </p:cNvSpPr>
          <p:nvPr/>
        </p:nvSpPr>
        <p:spPr>
          <a:xfrm>
            <a:off x="1427550" y="2571750"/>
            <a:ext cx="6593700" cy="919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3600" b="1" dirty="0"/>
              <a:t>Any questions?</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115075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789660-A95E-461B-892A-43E2E1F7D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Google Shape;499;p18">
            <a:extLst>
              <a:ext uri="{FF2B5EF4-FFF2-40B4-BE49-F238E27FC236}">
                <a16:creationId xmlns:a16="http://schemas.microsoft.com/office/drawing/2014/main" id="{537A1DBC-1F3E-4C1E-A56B-69A469FC823B}"/>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13" name="TextBox 12">
            <a:extLst>
              <a:ext uri="{FF2B5EF4-FFF2-40B4-BE49-F238E27FC236}">
                <a16:creationId xmlns:a16="http://schemas.microsoft.com/office/drawing/2014/main" id="{A2AFD59E-DDBA-4797-A940-4BF694B1691A}"/>
              </a:ext>
            </a:extLst>
          </p:cNvPr>
          <p:cNvSpPr txBox="1"/>
          <p:nvPr/>
        </p:nvSpPr>
        <p:spPr>
          <a:xfrm>
            <a:off x="597907" y="981286"/>
            <a:ext cx="8233218" cy="646331"/>
          </a:xfrm>
          <a:prstGeom prst="rect">
            <a:avLst/>
          </a:prstGeom>
          <a:noFill/>
        </p:spPr>
        <p:txBody>
          <a:bodyPr wrap="square">
            <a:spAutoFit/>
          </a:bodyPr>
          <a:lstStyle/>
          <a:p>
            <a:r>
              <a:rPr lang="en-US" sz="1800" dirty="0">
                <a:solidFill>
                  <a:srgbClr val="FF0000"/>
                </a:solidFill>
                <a:latin typeface="Oswald" panose="00000500000000000000" pitchFamily="2" charset="0"/>
              </a:rPr>
              <a:t>Queue</a:t>
            </a:r>
            <a:r>
              <a:rPr lang="en-US" sz="1800" dirty="0">
                <a:latin typeface="Oswald" panose="00000500000000000000" pitchFamily="2" charset="0"/>
              </a:rPr>
              <a:t> is a First In First Out </a:t>
            </a:r>
            <a:r>
              <a:rPr lang="en-US" sz="1800" dirty="0">
                <a:solidFill>
                  <a:srgbClr val="FF0000"/>
                </a:solidFill>
                <a:latin typeface="Oswald" panose="00000500000000000000" pitchFamily="2" charset="0"/>
              </a:rPr>
              <a:t>(FIFO)  </a:t>
            </a:r>
            <a:r>
              <a:rPr lang="en-US" sz="1800" dirty="0">
                <a:solidFill>
                  <a:schemeClr val="tx1"/>
                </a:solidFill>
                <a:latin typeface="Oswald" panose="00000500000000000000" pitchFamily="2" charset="0"/>
              </a:rPr>
              <a:t>/  Last In Last Out </a:t>
            </a:r>
            <a:r>
              <a:rPr lang="en-US" sz="1800" dirty="0">
                <a:solidFill>
                  <a:srgbClr val="FF0000"/>
                </a:solidFill>
                <a:latin typeface="Oswald" panose="00000500000000000000" pitchFamily="2" charset="0"/>
              </a:rPr>
              <a:t>(LILO) </a:t>
            </a:r>
            <a:r>
              <a:rPr lang="en-US" sz="1800" dirty="0">
                <a:latin typeface="Oswald" panose="00000500000000000000" pitchFamily="2" charset="0"/>
              </a:rPr>
              <a:t>data structure that supports three operations:</a:t>
            </a:r>
          </a:p>
        </p:txBody>
      </p:sp>
      <p:sp>
        <p:nvSpPr>
          <p:cNvPr id="16" name="TextBox 15">
            <a:extLst>
              <a:ext uri="{FF2B5EF4-FFF2-40B4-BE49-F238E27FC236}">
                <a16:creationId xmlns:a16="http://schemas.microsoft.com/office/drawing/2014/main" id="{71B47E54-06C1-4D7B-8A92-BAD5DA5D83B9}"/>
              </a:ext>
            </a:extLst>
          </p:cNvPr>
          <p:cNvSpPr txBox="1"/>
          <p:nvPr/>
        </p:nvSpPr>
        <p:spPr>
          <a:xfrm>
            <a:off x="689318" y="1759249"/>
            <a:ext cx="5169876" cy="369332"/>
          </a:xfrm>
          <a:prstGeom prst="rect">
            <a:avLst/>
          </a:prstGeom>
          <a:noFill/>
        </p:spPr>
        <p:txBody>
          <a:bodyPr wrap="square">
            <a:spAutoFit/>
          </a:bodyPr>
          <a:lstStyle/>
          <a:p>
            <a:r>
              <a:rPr lang="en-US" sz="1800" b="1" dirty="0">
                <a:latin typeface="Oswald" panose="00000500000000000000" pitchFamily="2" charset="0"/>
              </a:rPr>
              <a:t>Push</a:t>
            </a:r>
            <a:r>
              <a:rPr lang="en-US" sz="1800" dirty="0">
                <a:latin typeface="Oswald" panose="00000500000000000000" pitchFamily="2" charset="0"/>
              </a:rPr>
              <a:t> : which adds an element to the back of the queue.</a:t>
            </a:r>
          </a:p>
        </p:txBody>
      </p:sp>
      <p:sp>
        <p:nvSpPr>
          <p:cNvPr id="17" name="TextBox 16">
            <a:extLst>
              <a:ext uri="{FF2B5EF4-FFF2-40B4-BE49-F238E27FC236}">
                <a16:creationId xmlns:a16="http://schemas.microsoft.com/office/drawing/2014/main" id="{384B02FE-581D-46F9-ABD3-2F9B5F1857D3}"/>
              </a:ext>
            </a:extLst>
          </p:cNvPr>
          <p:cNvSpPr txBox="1"/>
          <p:nvPr/>
        </p:nvSpPr>
        <p:spPr>
          <a:xfrm>
            <a:off x="687513" y="2387084"/>
            <a:ext cx="5361595" cy="369332"/>
          </a:xfrm>
          <a:prstGeom prst="rect">
            <a:avLst/>
          </a:prstGeom>
          <a:noFill/>
        </p:spPr>
        <p:txBody>
          <a:bodyPr wrap="square">
            <a:spAutoFit/>
          </a:bodyPr>
          <a:lstStyle/>
          <a:p>
            <a:r>
              <a:rPr lang="en-US" sz="1800" b="1" dirty="0">
                <a:latin typeface="Oswald" panose="00000500000000000000" pitchFamily="2" charset="0"/>
              </a:rPr>
              <a:t>Pop</a:t>
            </a:r>
            <a:r>
              <a:rPr lang="en-US" sz="1800" dirty="0">
                <a:latin typeface="Oswald" panose="00000500000000000000" pitchFamily="2" charset="0"/>
              </a:rPr>
              <a:t> : which removes an element from the front of the queue.</a:t>
            </a:r>
          </a:p>
        </p:txBody>
      </p:sp>
      <p:sp>
        <p:nvSpPr>
          <p:cNvPr id="18" name="TextBox 17">
            <a:extLst>
              <a:ext uri="{FF2B5EF4-FFF2-40B4-BE49-F238E27FC236}">
                <a16:creationId xmlns:a16="http://schemas.microsoft.com/office/drawing/2014/main" id="{BB15DF08-0A14-4078-9722-DCB629850E5B}"/>
              </a:ext>
            </a:extLst>
          </p:cNvPr>
          <p:cNvSpPr txBox="1"/>
          <p:nvPr/>
        </p:nvSpPr>
        <p:spPr>
          <a:xfrm>
            <a:off x="687512" y="3042242"/>
            <a:ext cx="5875065" cy="369332"/>
          </a:xfrm>
          <a:prstGeom prst="rect">
            <a:avLst/>
          </a:prstGeom>
          <a:noFill/>
        </p:spPr>
        <p:txBody>
          <a:bodyPr wrap="square">
            <a:spAutoFit/>
          </a:bodyPr>
          <a:lstStyle/>
          <a:p>
            <a:r>
              <a:rPr lang="en-US" sz="1800" b="1" dirty="0">
                <a:latin typeface="Oswald" panose="00000500000000000000" pitchFamily="2" charset="0"/>
              </a:rPr>
              <a:t>Front</a:t>
            </a:r>
            <a:r>
              <a:rPr lang="en-US" sz="1800" dirty="0">
                <a:latin typeface="Oswald" panose="00000500000000000000" pitchFamily="2" charset="0"/>
              </a:rPr>
              <a:t> : which retrieves the element at the front </a:t>
            </a:r>
            <a:r>
              <a:rPr lang="en-US" sz="1800" u="sng" dirty="0">
                <a:latin typeface="Oswald" panose="00000500000000000000" pitchFamily="2" charset="0"/>
              </a:rPr>
              <a:t>without</a:t>
            </a:r>
            <a:r>
              <a:rPr lang="en-US" sz="1800" dirty="0">
                <a:latin typeface="Oswald" panose="00000500000000000000" pitchFamily="2" charset="0"/>
              </a:rPr>
              <a:t> removing 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07EBF6C-E24D-4D1F-B3E7-21FFEB1DD3D9}"/>
                  </a:ext>
                </a:extLst>
              </p:cNvPr>
              <p:cNvSpPr txBox="1"/>
              <p:nvPr/>
            </p:nvSpPr>
            <p:spPr>
              <a:xfrm>
                <a:off x="7113027" y="2232041"/>
                <a:ext cx="111134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dirty="0" smtClean="0">
                          <a:solidFill>
                            <a:srgbClr val="FF0000"/>
                          </a:solidFill>
                          <a:latin typeface="Cambria Math" panose="02040503050406030204" pitchFamily="18" charset="0"/>
                        </a:rPr>
                        <m:t>𝑂</m:t>
                      </m:r>
                      <m:r>
                        <a:rPr lang="en-US" sz="3600" i="1" dirty="0" smtClean="0">
                          <a:solidFill>
                            <a:srgbClr val="FF0000"/>
                          </a:solidFill>
                          <a:latin typeface="Cambria Math" panose="02040503050406030204" pitchFamily="18" charset="0"/>
                        </a:rPr>
                        <m:t>(</m:t>
                      </m:r>
                      <m:r>
                        <a:rPr lang="en-US" sz="3600" i="1" dirty="0" smtClean="0">
                          <a:solidFill>
                            <a:srgbClr val="FF0000"/>
                          </a:solidFill>
                          <a:latin typeface="Cambria Math" panose="02040503050406030204" pitchFamily="18" charset="0"/>
                        </a:rPr>
                        <m:t>1</m:t>
                      </m:r>
                      <m:r>
                        <a:rPr lang="en-US" sz="3600" i="1" dirty="0" smtClean="0">
                          <a:solidFill>
                            <a:srgbClr val="FF0000"/>
                          </a:solidFill>
                          <a:latin typeface="Cambria Math" panose="02040503050406030204" pitchFamily="18" charset="0"/>
                        </a:rPr>
                        <m:t>)</m:t>
                      </m:r>
                    </m:oMath>
                  </m:oMathPara>
                </a14:m>
                <a:endParaRPr lang="en-US" sz="3600" dirty="0">
                  <a:solidFill>
                    <a:srgbClr val="FF0000"/>
                  </a:solidFill>
                  <a:latin typeface="Oswald" panose="00000500000000000000" pitchFamily="2" charset="0"/>
                </a:endParaRPr>
              </a:p>
            </p:txBody>
          </p:sp>
        </mc:Choice>
        <mc:Fallback xmlns="">
          <p:sp>
            <p:nvSpPr>
              <p:cNvPr id="19" name="TextBox 18">
                <a:extLst>
                  <a:ext uri="{FF2B5EF4-FFF2-40B4-BE49-F238E27FC236}">
                    <a16:creationId xmlns:a16="http://schemas.microsoft.com/office/drawing/2014/main" id="{D07EBF6C-E24D-4D1F-B3E7-21FFEB1DD3D9}"/>
                  </a:ext>
                </a:extLst>
              </p:cNvPr>
              <p:cNvSpPr txBox="1">
                <a:spLocks noRot="1" noChangeAspect="1" noMove="1" noResize="1" noEditPoints="1" noAdjustHandles="1" noChangeArrowheads="1" noChangeShapeType="1" noTextEdit="1"/>
              </p:cNvSpPr>
              <p:nvPr/>
            </p:nvSpPr>
            <p:spPr>
              <a:xfrm>
                <a:off x="7113027" y="2232041"/>
                <a:ext cx="1111348" cy="646331"/>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A7062E8-D6CF-4C82-B3DC-8F52E1D39500}"/>
              </a:ext>
            </a:extLst>
          </p:cNvPr>
          <p:cNvSpPr txBox="1"/>
          <p:nvPr/>
        </p:nvSpPr>
        <p:spPr>
          <a:xfrm>
            <a:off x="6395572" y="1263699"/>
            <a:ext cx="815929" cy="2246769"/>
          </a:xfrm>
          <a:prstGeom prst="rect">
            <a:avLst/>
          </a:prstGeom>
          <a:noFill/>
        </p:spPr>
        <p:txBody>
          <a:bodyPr wrap="square">
            <a:spAutoFit/>
          </a:bodyPr>
          <a:lstStyle/>
          <a:p>
            <a:r>
              <a:rPr lang="en-US" sz="14000" dirty="0">
                <a:solidFill>
                  <a:srgbClr val="FF0000"/>
                </a:solidFill>
              </a:rPr>
              <a:t>}</a:t>
            </a:r>
            <a:endParaRPr lang="en-US" sz="14000" dirty="0"/>
          </a:p>
        </p:txBody>
      </p:sp>
      <p:sp>
        <p:nvSpPr>
          <p:cNvPr id="21" name="TextBox 20">
            <a:extLst>
              <a:ext uri="{FF2B5EF4-FFF2-40B4-BE49-F238E27FC236}">
                <a16:creationId xmlns:a16="http://schemas.microsoft.com/office/drawing/2014/main" id="{77875552-8474-4E40-A9C9-C69C744E132B}"/>
              </a:ext>
            </a:extLst>
          </p:cNvPr>
          <p:cNvSpPr txBox="1"/>
          <p:nvPr/>
        </p:nvSpPr>
        <p:spPr>
          <a:xfrm>
            <a:off x="543299" y="3864084"/>
            <a:ext cx="8057402" cy="276999"/>
          </a:xfrm>
          <a:prstGeom prst="rect">
            <a:avLst/>
          </a:prstGeom>
          <a:noFill/>
        </p:spPr>
        <p:txBody>
          <a:bodyPr wrap="square" rtlCol="0">
            <a:spAutoFit/>
          </a:bodyPr>
          <a:lstStyle/>
          <a:p>
            <a:pPr algn="ctr"/>
            <a:r>
              <a:rPr lang="en-US" sz="1200" dirty="0">
                <a:latin typeface="Oswald" panose="00000500000000000000" pitchFamily="2" charset="0"/>
              </a:rPr>
              <a:t>We can describe queue as  N person in bank queue the first one come, first one served </a:t>
            </a:r>
          </a:p>
        </p:txBody>
      </p:sp>
    </p:spTree>
    <p:extLst>
      <p:ext uri="{BB962C8B-B14F-4D97-AF65-F5344CB8AC3E}">
        <p14:creationId xmlns:p14="http://schemas.microsoft.com/office/powerpoint/2010/main" val="21029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900" decel="100000" fill="hold"/>
                                        <p:tgtEl>
                                          <p:spTgt spid="1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67639-85BC-4B80-B381-25CBEFC80D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499;p18">
            <a:extLst>
              <a:ext uri="{FF2B5EF4-FFF2-40B4-BE49-F238E27FC236}">
                <a16:creationId xmlns:a16="http://schemas.microsoft.com/office/drawing/2014/main" id="{753E466A-6549-4E77-A651-A465E4DE5B18}"/>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rgbClr val="44DBF8"/>
                </a:solidFill>
                <a:latin typeface="Oswald" panose="00000500000000000000" pitchFamily="2" charset="0"/>
              </a:rPr>
              <a:t>Structure </a:t>
            </a:r>
          </a:p>
        </p:txBody>
      </p:sp>
      <p:pic>
        <p:nvPicPr>
          <p:cNvPr id="8" name="Picture 7">
            <a:extLst>
              <a:ext uri="{FF2B5EF4-FFF2-40B4-BE49-F238E27FC236}">
                <a16:creationId xmlns:a16="http://schemas.microsoft.com/office/drawing/2014/main" id="{9A85D146-42CC-4DA3-9ABF-7DA4A25DB4C1}"/>
              </a:ext>
            </a:extLst>
          </p:cNvPr>
          <p:cNvPicPr>
            <a:picLocks noChangeAspect="1"/>
          </p:cNvPicPr>
          <p:nvPr/>
        </p:nvPicPr>
        <p:blipFill>
          <a:blip r:embed="rId2"/>
          <a:stretch>
            <a:fillRect/>
          </a:stretch>
        </p:blipFill>
        <p:spPr>
          <a:xfrm>
            <a:off x="801200" y="835533"/>
            <a:ext cx="1569206" cy="662234"/>
          </a:xfrm>
          <a:prstGeom prst="rect">
            <a:avLst/>
          </a:prstGeom>
        </p:spPr>
      </p:pic>
      <p:graphicFrame>
        <p:nvGraphicFramePr>
          <p:cNvPr id="9" name="Table 9">
            <a:extLst>
              <a:ext uri="{FF2B5EF4-FFF2-40B4-BE49-F238E27FC236}">
                <a16:creationId xmlns:a16="http://schemas.microsoft.com/office/drawing/2014/main" id="{E5E4AF57-F867-41F8-BB07-DCCAE0BB4CC2}"/>
              </a:ext>
            </a:extLst>
          </p:cNvPr>
          <p:cNvGraphicFramePr>
            <a:graphicFrameLocks noGrp="1"/>
          </p:cNvGraphicFramePr>
          <p:nvPr>
            <p:extLst>
              <p:ext uri="{D42A27DB-BD31-4B8C-83A1-F6EECF244321}">
                <p14:modId xmlns:p14="http://schemas.microsoft.com/office/powerpoint/2010/main" val="531796326"/>
              </p:ext>
            </p:extLst>
          </p:nvPr>
        </p:nvGraphicFramePr>
        <p:xfrm>
          <a:off x="2300068" y="2412903"/>
          <a:ext cx="752621" cy="701040"/>
        </p:xfrm>
        <a:graphic>
          <a:graphicData uri="http://schemas.openxmlformats.org/drawingml/2006/table">
            <a:tbl>
              <a:tblPr firstRow="1" bandRow="1">
                <a:tableStyleId>{891A1956-3D7E-41C0-9DF7-105A978C6925}</a:tableStyleId>
              </a:tblPr>
              <a:tblGrid>
                <a:gridCol w="752621">
                  <a:extLst>
                    <a:ext uri="{9D8B030D-6E8A-4147-A177-3AD203B41FA5}">
                      <a16:colId xmlns:a16="http://schemas.microsoft.com/office/drawing/2014/main" val="3304257195"/>
                    </a:ext>
                  </a:extLst>
                </a:gridCol>
              </a:tblGrid>
              <a:tr h="662234">
                <a:tc>
                  <a:txBody>
                    <a:bodyPr/>
                    <a:lstStyle/>
                    <a:p>
                      <a:pPr algn="ctr"/>
                      <a:r>
                        <a:rPr lang="en-US" sz="4000" dirty="0"/>
                        <a:t>7</a:t>
                      </a:r>
                    </a:p>
                  </a:txBody>
                  <a:tcPr/>
                </a:tc>
                <a:extLst>
                  <a:ext uri="{0D108BD9-81ED-4DB2-BD59-A6C34878D82A}">
                    <a16:rowId xmlns:a16="http://schemas.microsoft.com/office/drawing/2014/main" val="3006566527"/>
                  </a:ext>
                </a:extLst>
              </a:tr>
            </a:tbl>
          </a:graphicData>
        </a:graphic>
      </p:graphicFrame>
      <p:sp>
        <p:nvSpPr>
          <p:cNvPr id="10" name="TextBox 9">
            <a:extLst>
              <a:ext uri="{FF2B5EF4-FFF2-40B4-BE49-F238E27FC236}">
                <a16:creationId xmlns:a16="http://schemas.microsoft.com/office/drawing/2014/main" id="{AB6D1081-6513-4DA9-8A9F-65301E8A48D6}"/>
              </a:ext>
            </a:extLst>
          </p:cNvPr>
          <p:cNvSpPr txBox="1"/>
          <p:nvPr/>
        </p:nvSpPr>
        <p:spPr>
          <a:xfrm rot="5400000">
            <a:off x="1762948" y="3799309"/>
            <a:ext cx="184796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13" name="Picture 12" descr="Text&#10;&#10;Description automatically generated with medium confidence">
            <a:extLst>
              <a:ext uri="{FF2B5EF4-FFF2-40B4-BE49-F238E27FC236}">
                <a16:creationId xmlns:a16="http://schemas.microsoft.com/office/drawing/2014/main" id="{4DCF7284-2CBB-472D-AD2F-0796DE289AD6}"/>
              </a:ext>
            </a:extLst>
          </p:cNvPr>
          <p:cNvPicPr>
            <a:picLocks noChangeAspect="1"/>
          </p:cNvPicPr>
          <p:nvPr/>
        </p:nvPicPr>
        <p:blipFill>
          <a:blip r:embed="rId3"/>
          <a:stretch>
            <a:fillRect/>
          </a:stretch>
        </p:blipFill>
        <p:spPr>
          <a:xfrm>
            <a:off x="774202" y="812538"/>
            <a:ext cx="1623201" cy="624894"/>
          </a:xfrm>
          <a:prstGeom prst="rect">
            <a:avLst/>
          </a:prstGeom>
        </p:spPr>
      </p:pic>
      <p:graphicFrame>
        <p:nvGraphicFramePr>
          <p:cNvPr id="14" name="Table 9">
            <a:extLst>
              <a:ext uri="{FF2B5EF4-FFF2-40B4-BE49-F238E27FC236}">
                <a16:creationId xmlns:a16="http://schemas.microsoft.com/office/drawing/2014/main" id="{76599E40-F5BC-4FA4-9F72-7D7A6C9E576F}"/>
              </a:ext>
            </a:extLst>
          </p:cNvPr>
          <p:cNvGraphicFramePr>
            <a:graphicFrameLocks noGrp="1"/>
          </p:cNvGraphicFramePr>
          <p:nvPr>
            <p:extLst>
              <p:ext uri="{D42A27DB-BD31-4B8C-83A1-F6EECF244321}">
                <p14:modId xmlns:p14="http://schemas.microsoft.com/office/powerpoint/2010/main" val="3200038649"/>
              </p:ext>
            </p:extLst>
          </p:nvPr>
        </p:nvGraphicFramePr>
        <p:xfrm>
          <a:off x="3052689" y="2412903"/>
          <a:ext cx="752621" cy="701040"/>
        </p:xfrm>
        <a:graphic>
          <a:graphicData uri="http://schemas.openxmlformats.org/drawingml/2006/table">
            <a:tbl>
              <a:tblPr firstRow="1" bandRow="1">
                <a:tableStyleId>{891A1956-3D7E-41C0-9DF7-105A978C6925}</a:tableStyleId>
              </a:tblPr>
              <a:tblGrid>
                <a:gridCol w="752621">
                  <a:extLst>
                    <a:ext uri="{9D8B030D-6E8A-4147-A177-3AD203B41FA5}">
                      <a16:colId xmlns:a16="http://schemas.microsoft.com/office/drawing/2014/main" val="3304257195"/>
                    </a:ext>
                  </a:extLst>
                </a:gridCol>
              </a:tblGrid>
              <a:tr h="662234">
                <a:tc>
                  <a:txBody>
                    <a:bodyPr/>
                    <a:lstStyle/>
                    <a:p>
                      <a:pPr algn="ctr"/>
                      <a:r>
                        <a:rPr lang="en-US" sz="4000" dirty="0"/>
                        <a:t>5</a:t>
                      </a:r>
                    </a:p>
                  </a:txBody>
                  <a:tcPr/>
                </a:tc>
                <a:extLst>
                  <a:ext uri="{0D108BD9-81ED-4DB2-BD59-A6C34878D82A}">
                    <a16:rowId xmlns:a16="http://schemas.microsoft.com/office/drawing/2014/main" val="3006566527"/>
                  </a:ext>
                </a:extLst>
              </a:tr>
            </a:tbl>
          </a:graphicData>
        </a:graphic>
      </p:graphicFrame>
      <p:pic>
        <p:nvPicPr>
          <p:cNvPr id="16" name="Picture 15" descr="Text, whiteboard&#10;&#10;Description automatically generated">
            <a:extLst>
              <a:ext uri="{FF2B5EF4-FFF2-40B4-BE49-F238E27FC236}">
                <a16:creationId xmlns:a16="http://schemas.microsoft.com/office/drawing/2014/main" id="{AC50C08D-9E1D-473C-B616-A748DD610E27}"/>
              </a:ext>
            </a:extLst>
          </p:cNvPr>
          <p:cNvPicPr>
            <a:picLocks noChangeAspect="1"/>
          </p:cNvPicPr>
          <p:nvPr/>
        </p:nvPicPr>
        <p:blipFill>
          <a:blip r:embed="rId4"/>
          <a:stretch>
            <a:fillRect/>
          </a:stretch>
        </p:blipFill>
        <p:spPr>
          <a:xfrm>
            <a:off x="724667" y="825449"/>
            <a:ext cx="1722269" cy="708721"/>
          </a:xfrm>
          <a:prstGeom prst="rect">
            <a:avLst/>
          </a:prstGeom>
        </p:spPr>
      </p:pic>
      <p:graphicFrame>
        <p:nvGraphicFramePr>
          <p:cNvPr id="17" name="Table 9">
            <a:extLst>
              <a:ext uri="{FF2B5EF4-FFF2-40B4-BE49-F238E27FC236}">
                <a16:creationId xmlns:a16="http://schemas.microsoft.com/office/drawing/2014/main" id="{BBE7C41B-D7E5-4A06-BA74-D1E2F05EF89F}"/>
              </a:ext>
            </a:extLst>
          </p:cNvPr>
          <p:cNvGraphicFramePr>
            <a:graphicFrameLocks noGrp="1"/>
          </p:cNvGraphicFramePr>
          <p:nvPr>
            <p:extLst>
              <p:ext uri="{D42A27DB-BD31-4B8C-83A1-F6EECF244321}">
                <p14:modId xmlns:p14="http://schemas.microsoft.com/office/powerpoint/2010/main" val="3110324561"/>
              </p:ext>
            </p:extLst>
          </p:nvPr>
        </p:nvGraphicFramePr>
        <p:xfrm>
          <a:off x="3805310" y="2412903"/>
          <a:ext cx="752621" cy="701040"/>
        </p:xfrm>
        <a:graphic>
          <a:graphicData uri="http://schemas.openxmlformats.org/drawingml/2006/table">
            <a:tbl>
              <a:tblPr firstRow="1" bandRow="1">
                <a:tableStyleId>{891A1956-3D7E-41C0-9DF7-105A978C6925}</a:tableStyleId>
              </a:tblPr>
              <a:tblGrid>
                <a:gridCol w="752621">
                  <a:extLst>
                    <a:ext uri="{9D8B030D-6E8A-4147-A177-3AD203B41FA5}">
                      <a16:colId xmlns:a16="http://schemas.microsoft.com/office/drawing/2014/main" val="3304257195"/>
                    </a:ext>
                  </a:extLst>
                </a:gridCol>
              </a:tblGrid>
              <a:tr h="662234">
                <a:tc>
                  <a:txBody>
                    <a:bodyPr/>
                    <a:lstStyle/>
                    <a:p>
                      <a:pPr algn="ctr"/>
                      <a:r>
                        <a:rPr lang="en-US" sz="4000" dirty="0"/>
                        <a:t>14</a:t>
                      </a:r>
                    </a:p>
                  </a:txBody>
                  <a:tcPr/>
                </a:tc>
                <a:extLst>
                  <a:ext uri="{0D108BD9-81ED-4DB2-BD59-A6C34878D82A}">
                    <a16:rowId xmlns:a16="http://schemas.microsoft.com/office/drawing/2014/main" val="3006566527"/>
                  </a:ext>
                </a:extLst>
              </a:tr>
            </a:tbl>
          </a:graphicData>
        </a:graphic>
      </p:graphicFrame>
      <p:pic>
        <p:nvPicPr>
          <p:cNvPr id="19" name="Picture 18" descr="Text&#10;&#10;Description automatically generated with medium confidence">
            <a:extLst>
              <a:ext uri="{FF2B5EF4-FFF2-40B4-BE49-F238E27FC236}">
                <a16:creationId xmlns:a16="http://schemas.microsoft.com/office/drawing/2014/main" id="{9B8CF8DC-30FF-4C33-98AC-927F5C11011D}"/>
              </a:ext>
            </a:extLst>
          </p:cNvPr>
          <p:cNvPicPr>
            <a:picLocks noChangeAspect="1"/>
          </p:cNvPicPr>
          <p:nvPr/>
        </p:nvPicPr>
        <p:blipFill>
          <a:blip r:embed="rId5"/>
          <a:stretch>
            <a:fillRect/>
          </a:stretch>
        </p:blipFill>
        <p:spPr>
          <a:xfrm>
            <a:off x="711859" y="821909"/>
            <a:ext cx="1747884" cy="715800"/>
          </a:xfrm>
          <a:prstGeom prst="rect">
            <a:avLst/>
          </a:prstGeom>
        </p:spPr>
      </p:pic>
      <p:graphicFrame>
        <p:nvGraphicFramePr>
          <p:cNvPr id="20" name="Table 9">
            <a:extLst>
              <a:ext uri="{FF2B5EF4-FFF2-40B4-BE49-F238E27FC236}">
                <a16:creationId xmlns:a16="http://schemas.microsoft.com/office/drawing/2014/main" id="{F3F35955-D5A2-47EF-8D92-8AFFF22CF20F}"/>
              </a:ext>
            </a:extLst>
          </p:cNvPr>
          <p:cNvGraphicFramePr>
            <a:graphicFrameLocks noGrp="1"/>
          </p:cNvGraphicFramePr>
          <p:nvPr>
            <p:extLst>
              <p:ext uri="{D42A27DB-BD31-4B8C-83A1-F6EECF244321}">
                <p14:modId xmlns:p14="http://schemas.microsoft.com/office/powerpoint/2010/main" val="203514317"/>
              </p:ext>
            </p:extLst>
          </p:nvPr>
        </p:nvGraphicFramePr>
        <p:xfrm>
          <a:off x="4557931" y="2412903"/>
          <a:ext cx="752621" cy="701040"/>
        </p:xfrm>
        <a:graphic>
          <a:graphicData uri="http://schemas.openxmlformats.org/drawingml/2006/table">
            <a:tbl>
              <a:tblPr firstRow="1" bandRow="1">
                <a:tableStyleId>{891A1956-3D7E-41C0-9DF7-105A978C6925}</a:tableStyleId>
              </a:tblPr>
              <a:tblGrid>
                <a:gridCol w="752621">
                  <a:extLst>
                    <a:ext uri="{9D8B030D-6E8A-4147-A177-3AD203B41FA5}">
                      <a16:colId xmlns:a16="http://schemas.microsoft.com/office/drawing/2014/main" val="3304257195"/>
                    </a:ext>
                  </a:extLst>
                </a:gridCol>
              </a:tblGrid>
              <a:tr h="662234">
                <a:tc>
                  <a:txBody>
                    <a:bodyPr/>
                    <a:lstStyle/>
                    <a:p>
                      <a:pPr algn="ctr"/>
                      <a:r>
                        <a:rPr lang="en-US" sz="4000" dirty="0"/>
                        <a:t>1</a:t>
                      </a:r>
                    </a:p>
                  </a:txBody>
                  <a:tcPr/>
                </a:tc>
                <a:extLst>
                  <a:ext uri="{0D108BD9-81ED-4DB2-BD59-A6C34878D82A}">
                    <a16:rowId xmlns:a16="http://schemas.microsoft.com/office/drawing/2014/main" val="3006566527"/>
                  </a:ext>
                </a:extLst>
              </a:tr>
            </a:tbl>
          </a:graphicData>
        </a:graphic>
      </p:graphicFrame>
      <p:pic>
        <p:nvPicPr>
          <p:cNvPr id="22" name="Picture 21" descr="Text&#10;&#10;Description automatically generated with low confidence">
            <a:extLst>
              <a:ext uri="{FF2B5EF4-FFF2-40B4-BE49-F238E27FC236}">
                <a16:creationId xmlns:a16="http://schemas.microsoft.com/office/drawing/2014/main" id="{942E28AF-7214-4D82-A636-B78FCC5ABA75}"/>
              </a:ext>
            </a:extLst>
          </p:cNvPr>
          <p:cNvPicPr>
            <a:picLocks noChangeAspect="1"/>
          </p:cNvPicPr>
          <p:nvPr/>
        </p:nvPicPr>
        <p:blipFill>
          <a:blip r:embed="rId6"/>
          <a:stretch>
            <a:fillRect/>
          </a:stretch>
        </p:blipFill>
        <p:spPr>
          <a:xfrm>
            <a:off x="733526" y="878252"/>
            <a:ext cx="1737511" cy="662997"/>
          </a:xfrm>
          <a:prstGeom prst="rect">
            <a:avLst/>
          </a:prstGeom>
        </p:spPr>
      </p:pic>
      <p:graphicFrame>
        <p:nvGraphicFramePr>
          <p:cNvPr id="23" name="Table 9">
            <a:extLst>
              <a:ext uri="{FF2B5EF4-FFF2-40B4-BE49-F238E27FC236}">
                <a16:creationId xmlns:a16="http://schemas.microsoft.com/office/drawing/2014/main" id="{5511FC3B-4C8F-44E6-B102-3D4E563B5E60}"/>
              </a:ext>
            </a:extLst>
          </p:cNvPr>
          <p:cNvGraphicFramePr>
            <a:graphicFrameLocks noGrp="1"/>
          </p:cNvGraphicFramePr>
          <p:nvPr>
            <p:extLst>
              <p:ext uri="{D42A27DB-BD31-4B8C-83A1-F6EECF244321}">
                <p14:modId xmlns:p14="http://schemas.microsoft.com/office/powerpoint/2010/main" val="446279072"/>
              </p:ext>
            </p:extLst>
          </p:nvPr>
        </p:nvGraphicFramePr>
        <p:xfrm>
          <a:off x="5310552" y="2412903"/>
          <a:ext cx="752621" cy="701040"/>
        </p:xfrm>
        <a:graphic>
          <a:graphicData uri="http://schemas.openxmlformats.org/drawingml/2006/table">
            <a:tbl>
              <a:tblPr firstRow="1" bandRow="1">
                <a:tableStyleId>{891A1956-3D7E-41C0-9DF7-105A978C6925}</a:tableStyleId>
              </a:tblPr>
              <a:tblGrid>
                <a:gridCol w="752621">
                  <a:extLst>
                    <a:ext uri="{9D8B030D-6E8A-4147-A177-3AD203B41FA5}">
                      <a16:colId xmlns:a16="http://schemas.microsoft.com/office/drawing/2014/main" val="3304257195"/>
                    </a:ext>
                  </a:extLst>
                </a:gridCol>
              </a:tblGrid>
              <a:tr h="662234">
                <a:tc>
                  <a:txBody>
                    <a:bodyPr/>
                    <a:lstStyle/>
                    <a:p>
                      <a:pPr algn="ctr"/>
                      <a:r>
                        <a:rPr lang="en-US" sz="4000" dirty="0"/>
                        <a:t>6</a:t>
                      </a:r>
                    </a:p>
                  </a:txBody>
                  <a:tcPr/>
                </a:tc>
                <a:extLst>
                  <a:ext uri="{0D108BD9-81ED-4DB2-BD59-A6C34878D82A}">
                    <a16:rowId xmlns:a16="http://schemas.microsoft.com/office/drawing/2014/main" val="3006566527"/>
                  </a:ext>
                </a:extLst>
              </a:tr>
            </a:tbl>
          </a:graphicData>
        </a:graphic>
      </p:graphicFrame>
      <p:pic>
        <p:nvPicPr>
          <p:cNvPr id="26" name="Picture 25">
            <a:extLst>
              <a:ext uri="{FF2B5EF4-FFF2-40B4-BE49-F238E27FC236}">
                <a16:creationId xmlns:a16="http://schemas.microsoft.com/office/drawing/2014/main" id="{E8C827D8-786F-4981-AA81-A77ACF1CAB6B}"/>
              </a:ext>
            </a:extLst>
          </p:cNvPr>
          <p:cNvPicPr>
            <a:picLocks noChangeAspect="1"/>
          </p:cNvPicPr>
          <p:nvPr/>
        </p:nvPicPr>
        <p:blipFill>
          <a:blip r:embed="rId7"/>
          <a:stretch>
            <a:fillRect/>
          </a:stretch>
        </p:blipFill>
        <p:spPr>
          <a:xfrm>
            <a:off x="655757" y="827491"/>
            <a:ext cx="1714649" cy="853514"/>
          </a:xfrm>
          <a:prstGeom prst="rect">
            <a:avLst/>
          </a:prstGeom>
        </p:spPr>
      </p:pic>
      <p:sp>
        <p:nvSpPr>
          <p:cNvPr id="27" name="TextBox 26">
            <a:extLst>
              <a:ext uri="{FF2B5EF4-FFF2-40B4-BE49-F238E27FC236}">
                <a16:creationId xmlns:a16="http://schemas.microsoft.com/office/drawing/2014/main" id="{6FA459A1-30C9-4C6E-B1E1-1EC59545FB38}"/>
              </a:ext>
            </a:extLst>
          </p:cNvPr>
          <p:cNvSpPr txBox="1"/>
          <p:nvPr/>
        </p:nvSpPr>
        <p:spPr>
          <a:xfrm rot="5400000">
            <a:off x="2505018" y="3799309"/>
            <a:ext cx="184796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front</a:t>
            </a:r>
          </a:p>
        </p:txBody>
      </p:sp>
      <p:pic>
        <p:nvPicPr>
          <p:cNvPr id="29" name="Picture 28">
            <a:extLst>
              <a:ext uri="{FF2B5EF4-FFF2-40B4-BE49-F238E27FC236}">
                <a16:creationId xmlns:a16="http://schemas.microsoft.com/office/drawing/2014/main" id="{1724E6A9-523A-4EEE-BC72-9A7D14E8EA63}"/>
              </a:ext>
            </a:extLst>
          </p:cNvPr>
          <p:cNvPicPr>
            <a:picLocks noChangeAspect="1"/>
          </p:cNvPicPr>
          <p:nvPr/>
        </p:nvPicPr>
        <p:blipFill>
          <a:blip r:embed="rId8"/>
          <a:stretch>
            <a:fillRect/>
          </a:stretch>
        </p:blipFill>
        <p:spPr>
          <a:xfrm>
            <a:off x="1844904" y="1717364"/>
            <a:ext cx="1204064" cy="2598645"/>
          </a:xfrm>
          <a:prstGeom prst="rect">
            <a:avLst/>
          </a:prstGeom>
        </p:spPr>
      </p:pic>
    </p:spTree>
    <p:extLst>
      <p:ext uri="{BB962C8B-B14F-4D97-AF65-F5344CB8AC3E}">
        <p14:creationId xmlns:p14="http://schemas.microsoft.com/office/powerpoint/2010/main" val="4180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CBE8DA-7F0D-413B-ACF2-377180F97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Google Shape;499;p18">
            <a:extLst>
              <a:ext uri="{FF2B5EF4-FFF2-40B4-BE49-F238E27FC236}">
                <a16:creationId xmlns:a16="http://schemas.microsoft.com/office/drawing/2014/main" id="{B3F7CDD3-C0EA-46CF-9B6B-E50920166D89}"/>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Functions </a:t>
            </a:r>
            <a:endParaRPr lang="en-US" sz="4000" dirty="0">
              <a:solidFill>
                <a:schemeClr val="accent2"/>
              </a:solidFill>
              <a:latin typeface="Oswald" panose="00000500000000000000" pitchFamily="2" charset="0"/>
            </a:endParaRPr>
          </a:p>
        </p:txBody>
      </p:sp>
      <p:graphicFrame>
        <p:nvGraphicFramePr>
          <p:cNvPr id="4" name="Google Shape;579;p25">
            <a:extLst>
              <a:ext uri="{FF2B5EF4-FFF2-40B4-BE49-F238E27FC236}">
                <a16:creationId xmlns:a16="http://schemas.microsoft.com/office/drawing/2014/main" id="{CC499772-7608-4302-9C52-927574C5B655}"/>
              </a:ext>
            </a:extLst>
          </p:cNvPr>
          <p:cNvGraphicFramePr/>
          <p:nvPr>
            <p:extLst>
              <p:ext uri="{D42A27DB-BD31-4B8C-83A1-F6EECF244321}">
                <p14:modId xmlns:p14="http://schemas.microsoft.com/office/powerpoint/2010/main" val="954829703"/>
              </p:ext>
            </p:extLst>
          </p:nvPr>
        </p:nvGraphicFramePr>
        <p:xfrm>
          <a:off x="770206" y="1285954"/>
          <a:ext cx="7603587" cy="2380544"/>
        </p:xfrm>
        <a:graphic>
          <a:graphicData uri="http://schemas.openxmlformats.org/drawingml/2006/table">
            <a:tbl>
              <a:tblPr>
                <a:noFill/>
                <a:tableStyleId>{891A1956-3D7E-41C0-9DF7-105A978C6925}</a:tableStyleId>
              </a:tblPr>
              <a:tblGrid>
                <a:gridCol w="3161714">
                  <a:extLst>
                    <a:ext uri="{9D8B030D-6E8A-4147-A177-3AD203B41FA5}">
                      <a16:colId xmlns:a16="http://schemas.microsoft.com/office/drawing/2014/main" val="20000"/>
                    </a:ext>
                  </a:extLst>
                </a:gridCol>
                <a:gridCol w="4441873">
                  <a:extLst>
                    <a:ext uri="{9D8B030D-6E8A-4147-A177-3AD203B41FA5}">
                      <a16:colId xmlns:a16="http://schemas.microsoft.com/office/drawing/2014/main" val="4248658093"/>
                    </a:ext>
                  </a:extLst>
                </a:gridCol>
              </a:tblGrid>
              <a:tr h="405949">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Function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Meaning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4927">
                <a:tc>
                  <a:txBody>
                    <a:bodyPr/>
                    <a:lstStyle/>
                    <a:p>
                      <a:pPr marL="0" lvl="0" indent="0" algn="ctr" rtl="0">
                        <a:spcBef>
                          <a:spcPts val="0"/>
                        </a:spcBef>
                        <a:spcAft>
                          <a:spcPts val="0"/>
                        </a:spcAft>
                        <a:buNone/>
                      </a:pPr>
                      <a:r>
                        <a:rPr lang="en-US" sz="1600" dirty="0">
                          <a:latin typeface="Oswald" panose="00000500000000000000" pitchFamily="2" charset="0"/>
                        </a:rPr>
                        <a:t>empty()</a:t>
                      </a:r>
                      <a:endParaRPr lang="en-US" sz="1600" b="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whether the queue is empty.</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Size()</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the size of the queue</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341342775"/>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front()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a reference to the front element of the queue</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786760624"/>
                  </a:ext>
                </a:extLst>
              </a:tr>
              <a:tr h="3787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push(g)</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Adds the element ‘g’ at the top of the queue</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67387413"/>
                  </a:ext>
                </a:extLst>
              </a:tr>
              <a:tr h="4506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Oswald" panose="00000500000000000000" pitchFamily="2" charset="0"/>
                          <a:ea typeface="Source Sans Pro"/>
                          <a:cs typeface="Source Sans Pro"/>
                          <a:sym typeface="Source Sans Pro"/>
                        </a:rPr>
                        <a:t>pop()</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Deletes the front element of the queue</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3831227648"/>
                  </a:ext>
                </a:extLst>
              </a:tr>
            </a:tbl>
          </a:graphicData>
        </a:graphic>
      </p:graphicFrame>
    </p:spTree>
    <p:extLst>
      <p:ext uri="{BB962C8B-B14F-4D97-AF65-F5344CB8AC3E}">
        <p14:creationId xmlns:p14="http://schemas.microsoft.com/office/powerpoint/2010/main" val="294643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7F6DF-AD1B-4372-B177-E341754D4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499;p18">
            <a:extLst>
              <a:ext uri="{FF2B5EF4-FFF2-40B4-BE49-F238E27FC236}">
                <a16:creationId xmlns:a16="http://schemas.microsoft.com/office/drawing/2014/main" id="{B895AFB5-F3C2-4823-8C36-9B23F8310900}"/>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Practice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940CA3-B07E-4F48-957D-083924069FCE}"/>
                  </a:ext>
                </a:extLst>
              </p:cNvPr>
              <p:cNvSpPr txBox="1"/>
              <p:nvPr/>
            </p:nvSpPr>
            <p:spPr>
              <a:xfrm>
                <a:off x="309489" y="935502"/>
                <a:ext cx="8651631" cy="1200329"/>
              </a:xfrm>
              <a:prstGeom prst="rect">
                <a:avLst/>
              </a:prstGeom>
              <a:noFill/>
            </p:spPr>
            <p:txBody>
              <a:bodyPr wrap="square" rtlCol="0">
                <a:spAutoFit/>
              </a:bodyPr>
              <a:lstStyle/>
              <a:p>
                <a:r>
                  <a:rPr lang="en-US" sz="1800" dirty="0"/>
                  <a:t>N person will go to bank to withdraw money with value </a:t>
                </a:r>
                <a14:m>
                  <m:oMath xmlns:m="http://schemas.openxmlformats.org/officeDocument/2006/math">
                    <m:sSub>
                      <m:sSubPr>
                        <m:ctrlPr>
                          <a:rPr lang="en-US" sz="180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𝑎</m:t>
                        </m:r>
                      </m:e>
                      <m:sub>
                        <m:r>
                          <a:rPr lang="en-US" sz="1800" b="0" i="1" smtClean="0">
                            <a:solidFill>
                              <a:srgbClr val="FF0000"/>
                            </a:solidFill>
                            <a:latin typeface="Cambria Math" panose="02040503050406030204" pitchFamily="18" charset="0"/>
                          </a:rPr>
                          <m:t>𝑖</m:t>
                        </m:r>
                      </m:sub>
                    </m:sSub>
                    <m:r>
                      <a:rPr lang="en-US" sz="1800" b="0" i="1" smtClean="0">
                        <a:solidFill>
                          <a:srgbClr val="FF0000"/>
                        </a:solidFill>
                        <a:latin typeface="Cambria Math" panose="02040503050406030204" pitchFamily="18" charset="0"/>
                      </a:rPr>
                      <m:t> $ </m:t>
                    </m:r>
                  </m:oMath>
                </a14:m>
                <a:r>
                  <a:rPr lang="en-US" sz="1800" dirty="0"/>
                  <a:t>, but unfortunately bank will not give any one more than </a:t>
                </a:r>
                <a14:m>
                  <m:oMath xmlns:m="http://schemas.openxmlformats.org/officeDocument/2006/math">
                    <m:r>
                      <a:rPr lang="en-US" sz="1800" i="1" dirty="0" smtClean="0">
                        <a:solidFill>
                          <a:srgbClr val="FF0000"/>
                        </a:solidFill>
                        <a:latin typeface="Cambria Math" panose="02040503050406030204" pitchFamily="18" charset="0"/>
                      </a:rPr>
                      <m:t>𝑋</m:t>
                    </m:r>
                    <m:r>
                      <a:rPr lang="en-US" sz="1800" i="1" dirty="0" smtClean="0">
                        <a:solidFill>
                          <a:srgbClr val="FF0000"/>
                        </a:solidFill>
                        <a:latin typeface="Cambria Math" panose="02040503050406030204" pitchFamily="18" charset="0"/>
                      </a:rPr>
                      <m:t> $ </m:t>
                    </m:r>
                  </m:oMath>
                </a14:m>
                <a:r>
                  <a:rPr lang="en-US" sz="1800" dirty="0"/>
                  <a:t>, if person </a:t>
                </a:r>
                <a14:m>
                  <m:oMath xmlns:m="http://schemas.openxmlformats.org/officeDocument/2006/math">
                    <m:r>
                      <a:rPr lang="en-US" sz="1800" i="1" dirty="0" smtClean="0">
                        <a:solidFill>
                          <a:srgbClr val="FF0000"/>
                        </a:solidFill>
                        <a:latin typeface="Cambria Math" panose="02040503050406030204" pitchFamily="18" charset="0"/>
                      </a:rPr>
                      <m:t>𝑖</m:t>
                    </m:r>
                  </m:oMath>
                </a14:m>
                <a:r>
                  <a:rPr lang="en-US" sz="1800" dirty="0"/>
                  <a:t> need to withdraw more than </a:t>
                </a:r>
                <a14:m>
                  <m:oMath xmlns:m="http://schemas.openxmlformats.org/officeDocument/2006/math">
                    <m:r>
                      <a:rPr lang="en-US" sz="1800" i="1" dirty="0" smtClean="0">
                        <a:solidFill>
                          <a:srgbClr val="FF0000"/>
                        </a:solidFill>
                        <a:latin typeface="Cambria Math" panose="02040503050406030204" pitchFamily="18" charset="0"/>
                      </a:rPr>
                      <m:t>𝑋</m:t>
                    </m:r>
                    <m:r>
                      <a:rPr lang="en-US" sz="1800" i="1" dirty="0" smtClean="0">
                        <a:solidFill>
                          <a:srgbClr val="FF0000"/>
                        </a:solidFill>
                        <a:latin typeface="Cambria Math" panose="02040503050406030204" pitchFamily="18" charset="0"/>
                      </a:rPr>
                      <m:t> $</m:t>
                    </m:r>
                  </m:oMath>
                </a14:m>
                <a:r>
                  <a:rPr lang="en-US" sz="1800" dirty="0">
                    <a:solidFill>
                      <a:srgbClr val="FF0000"/>
                    </a:solidFill>
                  </a:rPr>
                  <a:t> </a:t>
                </a:r>
                <a:r>
                  <a:rPr lang="en-US" sz="1800" dirty="0">
                    <a:solidFill>
                      <a:schemeClr val="tx1"/>
                    </a:solidFill>
                  </a:rPr>
                  <a:t>, he will take </a:t>
                </a:r>
                <a14:m>
                  <m:oMath xmlns:m="http://schemas.openxmlformats.org/officeDocument/2006/math">
                    <m:r>
                      <a:rPr lang="en-US" sz="1800" i="1" dirty="0" smtClean="0">
                        <a:solidFill>
                          <a:srgbClr val="FF0000"/>
                        </a:solidFill>
                        <a:latin typeface="Cambria Math" panose="02040503050406030204" pitchFamily="18" charset="0"/>
                      </a:rPr>
                      <m:t>𝑋</m:t>
                    </m:r>
                    <m:r>
                      <a:rPr lang="en-US" sz="1800" i="1" dirty="0" smtClean="0">
                        <a:solidFill>
                          <a:srgbClr val="FF0000"/>
                        </a:solidFill>
                        <a:latin typeface="Cambria Math" panose="02040503050406030204" pitchFamily="18" charset="0"/>
                      </a:rPr>
                      <m:t> $</m:t>
                    </m:r>
                  </m:oMath>
                </a14:m>
                <a:r>
                  <a:rPr lang="en-US" sz="1800" dirty="0">
                    <a:solidFill>
                      <a:schemeClr val="tx1"/>
                    </a:solidFill>
                  </a:rPr>
                  <a:t> and will back-to-back of queue.</a:t>
                </a:r>
              </a:p>
              <a:p>
                <a:r>
                  <a:rPr lang="en-US" sz="1800" b="1" dirty="0">
                    <a:solidFill>
                      <a:schemeClr val="tx1"/>
                    </a:solidFill>
                  </a:rPr>
                  <a:t>Print order of served persons.</a:t>
                </a:r>
              </a:p>
            </p:txBody>
          </p:sp>
        </mc:Choice>
        <mc:Fallback xmlns="">
          <p:sp>
            <p:nvSpPr>
              <p:cNvPr id="4" name="TextBox 3">
                <a:extLst>
                  <a:ext uri="{FF2B5EF4-FFF2-40B4-BE49-F238E27FC236}">
                    <a16:creationId xmlns:a16="http://schemas.microsoft.com/office/drawing/2014/main" id="{0C940CA3-B07E-4F48-957D-083924069FCE}"/>
                  </a:ext>
                </a:extLst>
              </p:cNvPr>
              <p:cNvSpPr txBox="1">
                <a:spLocks noRot="1" noChangeAspect="1" noMove="1" noResize="1" noEditPoints="1" noAdjustHandles="1" noChangeArrowheads="1" noChangeShapeType="1" noTextEdit="1"/>
              </p:cNvSpPr>
              <p:nvPr/>
            </p:nvSpPr>
            <p:spPr>
              <a:xfrm>
                <a:off x="309489" y="935502"/>
                <a:ext cx="8651631" cy="1200329"/>
              </a:xfrm>
              <a:prstGeom prst="rect">
                <a:avLst/>
              </a:prstGeom>
              <a:blipFill>
                <a:blip r:embed="rId2"/>
                <a:stretch>
                  <a:fillRect l="-634" t="-2538" r="-987" b="-7107"/>
                </a:stretch>
              </a:blipFill>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08544DEB-FA2D-462E-A6B5-A781C86735F6}"/>
              </a:ext>
            </a:extLst>
          </p:cNvPr>
          <p:cNvSpPr/>
          <p:nvPr/>
        </p:nvSpPr>
        <p:spPr>
          <a:xfrm>
            <a:off x="1146517" y="2555224"/>
            <a:ext cx="2546252" cy="1200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	input</a:t>
            </a:r>
          </a:p>
          <a:p>
            <a:pPr lvl="1"/>
            <a:r>
              <a:rPr lang="en-US" sz="2400" dirty="0"/>
              <a:t>5 10</a:t>
            </a:r>
          </a:p>
          <a:p>
            <a:pPr lvl="1"/>
            <a:r>
              <a:rPr lang="en-US" sz="2400" dirty="0"/>
              <a:t>8 12 6 11 9</a:t>
            </a:r>
          </a:p>
        </p:txBody>
      </p:sp>
      <p:sp>
        <p:nvSpPr>
          <p:cNvPr id="6" name="Rectangle: Rounded Corners 5">
            <a:extLst>
              <a:ext uri="{FF2B5EF4-FFF2-40B4-BE49-F238E27FC236}">
                <a16:creationId xmlns:a16="http://schemas.microsoft.com/office/drawing/2014/main" id="{85940FE1-A158-4734-BEAD-0299A5E8D83D}"/>
              </a:ext>
            </a:extLst>
          </p:cNvPr>
          <p:cNvSpPr/>
          <p:nvPr/>
        </p:nvSpPr>
        <p:spPr>
          <a:xfrm>
            <a:off x="5451233" y="2555223"/>
            <a:ext cx="2546252" cy="1200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Output</a:t>
            </a:r>
          </a:p>
          <a:p>
            <a:pPr algn="ctr"/>
            <a:r>
              <a:rPr lang="en-US" sz="2400" dirty="0"/>
              <a:t>1 3 5 2 4</a:t>
            </a:r>
          </a:p>
        </p:txBody>
      </p:sp>
    </p:spTree>
    <p:extLst>
      <p:ext uri="{BB962C8B-B14F-4D97-AF65-F5344CB8AC3E}">
        <p14:creationId xmlns:p14="http://schemas.microsoft.com/office/powerpoint/2010/main" val="307420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i="0" dirty="0">
                <a:solidFill>
                  <a:schemeClr val="bg1"/>
                </a:solidFill>
                <a:effectLst/>
                <a:latin typeface="Oswald" panose="00000500000000000000" pitchFamily="2" charset="0"/>
              </a:rPr>
              <a:t>Stack</a:t>
            </a:r>
            <a:endParaRPr lang="en-US" dirty="0">
              <a:solidFill>
                <a:schemeClr val="bg1"/>
              </a:solidFill>
              <a:latin typeface="Oswald" panose="00000500000000000000" pitchFamily="2" charset="0"/>
            </a:endParaRPr>
          </a:p>
        </p:txBody>
      </p:sp>
      <p:sp>
        <p:nvSpPr>
          <p:cNvPr id="486" name="Google Shape;486;p16"/>
          <p:cNvSpPr txBox="1">
            <a:spLocks noGrp="1"/>
          </p:cNvSpPr>
          <p:nvPr>
            <p:ph type="subTitle" idx="1"/>
          </p:nvPr>
        </p:nvSpPr>
        <p:spPr>
          <a:xfrm>
            <a:off x="413471"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The stack is a data structure that contains an ordered lists of values.</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789660-A95E-461B-892A-43E2E1F7D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Google Shape;499;p18">
            <a:extLst>
              <a:ext uri="{FF2B5EF4-FFF2-40B4-BE49-F238E27FC236}">
                <a16:creationId xmlns:a16="http://schemas.microsoft.com/office/drawing/2014/main" id="{537A1DBC-1F3E-4C1E-A56B-69A469FC823B}"/>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13" name="TextBox 12">
            <a:extLst>
              <a:ext uri="{FF2B5EF4-FFF2-40B4-BE49-F238E27FC236}">
                <a16:creationId xmlns:a16="http://schemas.microsoft.com/office/drawing/2014/main" id="{A2AFD59E-DDBA-4797-A940-4BF694B1691A}"/>
              </a:ext>
            </a:extLst>
          </p:cNvPr>
          <p:cNvSpPr txBox="1"/>
          <p:nvPr/>
        </p:nvSpPr>
        <p:spPr>
          <a:xfrm>
            <a:off x="597907" y="981286"/>
            <a:ext cx="8233218" cy="646331"/>
          </a:xfrm>
          <a:prstGeom prst="rect">
            <a:avLst/>
          </a:prstGeom>
          <a:noFill/>
        </p:spPr>
        <p:txBody>
          <a:bodyPr wrap="square">
            <a:spAutoFit/>
          </a:bodyPr>
          <a:lstStyle/>
          <a:p>
            <a:r>
              <a:rPr lang="en-US" sz="1800" dirty="0">
                <a:solidFill>
                  <a:srgbClr val="FF0000"/>
                </a:solidFill>
                <a:latin typeface="Oswald" panose="00000500000000000000" pitchFamily="2" charset="0"/>
              </a:rPr>
              <a:t>Stack</a:t>
            </a:r>
            <a:r>
              <a:rPr lang="en-US" sz="1800" dirty="0">
                <a:latin typeface="Oswald" panose="00000500000000000000" pitchFamily="2" charset="0"/>
              </a:rPr>
              <a:t> is a Last In First Out </a:t>
            </a:r>
            <a:r>
              <a:rPr lang="en-US" sz="1800" dirty="0">
                <a:solidFill>
                  <a:srgbClr val="FF0000"/>
                </a:solidFill>
                <a:latin typeface="Oswald" panose="00000500000000000000" pitchFamily="2" charset="0"/>
              </a:rPr>
              <a:t>(LIFO)  </a:t>
            </a:r>
            <a:r>
              <a:rPr lang="en-US" sz="1800" dirty="0">
                <a:solidFill>
                  <a:schemeClr val="tx1"/>
                </a:solidFill>
                <a:latin typeface="Oswald" panose="00000500000000000000" pitchFamily="2" charset="0"/>
              </a:rPr>
              <a:t>/  First In Last Out </a:t>
            </a:r>
            <a:r>
              <a:rPr lang="en-US" sz="1800" dirty="0">
                <a:solidFill>
                  <a:srgbClr val="FF0000"/>
                </a:solidFill>
                <a:latin typeface="Oswald" panose="00000500000000000000" pitchFamily="2" charset="0"/>
              </a:rPr>
              <a:t>(FILO) </a:t>
            </a:r>
            <a:r>
              <a:rPr lang="en-US" sz="1800" dirty="0">
                <a:latin typeface="Oswald" panose="00000500000000000000" pitchFamily="2" charset="0"/>
              </a:rPr>
              <a:t>data structure that supports three operations:</a:t>
            </a:r>
          </a:p>
        </p:txBody>
      </p:sp>
      <p:sp>
        <p:nvSpPr>
          <p:cNvPr id="16" name="TextBox 15">
            <a:extLst>
              <a:ext uri="{FF2B5EF4-FFF2-40B4-BE49-F238E27FC236}">
                <a16:creationId xmlns:a16="http://schemas.microsoft.com/office/drawing/2014/main" id="{71B47E54-06C1-4D7B-8A92-BAD5DA5D83B9}"/>
              </a:ext>
            </a:extLst>
          </p:cNvPr>
          <p:cNvSpPr txBox="1"/>
          <p:nvPr/>
        </p:nvSpPr>
        <p:spPr>
          <a:xfrm>
            <a:off x="689318" y="1759249"/>
            <a:ext cx="5169876" cy="369332"/>
          </a:xfrm>
          <a:prstGeom prst="rect">
            <a:avLst/>
          </a:prstGeom>
          <a:noFill/>
        </p:spPr>
        <p:txBody>
          <a:bodyPr wrap="square">
            <a:spAutoFit/>
          </a:bodyPr>
          <a:lstStyle/>
          <a:p>
            <a:r>
              <a:rPr lang="en-US" sz="1800" b="1" dirty="0">
                <a:latin typeface="Oswald" panose="00000500000000000000" pitchFamily="2" charset="0"/>
              </a:rPr>
              <a:t>Push</a:t>
            </a:r>
            <a:r>
              <a:rPr lang="en-US" sz="1800" dirty="0">
                <a:latin typeface="Oswald" panose="00000500000000000000" pitchFamily="2" charset="0"/>
              </a:rPr>
              <a:t> : which adds an element to the top of the stack.</a:t>
            </a:r>
          </a:p>
        </p:txBody>
      </p:sp>
      <p:sp>
        <p:nvSpPr>
          <p:cNvPr id="17" name="TextBox 16">
            <a:extLst>
              <a:ext uri="{FF2B5EF4-FFF2-40B4-BE49-F238E27FC236}">
                <a16:creationId xmlns:a16="http://schemas.microsoft.com/office/drawing/2014/main" id="{384B02FE-581D-46F9-ABD3-2F9B5F1857D3}"/>
              </a:ext>
            </a:extLst>
          </p:cNvPr>
          <p:cNvSpPr txBox="1"/>
          <p:nvPr/>
        </p:nvSpPr>
        <p:spPr>
          <a:xfrm>
            <a:off x="687513" y="2387084"/>
            <a:ext cx="5169875" cy="369332"/>
          </a:xfrm>
          <a:prstGeom prst="rect">
            <a:avLst/>
          </a:prstGeom>
          <a:noFill/>
        </p:spPr>
        <p:txBody>
          <a:bodyPr wrap="square">
            <a:spAutoFit/>
          </a:bodyPr>
          <a:lstStyle/>
          <a:p>
            <a:r>
              <a:rPr lang="en-US" sz="1800" b="1" dirty="0">
                <a:latin typeface="Oswald" panose="00000500000000000000" pitchFamily="2" charset="0"/>
              </a:rPr>
              <a:t>Pop</a:t>
            </a:r>
            <a:r>
              <a:rPr lang="en-US" sz="1800" dirty="0">
                <a:latin typeface="Oswald" panose="00000500000000000000" pitchFamily="2" charset="0"/>
              </a:rPr>
              <a:t> : which removes an element from the top of the stack.</a:t>
            </a:r>
          </a:p>
        </p:txBody>
      </p:sp>
      <p:sp>
        <p:nvSpPr>
          <p:cNvPr id="18" name="TextBox 17">
            <a:extLst>
              <a:ext uri="{FF2B5EF4-FFF2-40B4-BE49-F238E27FC236}">
                <a16:creationId xmlns:a16="http://schemas.microsoft.com/office/drawing/2014/main" id="{BB15DF08-0A14-4078-9722-DCB629850E5B}"/>
              </a:ext>
            </a:extLst>
          </p:cNvPr>
          <p:cNvSpPr txBox="1"/>
          <p:nvPr/>
        </p:nvSpPr>
        <p:spPr>
          <a:xfrm>
            <a:off x="687513" y="3042242"/>
            <a:ext cx="5570805" cy="369332"/>
          </a:xfrm>
          <a:prstGeom prst="rect">
            <a:avLst/>
          </a:prstGeom>
          <a:noFill/>
        </p:spPr>
        <p:txBody>
          <a:bodyPr wrap="square">
            <a:spAutoFit/>
          </a:bodyPr>
          <a:lstStyle/>
          <a:p>
            <a:r>
              <a:rPr lang="en-US" sz="1800" b="1" dirty="0">
                <a:latin typeface="Oswald" panose="00000500000000000000" pitchFamily="2" charset="0"/>
              </a:rPr>
              <a:t>Top</a:t>
            </a:r>
            <a:r>
              <a:rPr lang="en-US" sz="1800" dirty="0">
                <a:latin typeface="Oswald" panose="00000500000000000000" pitchFamily="2" charset="0"/>
              </a:rPr>
              <a:t> : which retrieves the element at the top </a:t>
            </a:r>
            <a:r>
              <a:rPr lang="en-US" sz="1800" u="sng" dirty="0">
                <a:latin typeface="Oswald" panose="00000500000000000000" pitchFamily="2" charset="0"/>
              </a:rPr>
              <a:t>without</a:t>
            </a:r>
            <a:r>
              <a:rPr lang="en-US" sz="1800" dirty="0">
                <a:latin typeface="Oswald" panose="00000500000000000000" pitchFamily="2" charset="0"/>
              </a:rPr>
              <a:t> removing 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07EBF6C-E24D-4D1F-B3E7-21FFEB1DD3D9}"/>
                  </a:ext>
                </a:extLst>
              </p:cNvPr>
              <p:cNvSpPr txBox="1"/>
              <p:nvPr/>
            </p:nvSpPr>
            <p:spPr>
              <a:xfrm>
                <a:off x="7113027" y="2232041"/>
                <a:ext cx="111134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dirty="0" smtClean="0">
                          <a:solidFill>
                            <a:srgbClr val="FF0000"/>
                          </a:solidFill>
                          <a:latin typeface="Cambria Math" panose="02040503050406030204" pitchFamily="18" charset="0"/>
                        </a:rPr>
                        <m:t>𝑂</m:t>
                      </m:r>
                      <m:r>
                        <a:rPr lang="en-US" sz="3600" i="1" dirty="0" smtClean="0">
                          <a:solidFill>
                            <a:srgbClr val="FF0000"/>
                          </a:solidFill>
                          <a:latin typeface="Cambria Math" panose="02040503050406030204" pitchFamily="18" charset="0"/>
                        </a:rPr>
                        <m:t>(</m:t>
                      </m:r>
                      <m:r>
                        <a:rPr lang="en-US" sz="3600" i="1" dirty="0" smtClean="0">
                          <a:solidFill>
                            <a:srgbClr val="FF0000"/>
                          </a:solidFill>
                          <a:latin typeface="Cambria Math" panose="02040503050406030204" pitchFamily="18" charset="0"/>
                        </a:rPr>
                        <m:t>1</m:t>
                      </m:r>
                      <m:r>
                        <a:rPr lang="en-US" sz="3600" i="1" dirty="0" smtClean="0">
                          <a:solidFill>
                            <a:srgbClr val="FF0000"/>
                          </a:solidFill>
                          <a:latin typeface="Cambria Math" panose="02040503050406030204" pitchFamily="18" charset="0"/>
                        </a:rPr>
                        <m:t>)</m:t>
                      </m:r>
                    </m:oMath>
                  </m:oMathPara>
                </a14:m>
                <a:endParaRPr lang="en-US" sz="3600" dirty="0">
                  <a:solidFill>
                    <a:srgbClr val="FF0000"/>
                  </a:solidFill>
                  <a:latin typeface="Oswald" panose="00000500000000000000" pitchFamily="2" charset="0"/>
                </a:endParaRPr>
              </a:p>
            </p:txBody>
          </p:sp>
        </mc:Choice>
        <mc:Fallback xmlns="">
          <p:sp>
            <p:nvSpPr>
              <p:cNvPr id="19" name="TextBox 18">
                <a:extLst>
                  <a:ext uri="{FF2B5EF4-FFF2-40B4-BE49-F238E27FC236}">
                    <a16:creationId xmlns:a16="http://schemas.microsoft.com/office/drawing/2014/main" id="{D07EBF6C-E24D-4D1F-B3E7-21FFEB1DD3D9}"/>
                  </a:ext>
                </a:extLst>
              </p:cNvPr>
              <p:cNvSpPr txBox="1">
                <a:spLocks noRot="1" noChangeAspect="1" noMove="1" noResize="1" noEditPoints="1" noAdjustHandles="1" noChangeArrowheads="1" noChangeShapeType="1" noTextEdit="1"/>
              </p:cNvSpPr>
              <p:nvPr/>
            </p:nvSpPr>
            <p:spPr>
              <a:xfrm>
                <a:off x="7113027" y="2232041"/>
                <a:ext cx="1111348" cy="646331"/>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A7062E8-D6CF-4C82-B3DC-8F52E1D39500}"/>
              </a:ext>
            </a:extLst>
          </p:cNvPr>
          <p:cNvSpPr txBox="1"/>
          <p:nvPr/>
        </p:nvSpPr>
        <p:spPr>
          <a:xfrm>
            <a:off x="6297098" y="1236028"/>
            <a:ext cx="815929" cy="2246769"/>
          </a:xfrm>
          <a:prstGeom prst="rect">
            <a:avLst/>
          </a:prstGeom>
          <a:noFill/>
        </p:spPr>
        <p:txBody>
          <a:bodyPr wrap="square">
            <a:spAutoFit/>
          </a:bodyPr>
          <a:lstStyle/>
          <a:p>
            <a:r>
              <a:rPr lang="en-US" sz="14000" dirty="0">
                <a:solidFill>
                  <a:srgbClr val="FF0000"/>
                </a:solidFill>
              </a:rPr>
              <a:t>}</a:t>
            </a:r>
            <a:endParaRPr lang="en-US" sz="14000" dirty="0"/>
          </a:p>
        </p:txBody>
      </p:sp>
      <p:sp>
        <p:nvSpPr>
          <p:cNvPr id="21" name="TextBox 20">
            <a:extLst>
              <a:ext uri="{FF2B5EF4-FFF2-40B4-BE49-F238E27FC236}">
                <a16:creationId xmlns:a16="http://schemas.microsoft.com/office/drawing/2014/main" id="{77875552-8474-4E40-A9C9-C69C744E132B}"/>
              </a:ext>
            </a:extLst>
          </p:cNvPr>
          <p:cNvSpPr txBox="1"/>
          <p:nvPr/>
        </p:nvSpPr>
        <p:spPr>
          <a:xfrm>
            <a:off x="543299" y="3864084"/>
            <a:ext cx="8057402" cy="276999"/>
          </a:xfrm>
          <a:prstGeom prst="rect">
            <a:avLst/>
          </a:prstGeom>
          <a:noFill/>
        </p:spPr>
        <p:txBody>
          <a:bodyPr wrap="square" rtlCol="0">
            <a:spAutoFit/>
          </a:bodyPr>
          <a:lstStyle/>
          <a:p>
            <a:pPr algn="ctr"/>
            <a:r>
              <a:rPr lang="en-US" sz="1200" dirty="0">
                <a:latin typeface="Oswald" panose="00000500000000000000" pitchFamily="2" charset="0"/>
              </a:rPr>
              <a:t>We can describe stack as  N dishes we must take the last dish first, we can’t take first one firstly  </a:t>
            </a:r>
          </a:p>
        </p:txBody>
      </p:sp>
    </p:spTree>
    <p:extLst>
      <p:ext uri="{BB962C8B-B14F-4D97-AF65-F5344CB8AC3E}">
        <p14:creationId xmlns:p14="http://schemas.microsoft.com/office/powerpoint/2010/main" val="183692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900" decel="100000" fill="hold"/>
                                        <p:tgtEl>
                                          <p:spTgt spid="1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3BE73A-E161-40E7-87E2-E2E2E49796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Google Shape;499;p18">
            <a:extLst>
              <a:ext uri="{FF2B5EF4-FFF2-40B4-BE49-F238E27FC236}">
                <a16:creationId xmlns:a16="http://schemas.microsoft.com/office/drawing/2014/main" id="{768AB15D-D93E-4132-BDFB-2BA27E6B4B0E}"/>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rgbClr val="44DBF8"/>
                </a:solidFill>
                <a:latin typeface="Oswald" panose="00000500000000000000" pitchFamily="2" charset="0"/>
              </a:rPr>
              <a:t>Structure </a:t>
            </a:r>
          </a:p>
        </p:txBody>
      </p:sp>
      <p:pic>
        <p:nvPicPr>
          <p:cNvPr id="33" name="Picture 32" descr="Text&#10;&#10;Description automatically generated">
            <a:extLst>
              <a:ext uri="{FF2B5EF4-FFF2-40B4-BE49-F238E27FC236}">
                <a16:creationId xmlns:a16="http://schemas.microsoft.com/office/drawing/2014/main" id="{9D1FD427-F6EC-492C-B65C-CE4432688B97}"/>
              </a:ext>
            </a:extLst>
          </p:cNvPr>
          <p:cNvPicPr>
            <a:picLocks noChangeAspect="1"/>
          </p:cNvPicPr>
          <p:nvPr/>
        </p:nvPicPr>
        <p:blipFill>
          <a:blip r:embed="rId2"/>
          <a:stretch>
            <a:fillRect/>
          </a:stretch>
        </p:blipFill>
        <p:spPr>
          <a:xfrm>
            <a:off x="497000" y="915839"/>
            <a:ext cx="1341236" cy="624894"/>
          </a:xfrm>
          <a:prstGeom prst="rect">
            <a:avLst/>
          </a:prstGeom>
        </p:spPr>
      </p:pic>
      <p:graphicFrame>
        <p:nvGraphicFramePr>
          <p:cNvPr id="34" name="Table 34">
            <a:extLst>
              <a:ext uri="{FF2B5EF4-FFF2-40B4-BE49-F238E27FC236}">
                <a16:creationId xmlns:a16="http://schemas.microsoft.com/office/drawing/2014/main" id="{B021ACDF-48C1-4FB9-B12E-C3F4C1DE524E}"/>
              </a:ext>
            </a:extLst>
          </p:cNvPr>
          <p:cNvGraphicFramePr>
            <a:graphicFrameLocks noGrp="1"/>
          </p:cNvGraphicFramePr>
          <p:nvPr>
            <p:extLst>
              <p:ext uri="{D42A27DB-BD31-4B8C-83A1-F6EECF244321}">
                <p14:modId xmlns:p14="http://schemas.microsoft.com/office/powerpoint/2010/main" val="2205821115"/>
              </p:ext>
            </p:extLst>
          </p:nvPr>
        </p:nvGraphicFramePr>
        <p:xfrm>
          <a:off x="4233789" y="3552092"/>
          <a:ext cx="676422" cy="640080"/>
        </p:xfrm>
        <a:graphic>
          <a:graphicData uri="http://schemas.openxmlformats.org/drawingml/2006/table">
            <a:tbl>
              <a:tblPr firstRow="1" bandRow="1">
                <a:tableStyleId>{891A1956-3D7E-41C0-9DF7-105A978C6925}</a:tableStyleId>
              </a:tblPr>
              <a:tblGrid>
                <a:gridCol w="676422">
                  <a:extLst>
                    <a:ext uri="{9D8B030D-6E8A-4147-A177-3AD203B41FA5}">
                      <a16:colId xmlns:a16="http://schemas.microsoft.com/office/drawing/2014/main" val="3478978236"/>
                    </a:ext>
                  </a:extLst>
                </a:gridCol>
              </a:tblGrid>
              <a:tr h="584733">
                <a:tc>
                  <a:txBody>
                    <a:bodyPr/>
                    <a:lstStyle/>
                    <a:p>
                      <a:pPr algn="ctr"/>
                      <a:r>
                        <a:rPr lang="en-US" sz="3600" dirty="0"/>
                        <a:t>5</a:t>
                      </a:r>
                    </a:p>
                  </a:txBody>
                  <a:tcPr/>
                </a:tc>
                <a:extLst>
                  <a:ext uri="{0D108BD9-81ED-4DB2-BD59-A6C34878D82A}">
                    <a16:rowId xmlns:a16="http://schemas.microsoft.com/office/drawing/2014/main" val="3076869554"/>
                  </a:ext>
                </a:extLst>
              </a:tr>
            </a:tbl>
          </a:graphicData>
        </a:graphic>
      </p:graphicFrame>
      <p:sp>
        <p:nvSpPr>
          <p:cNvPr id="36" name="TextBox 35">
            <a:extLst>
              <a:ext uri="{FF2B5EF4-FFF2-40B4-BE49-F238E27FC236}">
                <a16:creationId xmlns:a16="http://schemas.microsoft.com/office/drawing/2014/main" id="{7519979E-926C-4265-B966-38953909637B}"/>
              </a:ext>
            </a:extLst>
          </p:cNvPr>
          <p:cNvSpPr txBox="1"/>
          <p:nvPr/>
        </p:nvSpPr>
        <p:spPr>
          <a:xfrm>
            <a:off x="4910211" y="3610522"/>
            <a:ext cx="461420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top</a:t>
            </a:r>
          </a:p>
        </p:txBody>
      </p:sp>
      <p:sp>
        <p:nvSpPr>
          <p:cNvPr id="41" name="TextBox 40">
            <a:extLst>
              <a:ext uri="{FF2B5EF4-FFF2-40B4-BE49-F238E27FC236}">
                <a16:creationId xmlns:a16="http://schemas.microsoft.com/office/drawing/2014/main" id="{D9053426-35A6-49F0-9463-279A258FC235}"/>
              </a:ext>
            </a:extLst>
          </p:cNvPr>
          <p:cNvSpPr txBox="1"/>
          <p:nvPr/>
        </p:nvSpPr>
        <p:spPr>
          <a:xfrm>
            <a:off x="4910211" y="2976494"/>
            <a:ext cx="461420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top</a:t>
            </a:r>
          </a:p>
        </p:txBody>
      </p:sp>
      <p:pic>
        <p:nvPicPr>
          <p:cNvPr id="42" name="Picture 41">
            <a:extLst>
              <a:ext uri="{FF2B5EF4-FFF2-40B4-BE49-F238E27FC236}">
                <a16:creationId xmlns:a16="http://schemas.microsoft.com/office/drawing/2014/main" id="{27D74F85-047A-4FCC-BC6D-A17B0A7FFE7C}"/>
              </a:ext>
            </a:extLst>
          </p:cNvPr>
          <p:cNvPicPr>
            <a:picLocks noChangeAspect="1"/>
          </p:cNvPicPr>
          <p:nvPr/>
        </p:nvPicPr>
        <p:blipFill>
          <a:blip r:embed="rId3"/>
          <a:stretch>
            <a:fillRect/>
          </a:stretch>
        </p:blipFill>
        <p:spPr>
          <a:xfrm>
            <a:off x="4965895" y="3570478"/>
            <a:ext cx="1771145" cy="624894"/>
          </a:xfrm>
          <a:prstGeom prst="rect">
            <a:avLst/>
          </a:prstGeom>
        </p:spPr>
      </p:pic>
      <p:pic>
        <p:nvPicPr>
          <p:cNvPr id="44" name="Picture 43" descr="Text&#10;&#10;Description automatically generated with low confidence">
            <a:extLst>
              <a:ext uri="{FF2B5EF4-FFF2-40B4-BE49-F238E27FC236}">
                <a16:creationId xmlns:a16="http://schemas.microsoft.com/office/drawing/2014/main" id="{1BFEB3AE-1A96-4E46-A2C8-BB68B80DE1E1}"/>
              </a:ext>
            </a:extLst>
          </p:cNvPr>
          <p:cNvPicPr>
            <a:picLocks noChangeAspect="1"/>
          </p:cNvPicPr>
          <p:nvPr/>
        </p:nvPicPr>
        <p:blipFill>
          <a:blip r:embed="rId4"/>
          <a:stretch>
            <a:fillRect/>
          </a:stretch>
        </p:blipFill>
        <p:spPr>
          <a:xfrm>
            <a:off x="557965" y="992045"/>
            <a:ext cx="1219306" cy="472481"/>
          </a:xfrm>
          <a:prstGeom prst="rect">
            <a:avLst/>
          </a:prstGeom>
        </p:spPr>
      </p:pic>
      <p:graphicFrame>
        <p:nvGraphicFramePr>
          <p:cNvPr id="45" name="Table 34">
            <a:extLst>
              <a:ext uri="{FF2B5EF4-FFF2-40B4-BE49-F238E27FC236}">
                <a16:creationId xmlns:a16="http://schemas.microsoft.com/office/drawing/2014/main" id="{B2BD6427-0779-4EAD-8B8D-05D708A4C405}"/>
              </a:ext>
            </a:extLst>
          </p:cNvPr>
          <p:cNvGraphicFramePr>
            <a:graphicFrameLocks noGrp="1"/>
          </p:cNvGraphicFramePr>
          <p:nvPr>
            <p:extLst>
              <p:ext uri="{D42A27DB-BD31-4B8C-83A1-F6EECF244321}">
                <p14:modId xmlns:p14="http://schemas.microsoft.com/office/powerpoint/2010/main" val="2091297698"/>
              </p:ext>
            </p:extLst>
          </p:nvPr>
        </p:nvGraphicFramePr>
        <p:xfrm>
          <a:off x="4231231" y="2918064"/>
          <a:ext cx="676422" cy="640080"/>
        </p:xfrm>
        <a:graphic>
          <a:graphicData uri="http://schemas.openxmlformats.org/drawingml/2006/table">
            <a:tbl>
              <a:tblPr firstRow="1" bandRow="1">
                <a:tableStyleId>{891A1956-3D7E-41C0-9DF7-105A978C6925}</a:tableStyleId>
              </a:tblPr>
              <a:tblGrid>
                <a:gridCol w="676422">
                  <a:extLst>
                    <a:ext uri="{9D8B030D-6E8A-4147-A177-3AD203B41FA5}">
                      <a16:colId xmlns:a16="http://schemas.microsoft.com/office/drawing/2014/main" val="3478978236"/>
                    </a:ext>
                  </a:extLst>
                </a:gridCol>
              </a:tblGrid>
              <a:tr h="584733">
                <a:tc>
                  <a:txBody>
                    <a:bodyPr/>
                    <a:lstStyle/>
                    <a:p>
                      <a:pPr algn="ctr"/>
                      <a:r>
                        <a:rPr lang="en-US" sz="3600" dirty="0"/>
                        <a:t>8</a:t>
                      </a:r>
                    </a:p>
                  </a:txBody>
                  <a:tcPr/>
                </a:tc>
                <a:extLst>
                  <a:ext uri="{0D108BD9-81ED-4DB2-BD59-A6C34878D82A}">
                    <a16:rowId xmlns:a16="http://schemas.microsoft.com/office/drawing/2014/main" val="3076869554"/>
                  </a:ext>
                </a:extLst>
              </a:tr>
            </a:tbl>
          </a:graphicData>
        </a:graphic>
      </p:graphicFrame>
      <p:pic>
        <p:nvPicPr>
          <p:cNvPr id="46" name="Picture 45">
            <a:extLst>
              <a:ext uri="{FF2B5EF4-FFF2-40B4-BE49-F238E27FC236}">
                <a16:creationId xmlns:a16="http://schemas.microsoft.com/office/drawing/2014/main" id="{4C456EAD-D6F3-4C62-B01D-00CA65B181CA}"/>
              </a:ext>
            </a:extLst>
          </p:cNvPr>
          <p:cNvPicPr>
            <a:picLocks noChangeAspect="1"/>
          </p:cNvPicPr>
          <p:nvPr/>
        </p:nvPicPr>
        <p:blipFill>
          <a:blip r:embed="rId3"/>
          <a:stretch>
            <a:fillRect/>
          </a:stretch>
        </p:blipFill>
        <p:spPr>
          <a:xfrm>
            <a:off x="4985752" y="2923500"/>
            <a:ext cx="1771145" cy="624894"/>
          </a:xfrm>
          <a:prstGeom prst="rect">
            <a:avLst/>
          </a:prstGeom>
        </p:spPr>
      </p:pic>
      <p:sp>
        <p:nvSpPr>
          <p:cNvPr id="47" name="TextBox 46">
            <a:extLst>
              <a:ext uri="{FF2B5EF4-FFF2-40B4-BE49-F238E27FC236}">
                <a16:creationId xmlns:a16="http://schemas.microsoft.com/office/drawing/2014/main" id="{488340AF-3824-4D1B-829D-53BE46A5D543}"/>
              </a:ext>
            </a:extLst>
          </p:cNvPr>
          <p:cNvSpPr txBox="1"/>
          <p:nvPr/>
        </p:nvSpPr>
        <p:spPr>
          <a:xfrm>
            <a:off x="4907653" y="2347902"/>
            <a:ext cx="461420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top</a:t>
            </a:r>
          </a:p>
        </p:txBody>
      </p:sp>
      <p:pic>
        <p:nvPicPr>
          <p:cNvPr id="49" name="Picture 48" descr="A picture containing text, clipart&#10;&#10;Description automatically generated">
            <a:extLst>
              <a:ext uri="{FF2B5EF4-FFF2-40B4-BE49-F238E27FC236}">
                <a16:creationId xmlns:a16="http://schemas.microsoft.com/office/drawing/2014/main" id="{422F1420-589A-4CBC-89DC-AB2E1E864352}"/>
              </a:ext>
            </a:extLst>
          </p:cNvPr>
          <p:cNvPicPr>
            <a:picLocks noChangeAspect="1"/>
          </p:cNvPicPr>
          <p:nvPr/>
        </p:nvPicPr>
        <p:blipFill>
          <a:blip r:embed="rId5"/>
          <a:stretch>
            <a:fillRect/>
          </a:stretch>
        </p:blipFill>
        <p:spPr>
          <a:xfrm>
            <a:off x="535103" y="1030148"/>
            <a:ext cx="1242168" cy="434378"/>
          </a:xfrm>
          <a:prstGeom prst="rect">
            <a:avLst/>
          </a:prstGeom>
        </p:spPr>
      </p:pic>
      <p:graphicFrame>
        <p:nvGraphicFramePr>
          <p:cNvPr id="50" name="Table 34">
            <a:extLst>
              <a:ext uri="{FF2B5EF4-FFF2-40B4-BE49-F238E27FC236}">
                <a16:creationId xmlns:a16="http://schemas.microsoft.com/office/drawing/2014/main" id="{2E6DE475-B4C3-477B-8B43-18F2DDCFAB62}"/>
              </a:ext>
            </a:extLst>
          </p:cNvPr>
          <p:cNvGraphicFramePr>
            <a:graphicFrameLocks noGrp="1"/>
          </p:cNvGraphicFramePr>
          <p:nvPr>
            <p:extLst>
              <p:ext uri="{D42A27DB-BD31-4B8C-83A1-F6EECF244321}">
                <p14:modId xmlns:p14="http://schemas.microsoft.com/office/powerpoint/2010/main" val="1426069541"/>
              </p:ext>
            </p:extLst>
          </p:nvPr>
        </p:nvGraphicFramePr>
        <p:xfrm>
          <a:off x="4231231" y="2284036"/>
          <a:ext cx="676422" cy="640080"/>
        </p:xfrm>
        <a:graphic>
          <a:graphicData uri="http://schemas.openxmlformats.org/drawingml/2006/table">
            <a:tbl>
              <a:tblPr firstRow="1" bandRow="1">
                <a:tableStyleId>{891A1956-3D7E-41C0-9DF7-105A978C6925}</a:tableStyleId>
              </a:tblPr>
              <a:tblGrid>
                <a:gridCol w="676422">
                  <a:extLst>
                    <a:ext uri="{9D8B030D-6E8A-4147-A177-3AD203B41FA5}">
                      <a16:colId xmlns:a16="http://schemas.microsoft.com/office/drawing/2014/main" val="3478978236"/>
                    </a:ext>
                  </a:extLst>
                </a:gridCol>
              </a:tblGrid>
              <a:tr h="584733">
                <a:tc>
                  <a:txBody>
                    <a:bodyPr/>
                    <a:lstStyle/>
                    <a:p>
                      <a:pPr algn="ctr"/>
                      <a:r>
                        <a:rPr lang="en-US" sz="3600" dirty="0"/>
                        <a:t>3</a:t>
                      </a:r>
                    </a:p>
                  </a:txBody>
                  <a:tcPr/>
                </a:tc>
                <a:extLst>
                  <a:ext uri="{0D108BD9-81ED-4DB2-BD59-A6C34878D82A}">
                    <a16:rowId xmlns:a16="http://schemas.microsoft.com/office/drawing/2014/main" val="3076869554"/>
                  </a:ext>
                </a:extLst>
              </a:tr>
            </a:tbl>
          </a:graphicData>
        </a:graphic>
      </p:graphicFrame>
      <p:pic>
        <p:nvPicPr>
          <p:cNvPr id="52" name="Picture 51" descr="Text&#10;&#10;Description automatically generated">
            <a:extLst>
              <a:ext uri="{FF2B5EF4-FFF2-40B4-BE49-F238E27FC236}">
                <a16:creationId xmlns:a16="http://schemas.microsoft.com/office/drawing/2014/main" id="{578A0C2A-93C5-4810-A506-957C675E7859}"/>
              </a:ext>
            </a:extLst>
          </p:cNvPr>
          <p:cNvPicPr>
            <a:picLocks noChangeAspect="1"/>
          </p:cNvPicPr>
          <p:nvPr/>
        </p:nvPicPr>
        <p:blipFill>
          <a:blip r:embed="rId6"/>
          <a:stretch>
            <a:fillRect/>
          </a:stretch>
        </p:blipFill>
        <p:spPr>
          <a:xfrm>
            <a:off x="497000" y="1007286"/>
            <a:ext cx="1463167" cy="533446"/>
          </a:xfrm>
          <a:prstGeom prst="rect">
            <a:avLst/>
          </a:prstGeom>
        </p:spPr>
      </p:pic>
      <p:graphicFrame>
        <p:nvGraphicFramePr>
          <p:cNvPr id="55" name="Table 34">
            <a:extLst>
              <a:ext uri="{FF2B5EF4-FFF2-40B4-BE49-F238E27FC236}">
                <a16:creationId xmlns:a16="http://schemas.microsoft.com/office/drawing/2014/main" id="{CEDE59A4-9369-47F4-A933-7BC7FE55BA1C}"/>
              </a:ext>
            </a:extLst>
          </p:cNvPr>
          <p:cNvGraphicFramePr>
            <a:graphicFrameLocks noGrp="1"/>
          </p:cNvGraphicFramePr>
          <p:nvPr>
            <p:extLst>
              <p:ext uri="{D42A27DB-BD31-4B8C-83A1-F6EECF244321}">
                <p14:modId xmlns:p14="http://schemas.microsoft.com/office/powerpoint/2010/main" val="286751817"/>
              </p:ext>
            </p:extLst>
          </p:nvPr>
        </p:nvGraphicFramePr>
        <p:xfrm>
          <a:off x="4231231" y="1645018"/>
          <a:ext cx="676422" cy="632120"/>
        </p:xfrm>
        <a:graphic>
          <a:graphicData uri="http://schemas.openxmlformats.org/drawingml/2006/table">
            <a:tbl>
              <a:tblPr firstRow="1" bandRow="1">
                <a:tableStyleId>{891A1956-3D7E-41C0-9DF7-105A978C6925}</a:tableStyleId>
              </a:tblPr>
              <a:tblGrid>
                <a:gridCol w="676422">
                  <a:extLst>
                    <a:ext uri="{9D8B030D-6E8A-4147-A177-3AD203B41FA5}">
                      <a16:colId xmlns:a16="http://schemas.microsoft.com/office/drawing/2014/main" val="3478978236"/>
                    </a:ext>
                  </a:extLst>
                </a:gridCol>
              </a:tblGrid>
              <a:tr h="632120">
                <a:tc>
                  <a:txBody>
                    <a:bodyPr/>
                    <a:lstStyle/>
                    <a:p>
                      <a:pPr algn="ctr"/>
                      <a:r>
                        <a:rPr lang="en-US" sz="3200" dirty="0"/>
                        <a:t>12</a:t>
                      </a:r>
                    </a:p>
                  </a:txBody>
                  <a:tcPr/>
                </a:tc>
                <a:extLst>
                  <a:ext uri="{0D108BD9-81ED-4DB2-BD59-A6C34878D82A}">
                    <a16:rowId xmlns:a16="http://schemas.microsoft.com/office/drawing/2014/main" val="3076869554"/>
                  </a:ext>
                </a:extLst>
              </a:tr>
            </a:tbl>
          </a:graphicData>
        </a:graphic>
      </p:graphicFrame>
      <p:sp>
        <p:nvSpPr>
          <p:cNvPr id="57" name="TextBox 56">
            <a:extLst>
              <a:ext uri="{FF2B5EF4-FFF2-40B4-BE49-F238E27FC236}">
                <a16:creationId xmlns:a16="http://schemas.microsoft.com/office/drawing/2014/main" id="{76922C54-9C74-4FAF-99CE-D8D2BADFD53B}"/>
              </a:ext>
            </a:extLst>
          </p:cNvPr>
          <p:cNvSpPr txBox="1"/>
          <p:nvPr/>
        </p:nvSpPr>
        <p:spPr>
          <a:xfrm>
            <a:off x="4907653" y="1725434"/>
            <a:ext cx="461420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top</a:t>
            </a:r>
          </a:p>
        </p:txBody>
      </p:sp>
      <p:pic>
        <p:nvPicPr>
          <p:cNvPr id="58" name="Picture 57">
            <a:extLst>
              <a:ext uri="{FF2B5EF4-FFF2-40B4-BE49-F238E27FC236}">
                <a16:creationId xmlns:a16="http://schemas.microsoft.com/office/drawing/2014/main" id="{62C46A52-B1EB-4985-B3C1-BB7B670ADF28}"/>
              </a:ext>
            </a:extLst>
          </p:cNvPr>
          <p:cNvPicPr>
            <a:picLocks noChangeAspect="1"/>
          </p:cNvPicPr>
          <p:nvPr/>
        </p:nvPicPr>
        <p:blipFill>
          <a:blip r:embed="rId3"/>
          <a:stretch>
            <a:fillRect/>
          </a:stretch>
        </p:blipFill>
        <p:spPr>
          <a:xfrm>
            <a:off x="4965894" y="2347902"/>
            <a:ext cx="1771145" cy="624894"/>
          </a:xfrm>
          <a:prstGeom prst="rect">
            <a:avLst/>
          </a:prstGeom>
        </p:spPr>
      </p:pic>
      <p:pic>
        <p:nvPicPr>
          <p:cNvPr id="63" name="Picture 62">
            <a:extLst>
              <a:ext uri="{FF2B5EF4-FFF2-40B4-BE49-F238E27FC236}">
                <a16:creationId xmlns:a16="http://schemas.microsoft.com/office/drawing/2014/main" id="{AA283BBA-92D0-4425-BA16-9B3902A6654D}"/>
              </a:ext>
            </a:extLst>
          </p:cNvPr>
          <p:cNvPicPr>
            <a:picLocks noChangeAspect="1"/>
          </p:cNvPicPr>
          <p:nvPr/>
        </p:nvPicPr>
        <p:blipFill>
          <a:blip r:embed="rId7"/>
          <a:stretch>
            <a:fillRect/>
          </a:stretch>
        </p:blipFill>
        <p:spPr>
          <a:xfrm>
            <a:off x="397031" y="1058227"/>
            <a:ext cx="2019475" cy="586791"/>
          </a:xfrm>
          <a:prstGeom prst="rect">
            <a:avLst/>
          </a:prstGeom>
        </p:spPr>
      </p:pic>
      <p:pic>
        <p:nvPicPr>
          <p:cNvPr id="65" name="Picture 64">
            <a:extLst>
              <a:ext uri="{FF2B5EF4-FFF2-40B4-BE49-F238E27FC236}">
                <a16:creationId xmlns:a16="http://schemas.microsoft.com/office/drawing/2014/main" id="{B8C3E70D-C1C8-4920-AAC8-425B734C4A9D}"/>
              </a:ext>
            </a:extLst>
          </p:cNvPr>
          <p:cNvPicPr>
            <a:picLocks noChangeAspect="1"/>
          </p:cNvPicPr>
          <p:nvPr/>
        </p:nvPicPr>
        <p:blipFill>
          <a:blip r:embed="rId8"/>
          <a:stretch>
            <a:fillRect/>
          </a:stretch>
        </p:blipFill>
        <p:spPr>
          <a:xfrm>
            <a:off x="3249637" y="1622288"/>
            <a:ext cx="3348111" cy="656580"/>
          </a:xfrm>
          <a:prstGeom prst="rect">
            <a:avLst/>
          </a:prstGeom>
        </p:spPr>
      </p:pic>
      <p:sp>
        <p:nvSpPr>
          <p:cNvPr id="66" name="TextBox 65">
            <a:extLst>
              <a:ext uri="{FF2B5EF4-FFF2-40B4-BE49-F238E27FC236}">
                <a16:creationId xmlns:a16="http://schemas.microsoft.com/office/drawing/2014/main" id="{FE17A480-73D3-4CDC-8DDB-ACA7B4A95713}"/>
              </a:ext>
            </a:extLst>
          </p:cNvPr>
          <p:cNvSpPr txBox="1"/>
          <p:nvPr/>
        </p:nvSpPr>
        <p:spPr>
          <a:xfrm>
            <a:off x="4943420" y="2307683"/>
            <a:ext cx="4614202" cy="523220"/>
          </a:xfrm>
          <a:prstGeom prst="rect">
            <a:avLst/>
          </a:prstGeom>
          <a:noFill/>
        </p:spPr>
        <p:txBody>
          <a:bodyPr wrap="square">
            <a:spAutoFit/>
          </a:bodyPr>
          <a:lstStyle/>
          <a:p>
            <a:r>
              <a:rPr lang="en-US" sz="2800" dirty="0">
                <a:solidFill>
                  <a:srgbClr val="FF0000"/>
                </a:solidFill>
                <a:latin typeface="Oswald" panose="00000500000000000000" pitchFamily="2" charset="0"/>
                <a:sym typeface="Wingdings" panose="05000000000000000000" pitchFamily="2" charset="2"/>
              </a:rPr>
              <a:t> </a:t>
            </a:r>
            <a:r>
              <a:rPr lang="en-US" sz="2800" dirty="0">
                <a:solidFill>
                  <a:srgbClr val="FF0000"/>
                </a:solidFill>
                <a:latin typeface="Oswald" panose="00000500000000000000" pitchFamily="2" charset="0"/>
              </a:rPr>
              <a:t>top</a:t>
            </a:r>
          </a:p>
        </p:txBody>
      </p:sp>
    </p:spTree>
    <p:extLst>
      <p:ext uri="{BB962C8B-B14F-4D97-AF65-F5344CB8AC3E}">
        <p14:creationId xmlns:p14="http://schemas.microsoft.com/office/powerpoint/2010/main" val="272600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ppt_x"/>
                                          </p:val>
                                        </p:tav>
                                        <p:tav tm="100000">
                                          <p:val>
                                            <p:strVal val="#ppt_x"/>
                                          </p:val>
                                        </p:tav>
                                      </p:tavLst>
                                    </p:anim>
                                    <p:anim calcmode="lin" valueType="num">
                                      <p:cBhvr additive="base">
                                        <p:cTn id="2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fill="hold"/>
                                        <p:tgtEl>
                                          <p:spTgt spid="55"/>
                                        </p:tgtEl>
                                        <p:attrNameLst>
                                          <p:attrName>ppt_x</p:attrName>
                                        </p:attrNameLst>
                                      </p:cBhvr>
                                      <p:tavLst>
                                        <p:tav tm="0">
                                          <p:val>
                                            <p:strVal val="#ppt_x"/>
                                          </p:val>
                                        </p:tav>
                                        <p:tav tm="100000">
                                          <p:val>
                                            <p:strVal val="#ppt_x"/>
                                          </p:val>
                                        </p:tav>
                                      </p:tavLst>
                                    </p:anim>
                                    <p:anim calcmode="lin" valueType="num">
                                      <p:cBhvr additive="base">
                                        <p:cTn id="5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47" grpId="0"/>
      <p:bldP spid="57" grpId="0"/>
      <p:bldP spid="66" grpId="0"/>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1398</Words>
  <Application>Microsoft Office PowerPoint</Application>
  <PresentationFormat>On-screen Show (16:9)</PresentationFormat>
  <Paragraphs>328</Paragraphs>
  <Slides>29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Cambria Math</vt:lpstr>
      <vt:lpstr>Arial</vt:lpstr>
      <vt:lpstr>CenturySchL-Bold</vt:lpstr>
      <vt:lpstr>Source Sans Pro</vt:lpstr>
      <vt:lpstr>Oswald</vt:lpstr>
      <vt:lpstr>Quince template</vt:lpstr>
      <vt:lpstr>Data structures</vt:lpstr>
      <vt:lpstr>Queue</vt:lpstr>
      <vt:lpstr>PowerPoint Presentation</vt:lpstr>
      <vt:lpstr>PowerPoint Presentation</vt:lpstr>
      <vt:lpstr>PowerPoint Presentation</vt:lpstr>
      <vt:lpstr>PowerPoint Presentation</vt:lpstr>
      <vt:lpstr>Stack</vt:lpstr>
      <vt:lpstr>PowerPoint Presentation</vt:lpstr>
      <vt:lpstr>PowerPoint Presentation</vt:lpstr>
      <vt:lpstr>PowerPoint Presentation</vt:lpstr>
      <vt:lpstr>Deque</vt:lpstr>
      <vt:lpstr>PowerPoint Presentation</vt:lpstr>
      <vt:lpstr>PowerPoint Presentation</vt:lpstr>
      <vt:lpstr>PowerPoint Presentation</vt:lpstr>
      <vt:lpstr>Number theory</vt:lpstr>
      <vt:lpstr>Prime Numbers</vt:lpstr>
      <vt:lpstr>PowerPoint Presentation</vt:lpstr>
      <vt:lpstr>PowerPoint Presentation</vt:lpstr>
      <vt:lpstr>PowerPoint Presentation</vt:lpstr>
      <vt:lpstr>PowerPoint Presentation</vt:lpstr>
      <vt:lpstr>Prime Factorization</vt:lpstr>
      <vt:lpstr>PowerPoint Presentation</vt:lpstr>
      <vt:lpstr>PowerPoint Presentation</vt:lpstr>
      <vt:lpstr>Euclid’s 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Ahmed Tarek Fawzy Ibrahem</cp:lastModifiedBy>
  <cp:revision>48</cp:revision>
  <dcterms:modified xsi:type="dcterms:W3CDTF">2022-03-18T21:44:32Z</dcterms:modified>
</cp:coreProperties>
</file>