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9" r:id="rId3"/>
    <p:sldId id="316" r:id="rId4"/>
    <p:sldId id="317" r:id="rId5"/>
    <p:sldId id="318" r:id="rId6"/>
    <p:sldId id="319" r:id="rId7"/>
    <p:sldId id="320" r:id="rId8"/>
    <p:sldId id="307" r:id="rId9"/>
    <p:sldId id="321" r:id="rId10"/>
    <p:sldId id="322" r:id="rId11"/>
    <p:sldId id="310" r:id="rId12"/>
    <p:sldId id="323" r:id="rId13"/>
    <p:sldId id="324" r:id="rId14"/>
    <p:sldId id="325" r:id="rId15"/>
    <p:sldId id="326" r:id="rId16"/>
    <p:sldId id="327" r:id="rId17"/>
    <p:sldId id="315" r:id="rId18"/>
  </p:sldIdLst>
  <p:sldSz cx="9144000" cy="5143500" type="screen16x9"/>
  <p:notesSz cx="6858000" cy="9144000"/>
  <p:embeddedFontLst>
    <p:embeddedFont>
      <p:font typeface="Cambria Math" panose="02040503050406030204" pitchFamily="18" charset="0"/>
      <p:regular r:id="rId20"/>
    </p:embeddedFont>
    <p:embeddedFont>
      <p:font typeface="Oswald" panose="00000500000000000000" pitchFamily="2" charset="0"/>
      <p:regular r:id="rId21"/>
      <p:bold r:id="rId22"/>
    </p:embeddedFont>
    <p:embeddedFont>
      <p:font typeface="Source Sans Pro" panose="020B05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DBF8"/>
    <a:srgbClr val="2FD7B4"/>
    <a:srgbClr val="AFF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9" d="100"/>
          <a:sy n="109" d="100"/>
        </p:scale>
        <p:origin x="70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2476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cses.fi/problemset/task/1092"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atcoder.jp/contests/abc218/tasks/abc218_b" TargetMode="External"/><Relationship Id="rId2" Type="http://schemas.openxmlformats.org/officeDocument/2006/relationships/hyperlink" Target="https://www.codechef.com/problems/SHEC3"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1992352" y="3085171"/>
            <a:ext cx="6465924" cy="143805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Data structures</a:t>
            </a:r>
          </a:p>
        </p:txBody>
      </p:sp>
      <p:sp>
        <p:nvSpPr>
          <p:cNvPr id="4" name="TextBox 3">
            <a:extLst>
              <a:ext uri="{FF2B5EF4-FFF2-40B4-BE49-F238E27FC236}">
                <a16:creationId xmlns:a16="http://schemas.microsoft.com/office/drawing/2014/main" id="{91B6146E-D0F3-4AD0-8680-C1BECF2A7B94}"/>
              </a:ext>
            </a:extLst>
          </p:cNvPr>
          <p:cNvSpPr txBox="1"/>
          <p:nvPr/>
        </p:nvSpPr>
        <p:spPr>
          <a:xfrm>
            <a:off x="886265" y="3542588"/>
            <a:ext cx="4550898" cy="523220"/>
          </a:xfrm>
          <a:prstGeom prst="rect">
            <a:avLst/>
          </a:prstGeom>
          <a:noFill/>
        </p:spPr>
        <p:txBody>
          <a:bodyPr wrap="square" rtlCol="0">
            <a:spAutoFit/>
          </a:bodyPr>
          <a:lstStyle/>
          <a:p>
            <a:r>
              <a:rPr lang="en-US" dirty="0">
                <a:solidFill>
                  <a:schemeClr val="bg1"/>
                </a:solidFill>
                <a:latin typeface="Oswald" panose="00000500000000000000" pitchFamily="2" charset="0"/>
              </a:rPr>
              <a:t>Prepared by </a:t>
            </a:r>
          </a:p>
          <a:p>
            <a:r>
              <a:rPr lang="en-US" dirty="0">
                <a:solidFill>
                  <a:schemeClr val="bg1"/>
                </a:solidFill>
                <a:latin typeface="Oswald" panose="00000500000000000000" pitchFamily="2" charset="0"/>
              </a:rPr>
              <a:t>Ahmed Tarek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93D1FC-449E-4F57-AD6A-371F365400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3" name="Google Shape;499;p18">
            <a:extLst>
              <a:ext uri="{FF2B5EF4-FFF2-40B4-BE49-F238E27FC236}">
                <a16:creationId xmlns:a16="http://schemas.microsoft.com/office/drawing/2014/main" id="{6F7E6C54-8632-4C39-9434-17FC23997080}"/>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Pair </a:t>
            </a:r>
            <a:endParaRPr lang="en-US" sz="4000" dirty="0">
              <a:solidFill>
                <a:schemeClr val="accent2"/>
              </a:solidFill>
              <a:latin typeface="Oswald" panose="00000500000000000000" pitchFamily="2" charset="0"/>
            </a:endParaRPr>
          </a:p>
        </p:txBody>
      </p:sp>
      <p:sp>
        <p:nvSpPr>
          <p:cNvPr id="4" name="TextBox 3">
            <a:extLst>
              <a:ext uri="{FF2B5EF4-FFF2-40B4-BE49-F238E27FC236}">
                <a16:creationId xmlns:a16="http://schemas.microsoft.com/office/drawing/2014/main" id="{DA843D73-C57A-4B10-9C22-25450E6E35EE}"/>
              </a:ext>
            </a:extLst>
          </p:cNvPr>
          <p:cNvSpPr txBox="1"/>
          <p:nvPr/>
        </p:nvSpPr>
        <p:spPr>
          <a:xfrm>
            <a:off x="710418" y="894228"/>
            <a:ext cx="7427742" cy="338554"/>
          </a:xfrm>
          <a:prstGeom prst="rect">
            <a:avLst/>
          </a:prstGeom>
          <a:noFill/>
        </p:spPr>
        <p:txBody>
          <a:bodyPr wrap="square" rtlCol="0">
            <a:spAutoFit/>
          </a:bodyPr>
          <a:lstStyle/>
          <a:p>
            <a:r>
              <a:rPr lang="en-US" sz="1600" b="0" i="0" dirty="0">
                <a:solidFill>
                  <a:srgbClr val="FF0000"/>
                </a:solidFill>
                <a:effectLst/>
                <a:latin typeface="Oswald" panose="00000500000000000000" pitchFamily="2" charset="0"/>
              </a:rPr>
              <a:t>Pair</a:t>
            </a:r>
            <a:r>
              <a:rPr lang="en-US" sz="1600" b="0" i="0" dirty="0">
                <a:solidFill>
                  <a:schemeClr val="tx1">
                    <a:lumMod val="50000"/>
                  </a:schemeClr>
                </a:solidFill>
                <a:effectLst/>
                <a:latin typeface="Oswald" panose="00000500000000000000" pitchFamily="2" charset="0"/>
              </a:rPr>
              <a:t> is used to combine two values that may be different in type.</a:t>
            </a:r>
            <a:endParaRPr lang="en-US" sz="1600" dirty="0">
              <a:solidFill>
                <a:schemeClr val="tx1">
                  <a:lumMod val="50000"/>
                </a:schemeClr>
              </a:solidFill>
              <a:latin typeface="Oswald" panose="00000500000000000000" pitchFamily="2" charset="0"/>
            </a:endParaRPr>
          </a:p>
        </p:txBody>
      </p:sp>
      <p:sp>
        <p:nvSpPr>
          <p:cNvPr id="5" name="Rectangle: Rounded Corners 4">
            <a:extLst>
              <a:ext uri="{FF2B5EF4-FFF2-40B4-BE49-F238E27FC236}">
                <a16:creationId xmlns:a16="http://schemas.microsoft.com/office/drawing/2014/main" id="{FB505A91-9CBC-4DBD-9B46-305C4646C342}"/>
              </a:ext>
            </a:extLst>
          </p:cNvPr>
          <p:cNvSpPr/>
          <p:nvPr/>
        </p:nvSpPr>
        <p:spPr>
          <a:xfrm>
            <a:off x="1777339" y="1305702"/>
            <a:ext cx="5589321" cy="5793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Pair &lt; data type 1 , data type 2 &gt; name</a:t>
            </a:r>
          </a:p>
        </p:txBody>
      </p:sp>
      <p:sp>
        <p:nvSpPr>
          <p:cNvPr id="6" name="TextBox 5">
            <a:extLst>
              <a:ext uri="{FF2B5EF4-FFF2-40B4-BE49-F238E27FC236}">
                <a16:creationId xmlns:a16="http://schemas.microsoft.com/office/drawing/2014/main" id="{A23C192D-DE6E-457F-92E8-1291A0FCD18E}"/>
              </a:ext>
            </a:extLst>
          </p:cNvPr>
          <p:cNvSpPr txBox="1"/>
          <p:nvPr/>
        </p:nvSpPr>
        <p:spPr>
          <a:xfrm>
            <a:off x="710418" y="2657678"/>
            <a:ext cx="6815797" cy="307777"/>
          </a:xfrm>
          <a:prstGeom prst="rect">
            <a:avLst/>
          </a:prstGeom>
          <a:noFill/>
        </p:spPr>
        <p:txBody>
          <a:bodyPr wrap="square" rtlCol="0">
            <a:spAutoFit/>
          </a:bodyPr>
          <a:lstStyle/>
          <a:p>
            <a:r>
              <a:rPr lang="en-US" dirty="0"/>
              <a:t>We call values of pair by using first and second</a:t>
            </a:r>
          </a:p>
        </p:txBody>
      </p:sp>
      <p:sp>
        <p:nvSpPr>
          <p:cNvPr id="7" name="Rectangle: Rounded Corners 6">
            <a:extLst>
              <a:ext uri="{FF2B5EF4-FFF2-40B4-BE49-F238E27FC236}">
                <a16:creationId xmlns:a16="http://schemas.microsoft.com/office/drawing/2014/main" id="{295F0529-6147-482D-B762-27C45CDEED3A}"/>
              </a:ext>
            </a:extLst>
          </p:cNvPr>
          <p:cNvSpPr/>
          <p:nvPr/>
        </p:nvSpPr>
        <p:spPr>
          <a:xfrm>
            <a:off x="1540412" y="3122984"/>
            <a:ext cx="1941341" cy="5793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 . First  ;</a:t>
            </a:r>
          </a:p>
        </p:txBody>
      </p:sp>
      <p:sp>
        <p:nvSpPr>
          <p:cNvPr id="8" name="Rectangle: Rounded Corners 7">
            <a:extLst>
              <a:ext uri="{FF2B5EF4-FFF2-40B4-BE49-F238E27FC236}">
                <a16:creationId xmlns:a16="http://schemas.microsoft.com/office/drawing/2014/main" id="{F004699B-B32D-4E68-A8E1-5826AF1B5EED}"/>
              </a:ext>
            </a:extLst>
          </p:cNvPr>
          <p:cNvSpPr/>
          <p:nvPr/>
        </p:nvSpPr>
        <p:spPr>
          <a:xfrm>
            <a:off x="5078438" y="3122984"/>
            <a:ext cx="1941341" cy="5793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 . Second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C14E1F-F452-4E7A-8748-B84534AFE016}"/>
                  </a:ext>
                </a:extLst>
              </p:cNvPr>
              <p:cNvSpPr txBox="1"/>
              <p:nvPr/>
            </p:nvSpPr>
            <p:spPr>
              <a:xfrm>
                <a:off x="710418" y="3855765"/>
                <a:ext cx="6724357" cy="307777"/>
              </a:xfrm>
              <a:prstGeom prst="rect">
                <a:avLst/>
              </a:prstGeom>
              <a:noFill/>
            </p:spPr>
            <p:txBody>
              <a:bodyPr wrap="square" rtlCol="0">
                <a:spAutoFit/>
              </a:bodyPr>
              <a:lstStyle/>
              <a:p>
                <a:r>
                  <a:rPr lang="en-US" dirty="0"/>
                  <a:t>We can use ( == , != &gt;= , &gt; , &lt; ,&lt;= , =),  also we can </a:t>
                </a:r>
                <a14:m>
                  <m:oMath xmlns:m="http://schemas.openxmlformats.org/officeDocument/2006/math">
                    <m:r>
                      <a:rPr lang="en-US" i="1" dirty="0" smtClean="0">
                        <a:solidFill>
                          <a:srgbClr val="FF0000"/>
                        </a:solidFill>
                        <a:latin typeface="Cambria Math" panose="02040503050406030204" pitchFamily="18" charset="0"/>
                      </a:rPr>
                      <m:t>𝑠𝑜𝑟𝑡</m:t>
                    </m:r>
                    <m:r>
                      <a:rPr lang="en-US" i="1" dirty="0" smtClean="0">
                        <a:solidFill>
                          <a:srgbClr val="FF0000"/>
                        </a:solidFill>
                        <a:latin typeface="Cambria Math" panose="02040503050406030204" pitchFamily="18" charset="0"/>
                      </a:rPr>
                      <m:t> </m:t>
                    </m:r>
                    <m:r>
                      <a:rPr lang="en-US" i="1" dirty="0" smtClean="0">
                        <a:solidFill>
                          <a:srgbClr val="FF0000"/>
                        </a:solidFill>
                        <a:latin typeface="Cambria Math" panose="02040503050406030204" pitchFamily="18" charset="0"/>
                      </a:rPr>
                      <m:t>𝑎𝑟𝑟𝑎𝑦</m:t>
                    </m:r>
                    <m:r>
                      <a:rPr lang="en-US" i="1" dirty="0" smtClean="0">
                        <a:solidFill>
                          <a:srgbClr val="FF0000"/>
                        </a:solidFill>
                        <a:latin typeface="Cambria Math" panose="02040503050406030204" pitchFamily="18" charset="0"/>
                      </a:rPr>
                      <m:t> </m:t>
                    </m:r>
                    <m:r>
                      <a:rPr lang="en-US" i="1" dirty="0" smtClean="0">
                        <a:solidFill>
                          <a:srgbClr val="FF0000"/>
                        </a:solidFill>
                        <a:latin typeface="Cambria Math" panose="02040503050406030204" pitchFamily="18" charset="0"/>
                      </a:rPr>
                      <m:t>𝑜𝑓</m:t>
                    </m:r>
                    <m:r>
                      <a:rPr lang="en-US" i="1" dirty="0" smtClean="0">
                        <a:solidFill>
                          <a:srgbClr val="FF0000"/>
                        </a:solidFill>
                        <a:latin typeface="Cambria Math" panose="02040503050406030204" pitchFamily="18" charset="0"/>
                      </a:rPr>
                      <m:t> </m:t>
                    </m:r>
                    <m:r>
                      <a:rPr lang="en-US" i="1" dirty="0" smtClean="0">
                        <a:solidFill>
                          <a:srgbClr val="FF0000"/>
                        </a:solidFill>
                        <a:latin typeface="Cambria Math" panose="02040503050406030204" pitchFamily="18" charset="0"/>
                      </a:rPr>
                      <m:t>𝑝𝑎𝑖𝑟𝑠</m:t>
                    </m:r>
                  </m:oMath>
                </a14:m>
                <a:endParaRPr lang="en-US" dirty="0">
                  <a:solidFill>
                    <a:srgbClr val="FF0000"/>
                  </a:solidFill>
                </a:endParaRPr>
              </a:p>
            </p:txBody>
          </p:sp>
        </mc:Choice>
        <mc:Fallback xmlns="">
          <p:sp>
            <p:nvSpPr>
              <p:cNvPr id="9" name="TextBox 8">
                <a:extLst>
                  <a:ext uri="{FF2B5EF4-FFF2-40B4-BE49-F238E27FC236}">
                    <a16:creationId xmlns:a16="http://schemas.microsoft.com/office/drawing/2014/main" id="{08C14E1F-F452-4E7A-8748-B84534AFE016}"/>
                  </a:ext>
                </a:extLst>
              </p:cNvPr>
              <p:cNvSpPr txBox="1">
                <a:spLocks noRot="1" noChangeAspect="1" noMove="1" noResize="1" noEditPoints="1" noAdjustHandles="1" noChangeArrowheads="1" noChangeShapeType="1" noTextEdit="1"/>
              </p:cNvSpPr>
              <p:nvPr/>
            </p:nvSpPr>
            <p:spPr>
              <a:xfrm>
                <a:off x="710418" y="3855765"/>
                <a:ext cx="6724357" cy="307777"/>
              </a:xfrm>
              <a:prstGeom prst="rect">
                <a:avLst/>
              </a:prstGeom>
              <a:blipFill>
                <a:blip r:embed="rId2"/>
                <a:stretch>
                  <a:fillRect l="-272" t="-4000" b="-20000"/>
                </a:stretch>
              </a:blipFill>
            </p:spPr>
            <p:txBody>
              <a:bodyPr/>
              <a:lstStyle/>
              <a:p>
                <a:r>
                  <a:rPr lang="en-US">
                    <a:noFill/>
                  </a:rPr>
                  <a:t> </a:t>
                </a:r>
              </a:p>
            </p:txBody>
          </p:sp>
        </mc:Fallback>
      </mc:AlternateContent>
      <p:sp>
        <p:nvSpPr>
          <p:cNvPr id="10" name="Rectangle: Rounded Corners 9">
            <a:extLst>
              <a:ext uri="{FF2B5EF4-FFF2-40B4-BE49-F238E27FC236}">
                <a16:creationId xmlns:a16="http://schemas.microsoft.com/office/drawing/2014/main" id="{925434BD-931C-43B9-83F2-12F5946CDBBE}"/>
              </a:ext>
            </a:extLst>
          </p:cNvPr>
          <p:cNvSpPr/>
          <p:nvPr/>
        </p:nvSpPr>
        <p:spPr>
          <a:xfrm>
            <a:off x="1777338" y="2005390"/>
            <a:ext cx="5589321" cy="5793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Pair &lt; int, string&gt; p;</a:t>
            </a:r>
          </a:p>
        </p:txBody>
      </p:sp>
    </p:spTree>
    <p:extLst>
      <p:ext uri="{BB962C8B-B14F-4D97-AF65-F5344CB8AC3E}">
        <p14:creationId xmlns:p14="http://schemas.microsoft.com/office/powerpoint/2010/main" val="222056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FDD340-5A17-4EC2-BD2A-EA7F2B1CDA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3" name="Google Shape;499;p18">
            <a:extLst>
              <a:ext uri="{FF2B5EF4-FFF2-40B4-BE49-F238E27FC236}">
                <a16:creationId xmlns:a16="http://schemas.microsoft.com/office/drawing/2014/main" id="{D1477805-80A5-4441-9C24-4ED0D4398F78}"/>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4000" b="1" dirty="0">
                <a:solidFill>
                  <a:schemeClr val="accent1"/>
                </a:solidFill>
                <a:latin typeface="Oswald" panose="00000500000000000000" pitchFamily="2" charset="0"/>
                <a:ea typeface="Source Sans Pro"/>
                <a:cs typeface="Source Sans Pro"/>
                <a:sym typeface="Source Sans Pro"/>
              </a:rPr>
              <a:t>Array of </a:t>
            </a:r>
            <a:r>
              <a:rPr lang="en-US" sz="4000" b="1" dirty="0">
                <a:solidFill>
                  <a:schemeClr val="accent2"/>
                </a:solidFill>
                <a:latin typeface="Oswald" panose="00000500000000000000" pitchFamily="2" charset="0"/>
                <a:ea typeface="Source Sans Pro"/>
                <a:cs typeface="Source Sans Pro"/>
                <a:sym typeface="Source Sans Pro"/>
              </a:rPr>
              <a:t>Pairs</a:t>
            </a:r>
            <a:endParaRPr lang="ar-EG" sz="4000" b="1" dirty="0">
              <a:solidFill>
                <a:schemeClr val="accent2"/>
              </a:solidFill>
              <a:latin typeface="Oswald" panose="00000500000000000000" pitchFamily="2" charset="0"/>
              <a:ea typeface="Source Sans Pro"/>
              <a:cs typeface="Source Sans Pro"/>
              <a:sym typeface="Source Sans Pro"/>
            </a:endParaRPr>
          </a:p>
        </p:txBody>
      </p:sp>
      <p:graphicFrame>
        <p:nvGraphicFramePr>
          <p:cNvPr id="9" name="Table 9">
            <a:extLst>
              <a:ext uri="{FF2B5EF4-FFF2-40B4-BE49-F238E27FC236}">
                <a16:creationId xmlns:a16="http://schemas.microsoft.com/office/drawing/2014/main" id="{B0E367FD-4EC2-4A59-AA4D-764D1F96B090}"/>
              </a:ext>
            </a:extLst>
          </p:cNvPr>
          <p:cNvGraphicFramePr>
            <a:graphicFrameLocks noGrp="1"/>
          </p:cNvGraphicFramePr>
          <p:nvPr>
            <p:extLst>
              <p:ext uri="{D42A27DB-BD31-4B8C-83A1-F6EECF244321}">
                <p14:modId xmlns:p14="http://schemas.microsoft.com/office/powerpoint/2010/main" val="3770232411"/>
              </p:ext>
            </p:extLst>
          </p:nvPr>
        </p:nvGraphicFramePr>
        <p:xfrm>
          <a:off x="757893" y="1847441"/>
          <a:ext cx="7628208" cy="990152"/>
        </p:xfrm>
        <a:graphic>
          <a:graphicData uri="http://schemas.openxmlformats.org/drawingml/2006/table">
            <a:tbl>
              <a:tblPr firstRow="1" bandRow="1">
                <a:tableStyleId>{891A1956-3D7E-41C0-9DF7-105A978C6925}</a:tableStyleId>
              </a:tblPr>
              <a:tblGrid>
                <a:gridCol w="1484042">
                  <a:extLst>
                    <a:ext uri="{9D8B030D-6E8A-4147-A177-3AD203B41FA5}">
                      <a16:colId xmlns:a16="http://schemas.microsoft.com/office/drawing/2014/main" val="3127744920"/>
                    </a:ext>
                  </a:extLst>
                </a:gridCol>
                <a:gridCol w="695446">
                  <a:extLst>
                    <a:ext uri="{9D8B030D-6E8A-4147-A177-3AD203B41FA5}">
                      <a16:colId xmlns:a16="http://schemas.microsoft.com/office/drawing/2014/main" val="2292667926"/>
                    </a:ext>
                  </a:extLst>
                </a:gridCol>
                <a:gridCol w="1089744">
                  <a:extLst>
                    <a:ext uri="{9D8B030D-6E8A-4147-A177-3AD203B41FA5}">
                      <a16:colId xmlns:a16="http://schemas.microsoft.com/office/drawing/2014/main" val="1471231014"/>
                    </a:ext>
                  </a:extLst>
                </a:gridCol>
                <a:gridCol w="1089744">
                  <a:extLst>
                    <a:ext uri="{9D8B030D-6E8A-4147-A177-3AD203B41FA5}">
                      <a16:colId xmlns:a16="http://schemas.microsoft.com/office/drawing/2014/main" val="4149459303"/>
                    </a:ext>
                  </a:extLst>
                </a:gridCol>
                <a:gridCol w="1089744">
                  <a:extLst>
                    <a:ext uri="{9D8B030D-6E8A-4147-A177-3AD203B41FA5}">
                      <a16:colId xmlns:a16="http://schemas.microsoft.com/office/drawing/2014/main" val="2166632617"/>
                    </a:ext>
                  </a:extLst>
                </a:gridCol>
                <a:gridCol w="1089744">
                  <a:extLst>
                    <a:ext uri="{9D8B030D-6E8A-4147-A177-3AD203B41FA5}">
                      <a16:colId xmlns:a16="http://schemas.microsoft.com/office/drawing/2014/main" val="3154932890"/>
                    </a:ext>
                  </a:extLst>
                </a:gridCol>
                <a:gridCol w="1089744">
                  <a:extLst>
                    <a:ext uri="{9D8B030D-6E8A-4147-A177-3AD203B41FA5}">
                      <a16:colId xmlns:a16="http://schemas.microsoft.com/office/drawing/2014/main" val="878042362"/>
                    </a:ext>
                  </a:extLst>
                </a:gridCol>
              </a:tblGrid>
              <a:tr h="301519">
                <a:tc>
                  <a:txBody>
                    <a:bodyPr/>
                    <a:lstStyle/>
                    <a:p>
                      <a:pPr algn="ctr"/>
                      <a:r>
                        <a:rPr lang="en-US" dirty="0"/>
                        <a:t>Index</a:t>
                      </a:r>
                    </a:p>
                  </a:txBody>
                  <a:tcPr>
                    <a:solidFill>
                      <a:schemeClr val="accent5">
                        <a:lumMod val="20000"/>
                        <a:lumOff val="80000"/>
                      </a:schemeClr>
                    </a:solidFill>
                  </a:tcPr>
                </a:tc>
                <a:tc>
                  <a:txBody>
                    <a:bodyPr/>
                    <a:lstStyle/>
                    <a:p>
                      <a:pPr algn="ctr"/>
                      <a:r>
                        <a:rPr lang="en-US" dirty="0"/>
                        <a:t>0</a:t>
                      </a:r>
                    </a:p>
                  </a:txBody>
                  <a:tcPr>
                    <a:solidFill>
                      <a:schemeClr val="accent5">
                        <a:lumMod val="20000"/>
                        <a:lumOff val="80000"/>
                      </a:schemeClr>
                    </a:solidFill>
                  </a:tcPr>
                </a:tc>
                <a:tc>
                  <a:txBody>
                    <a:bodyPr/>
                    <a:lstStyle/>
                    <a:p>
                      <a:pPr algn="ctr"/>
                      <a:r>
                        <a:rPr lang="en-US" dirty="0"/>
                        <a:t>1</a:t>
                      </a:r>
                    </a:p>
                  </a:txBody>
                  <a:tcPr>
                    <a:solidFill>
                      <a:schemeClr val="accent5">
                        <a:lumMod val="20000"/>
                        <a:lumOff val="80000"/>
                      </a:schemeClr>
                    </a:solidFill>
                  </a:tcPr>
                </a:tc>
                <a:tc>
                  <a:txBody>
                    <a:bodyPr/>
                    <a:lstStyle/>
                    <a:p>
                      <a:pPr algn="ctr"/>
                      <a:r>
                        <a:rPr lang="en-US" dirty="0"/>
                        <a:t>2</a:t>
                      </a:r>
                    </a:p>
                  </a:txBody>
                  <a:tcPr>
                    <a:solidFill>
                      <a:schemeClr val="accent5">
                        <a:lumMod val="20000"/>
                        <a:lumOff val="80000"/>
                      </a:schemeClr>
                    </a:solidFill>
                  </a:tcPr>
                </a:tc>
                <a:tc>
                  <a:txBody>
                    <a:bodyPr/>
                    <a:lstStyle/>
                    <a:p>
                      <a:pPr algn="ctr"/>
                      <a:r>
                        <a:rPr lang="en-US" dirty="0"/>
                        <a:t>3</a:t>
                      </a:r>
                    </a:p>
                  </a:txBody>
                  <a:tcPr>
                    <a:solidFill>
                      <a:schemeClr val="accent5">
                        <a:lumMod val="20000"/>
                        <a:lumOff val="80000"/>
                      </a:schemeClr>
                    </a:solidFill>
                  </a:tcPr>
                </a:tc>
                <a:tc>
                  <a:txBody>
                    <a:bodyPr/>
                    <a:lstStyle/>
                    <a:p>
                      <a:pPr algn="ctr"/>
                      <a:r>
                        <a:rPr lang="en-US" dirty="0"/>
                        <a:t>4</a:t>
                      </a:r>
                    </a:p>
                  </a:txBody>
                  <a:tcPr>
                    <a:solidFill>
                      <a:schemeClr val="accent5">
                        <a:lumMod val="20000"/>
                        <a:lumOff val="80000"/>
                      </a:schemeClr>
                    </a:solidFill>
                  </a:tcPr>
                </a:tc>
                <a:tc>
                  <a:txBody>
                    <a:bodyPr/>
                    <a:lstStyle/>
                    <a:p>
                      <a:pPr algn="ctr"/>
                      <a:r>
                        <a:rPr lang="en-US" dirty="0"/>
                        <a:t>5</a:t>
                      </a:r>
                    </a:p>
                  </a:txBody>
                  <a:tcPr>
                    <a:solidFill>
                      <a:schemeClr val="accent5">
                        <a:lumMod val="20000"/>
                        <a:lumOff val="80000"/>
                      </a:schemeClr>
                    </a:solidFill>
                  </a:tcPr>
                </a:tc>
                <a:extLst>
                  <a:ext uri="{0D108BD9-81ED-4DB2-BD59-A6C34878D82A}">
                    <a16:rowId xmlns:a16="http://schemas.microsoft.com/office/drawing/2014/main" val="2158857230"/>
                  </a:ext>
                </a:extLst>
              </a:tr>
              <a:tr h="284206">
                <a:tc>
                  <a:txBody>
                    <a:bodyPr/>
                    <a:lstStyle/>
                    <a:p>
                      <a:pPr algn="ctr"/>
                      <a:r>
                        <a:rPr lang="en-US" dirty="0"/>
                        <a:t>Value_ First</a:t>
                      </a:r>
                    </a:p>
                  </a:txBody>
                  <a:tcPr>
                    <a:solidFill>
                      <a:schemeClr val="accent3">
                        <a:lumMod val="20000"/>
                        <a:lumOff val="80000"/>
                      </a:schemeClr>
                    </a:solidFill>
                  </a:tcPr>
                </a:tc>
                <a:tc>
                  <a:txBody>
                    <a:bodyPr/>
                    <a:lstStyle/>
                    <a:p>
                      <a:pPr algn="ctr"/>
                      <a:r>
                        <a:rPr lang="en-US" dirty="0"/>
                        <a:t>1</a:t>
                      </a:r>
                    </a:p>
                  </a:txBody>
                  <a:tcPr>
                    <a:solidFill>
                      <a:schemeClr val="accent3">
                        <a:lumMod val="20000"/>
                        <a:lumOff val="80000"/>
                      </a:schemeClr>
                    </a:solidFill>
                  </a:tcPr>
                </a:tc>
                <a:tc>
                  <a:txBody>
                    <a:bodyPr/>
                    <a:lstStyle/>
                    <a:p>
                      <a:pPr algn="ctr"/>
                      <a:r>
                        <a:rPr lang="en-US" dirty="0"/>
                        <a:t>3</a:t>
                      </a:r>
                    </a:p>
                  </a:txBody>
                  <a:tcPr>
                    <a:solidFill>
                      <a:schemeClr val="accent3">
                        <a:lumMod val="20000"/>
                        <a:lumOff val="80000"/>
                      </a:schemeClr>
                    </a:solidFill>
                  </a:tcPr>
                </a:tc>
                <a:tc>
                  <a:txBody>
                    <a:bodyPr/>
                    <a:lstStyle/>
                    <a:p>
                      <a:pPr algn="ctr"/>
                      <a:r>
                        <a:rPr lang="en-US" dirty="0"/>
                        <a:t>12</a:t>
                      </a:r>
                    </a:p>
                  </a:txBody>
                  <a:tcPr>
                    <a:solidFill>
                      <a:schemeClr val="accent3">
                        <a:lumMod val="20000"/>
                        <a:lumOff val="80000"/>
                      </a:schemeClr>
                    </a:solidFill>
                  </a:tcPr>
                </a:tc>
                <a:tc>
                  <a:txBody>
                    <a:bodyPr/>
                    <a:lstStyle/>
                    <a:p>
                      <a:pPr algn="ctr"/>
                      <a:r>
                        <a:rPr lang="en-US" dirty="0"/>
                        <a:t>8</a:t>
                      </a:r>
                    </a:p>
                  </a:txBody>
                  <a:tcPr>
                    <a:solidFill>
                      <a:schemeClr val="accent3">
                        <a:lumMod val="20000"/>
                        <a:lumOff val="80000"/>
                      </a:schemeClr>
                    </a:solidFill>
                  </a:tcPr>
                </a:tc>
                <a:tc>
                  <a:txBody>
                    <a:bodyPr/>
                    <a:lstStyle/>
                    <a:p>
                      <a:pPr algn="ctr"/>
                      <a:r>
                        <a:rPr lang="en-US" dirty="0"/>
                        <a:t>3</a:t>
                      </a:r>
                    </a:p>
                  </a:txBody>
                  <a:tcPr>
                    <a:solidFill>
                      <a:schemeClr val="accent3">
                        <a:lumMod val="20000"/>
                        <a:lumOff val="80000"/>
                      </a:schemeClr>
                    </a:solidFill>
                  </a:tcPr>
                </a:tc>
                <a:tc>
                  <a:txBody>
                    <a:bodyPr/>
                    <a:lstStyle/>
                    <a:p>
                      <a:pPr algn="ctr"/>
                      <a:r>
                        <a:rPr lang="en-US" dirty="0"/>
                        <a:t>2</a:t>
                      </a:r>
                    </a:p>
                  </a:txBody>
                  <a:tcPr>
                    <a:solidFill>
                      <a:schemeClr val="accent3">
                        <a:lumMod val="20000"/>
                        <a:lumOff val="80000"/>
                      </a:schemeClr>
                    </a:solidFill>
                  </a:tcPr>
                </a:tc>
                <a:extLst>
                  <a:ext uri="{0D108BD9-81ED-4DB2-BD59-A6C34878D82A}">
                    <a16:rowId xmlns:a16="http://schemas.microsoft.com/office/drawing/2014/main" val="1142393190"/>
                  </a:ext>
                </a:extLst>
              </a:tr>
              <a:tr h="380552">
                <a:tc>
                  <a:txBody>
                    <a:bodyPr/>
                    <a:lstStyle/>
                    <a:p>
                      <a:pPr algn="ctr"/>
                      <a:r>
                        <a:rPr lang="en-US" dirty="0" err="1"/>
                        <a:t>Value_Second</a:t>
                      </a:r>
                      <a:endParaRPr lang="en-US" dirty="0"/>
                    </a:p>
                  </a:txBody>
                  <a:tcPr>
                    <a:solidFill>
                      <a:schemeClr val="accent3">
                        <a:lumMod val="20000"/>
                        <a:lumOff val="80000"/>
                      </a:schemeClr>
                    </a:solidFill>
                  </a:tcPr>
                </a:tc>
                <a:tc>
                  <a:txBody>
                    <a:bodyPr/>
                    <a:lstStyle/>
                    <a:p>
                      <a:pPr algn="ctr"/>
                      <a:r>
                        <a:rPr lang="en-US" dirty="0"/>
                        <a:t>“</a:t>
                      </a:r>
                      <a:r>
                        <a:rPr lang="en-US" dirty="0" err="1"/>
                        <a:t>Abc</a:t>
                      </a:r>
                      <a:r>
                        <a:rPr lang="en-US" dirty="0"/>
                        <a:t>”</a:t>
                      </a:r>
                    </a:p>
                  </a:txBody>
                  <a:tcPr>
                    <a:solidFill>
                      <a:schemeClr val="accent3">
                        <a:lumMod val="20000"/>
                        <a:lumOff val="80000"/>
                      </a:schemeClr>
                    </a:solidFill>
                  </a:tcPr>
                </a:tc>
                <a:tc>
                  <a:txBody>
                    <a:bodyPr/>
                    <a:lstStyle/>
                    <a:p>
                      <a:pPr algn="ctr"/>
                      <a:r>
                        <a:rPr lang="en-US" dirty="0"/>
                        <a:t>“</a:t>
                      </a:r>
                      <a:r>
                        <a:rPr lang="en-US" dirty="0" err="1"/>
                        <a:t>Abcd</a:t>
                      </a:r>
                      <a:r>
                        <a:rPr lang="en-US" dirty="0"/>
                        <a:t>”</a:t>
                      </a:r>
                    </a:p>
                  </a:txBody>
                  <a:tcPr>
                    <a:solidFill>
                      <a:schemeClr val="accent3">
                        <a:lumMod val="20000"/>
                        <a:lumOff val="80000"/>
                      </a:schemeClr>
                    </a:solidFill>
                  </a:tcPr>
                </a:tc>
                <a:tc>
                  <a:txBody>
                    <a:bodyPr/>
                    <a:lstStyle/>
                    <a:p>
                      <a:pPr algn="ctr"/>
                      <a:r>
                        <a:rPr lang="en-US" dirty="0"/>
                        <a:t>“</a:t>
                      </a:r>
                      <a:r>
                        <a:rPr lang="en-US" dirty="0" err="1"/>
                        <a:t>Abdd</a:t>
                      </a:r>
                      <a:r>
                        <a:rPr lang="en-US" dirty="0"/>
                        <a:t>”</a:t>
                      </a:r>
                    </a:p>
                  </a:txBody>
                  <a:tcPr>
                    <a:solidFill>
                      <a:schemeClr val="accent3">
                        <a:lumMod val="20000"/>
                        <a:lumOff val="80000"/>
                      </a:schemeClr>
                    </a:solidFill>
                  </a:tcPr>
                </a:tc>
                <a:tc>
                  <a:txBody>
                    <a:bodyPr/>
                    <a:lstStyle/>
                    <a:p>
                      <a:pPr algn="ctr"/>
                      <a:r>
                        <a:rPr lang="en-US" dirty="0"/>
                        <a:t>“</a:t>
                      </a:r>
                      <a:r>
                        <a:rPr lang="en-US" dirty="0" err="1"/>
                        <a:t>Ams</a:t>
                      </a:r>
                      <a:r>
                        <a:rPr lang="en-US" dirty="0"/>
                        <a:t>”</a:t>
                      </a:r>
                    </a:p>
                  </a:txBody>
                  <a:tcPr>
                    <a:solidFill>
                      <a:schemeClr val="accent3">
                        <a:lumMod val="20000"/>
                        <a:lumOff val="80000"/>
                      </a:schemeClr>
                    </a:solidFill>
                  </a:tcPr>
                </a:tc>
                <a:tc>
                  <a:txBody>
                    <a:bodyPr/>
                    <a:lstStyle/>
                    <a:p>
                      <a:pPr algn="ctr"/>
                      <a:r>
                        <a:rPr lang="en-US" dirty="0"/>
                        <a:t>“</a:t>
                      </a:r>
                      <a:r>
                        <a:rPr lang="en-US" dirty="0" err="1"/>
                        <a:t>Aop</a:t>
                      </a:r>
                      <a:r>
                        <a:rPr lang="en-US" dirty="0"/>
                        <a:t>”</a:t>
                      </a:r>
                    </a:p>
                  </a:txBody>
                  <a:tcPr>
                    <a:solidFill>
                      <a:schemeClr val="accent3">
                        <a:lumMod val="20000"/>
                        <a:lumOff val="80000"/>
                      </a:schemeClr>
                    </a:solidFill>
                  </a:tcPr>
                </a:tc>
                <a:tc>
                  <a:txBody>
                    <a:bodyPr/>
                    <a:lstStyle/>
                    <a:p>
                      <a:pPr algn="ctr"/>
                      <a:r>
                        <a:rPr lang="en-US" dirty="0"/>
                        <a:t>“</a:t>
                      </a:r>
                      <a:r>
                        <a:rPr lang="en-US" dirty="0" err="1"/>
                        <a:t>Dpp</a:t>
                      </a:r>
                      <a:r>
                        <a:rPr lang="en-US" dirty="0"/>
                        <a:t>”</a:t>
                      </a:r>
                    </a:p>
                  </a:txBody>
                  <a:tcPr>
                    <a:solidFill>
                      <a:schemeClr val="accent3">
                        <a:lumMod val="20000"/>
                        <a:lumOff val="80000"/>
                      </a:schemeClr>
                    </a:solidFill>
                  </a:tcPr>
                </a:tc>
                <a:extLst>
                  <a:ext uri="{0D108BD9-81ED-4DB2-BD59-A6C34878D82A}">
                    <a16:rowId xmlns:a16="http://schemas.microsoft.com/office/drawing/2014/main" val="2523074629"/>
                  </a:ext>
                </a:extLst>
              </a:tr>
            </a:tbl>
          </a:graphicData>
        </a:graphic>
      </p:graphicFrame>
      <p:sp>
        <p:nvSpPr>
          <p:cNvPr id="14" name="Rectangle: Rounded Corners 13">
            <a:extLst>
              <a:ext uri="{FF2B5EF4-FFF2-40B4-BE49-F238E27FC236}">
                <a16:creationId xmlns:a16="http://schemas.microsoft.com/office/drawing/2014/main" id="{868C4E62-7934-49EB-8A1C-DAC995199E47}"/>
              </a:ext>
            </a:extLst>
          </p:cNvPr>
          <p:cNvSpPr/>
          <p:nvPr/>
        </p:nvSpPr>
        <p:spPr>
          <a:xfrm>
            <a:off x="1777337" y="1024842"/>
            <a:ext cx="5589321" cy="5793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Pair &lt; int, string&gt; </a:t>
            </a:r>
            <a:r>
              <a:rPr lang="en-US" sz="2400" dirty="0" err="1"/>
              <a:t>arr</a:t>
            </a:r>
            <a:r>
              <a:rPr lang="en-US" sz="2400" dirty="0"/>
              <a:t>[5];</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8CE50AD-EB1F-4840-B540-92652C51009D}"/>
                  </a:ext>
                </a:extLst>
              </p:cNvPr>
              <p:cNvSpPr txBox="1"/>
              <p:nvPr/>
            </p:nvSpPr>
            <p:spPr>
              <a:xfrm>
                <a:off x="2482945" y="3080825"/>
                <a:ext cx="20890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𝐴𝑟𝑟</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 </m:t>
                      </m:r>
                      <m:r>
                        <a:rPr lang="en-US" b="0" i="1" dirty="0" smtClean="0">
                          <a:solidFill>
                            <a:srgbClr val="FF0000"/>
                          </a:solidFill>
                          <a:latin typeface="Cambria Math" panose="02040503050406030204" pitchFamily="18" charset="0"/>
                        </a:rPr>
                        <m:t>𝑓</m:t>
                      </m:r>
                      <m:r>
                        <a:rPr lang="en-US" i="1" dirty="0" smtClean="0">
                          <a:solidFill>
                            <a:srgbClr val="FF0000"/>
                          </a:solidFill>
                          <a:latin typeface="Cambria Math" panose="02040503050406030204" pitchFamily="18" charset="0"/>
                        </a:rPr>
                        <m:t>𝑖𝑟𝑠𝑡</m:t>
                      </m:r>
                      <m:r>
                        <a:rPr lang="en-US" i="1" dirty="0" smtClean="0">
                          <a:latin typeface="Cambria Math" panose="02040503050406030204" pitchFamily="18" charset="0"/>
                        </a:rPr>
                        <m:t> =</m:t>
                      </m:r>
                      <m:r>
                        <a:rPr lang="en-US" i="1" dirty="0">
                          <a:latin typeface="Cambria Math" panose="02040503050406030204" pitchFamily="18" charset="0"/>
                        </a:rPr>
                        <m:t> </m:t>
                      </m:r>
                      <m:r>
                        <a:rPr lang="en-US" i="1" dirty="0" smtClean="0">
                          <a:latin typeface="Cambria Math" panose="02040503050406030204" pitchFamily="18" charset="0"/>
                        </a:rPr>
                        <m:t>12</m:t>
                      </m:r>
                      <m:r>
                        <a:rPr lang="en-US" i="1" dirty="0">
                          <a:latin typeface="Cambria Math" panose="02040503050406030204" pitchFamily="18" charset="0"/>
                        </a:rPr>
                        <m:t>   </m:t>
                      </m:r>
                    </m:oMath>
                  </m:oMathPara>
                </a14:m>
                <a:endParaRPr lang="en-US" dirty="0"/>
              </a:p>
            </p:txBody>
          </p:sp>
        </mc:Choice>
        <mc:Fallback xmlns="">
          <p:sp>
            <p:nvSpPr>
              <p:cNvPr id="4" name="TextBox 3">
                <a:extLst>
                  <a:ext uri="{FF2B5EF4-FFF2-40B4-BE49-F238E27FC236}">
                    <a16:creationId xmlns:a16="http://schemas.microsoft.com/office/drawing/2014/main" id="{08CE50AD-EB1F-4840-B540-92652C51009D}"/>
                  </a:ext>
                </a:extLst>
              </p:cNvPr>
              <p:cNvSpPr txBox="1">
                <a:spLocks noRot="1" noChangeAspect="1" noMove="1" noResize="1" noEditPoints="1" noAdjustHandles="1" noChangeArrowheads="1" noChangeShapeType="1" noTextEdit="1"/>
              </p:cNvSpPr>
              <p:nvPr/>
            </p:nvSpPr>
            <p:spPr>
              <a:xfrm>
                <a:off x="2482945" y="3080825"/>
                <a:ext cx="2089052" cy="307777"/>
              </a:xfrm>
              <a:prstGeom prst="rect">
                <a:avLst/>
              </a:prstGeom>
              <a:blipFill>
                <a:blip r:embed="rId2"/>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94846D-AEB5-40B2-8F6D-A5D9D62FE8C4}"/>
                  </a:ext>
                </a:extLst>
              </p:cNvPr>
              <p:cNvSpPr txBox="1"/>
              <p:nvPr/>
            </p:nvSpPr>
            <p:spPr>
              <a:xfrm>
                <a:off x="4571997" y="3080825"/>
                <a:ext cx="23704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𝐴𝑟𝑟</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 . </m:t>
                      </m:r>
                      <m:r>
                        <a:rPr lang="en-US" b="0" i="1" dirty="0" smtClean="0">
                          <a:solidFill>
                            <a:srgbClr val="FF0000"/>
                          </a:solidFill>
                          <a:latin typeface="Cambria Math" panose="02040503050406030204" pitchFamily="18" charset="0"/>
                        </a:rPr>
                        <m:t>𝑠𝑒𝑐𝑜𝑛𝑑</m:t>
                      </m:r>
                      <m:r>
                        <a:rPr lang="en-US" i="1" dirty="0" smtClean="0">
                          <a:latin typeface="Cambria Math" panose="02040503050406030204" pitchFamily="18" charset="0"/>
                        </a:rPr>
                        <m:t> =</m:t>
                      </m:r>
                      <m:r>
                        <a:rPr lang="en-US" b="0" i="1" dirty="0" smtClean="0">
                          <a:latin typeface="Cambria Math" panose="02040503050406030204" pitchFamily="18" charset="0"/>
                        </a:rPr>
                        <m:t>𝑎𝑏𝑑𝑑</m:t>
                      </m:r>
                      <m:r>
                        <a:rPr lang="en-US" i="1" dirty="0">
                          <a:latin typeface="Cambria Math" panose="02040503050406030204" pitchFamily="18" charset="0"/>
                        </a:rPr>
                        <m:t>   </m:t>
                      </m:r>
                    </m:oMath>
                  </m:oMathPara>
                </a14:m>
                <a:endParaRPr lang="en-US" dirty="0"/>
              </a:p>
            </p:txBody>
          </p:sp>
        </mc:Choice>
        <mc:Fallback xmlns="">
          <p:sp>
            <p:nvSpPr>
              <p:cNvPr id="15" name="TextBox 14">
                <a:extLst>
                  <a:ext uri="{FF2B5EF4-FFF2-40B4-BE49-F238E27FC236}">
                    <a16:creationId xmlns:a16="http://schemas.microsoft.com/office/drawing/2014/main" id="{3D94846D-AEB5-40B2-8F6D-A5D9D62FE8C4}"/>
                  </a:ext>
                </a:extLst>
              </p:cNvPr>
              <p:cNvSpPr txBox="1">
                <a:spLocks noRot="1" noChangeAspect="1" noMove="1" noResize="1" noEditPoints="1" noAdjustHandles="1" noChangeArrowheads="1" noChangeShapeType="1" noTextEdit="1"/>
              </p:cNvSpPr>
              <p:nvPr/>
            </p:nvSpPr>
            <p:spPr>
              <a:xfrm>
                <a:off x="4571997" y="3080825"/>
                <a:ext cx="2370406" cy="307777"/>
              </a:xfrm>
              <a:prstGeom prst="rect">
                <a:avLst/>
              </a:prstGeom>
              <a:blipFill>
                <a:blip r:embed="rId3"/>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D71D784-653A-4DC9-B707-17000E755977}"/>
                  </a:ext>
                </a:extLst>
              </p:cNvPr>
              <p:cNvSpPr txBox="1"/>
              <p:nvPr/>
            </p:nvSpPr>
            <p:spPr>
              <a:xfrm>
                <a:off x="2426674" y="3567287"/>
                <a:ext cx="208905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𝐴𝑟𝑟</m:t>
                      </m:r>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 . </m:t>
                      </m:r>
                      <m:r>
                        <a:rPr lang="en-US" b="0" i="1" dirty="0" smtClean="0">
                          <a:solidFill>
                            <a:srgbClr val="FF0000"/>
                          </a:solidFill>
                          <a:latin typeface="Cambria Math" panose="02040503050406030204" pitchFamily="18" charset="0"/>
                        </a:rPr>
                        <m:t>𝑓</m:t>
                      </m:r>
                      <m:r>
                        <a:rPr lang="en-US" i="1" dirty="0" smtClean="0">
                          <a:solidFill>
                            <a:srgbClr val="FF0000"/>
                          </a:solidFill>
                          <a:latin typeface="Cambria Math" panose="02040503050406030204" pitchFamily="18" charset="0"/>
                        </a:rPr>
                        <m:t>𝑖𝑟𝑠𝑡</m:t>
                      </m:r>
                      <m:r>
                        <a:rPr lang="en-US" i="1" dirty="0" smtClean="0">
                          <a:latin typeface="Cambria Math" panose="02040503050406030204" pitchFamily="18" charset="0"/>
                        </a:rPr>
                        <m:t> =</m:t>
                      </m:r>
                      <m:r>
                        <a:rPr lang="en-US" b="0" i="1" dirty="0" smtClean="0">
                          <a:latin typeface="Cambria Math" panose="02040503050406030204" pitchFamily="18" charset="0"/>
                        </a:rPr>
                        <m:t>3</m:t>
                      </m:r>
                      <m:r>
                        <a:rPr lang="en-US" i="1" dirty="0">
                          <a:latin typeface="Cambria Math" panose="02040503050406030204" pitchFamily="18" charset="0"/>
                        </a:rPr>
                        <m:t>   </m:t>
                      </m:r>
                    </m:oMath>
                  </m:oMathPara>
                </a14:m>
                <a:endParaRPr lang="en-US" dirty="0"/>
              </a:p>
            </p:txBody>
          </p:sp>
        </mc:Choice>
        <mc:Fallback xmlns="">
          <p:sp>
            <p:nvSpPr>
              <p:cNvPr id="16" name="TextBox 15">
                <a:extLst>
                  <a:ext uri="{FF2B5EF4-FFF2-40B4-BE49-F238E27FC236}">
                    <a16:creationId xmlns:a16="http://schemas.microsoft.com/office/drawing/2014/main" id="{DD71D784-653A-4DC9-B707-17000E755977}"/>
                  </a:ext>
                </a:extLst>
              </p:cNvPr>
              <p:cNvSpPr txBox="1">
                <a:spLocks noRot="1" noChangeAspect="1" noMove="1" noResize="1" noEditPoints="1" noAdjustHandles="1" noChangeArrowheads="1" noChangeShapeType="1" noTextEdit="1"/>
              </p:cNvSpPr>
              <p:nvPr/>
            </p:nvSpPr>
            <p:spPr>
              <a:xfrm>
                <a:off x="2426674" y="3567287"/>
                <a:ext cx="2089052" cy="307777"/>
              </a:xfrm>
              <a:prstGeom prst="rect">
                <a:avLst/>
              </a:prstGeom>
              <a:blipFill>
                <a:blip r:embed="rId4"/>
                <a:stretch>
                  <a:fillRect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DDD6E22-CB2F-43CA-83D3-FBD559CCF08D}"/>
                  </a:ext>
                </a:extLst>
              </p:cNvPr>
              <p:cNvSpPr txBox="1"/>
              <p:nvPr/>
            </p:nvSpPr>
            <p:spPr>
              <a:xfrm>
                <a:off x="4515726" y="3567287"/>
                <a:ext cx="23704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𝐴𝑟𝑟</m:t>
                      </m:r>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 . </m:t>
                      </m:r>
                      <m:r>
                        <a:rPr lang="en-US" b="0" i="1" dirty="0" smtClean="0">
                          <a:solidFill>
                            <a:srgbClr val="FF0000"/>
                          </a:solidFill>
                          <a:latin typeface="Cambria Math" panose="02040503050406030204" pitchFamily="18" charset="0"/>
                        </a:rPr>
                        <m:t>𝑠𝑒𝑐𝑜𝑛𝑑</m:t>
                      </m:r>
                      <m:r>
                        <a:rPr lang="en-US" i="1" dirty="0" smtClean="0">
                          <a:latin typeface="Cambria Math" panose="02040503050406030204" pitchFamily="18" charset="0"/>
                        </a:rPr>
                        <m:t> =</m:t>
                      </m:r>
                      <m:r>
                        <a:rPr lang="en-US" b="0" i="1" dirty="0" smtClean="0">
                          <a:latin typeface="Cambria Math" panose="02040503050406030204" pitchFamily="18" charset="0"/>
                        </a:rPr>
                        <m:t>𝐴𝑜𝑝</m:t>
                      </m:r>
                      <m:r>
                        <a:rPr lang="en-US" i="1" dirty="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ADDD6E22-CB2F-43CA-83D3-FBD559CCF08D}"/>
                  </a:ext>
                </a:extLst>
              </p:cNvPr>
              <p:cNvSpPr txBox="1">
                <a:spLocks noRot="1" noChangeAspect="1" noMove="1" noResize="1" noEditPoints="1" noAdjustHandles="1" noChangeArrowheads="1" noChangeShapeType="1" noTextEdit="1"/>
              </p:cNvSpPr>
              <p:nvPr/>
            </p:nvSpPr>
            <p:spPr>
              <a:xfrm>
                <a:off x="4515726" y="3567287"/>
                <a:ext cx="2370406" cy="307777"/>
              </a:xfrm>
              <a:prstGeom prst="rect">
                <a:avLst/>
              </a:prstGeom>
              <a:blipFill>
                <a:blip r:embed="rId5"/>
                <a:stretch>
                  <a:fillRect b="-9804"/>
                </a:stretch>
              </a:blipFill>
            </p:spPr>
            <p:txBody>
              <a:bodyPr/>
              <a:lstStyle/>
              <a:p>
                <a:r>
                  <a:rPr lang="en-US">
                    <a:noFill/>
                  </a:rPr>
                  <a:t> </a:t>
                </a:r>
              </a:p>
            </p:txBody>
          </p:sp>
        </mc:Fallback>
      </mc:AlternateContent>
    </p:spTree>
    <p:extLst>
      <p:ext uri="{BB962C8B-B14F-4D97-AF65-F5344CB8AC3E}">
        <p14:creationId xmlns:p14="http://schemas.microsoft.com/office/powerpoint/2010/main" val="985960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2DDA37-B263-4BB1-8FEE-237FE1803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3" name="Google Shape;499;p18">
            <a:extLst>
              <a:ext uri="{FF2B5EF4-FFF2-40B4-BE49-F238E27FC236}">
                <a16:creationId xmlns:a16="http://schemas.microsoft.com/office/drawing/2014/main" id="{564EAE24-F480-4BEF-8A49-8FDD870DE3F7}"/>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Practice </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1EBCEC6-F03B-4EF9-81C2-E9D284C1896D}"/>
                  </a:ext>
                </a:extLst>
              </p:cNvPr>
              <p:cNvSpPr txBox="1"/>
              <p:nvPr/>
            </p:nvSpPr>
            <p:spPr>
              <a:xfrm>
                <a:off x="344658" y="1020840"/>
                <a:ext cx="8760817" cy="307777"/>
              </a:xfrm>
              <a:prstGeom prst="rect">
                <a:avLst/>
              </a:prstGeom>
              <a:noFill/>
            </p:spPr>
            <p:txBody>
              <a:bodyPr wrap="square" rtlCol="0">
                <a:spAutoFit/>
              </a:bodyPr>
              <a:lstStyle/>
              <a:p>
                <a:r>
                  <a:rPr lang="en-US" dirty="0"/>
                  <a:t>You will get point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 print </a:t>
                </a:r>
                <a:r>
                  <a:rPr lang="en-US" dirty="0">
                    <a:solidFill>
                      <a:srgbClr val="FF0000"/>
                    </a:solidFill>
                  </a:rPr>
                  <a:t>index</a:t>
                </a:r>
                <a:r>
                  <a:rPr lang="en-US" dirty="0"/>
                  <a:t> of two points that Euclidian distance between them is maximum .</a:t>
                </a:r>
              </a:p>
            </p:txBody>
          </p:sp>
        </mc:Choice>
        <mc:Fallback xmlns="">
          <p:sp>
            <p:nvSpPr>
              <p:cNvPr id="4" name="TextBox 3">
                <a:extLst>
                  <a:ext uri="{FF2B5EF4-FFF2-40B4-BE49-F238E27FC236}">
                    <a16:creationId xmlns:a16="http://schemas.microsoft.com/office/drawing/2014/main" id="{F1EBCEC6-F03B-4EF9-81C2-E9D284C1896D}"/>
                  </a:ext>
                </a:extLst>
              </p:cNvPr>
              <p:cNvSpPr txBox="1">
                <a:spLocks noRot="1" noChangeAspect="1" noMove="1" noResize="1" noEditPoints="1" noAdjustHandles="1" noChangeArrowheads="1" noChangeShapeType="1" noTextEdit="1"/>
              </p:cNvSpPr>
              <p:nvPr/>
            </p:nvSpPr>
            <p:spPr>
              <a:xfrm>
                <a:off x="344658" y="1020840"/>
                <a:ext cx="8760817" cy="307777"/>
              </a:xfrm>
              <a:prstGeom prst="rect">
                <a:avLst/>
              </a:prstGeom>
              <a:blipFill>
                <a:blip r:embed="rId2"/>
                <a:stretch>
                  <a:fillRect l="-209" t="-1961" b="-19608"/>
                </a:stretch>
              </a:blipFill>
            </p:spPr>
            <p:txBody>
              <a:bodyPr/>
              <a:lstStyle/>
              <a:p>
                <a:r>
                  <a:rPr lang="en-US">
                    <a:noFill/>
                  </a:rPr>
                  <a:t> </a:t>
                </a:r>
              </a:p>
            </p:txBody>
          </p:sp>
        </mc:Fallback>
      </mc:AlternateContent>
      <p:sp>
        <p:nvSpPr>
          <p:cNvPr id="6" name="Rectangle: Rounded Corners 5">
            <a:extLst>
              <a:ext uri="{FF2B5EF4-FFF2-40B4-BE49-F238E27FC236}">
                <a16:creationId xmlns:a16="http://schemas.microsoft.com/office/drawing/2014/main" id="{B0C0404C-AE8D-48ED-9D9D-5A6E3629E781}"/>
              </a:ext>
            </a:extLst>
          </p:cNvPr>
          <p:cNvSpPr/>
          <p:nvPr/>
        </p:nvSpPr>
        <p:spPr>
          <a:xfrm>
            <a:off x="2032782" y="1728614"/>
            <a:ext cx="1554479" cy="22736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a:p>
            <a:pPr algn="ctr"/>
            <a:r>
              <a:rPr lang="en-US" dirty="0"/>
              <a:t>1   0</a:t>
            </a:r>
          </a:p>
          <a:p>
            <a:pPr algn="ctr"/>
            <a:r>
              <a:rPr lang="en-US" dirty="0"/>
              <a:t>0   1</a:t>
            </a:r>
          </a:p>
          <a:p>
            <a:pPr algn="ctr"/>
            <a:r>
              <a:rPr lang="en-US" dirty="0"/>
              <a:t>2   5</a:t>
            </a:r>
          </a:p>
          <a:p>
            <a:pPr algn="ctr"/>
            <a:r>
              <a:rPr lang="en-US" dirty="0"/>
              <a:t>-1   6</a:t>
            </a:r>
          </a:p>
          <a:p>
            <a:pPr algn="ctr"/>
            <a:r>
              <a:rPr lang="en-US" dirty="0"/>
              <a:t>0   0</a:t>
            </a:r>
          </a:p>
          <a:p>
            <a:pPr algn="ctr"/>
            <a:r>
              <a:rPr lang="en-US" dirty="0"/>
              <a:t>2   5</a:t>
            </a:r>
          </a:p>
        </p:txBody>
      </p:sp>
      <p:sp>
        <p:nvSpPr>
          <p:cNvPr id="7" name="TextBox 6">
            <a:extLst>
              <a:ext uri="{FF2B5EF4-FFF2-40B4-BE49-F238E27FC236}">
                <a16:creationId xmlns:a16="http://schemas.microsoft.com/office/drawing/2014/main" id="{881BE1BE-D8E9-4788-B736-08C1346CE1BB}"/>
              </a:ext>
            </a:extLst>
          </p:cNvPr>
          <p:cNvSpPr txBox="1"/>
          <p:nvPr/>
        </p:nvSpPr>
        <p:spPr>
          <a:xfrm>
            <a:off x="2549771" y="1728614"/>
            <a:ext cx="1807699" cy="307777"/>
          </a:xfrm>
          <a:prstGeom prst="rect">
            <a:avLst/>
          </a:prstGeom>
          <a:noFill/>
        </p:spPr>
        <p:txBody>
          <a:bodyPr wrap="square" rtlCol="0">
            <a:spAutoFit/>
          </a:bodyPr>
          <a:lstStyle/>
          <a:p>
            <a:r>
              <a:rPr lang="en-US" dirty="0"/>
              <a:t>Input</a:t>
            </a:r>
          </a:p>
        </p:txBody>
      </p:sp>
      <p:sp>
        <p:nvSpPr>
          <p:cNvPr id="8" name="Rectangle: Rounded Corners 7">
            <a:extLst>
              <a:ext uri="{FF2B5EF4-FFF2-40B4-BE49-F238E27FC236}">
                <a16:creationId xmlns:a16="http://schemas.microsoft.com/office/drawing/2014/main" id="{342B659B-4268-4789-B57B-554B6D8CAD07}"/>
              </a:ext>
            </a:extLst>
          </p:cNvPr>
          <p:cNvSpPr/>
          <p:nvPr/>
        </p:nvSpPr>
        <p:spPr>
          <a:xfrm>
            <a:off x="5556741" y="1728614"/>
            <a:ext cx="1554479" cy="227364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dirty="0"/>
              <a:t>0 3</a:t>
            </a:r>
          </a:p>
        </p:txBody>
      </p:sp>
      <p:sp>
        <p:nvSpPr>
          <p:cNvPr id="10" name="TextBox 9">
            <a:extLst>
              <a:ext uri="{FF2B5EF4-FFF2-40B4-BE49-F238E27FC236}">
                <a16:creationId xmlns:a16="http://schemas.microsoft.com/office/drawing/2014/main" id="{7C82F2F4-E24D-4A56-BB01-2104088A838A}"/>
              </a:ext>
            </a:extLst>
          </p:cNvPr>
          <p:cNvSpPr txBox="1"/>
          <p:nvPr/>
        </p:nvSpPr>
        <p:spPr>
          <a:xfrm>
            <a:off x="5965875" y="1728614"/>
            <a:ext cx="1807699" cy="307777"/>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2183115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ABC3AA-F89C-45FC-8F83-8C78710C17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3" name="Google Shape;499;p18">
            <a:extLst>
              <a:ext uri="{FF2B5EF4-FFF2-40B4-BE49-F238E27FC236}">
                <a16:creationId xmlns:a16="http://schemas.microsoft.com/office/drawing/2014/main" id="{FCEA7103-751B-4A1D-950C-DA324BDBF0FC}"/>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Vectors </a:t>
            </a:r>
            <a:endParaRPr lang="en-US" sz="4000" dirty="0">
              <a:solidFill>
                <a:schemeClr val="accent2"/>
              </a:solidFill>
              <a:latin typeface="Oswald" panose="00000500000000000000" pitchFamily="2" charset="0"/>
            </a:endParaRPr>
          </a:p>
        </p:txBody>
      </p:sp>
      <p:sp>
        <p:nvSpPr>
          <p:cNvPr id="4" name="TextBox 3">
            <a:extLst>
              <a:ext uri="{FF2B5EF4-FFF2-40B4-BE49-F238E27FC236}">
                <a16:creationId xmlns:a16="http://schemas.microsoft.com/office/drawing/2014/main" id="{8E26BC0F-8040-40D0-AA2E-6547BFE52C86}"/>
              </a:ext>
            </a:extLst>
          </p:cNvPr>
          <p:cNvSpPr txBox="1"/>
          <p:nvPr/>
        </p:nvSpPr>
        <p:spPr>
          <a:xfrm>
            <a:off x="386862" y="991772"/>
            <a:ext cx="8356209" cy="830997"/>
          </a:xfrm>
          <a:prstGeom prst="rect">
            <a:avLst/>
          </a:prstGeom>
          <a:noFill/>
        </p:spPr>
        <p:txBody>
          <a:bodyPr wrap="square" rtlCol="0">
            <a:spAutoFit/>
          </a:bodyPr>
          <a:lstStyle/>
          <a:p>
            <a:r>
              <a:rPr lang="en-US" sz="1600" b="0" i="0" dirty="0">
                <a:solidFill>
                  <a:srgbClr val="FF0000"/>
                </a:solidFill>
                <a:effectLst/>
                <a:latin typeface="Oswald" panose="00000500000000000000" pitchFamily="2" charset="0"/>
              </a:rPr>
              <a:t>Vectors</a:t>
            </a:r>
            <a:r>
              <a:rPr lang="en-US" sz="1600" b="0" i="0" dirty="0">
                <a:solidFill>
                  <a:schemeClr val="tx1">
                    <a:lumMod val="50000"/>
                  </a:schemeClr>
                </a:solidFill>
                <a:effectLst/>
                <a:latin typeface="Oswald" panose="00000500000000000000" pitchFamily="2" charset="0"/>
              </a:rPr>
              <a:t> are same as dynamic arrays with the ability to resize itself automatically when an element is inserted or deleted, with their storage being handled automatically by the container. Vector elements are placed in </a:t>
            </a:r>
            <a:r>
              <a:rPr lang="en-US" sz="1600" b="0" i="0" u="sng" dirty="0">
                <a:solidFill>
                  <a:schemeClr val="tx1">
                    <a:lumMod val="50000"/>
                  </a:schemeClr>
                </a:solidFill>
                <a:effectLst/>
                <a:latin typeface="Oswald" panose="00000500000000000000" pitchFamily="2" charset="0"/>
              </a:rPr>
              <a:t>contiguous</a:t>
            </a:r>
            <a:r>
              <a:rPr lang="en-US" sz="1600" b="0" i="0" dirty="0">
                <a:solidFill>
                  <a:schemeClr val="tx1">
                    <a:lumMod val="50000"/>
                  </a:schemeClr>
                </a:solidFill>
                <a:effectLst/>
                <a:latin typeface="Oswald" panose="00000500000000000000" pitchFamily="2" charset="0"/>
              </a:rPr>
              <a:t> storage so that they can be accessed and traversed using </a:t>
            </a:r>
            <a:r>
              <a:rPr lang="en-US" sz="1600" b="0" i="0" dirty="0">
                <a:solidFill>
                  <a:srgbClr val="FF0000"/>
                </a:solidFill>
                <a:effectLst/>
                <a:latin typeface="Oswald" panose="00000500000000000000" pitchFamily="2" charset="0"/>
              </a:rPr>
              <a:t>iterators.</a:t>
            </a:r>
            <a:endParaRPr lang="en-US" sz="1600" dirty="0">
              <a:solidFill>
                <a:srgbClr val="FF0000"/>
              </a:solidFill>
              <a:latin typeface="Oswald" panose="00000500000000000000" pitchFamily="2" charset="0"/>
            </a:endParaRPr>
          </a:p>
        </p:txBody>
      </p:sp>
      <p:sp>
        <p:nvSpPr>
          <p:cNvPr id="5" name="TextBox 4">
            <a:extLst>
              <a:ext uri="{FF2B5EF4-FFF2-40B4-BE49-F238E27FC236}">
                <a16:creationId xmlns:a16="http://schemas.microsoft.com/office/drawing/2014/main" id="{E42ABA2F-72F2-45C1-8F3E-AF0D567DB428}"/>
              </a:ext>
            </a:extLst>
          </p:cNvPr>
          <p:cNvSpPr txBox="1"/>
          <p:nvPr/>
        </p:nvSpPr>
        <p:spPr>
          <a:xfrm>
            <a:off x="608528" y="2748522"/>
            <a:ext cx="7913077" cy="307777"/>
          </a:xfrm>
          <a:prstGeom prst="rect">
            <a:avLst/>
          </a:prstGeom>
          <a:noFill/>
        </p:spPr>
        <p:txBody>
          <a:bodyPr wrap="square" rtlCol="0">
            <a:spAutoFit/>
          </a:bodyPr>
          <a:lstStyle/>
          <a:p>
            <a:r>
              <a:rPr lang="en-US" dirty="0"/>
              <a:t>In run-time you can insert or delete element from vector because vector is dynamic array. </a:t>
            </a:r>
          </a:p>
        </p:txBody>
      </p:sp>
      <p:graphicFrame>
        <p:nvGraphicFramePr>
          <p:cNvPr id="6" name="Table 6">
            <a:extLst>
              <a:ext uri="{FF2B5EF4-FFF2-40B4-BE49-F238E27FC236}">
                <a16:creationId xmlns:a16="http://schemas.microsoft.com/office/drawing/2014/main" id="{E75A7E49-D9AB-4392-9BAF-2669D3D50295}"/>
              </a:ext>
            </a:extLst>
          </p:cNvPr>
          <p:cNvGraphicFramePr>
            <a:graphicFrameLocks noGrp="1"/>
          </p:cNvGraphicFramePr>
          <p:nvPr>
            <p:extLst>
              <p:ext uri="{D42A27DB-BD31-4B8C-83A1-F6EECF244321}">
                <p14:modId xmlns:p14="http://schemas.microsoft.com/office/powerpoint/2010/main" val="1675838545"/>
              </p:ext>
            </p:extLst>
          </p:nvPr>
        </p:nvGraphicFramePr>
        <p:xfrm>
          <a:off x="1871000" y="3359079"/>
          <a:ext cx="675250" cy="514044"/>
        </p:xfrm>
        <a:graphic>
          <a:graphicData uri="http://schemas.openxmlformats.org/drawingml/2006/table">
            <a:tbl>
              <a:tblPr firstRow="1" bandRow="1">
                <a:tableStyleId>{891A1956-3D7E-41C0-9DF7-105A978C6925}</a:tableStyleId>
              </a:tblPr>
              <a:tblGrid>
                <a:gridCol w="675250">
                  <a:extLst>
                    <a:ext uri="{9D8B030D-6E8A-4147-A177-3AD203B41FA5}">
                      <a16:colId xmlns:a16="http://schemas.microsoft.com/office/drawing/2014/main" val="1260305091"/>
                    </a:ext>
                  </a:extLst>
                </a:gridCol>
              </a:tblGrid>
              <a:tr h="514044">
                <a:tc>
                  <a:txBody>
                    <a:bodyPr/>
                    <a:lstStyle/>
                    <a:p>
                      <a:pPr algn="ctr"/>
                      <a:r>
                        <a:rPr lang="en-US" dirty="0"/>
                        <a:t>1</a:t>
                      </a:r>
                    </a:p>
                  </a:txBody>
                  <a:tcPr/>
                </a:tc>
                <a:extLst>
                  <a:ext uri="{0D108BD9-81ED-4DB2-BD59-A6C34878D82A}">
                    <a16:rowId xmlns:a16="http://schemas.microsoft.com/office/drawing/2014/main" val="2100210806"/>
                  </a:ext>
                </a:extLst>
              </a:tr>
            </a:tbl>
          </a:graphicData>
        </a:graphic>
      </p:graphicFrame>
      <p:graphicFrame>
        <p:nvGraphicFramePr>
          <p:cNvPr id="7" name="Table 6">
            <a:extLst>
              <a:ext uri="{FF2B5EF4-FFF2-40B4-BE49-F238E27FC236}">
                <a16:creationId xmlns:a16="http://schemas.microsoft.com/office/drawing/2014/main" id="{FA3B2B69-D712-4F80-B2B5-F9632C5A5CFD}"/>
              </a:ext>
            </a:extLst>
          </p:cNvPr>
          <p:cNvGraphicFramePr>
            <a:graphicFrameLocks noGrp="1"/>
          </p:cNvGraphicFramePr>
          <p:nvPr>
            <p:extLst>
              <p:ext uri="{D42A27DB-BD31-4B8C-83A1-F6EECF244321}">
                <p14:modId xmlns:p14="http://schemas.microsoft.com/office/powerpoint/2010/main" val="1293261897"/>
              </p:ext>
            </p:extLst>
          </p:nvPr>
        </p:nvGraphicFramePr>
        <p:xfrm>
          <a:off x="2546250" y="3359079"/>
          <a:ext cx="675250" cy="514044"/>
        </p:xfrm>
        <a:graphic>
          <a:graphicData uri="http://schemas.openxmlformats.org/drawingml/2006/table">
            <a:tbl>
              <a:tblPr firstRow="1" bandRow="1">
                <a:tableStyleId>{891A1956-3D7E-41C0-9DF7-105A978C6925}</a:tableStyleId>
              </a:tblPr>
              <a:tblGrid>
                <a:gridCol w="675250">
                  <a:extLst>
                    <a:ext uri="{9D8B030D-6E8A-4147-A177-3AD203B41FA5}">
                      <a16:colId xmlns:a16="http://schemas.microsoft.com/office/drawing/2014/main" val="1260305091"/>
                    </a:ext>
                  </a:extLst>
                </a:gridCol>
              </a:tblGrid>
              <a:tr h="514044">
                <a:tc>
                  <a:txBody>
                    <a:bodyPr/>
                    <a:lstStyle/>
                    <a:p>
                      <a:pPr algn="ctr"/>
                      <a:r>
                        <a:rPr lang="en-US" dirty="0"/>
                        <a:t>5</a:t>
                      </a:r>
                    </a:p>
                  </a:txBody>
                  <a:tcPr/>
                </a:tc>
                <a:extLst>
                  <a:ext uri="{0D108BD9-81ED-4DB2-BD59-A6C34878D82A}">
                    <a16:rowId xmlns:a16="http://schemas.microsoft.com/office/drawing/2014/main" val="2100210806"/>
                  </a:ext>
                </a:extLst>
              </a:tr>
            </a:tbl>
          </a:graphicData>
        </a:graphic>
      </p:graphicFrame>
      <p:graphicFrame>
        <p:nvGraphicFramePr>
          <p:cNvPr id="8" name="Table 7">
            <a:extLst>
              <a:ext uri="{FF2B5EF4-FFF2-40B4-BE49-F238E27FC236}">
                <a16:creationId xmlns:a16="http://schemas.microsoft.com/office/drawing/2014/main" id="{5EB65FDA-DD64-484E-A562-BBFBC02EC42A}"/>
              </a:ext>
            </a:extLst>
          </p:cNvPr>
          <p:cNvGraphicFramePr>
            <a:graphicFrameLocks noGrp="1"/>
          </p:cNvGraphicFramePr>
          <p:nvPr>
            <p:extLst>
              <p:ext uri="{D42A27DB-BD31-4B8C-83A1-F6EECF244321}">
                <p14:modId xmlns:p14="http://schemas.microsoft.com/office/powerpoint/2010/main" val="456980347"/>
              </p:ext>
            </p:extLst>
          </p:nvPr>
        </p:nvGraphicFramePr>
        <p:xfrm>
          <a:off x="3221500" y="3359079"/>
          <a:ext cx="675250" cy="514044"/>
        </p:xfrm>
        <a:graphic>
          <a:graphicData uri="http://schemas.openxmlformats.org/drawingml/2006/table">
            <a:tbl>
              <a:tblPr firstRow="1" bandRow="1">
                <a:tableStyleId>{891A1956-3D7E-41C0-9DF7-105A978C6925}</a:tableStyleId>
              </a:tblPr>
              <a:tblGrid>
                <a:gridCol w="675250">
                  <a:extLst>
                    <a:ext uri="{9D8B030D-6E8A-4147-A177-3AD203B41FA5}">
                      <a16:colId xmlns:a16="http://schemas.microsoft.com/office/drawing/2014/main" val="1260305091"/>
                    </a:ext>
                  </a:extLst>
                </a:gridCol>
              </a:tblGrid>
              <a:tr h="514044">
                <a:tc>
                  <a:txBody>
                    <a:bodyPr/>
                    <a:lstStyle/>
                    <a:p>
                      <a:pPr algn="ctr"/>
                      <a:r>
                        <a:rPr lang="en-US" dirty="0"/>
                        <a:t>7</a:t>
                      </a:r>
                    </a:p>
                  </a:txBody>
                  <a:tcPr/>
                </a:tc>
                <a:extLst>
                  <a:ext uri="{0D108BD9-81ED-4DB2-BD59-A6C34878D82A}">
                    <a16:rowId xmlns:a16="http://schemas.microsoft.com/office/drawing/2014/main" val="2100210806"/>
                  </a:ext>
                </a:extLst>
              </a:tr>
            </a:tbl>
          </a:graphicData>
        </a:graphic>
      </p:graphicFrame>
      <p:graphicFrame>
        <p:nvGraphicFramePr>
          <p:cNvPr id="9" name="Table 8">
            <a:extLst>
              <a:ext uri="{FF2B5EF4-FFF2-40B4-BE49-F238E27FC236}">
                <a16:creationId xmlns:a16="http://schemas.microsoft.com/office/drawing/2014/main" id="{6F99A04B-4802-42E7-A194-2C769EDB834D}"/>
              </a:ext>
            </a:extLst>
          </p:cNvPr>
          <p:cNvGraphicFramePr>
            <a:graphicFrameLocks noGrp="1"/>
          </p:cNvGraphicFramePr>
          <p:nvPr>
            <p:extLst>
              <p:ext uri="{D42A27DB-BD31-4B8C-83A1-F6EECF244321}">
                <p14:modId xmlns:p14="http://schemas.microsoft.com/office/powerpoint/2010/main" val="320978432"/>
              </p:ext>
            </p:extLst>
          </p:nvPr>
        </p:nvGraphicFramePr>
        <p:xfrm>
          <a:off x="3896750" y="3359079"/>
          <a:ext cx="675250" cy="514044"/>
        </p:xfrm>
        <a:graphic>
          <a:graphicData uri="http://schemas.openxmlformats.org/drawingml/2006/table">
            <a:tbl>
              <a:tblPr firstRow="1" bandRow="1">
                <a:tableStyleId>{891A1956-3D7E-41C0-9DF7-105A978C6925}</a:tableStyleId>
              </a:tblPr>
              <a:tblGrid>
                <a:gridCol w="675250">
                  <a:extLst>
                    <a:ext uri="{9D8B030D-6E8A-4147-A177-3AD203B41FA5}">
                      <a16:colId xmlns:a16="http://schemas.microsoft.com/office/drawing/2014/main" val="1260305091"/>
                    </a:ext>
                  </a:extLst>
                </a:gridCol>
              </a:tblGrid>
              <a:tr h="514044">
                <a:tc>
                  <a:txBody>
                    <a:bodyPr/>
                    <a:lstStyle/>
                    <a:p>
                      <a:pPr algn="ctr"/>
                      <a:r>
                        <a:rPr lang="en-US" dirty="0"/>
                        <a:t>0</a:t>
                      </a:r>
                    </a:p>
                  </a:txBody>
                  <a:tcPr/>
                </a:tc>
                <a:extLst>
                  <a:ext uri="{0D108BD9-81ED-4DB2-BD59-A6C34878D82A}">
                    <a16:rowId xmlns:a16="http://schemas.microsoft.com/office/drawing/2014/main" val="2100210806"/>
                  </a:ext>
                </a:extLst>
              </a:tr>
            </a:tbl>
          </a:graphicData>
        </a:graphic>
      </p:graphicFrame>
      <p:graphicFrame>
        <p:nvGraphicFramePr>
          <p:cNvPr id="10" name="Table 9">
            <a:extLst>
              <a:ext uri="{FF2B5EF4-FFF2-40B4-BE49-F238E27FC236}">
                <a16:creationId xmlns:a16="http://schemas.microsoft.com/office/drawing/2014/main" id="{7C085CCD-80F5-4CD5-9576-053F02AA47C0}"/>
              </a:ext>
            </a:extLst>
          </p:cNvPr>
          <p:cNvGraphicFramePr>
            <a:graphicFrameLocks noGrp="1"/>
          </p:cNvGraphicFramePr>
          <p:nvPr>
            <p:extLst>
              <p:ext uri="{D42A27DB-BD31-4B8C-83A1-F6EECF244321}">
                <p14:modId xmlns:p14="http://schemas.microsoft.com/office/powerpoint/2010/main" val="1162041073"/>
              </p:ext>
            </p:extLst>
          </p:nvPr>
        </p:nvGraphicFramePr>
        <p:xfrm>
          <a:off x="4572000" y="3359079"/>
          <a:ext cx="675250" cy="514044"/>
        </p:xfrm>
        <a:graphic>
          <a:graphicData uri="http://schemas.openxmlformats.org/drawingml/2006/table">
            <a:tbl>
              <a:tblPr firstRow="1" bandRow="1">
                <a:tableStyleId>{891A1956-3D7E-41C0-9DF7-105A978C6925}</a:tableStyleId>
              </a:tblPr>
              <a:tblGrid>
                <a:gridCol w="675250">
                  <a:extLst>
                    <a:ext uri="{9D8B030D-6E8A-4147-A177-3AD203B41FA5}">
                      <a16:colId xmlns:a16="http://schemas.microsoft.com/office/drawing/2014/main" val="1260305091"/>
                    </a:ext>
                  </a:extLst>
                </a:gridCol>
              </a:tblGrid>
              <a:tr h="514044">
                <a:tc>
                  <a:txBody>
                    <a:bodyPr/>
                    <a:lstStyle/>
                    <a:p>
                      <a:pPr algn="ctr"/>
                      <a:r>
                        <a:rPr lang="en-US" dirty="0"/>
                        <a:t>12</a:t>
                      </a:r>
                    </a:p>
                  </a:txBody>
                  <a:tcPr/>
                </a:tc>
                <a:extLst>
                  <a:ext uri="{0D108BD9-81ED-4DB2-BD59-A6C34878D82A}">
                    <a16:rowId xmlns:a16="http://schemas.microsoft.com/office/drawing/2014/main" val="2100210806"/>
                  </a:ext>
                </a:extLst>
              </a:tr>
            </a:tbl>
          </a:graphicData>
        </a:graphic>
      </p:graphicFrame>
      <p:graphicFrame>
        <p:nvGraphicFramePr>
          <p:cNvPr id="12" name="Table 11">
            <a:extLst>
              <a:ext uri="{FF2B5EF4-FFF2-40B4-BE49-F238E27FC236}">
                <a16:creationId xmlns:a16="http://schemas.microsoft.com/office/drawing/2014/main" id="{3E93CFD4-7F4F-4B1C-A1A5-A24ACC375985}"/>
              </a:ext>
            </a:extLst>
          </p:cNvPr>
          <p:cNvGraphicFramePr>
            <a:graphicFrameLocks noGrp="1"/>
          </p:cNvGraphicFramePr>
          <p:nvPr>
            <p:extLst>
              <p:ext uri="{D42A27DB-BD31-4B8C-83A1-F6EECF244321}">
                <p14:modId xmlns:p14="http://schemas.microsoft.com/office/powerpoint/2010/main" val="3251676544"/>
              </p:ext>
            </p:extLst>
          </p:nvPr>
        </p:nvGraphicFramePr>
        <p:xfrm>
          <a:off x="5247248" y="3359079"/>
          <a:ext cx="675250" cy="514044"/>
        </p:xfrm>
        <a:graphic>
          <a:graphicData uri="http://schemas.openxmlformats.org/drawingml/2006/table">
            <a:tbl>
              <a:tblPr firstRow="1" bandRow="1">
                <a:tableStyleId>{891A1956-3D7E-41C0-9DF7-105A978C6925}</a:tableStyleId>
              </a:tblPr>
              <a:tblGrid>
                <a:gridCol w="675250">
                  <a:extLst>
                    <a:ext uri="{9D8B030D-6E8A-4147-A177-3AD203B41FA5}">
                      <a16:colId xmlns:a16="http://schemas.microsoft.com/office/drawing/2014/main" val="1260305091"/>
                    </a:ext>
                  </a:extLst>
                </a:gridCol>
              </a:tblGrid>
              <a:tr h="514044">
                <a:tc>
                  <a:txBody>
                    <a:bodyPr/>
                    <a:lstStyle/>
                    <a:p>
                      <a:pPr algn="ctr"/>
                      <a:r>
                        <a:rPr lang="en-US" dirty="0"/>
                        <a:t>7</a:t>
                      </a:r>
                    </a:p>
                  </a:txBody>
                  <a:tcPr/>
                </a:tc>
                <a:extLst>
                  <a:ext uri="{0D108BD9-81ED-4DB2-BD59-A6C34878D82A}">
                    <a16:rowId xmlns:a16="http://schemas.microsoft.com/office/drawing/2014/main" val="2100210806"/>
                  </a:ext>
                </a:extLst>
              </a:tr>
            </a:tbl>
          </a:graphicData>
        </a:graphic>
      </p:graphicFrame>
      <p:graphicFrame>
        <p:nvGraphicFramePr>
          <p:cNvPr id="13" name="Table 12">
            <a:extLst>
              <a:ext uri="{FF2B5EF4-FFF2-40B4-BE49-F238E27FC236}">
                <a16:creationId xmlns:a16="http://schemas.microsoft.com/office/drawing/2014/main" id="{4C3EAC1C-D5A8-4045-97AB-3CD2042B4627}"/>
              </a:ext>
            </a:extLst>
          </p:cNvPr>
          <p:cNvGraphicFramePr>
            <a:graphicFrameLocks noGrp="1"/>
          </p:cNvGraphicFramePr>
          <p:nvPr>
            <p:extLst>
              <p:ext uri="{D42A27DB-BD31-4B8C-83A1-F6EECF244321}">
                <p14:modId xmlns:p14="http://schemas.microsoft.com/office/powerpoint/2010/main" val="3152980896"/>
              </p:ext>
            </p:extLst>
          </p:nvPr>
        </p:nvGraphicFramePr>
        <p:xfrm>
          <a:off x="5922502" y="3359079"/>
          <a:ext cx="675250" cy="514044"/>
        </p:xfrm>
        <a:graphic>
          <a:graphicData uri="http://schemas.openxmlformats.org/drawingml/2006/table">
            <a:tbl>
              <a:tblPr firstRow="1" bandRow="1">
                <a:tableStyleId>{891A1956-3D7E-41C0-9DF7-105A978C6925}</a:tableStyleId>
              </a:tblPr>
              <a:tblGrid>
                <a:gridCol w="675250">
                  <a:extLst>
                    <a:ext uri="{9D8B030D-6E8A-4147-A177-3AD203B41FA5}">
                      <a16:colId xmlns:a16="http://schemas.microsoft.com/office/drawing/2014/main" val="1260305091"/>
                    </a:ext>
                  </a:extLst>
                </a:gridCol>
              </a:tblGrid>
              <a:tr h="514044">
                <a:tc>
                  <a:txBody>
                    <a:bodyPr/>
                    <a:lstStyle/>
                    <a:p>
                      <a:pPr algn="ctr"/>
                      <a:r>
                        <a:rPr lang="en-US" dirty="0"/>
                        <a:t>46</a:t>
                      </a:r>
                    </a:p>
                  </a:txBody>
                  <a:tcPr/>
                </a:tc>
                <a:extLst>
                  <a:ext uri="{0D108BD9-81ED-4DB2-BD59-A6C34878D82A}">
                    <a16:rowId xmlns:a16="http://schemas.microsoft.com/office/drawing/2014/main" val="2100210806"/>
                  </a:ext>
                </a:extLst>
              </a:tr>
            </a:tbl>
          </a:graphicData>
        </a:graphic>
      </p:graphicFrame>
      <p:graphicFrame>
        <p:nvGraphicFramePr>
          <p:cNvPr id="14" name="Table 13">
            <a:extLst>
              <a:ext uri="{FF2B5EF4-FFF2-40B4-BE49-F238E27FC236}">
                <a16:creationId xmlns:a16="http://schemas.microsoft.com/office/drawing/2014/main" id="{1419BB14-444F-456F-8D12-0ACAB1746BA4}"/>
              </a:ext>
            </a:extLst>
          </p:cNvPr>
          <p:cNvGraphicFramePr>
            <a:graphicFrameLocks noGrp="1"/>
          </p:cNvGraphicFramePr>
          <p:nvPr>
            <p:extLst>
              <p:ext uri="{D42A27DB-BD31-4B8C-83A1-F6EECF244321}">
                <p14:modId xmlns:p14="http://schemas.microsoft.com/office/powerpoint/2010/main" val="1395745856"/>
              </p:ext>
            </p:extLst>
          </p:nvPr>
        </p:nvGraphicFramePr>
        <p:xfrm>
          <a:off x="6597750" y="3359079"/>
          <a:ext cx="675250" cy="514044"/>
        </p:xfrm>
        <a:graphic>
          <a:graphicData uri="http://schemas.openxmlformats.org/drawingml/2006/table">
            <a:tbl>
              <a:tblPr firstRow="1" bandRow="1">
                <a:tableStyleId>{891A1956-3D7E-41C0-9DF7-105A978C6925}</a:tableStyleId>
              </a:tblPr>
              <a:tblGrid>
                <a:gridCol w="675250">
                  <a:extLst>
                    <a:ext uri="{9D8B030D-6E8A-4147-A177-3AD203B41FA5}">
                      <a16:colId xmlns:a16="http://schemas.microsoft.com/office/drawing/2014/main" val="1260305091"/>
                    </a:ext>
                  </a:extLst>
                </a:gridCol>
              </a:tblGrid>
              <a:tr h="514044">
                <a:tc>
                  <a:txBody>
                    <a:bodyPr/>
                    <a:lstStyle/>
                    <a:p>
                      <a:pPr algn="ctr"/>
                      <a:r>
                        <a:rPr lang="en-US" dirty="0"/>
                        <a:t>145</a:t>
                      </a:r>
                    </a:p>
                  </a:txBody>
                  <a:tcPr/>
                </a:tc>
                <a:extLst>
                  <a:ext uri="{0D108BD9-81ED-4DB2-BD59-A6C34878D82A}">
                    <a16:rowId xmlns:a16="http://schemas.microsoft.com/office/drawing/2014/main" val="2100210806"/>
                  </a:ext>
                </a:extLst>
              </a:tr>
            </a:tbl>
          </a:graphicData>
        </a:graphic>
      </p:graphicFrame>
      <p:sp>
        <p:nvSpPr>
          <p:cNvPr id="16" name="Rectangle: Rounded Corners 15">
            <a:extLst>
              <a:ext uri="{FF2B5EF4-FFF2-40B4-BE49-F238E27FC236}">
                <a16:creationId xmlns:a16="http://schemas.microsoft.com/office/drawing/2014/main" id="{8B581EA8-BE26-42D0-AFA0-501935A8F1DD}"/>
              </a:ext>
            </a:extLst>
          </p:cNvPr>
          <p:cNvSpPr/>
          <p:nvPr/>
        </p:nvSpPr>
        <p:spPr>
          <a:xfrm>
            <a:off x="1770305" y="1992382"/>
            <a:ext cx="5589321" cy="57936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Vector&lt;int&gt; </a:t>
            </a:r>
            <a:r>
              <a:rPr lang="en-US" sz="2400" dirty="0" err="1"/>
              <a:t>vec</a:t>
            </a:r>
            <a:r>
              <a:rPr lang="en-US" sz="2400" dirty="0"/>
              <a:t>;</a:t>
            </a:r>
          </a:p>
        </p:txBody>
      </p:sp>
    </p:spTree>
    <p:extLst>
      <p:ext uri="{BB962C8B-B14F-4D97-AF65-F5344CB8AC3E}">
        <p14:creationId xmlns:p14="http://schemas.microsoft.com/office/powerpoint/2010/main" val="100648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anim calcmode="lin" valueType="num">
                                      <p:cBhvr>
                                        <p:cTn id="22" dur="500" fill="hold"/>
                                        <p:tgtEl>
                                          <p:spTgt spid="8"/>
                                        </p:tgtEl>
                                        <p:attrNameLst>
                                          <p:attrName>ppt_x</p:attrName>
                                        </p:attrNameLst>
                                      </p:cBhvr>
                                      <p:tavLst>
                                        <p:tav tm="0">
                                          <p:val>
                                            <p:strVal val="#ppt_x"/>
                                          </p:val>
                                        </p:tav>
                                        <p:tav tm="100000">
                                          <p:val>
                                            <p:strVal val="#ppt_x"/>
                                          </p:val>
                                        </p:tav>
                                      </p:tavLst>
                                    </p:anim>
                                    <p:anim calcmode="lin" valueType="num">
                                      <p:cBhvr>
                                        <p:cTn id="2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anim calcmode="lin" valueType="num">
                                      <p:cBhvr>
                                        <p:cTn id="29" dur="500" fill="hold"/>
                                        <p:tgtEl>
                                          <p:spTgt spid="9"/>
                                        </p:tgtEl>
                                        <p:attrNameLst>
                                          <p:attrName>ppt_x</p:attrName>
                                        </p:attrNameLst>
                                      </p:cBhvr>
                                      <p:tavLst>
                                        <p:tav tm="0">
                                          <p:val>
                                            <p:strVal val="#ppt_x"/>
                                          </p:val>
                                        </p:tav>
                                        <p:tav tm="100000">
                                          <p:val>
                                            <p:strVal val="#ppt_x"/>
                                          </p:val>
                                        </p:tav>
                                      </p:tavLst>
                                    </p:anim>
                                    <p:anim calcmode="lin" valueType="num">
                                      <p:cBhvr>
                                        <p:cTn id="30"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anim calcmode="lin" valueType="num">
                                      <p:cBhvr>
                                        <p:cTn id="36" dur="500" fill="hold"/>
                                        <p:tgtEl>
                                          <p:spTgt spid="10"/>
                                        </p:tgtEl>
                                        <p:attrNameLst>
                                          <p:attrName>ppt_x</p:attrName>
                                        </p:attrNameLst>
                                      </p:cBhvr>
                                      <p:tavLst>
                                        <p:tav tm="0">
                                          <p:val>
                                            <p:strVal val="#ppt_x"/>
                                          </p:val>
                                        </p:tav>
                                        <p:tav tm="100000">
                                          <p:val>
                                            <p:strVal val="#ppt_x"/>
                                          </p:val>
                                        </p:tav>
                                      </p:tavLst>
                                    </p:anim>
                                    <p:anim calcmode="lin" valueType="num">
                                      <p:cBhvr>
                                        <p:cTn id="3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anim calcmode="lin" valueType="num">
                                      <p:cBhvr>
                                        <p:cTn id="43" dur="500" fill="hold"/>
                                        <p:tgtEl>
                                          <p:spTgt spid="12"/>
                                        </p:tgtEl>
                                        <p:attrNameLst>
                                          <p:attrName>ppt_x</p:attrName>
                                        </p:attrNameLst>
                                      </p:cBhvr>
                                      <p:tavLst>
                                        <p:tav tm="0">
                                          <p:val>
                                            <p:strVal val="#ppt_x"/>
                                          </p:val>
                                        </p:tav>
                                        <p:tav tm="100000">
                                          <p:val>
                                            <p:strVal val="#ppt_x"/>
                                          </p:val>
                                        </p:tav>
                                      </p:tavLst>
                                    </p:anim>
                                    <p:anim calcmode="lin" valueType="num">
                                      <p:cBhvr>
                                        <p:cTn id="44"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anim calcmode="lin" valueType="num">
                                      <p:cBhvr>
                                        <p:cTn id="50" dur="500" fill="hold"/>
                                        <p:tgtEl>
                                          <p:spTgt spid="13"/>
                                        </p:tgtEl>
                                        <p:attrNameLst>
                                          <p:attrName>ppt_x</p:attrName>
                                        </p:attrNameLst>
                                      </p:cBhvr>
                                      <p:tavLst>
                                        <p:tav tm="0">
                                          <p:val>
                                            <p:strVal val="#ppt_x"/>
                                          </p:val>
                                        </p:tav>
                                        <p:tav tm="100000">
                                          <p:val>
                                            <p:strVal val="#ppt_x"/>
                                          </p:val>
                                        </p:tav>
                                      </p:tavLst>
                                    </p:anim>
                                    <p:anim calcmode="lin" valueType="num">
                                      <p:cBhvr>
                                        <p:cTn id="51"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anim calcmode="lin" valueType="num">
                                      <p:cBhvr>
                                        <p:cTn id="57" dur="500" fill="hold"/>
                                        <p:tgtEl>
                                          <p:spTgt spid="14"/>
                                        </p:tgtEl>
                                        <p:attrNameLst>
                                          <p:attrName>ppt_x</p:attrName>
                                        </p:attrNameLst>
                                      </p:cBhvr>
                                      <p:tavLst>
                                        <p:tav tm="0">
                                          <p:val>
                                            <p:strVal val="#ppt_x"/>
                                          </p:val>
                                        </p:tav>
                                        <p:tav tm="100000">
                                          <p:val>
                                            <p:strVal val="#ppt_x"/>
                                          </p:val>
                                        </p:tav>
                                      </p:tavLst>
                                    </p:anim>
                                    <p:anim calcmode="lin" valueType="num">
                                      <p:cBhvr>
                                        <p:cTn id="58"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A84313-D690-45F6-86FB-3C9F842A68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Google Shape;499;p18">
            <a:extLst>
              <a:ext uri="{FF2B5EF4-FFF2-40B4-BE49-F238E27FC236}">
                <a16:creationId xmlns:a16="http://schemas.microsoft.com/office/drawing/2014/main" id="{FCFB79E0-FA3F-4F23-9A6D-F86606AA3AC1}"/>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Iterator </a:t>
            </a:r>
            <a:endParaRPr lang="en-US" sz="4000" dirty="0">
              <a:solidFill>
                <a:schemeClr val="accent2"/>
              </a:solidFill>
              <a:latin typeface="Oswald" panose="00000500000000000000" pitchFamily="2" charset="0"/>
            </a:endParaRPr>
          </a:p>
        </p:txBody>
      </p:sp>
      <p:graphicFrame>
        <p:nvGraphicFramePr>
          <p:cNvPr id="5" name="Table 9">
            <a:extLst>
              <a:ext uri="{FF2B5EF4-FFF2-40B4-BE49-F238E27FC236}">
                <a16:creationId xmlns:a16="http://schemas.microsoft.com/office/drawing/2014/main" id="{B73DBE7A-4FD4-4180-8BD8-7100A060E09A}"/>
              </a:ext>
            </a:extLst>
          </p:cNvPr>
          <p:cNvGraphicFramePr>
            <a:graphicFrameLocks noGrp="1"/>
          </p:cNvGraphicFramePr>
          <p:nvPr>
            <p:extLst>
              <p:ext uri="{D42A27DB-BD31-4B8C-83A1-F6EECF244321}">
                <p14:modId xmlns:p14="http://schemas.microsoft.com/office/powerpoint/2010/main" val="958634473"/>
              </p:ext>
            </p:extLst>
          </p:nvPr>
        </p:nvGraphicFramePr>
        <p:xfrm>
          <a:off x="1269608" y="1886434"/>
          <a:ext cx="6604784" cy="1204360"/>
        </p:xfrm>
        <a:graphic>
          <a:graphicData uri="http://schemas.openxmlformats.org/drawingml/2006/table">
            <a:tbl>
              <a:tblPr firstRow="1" bandRow="1">
                <a:tableStyleId>{891A1956-3D7E-41C0-9DF7-105A978C6925}</a:tableStyleId>
              </a:tblPr>
              <a:tblGrid>
                <a:gridCol w="825598">
                  <a:extLst>
                    <a:ext uri="{9D8B030D-6E8A-4147-A177-3AD203B41FA5}">
                      <a16:colId xmlns:a16="http://schemas.microsoft.com/office/drawing/2014/main" val="3127744920"/>
                    </a:ext>
                  </a:extLst>
                </a:gridCol>
                <a:gridCol w="825598">
                  <a:extLst>
                    <a:ext uri="{9D8B030D-6E8A-4147-A177-3AD203B41FA5}">
                      <a16:colId xmlns:a16="http://schemas.microsoft.com/office/drawing/2014/main" val="2292667926"/>
                    </a:ext>
                  </a:extLst>
                </a:gridCol>
                <a:gridCol w="825598">
                  <a:extLst>
                    <a:ext uri="{9D8B030D-6E8A-4147-A177-3AD203B41FA5}">
                      <a16:colId xmlns:a16="http://schemas.microsoft.com/office/drawing/2014/main" val="1471231014"/>
                    </a:ext>
                  </a:extLst>
                </a:gridCol>
                <a:gridCol w="825598">
                  <a:extLst>
                    <a:ext uri="{9D8B030D-6E8A-4147-A177-3AD203B41FA5}">
                      <a16:colId xmlns:a16="http://schemas.microsoft.com/office/drawing/2014/main" val="4149459303"/>
                    </a:ext>
                  </a:extLst>
                </a:gridCol>
                <a:gridCol w="825598">
                  <a:extLst>
                    <a:ext uri="{9D8B030D-6E8A-4147-A177-3AD203B41FA5}">
                      <a16:colId xmlns:a16="http://schemas.microsoft.com/office/drawing/2014/main" val="2166632617"/>
                    </a:ext>
                  </a:extLst>
                </a:gridCol>
                <a:gridCol w="825598">
                  <a:extLst>
                    <a:ext uri="{9D8B030D-6E8A-4147-A177-3AD203B41FA5}">
                      <a16:colId xmlns:a16="http://schemas.microsoft.com/office/drawing/2014/main" val="3154932890"/>
                    </a:ext>
                  </a:extLst>
                </a:gridCol>
                <a:gridCol w="825598">
                  <a:extLst>
                    <a:ext uri="{9D8B030D-6E8A-4147-A177-3AD203B41FA5}">
                      <a16:colId xmlns:a16="http://schemas.microsoft.com/office/drawing/2014/main" val="878042362"/>
                    </a:ext>
                  </a:extLst>
                </a:gridCol>
                <a:gridCol w="825598">
                  <a:extLst>
                    <a:ext uri="{9D8B030D-6E8A-4147-A177-3AD203B41FA5}">
                      <a16:colId xmlns:a16="http://schemas.microsoft.com/office/drawing/2014/main" val="3851600192"/>
                    </a:ext>
                  </a:extLst>
                </a:gridCol>
              </a:tblGrid>
              <a:tr h="403664">
                <a:tc>
                  <a:txBody>
                    <a:bodyPr/>
                    <a:lstStyle/>
                    <a:p>
                      <a:pPr algn="ctr"/>
                      <a:r>
                        <a:rPr lang="en-US" dirty="0"/>
                        <a:t>Memory</a:t>
                      </a:r>
                    </a:p>
                  </a:txBody>
                  <a:tcPr>
                    <a:solidFill>
                      <a:schemeClr val="accent5">
                        <a:lumMod val="20000"/>
                        <a:lumOff val="80000"/>
                      </a:schemeClr>
                    </a:solidFill>
                  </a:tcPr>
                </a:tc>
                <a:tc>
                  <a:txBody>
                    <a:bodyPr/>
                    <a:lstStyle/>
                    <a:p>
                      <a:pPr algn="ctr"/>
                      <a:r>
                        <a:rPr lang="en-US" dirty="0"/>
                        <a:t>0ffx50</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0ffx54</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0ffx52</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0fzx522</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0ffo64</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0ffxa5</a:t>
                      </a:r>
                    </a:p>
                  </a:txBody>
                  <a:tcP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0fyxa5</a:t>
                      </a:r>
                    </a:p>
                  </a:txBody>
                  <a:tcPr>
                    <a:solidFill>
                      <a:schemeClr val="accent5">
                        <a:lumMod val="20000"/>
                        <a:lumOff val="80000"/>
                      </a:schemeClr>
                    </a:solidFill>
                  </a:tcPr>
                </a:tc>
                <a:extLst>
                  <a:ext uri="{0D108BD9-81ED-4DB2-BD59-A6C34878D82A}">
                    <a16:rowId xmlns:a16="http://schemas.microsoft.com/office/drawing/2014/main" val="2250099452"/>
                  </a:ext>
                </a:extLst>
              </a:tr>
              <a:tr h="403664">
                <a:tc>
                  <a:txBody>
                    <a:bodyPr/>
                    <a:lstStyle/>
                    <a:p>
                      <a:pPr algn="ctr"/>
                      <a:r>
                        <a:rPr lang="en-US" dirty="0"/>
                        <a:t>Index</a:t>
                      </a:r>
                    </a:p>
                  </a:txBody>
                  <a:tcPr>
                    <a:solidFill>
                      <a:schemeClr val="accent2">
                        <a:lumMod val="20000"/>
                        <a:lumOff val="80000"/>
                      </a:schemeClr>
                    </a:solidFill>
                  </a:tcPr>
                </a:tc>
                <a:tc>
                  <a:txBody>
                    <a:bodyPr/>
                    <a:lstStyle/>
                    <a:p>
                      <a:pPr algn="ctr"/>
                      <a:r>
                        <a:rPr lang="en-US" dirty="0"/>
                        <a:t>0</a:t>
                      </a:r>
                    </a:p>
                  </a:txBody>
                  <a:tcPr>
                    <a:solidFill>
                      <a:schemeClr val="accent2">
                        <a:lumMod val="20000"/>
                        <a:lumOff val="80000"/>
                      </a:schemeClr>
                    </a:solidFill>
                  </a:tcPr>
                </a:tc>
                <a:tc>
                  <a:txBody>
                    <a:bodyPr/>
                    <a:lstStyle/>
                    <a:p>
                      <a:pPr algn="ctr"/>
                      <a:r>
                        <a:rPr lang="en-US" dirty="0"/>
                        <a:t>1</a:t>
                      </a:r>
                    </a:p>
                  </a:txBody>
                  <a:tcPr>
                    <a:solidFill>
                      <a:schemeClr val="accent2">
                        <a:lumMod val="20000"/>
                        <a:lumOff val="80000"/>
                      </a:schemeClr>
                    </a:solidFill>
                  </a:tcPr>
                </a:tc>
                <a:tc>
                  <a:txBody>
                    <a:bodyPr/>
                    <a:lstStyle/>
                    <a:p>
                      <a:pPr algn="ctr"/>
                      <a:r>
                        <a:rPr lang="en-US" dirty="0"/>
                        <a:t>2</a:t>
                      </a:r>
                    </a:p>
                  </a:txBody>
                  <a:tcPr>
                    <a:solidFill>
                      <a:schemeClr val="accent2">
                        <a:lumMod val="20000"/>
                        <a:lumOff val="80000"/>
                      </a:schemeClr>
                    </a:solidFill>
                  </a:tcPr>
                </a:tc>
                <a:tc>
                  <a:txBody>
                    <a:bodyPr/>
                    <a:lstStyle/>
                    <a:p>
                      <a:pPr algn="ctr"/>
                      <a:r>
                        <a:rPr lang="en-US" dirty="0"/>
                        <a:t>3</a:t>
                      </a:r>
                    </a:p>
                  </a:txBody>
                  <a:tcPr>
                    <a:solidFill>
                      <a:schemeClr val="accent2">
                        <a:lumMod val="20000"/>
                        <a:lumOff val="80000"/>
                      </a:schemeClr>
                    </a:solidFill>
                  </a:tcPr>
                </a:tc>
                <a:tc>
                  <a:txBody>
                    <a:bodyPr/>
                    <a:lstStyle/>
                    <a:p>
                      <a:pPr algn="ctr"/>
                      <a:r>
                        <a:rPr lang="en-US" dirty="0"/>
                        <a:t>4</a:t>
                      </a:r>
                    </a:p>
                  </a:txBody>
                  <a:tcPr>
                    <a:solidFill>
                      <a:schemeClr val="accent2">
                        <a:lumMod val="20000"/>
                        <a:lumOff val="80000"/>
                      </a:schemeClr>
                    </a:solidFill>
                  </a:tcPr>
                </a:tc>
                <a:tc>
                  <a:txBody>
                    <a:bodyPr/>
                    <a:lstStyle/>
                    <a:p>
                      <a:pPr algn="ctr"/>
                      <a:r>
                        <a:rPr lang="en-US" dirty="0"/>
                        <a:t>5</a:t>
                      </a:r>
                    </a:p>
                  </a:txBody>
                  <a:tcPr>
                    <a:solidFill>
                      <a:schemeClr val="accent2">
                        <a:lumMod val="20000"/>
                        <a:lumOff val="80000"/>
                      </a:schemeClr>
                    </a:solidFill>
                  </a:tcPr>
                </a:tc>
                <a:tc>
                  <a:txBody>
                    <a:bodyPr/>
                    <a:lstStyle/>
                    <a:p>
                      <a:pPr algn="ctr"/>
                      <a:endParaRPr lang="en-US" dirty="0"/>
                    </a:p>
                  </a:txBody>
                  <a:tcPr>
                    <a:solidFill>
                      <a:schemeClr val="accent2">
                        <a:lumMod val="20000"/>
                        <a:lumOff val="80000"/>
                      </a:schemeClr>
                    </a:solidFill>
                  </a:tcPr>
                </a:tc>
                <a:extLst>
                  <a:ext uri="{0D108BD9-81ED-4DB2-BD59-A6C34878D82A}">
                    <a16:rowId xmlns:a16="http://schemas.microsoft.com/office/drawing/2014/main" val="2158857230"/>
                  </a:ext>
                </a:extLst>
              </a:tr>
              <a:tr h="397032">
                <a:tc>
                  <a:txBody>
                    <a:bodyPr/>
                    <a:lstStyle/>
                    <a:p>
                      <a:pPr algn="ctr"/>
                      <a:r>
                        <a:rPr lang="en-US" dirty="0"/>
                        <a:t>Value</a:t>
                      </a:r>
                    </a:p>
                  </a:txBody>
                  <a:tcPr>
                    <a:solidFill>
                      <a:schemeClr val="accent3">
                        <a:lumMod val="20000"/>
                        <a:lumOff val="80000"/>
                      </a:schemeClr>
                    </a:solidFill>
                  </a:tcPr>
                </a:tc>
                <a:tc>
                  <a:txBody>
                    <a:bodyPr/>
                    <a:lstStyle/>
                    <a:p>
                      <a:pPr algn="ctr"/>
                      <a:r>
                        <a:rPr lang="en-US" dirty="0"/>
                        <a:t>1</a:t>
                      </a:r>
                    </a:p>
                  </a:txBody>
                  <a:tcPr>
                    <a:solidFill>
                      <a:schemeClr val="accent3">
                        <a:lumMod val="20000"/>
                        <a:lumOff val="80000"/>
                      </a:schemeClr>
                    </a:solidFill>
                  </a:tcPr>
                </a:tc>
                <a:tc>
                  <a:txBody>
                    <a:bodyPr/>
                    <a:lstStyle/>
                    <a:p>
                      <a:pPr algn="ctr"/>
                      <a:r>
                        <a:rPr lang="en-US" dirty="0"/>
                        <a:t>3</a:t>
                      </a:r>
                    </a:p>
                  </a:txBody>
                  <a:tcPr>
                    <a:solidFill>
                      <a:schemeClr val="accent3">
                        <a:lumMod val="20000"/>
                        <a:lumOff val="80000"/>
                      </a:schemeClr>
                    </a:solidFill>
                  </a:tcPr>
                </a:tc>
                <a:tc>
                  <a:txBody>
                    <a:bodyPr/>
                    <a:lstStyle/>
                    <a:p>
                      <a:pPr algn="ctr"/>
                      <a:r>
                        <a:rPr lang="en-US" dirty="0"/>
                        <a:t>12</a:t>
                      </a:r>
                    </a:p>
                  </a:txBody>
                  <a:tcPr>
                    <a:solidFill>
                      <a:schemeClr val="accent3">
                        <a:lumMod val="20000"/>
                        <a:lumOff val="80000"/>
                      </a:schemeClr>
                    </a:solidFill>
                  </a:tcPr>
                </a:tc>
                <a:tc>
                  <a:txBody>
                    <a:bodyPr/>
                    <a:lstStyle/>
                    <a:p>
                      <a:pPr algn="ctr"/>
                      <a:r>
                        <a:rPr lang="en-US" dirty="0"/>
                        <a:t>8</a:t>
                      </a:r>
                    </a:p>
                  </a:txBody>
                  <a:tcPr>
                    <a:solidFill>
                      <a:schemeClr val="accent3">
                        <a:lumMod val="20000"/>
                        <a:lumOff val="80000"/>
                      </a:schemeClr>
                    </a:solidFill>
                  </a:tcPr>
                </a:tc>
                <a:tc>
                  <a:txBody>
                    <a:bodyPr/>
                    <a:lstStyle/>
                    <a:p>
                      <a:pPr algn="ctr"/>
                      <a:r>
                        <a:rPr lang="en-US" dirty="0"/>
                        <a:t>3</a:t>
                      </a:r>
                    </a:p>
                  </a:txBody>
                  <a:tcPr>
                    <a:solidFill>
                      <a:schemeClr val="accent3">
                        <a:lumMod val="20000"/>
                        <a:lumOff val="80000"/>
                      </a:schemeClr>
                    </a:solidFill>
                  </a:tcPr>
                </a:tc>
                <a:tc>
                  <a:txBody>
                    <a:bodyPr/>
                    <a:lstStyle/>
                    <a:p>
                      <a:pPr algn="ctr"/>
                      <a:r>
                        <a:rPr lang="en-US" dirty="0"/>
                        <a:t>2</a:t>
                      </a:r>
                    </a:p>
                  </a:txBody>
                  <a:tcPr>
                    <a:solidFill>
                      <a:schemeClr val="accent3">
                        <a:lumMod val="20000"/>
                        <a:lumOff val="80000"/>
                      </a:schemeClr>
                    </a:solidFill>
                  </a:tcPr>
                </a:tc>
                <a:tc>
                  <a:txBody>
                    <a:bodyPr/>
                    <a:lstStyle/>
                    <a:p>
                      <a:pPr algn="ctr"/>
                      <a:endParaRPr lang="en-US" dirty="0"/>
                    </a:p>
                  </a:txBody>
                  <a:tcPr>
                    <a:solidFill>
                      <a:schemeClr val="accent3">
                        <a:lumMod val="20000"/>
                        <a:lumOff val="80000"/>
                      </a:schemeClr>
                    </a:solidFill>
                  </a:tcPr>
                </a:tc>
                <a:extLst>
                  <a:ext uri="{0D108BD9-81ED-4DB2-BD59-A6C34878D82A}">
                    <a16:rowId xmlns:a16="http://schemas.microsoft.com/office/drawing/2014/main" val="1142393190"/>
                  </a:ext>
                </a:extLst>
              </a:tr>
            </a:tbl>
          </a:graphicData>
        </a:graphic>
      </p:graphicFrame>
      <p:sp>
        <p:nvSpPr>
          <p:cNvPr id="8" name="Arrow: Down 7">
            <a:extLst>
              <a:ext uri="{FF2B5EF4-FFF2-40B4-BE49-F238E27FC236}">
                <a16:creationId xmlns:a16="http://schemas.microsoft.com/office/drawing/2014/main" id="{9AA40D27-1574-4AC0-A924-04EAC32F87C6}"/>
              </a:ext>
            </a:extLst>
          </p:cNvPr>
          <p:cNvSpPr/>
          <p:nvPr/>
        </p:nvSpPr>
        <p:spPr>
          <a:xfrm>
            <a:off x="2359853" y="1214130"/>
            <a:ext cx="302455" cy="575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0ADD5F05-1124-488E-9DEA-5B8F4EF7D98B}"/>
              </a:ext>
            </a:extLst>
          </p:cNvPr>
          <p:cNvSpPr/>
          <p:nvPr/>
        </p:nvSpPr>
        <p:spPr>
          <a:xfrm>
            <a:off x="7290585" y="1214130"/>
            <a:ext cx="302455" cy="5751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FE4749C-BD3B-427A-B984-365EA2788F14}"/>
              </a:ext>
            </a:extLst>
          </p:cNvPr>
          <p:cNvSpPr txBox="1"/>
          <p:nvPr/>
        </p:nvSpPr>
        <p:spPr>
          <a:xfrm>
            <a:off x="2131252" y="868883"/>
            <a:ext cx="759655" cy="307777"/>
          </a:xfrm>
          <a:prstGeom prst="rect">
            <a:avLst/>
          </a:prstGeom>
          <a:noFill/>
        </p:spPr>
        <p:txBody>
          <a:bodyPr wrap="square" rtlCol="0">
            <a:spAutoFit/>
          </a:bodyPr>
          <a:lstStyle/>
          <a:p>
            <a:r>
              <a:rPr lang="en-US" dirty="0"/>
              <a:t>Begin()</a:t>
            </a:r>
          </a:p>
        </p:txBody>
      </p:sp>
      <p:sp>
        <p:nvSpPr>
          <p:cNvPr id="11" name="TextBox 10">
            <a:extLst>
              <a:ext uri="{FF2B5EF4-FFF2-40B4-BE49-F238E27FC236}">
                <a16:creationId xmlns:a16="http://schemas.microsoft.com/office/drawing/2014/main" id="{E239E6BA-BCC4-4B1D-AC96-73D200D532E2}"/>
              </a:ext>
            </a:extLst>
          </p:cNvPr>
          <p:cNvSpPr txBox="1"/>
          <p:nvPr/>
        </p:nvSpPr>
        <p:spPr>
          <a:xfrm>
            <a:off x="7116497" y="868884"/>
            <a:ext cx="650629" cy="307777"/>
          </a:xfrm>
          <a:prstGeom prst="rect">
            <a:avLst/>
          </a:prstGeom>
          <a:noFill/>
        </p:spPr>
        <p:txBody>
          <a:bodyPr wrap="square" rtlCol="0">
            <a:spAutoFit/>
          </a:bodyPr>
          <a:lstStyle/>
          <a:p>
            <a:r>
              <a:rPr lang="en-US" dirty="0"/>
              <a:t>End()</a:t>
            </a:r>
          </a:p>
        </p:txBody>
      </p:sp>
    </p:spTree>
    <p:extLst>
      <p:ext uri="{BB962C8B-B14F-4D97-AF65-F5344CB8AC3E}">
        <p14:creationId xmlns:p14="http://schemas.microsoft.com/office/powerpoint/2010/main" val="67109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CBE8DA-7F0D-413B-ACF2-377180F977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3" name="Google Shape;499;p18">
            <a:extLst>
              <a:ext uri="{FF2B5EF4-FFF2-40B4-BE49-F238E27FC236}">
                <a16:creationId xmlns:a16="http://schemas.microsoft.com/office/drawing/2014/main" id="{B3F7CDD3-C0EA-46CF-9B6B-E50920166D89}"/>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Functions </a:t>
            </a:r>
            <a:endParaRPr lang="en-US" sz="4000" dirty="0">
              <a:solidFill>
                <a:schemeClr val="accent2"/>
              </a:solidFill>
              <a:latin typeface="Oswald" panose="00000500000000000000" pitchFamily="2" charset="0"/>
            </a:endParaRPr>
          </a:p>
        </p:txBody>
      </p:sp>
      <p:graphicFrame>
        <p:nvGraphicFramePr>
          <p:cNvPr id="4" name="Google Shape;579;p25">
            <a:extLst>
              <a:ext uri="{FF2B5EF4-FFF2-40B4-BE49-F238E27FC236}">
                <a16:creationId xmlns:a16="http://schemas.microsoft.com/office/drawing/2014/main" id="{CC499772-7608-4302-9C52-927574C5B655}"/>
              </a:ext>
            </a:extLst>
          </p:cNvPr>
          <p:cNvGraphicFramePr/>
          <p:nvPr>
            <p:extLst>
              <p:ext uri="{D42A27DB-BD31-4B8C-83A1-F6EECF244321}">
                <p14:modId xmlns:p14="http://schemas.microsoft.com/office/powerpoint/2010/main" val="2792407530"/>
              </p:ext>
            </p:extLst>
          </p:nvPr>
        </p:nvGraphicFramePr>
        <p:xfrm>
          <a:off x="770206" y="822960"/>
          <a:ext cx="7603587" cy="3177666"/>
        </p:xfrm>
        <a:graphic>
          <a:graphicData uri="http://schemas.openxmlformats.org/drawingml/2006/table">
            <a:tbl>
              <a:tblPr>
                <a:noFill/>
                <a:tableStyleId>{891A1956-3D7E-41C0-9DF7-105A978C6925}</a:tableStyleId>
              </a:tblPr>
              <a:tblGrid>
                <a:gridCol w="3161714">
                  <a:extLst>
                    <a:ext uri="{9D8B030D-6E8A-4147-A177-3AD203B41FA5}">
                      <a16:colId xmlns:a16="http://schemas.microsoft.com/office/drawing/2014/main" val="20000"/>
                    </a:ext>
                  </a:extLst>
                </a:gridCol>
                <a:gridCol w="4441873">
                  <a:extLst>
                    <a:ext uri="{9D8B030D-6E8A-4147-A177-3AD203B41FA5}">
                      <a16:colId xmlns:a16="http://schemas.microsoft.com/office/drawing/2014/main" val="4248658093"/>
                    </a:ext>
                  </a:extLst>
                </a:gridCol>
              </a:tblGrid>
              <a:tr h="405949">
                <a:tc>
                  <a:txBody>
                    <a:bodyPr/>
                    <a:lstStyle/>
                    <a:p>
                      <a:pPr marL="0" lvl="0" indent="0" algn="ctr" rtl="0">
                        <a:spcBef>
                          <a:spcPts val="0"/>
                        </a:spcBef>
                        <a:spcAft>
                          <a:spcPts val="0"/>
                        </a:spcAft>
                        <a:buNone/>
                      </a:pPr>
                      <a:r>
                        <a:rPr lang="en-US" sz="1600" b="1" i="0" u="none" strike="noStrike" cap="none" baseline="0" dirty="0">
                          <a:solidFill>
                            <a:schemeClr val="tx1"/>
                          </a:solidFill>
                          <a:latin typeface="Oswald" panose="00000500000000000000" pitchFamily="2" charset="0"/>
                          <a:ea typeface="Arial"/>
                          <a:cs typeface="Arial"/>
                          <a:sym typeface="Arial"/>
                        </a:rPr>
                        <a:t>Function </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b="1" dirty="0">
                          <a:solidFill>
                            <a:schemeClr val="tx1"/>
                          </a:solidFill>
                          <a:latin typeface="Oswald" panose="00000500000000000000" pitchFamily="2" charset="0"/>
                          <a:ea typeface="Source Sans Pro"/>
                          <a:cs typeface="Source Sans Pro"/>
                          <a:sym typeface="Source Sans Pro"/>
                        </a:rPr>
                        <a:t>Meaning </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74927">
                <a:tc>
                  <a:txBody>
                    <a:bodyPr/>
                    <a:lstStyle/>
                    <a:p>
                      <a:pPr marL="0" lvl="0" indent="0" algn="ctr" rtl="0">
                        <a:spcBef>
                          <a:spcPts val="0"/>
                        </a:spcBef>
                        <a:spcAft>
                          <a:spcPts val="0"/>
                        </a:spcAft>
                        <a:buNone/>
                      </a:pPr>
                      <a:r>
                        <a:rPr lang="en-US" sz="1600" dirty="0">
                          <a:latin typeface="Oswald" panose="00000500000000000000" pitchFamily="2" charset="0"/>
                        </a:rPr>
                        <a:t>Sort(</a:t>
                      </a:r>
                      <a:r>
                        <a:rPr lang="en-US" sz="1600" dirty="0" err="1">
                          <a:latin typeface="Oswald" panose="00000500000000000000" pitchFamily="2" charset="0"/>
                        </a:rPr>
                        <a:t>vec.begin</a:t>
                      </a:r>
                      <a:r>
                        <a:rPr lang="en-US" sz="1600" dirty="0">
                          <a:latin typeface="Oswald" panose="00000500000000000000" pitchFamily="2" charset="0"/>
                        </a:rPr>
                        <a:t> , </a:t>
                      </a:r>
                      <a:r>
                        <a:rPr lang="en-US" sz="1600" dirty="0" err="1">
                          <a:latin typeface="Oswald" panose="00000500000000000000" pitchFamily="2" charset="0"/>
                        </a:rPr>
                        <a:t>vec.end</a:t>
                      </a:r>
                      <a:r>
                        <a:rPr lang="en-US" sz="1600" dirty="0">
                          <a:latin typeface="Oswald" panose="00000500000000000000" pitchFamily="2" charset="0"/>
                        </a:rPr>
                        <a:t>)</a:t>
                      </a:r>
                      <a:endParaRPr lang="en-US" sz="1600" b="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Sort vector data from first parameter to last parameter</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lgn="ctr">
                      <a:solidFill>
                        <a:schemeClr val="accent2"/>
                      </a:solidFill>
                      <a:prstDash val="solid"/>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3749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Oswald" panose="00000500000000000000" pitchFamily="2" charset="0"/>
                          <a:ea typeface="Source Sans Pro"/>
                          <a:cs typeface="Source Sans Pro"/>
                          <a:sym typeface="Source Sans Pro"/>
                        </a:rPr>
                        <a:t>vec.Push_back</a:t>
                      </a:r>
                      <a:r>
                        <a:rPr lang="en-US" sz="1600" b="0" dirty="0">
                          <a:solidFill>
                            <a:schemeClr val="tx1"/>
                          </a:solidFill>
                          <a:latin typeface="Oswald" panose="00000500000000000000" pitchFamily="2" charset="0"/>
                          <a:ea typeface="Source Sans Pro"/>
                          <a:cs typeface="Source Sans Pro"/>
                          <a:sym typeface="Source Sans Pro"/>
                        </a:rPr>
                        <a:t>( 6 )</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It push </a:t>
                      </a:r>
                      <a:r>
                        <a:rPr lang="en-US" sz="1400" b="0" i="0" u="none" strike="noStrike" cap="none" dirty="0">
                          <a:solidFill>
                            <a:srgbClr val="FF0000"/>
                          </a:solidFill>
                          <a:effectLst/>
                          <a:latin typeface="Oswald" panose="00000500000000000000" pitchFamily="2" charset="0"/>
                          <a:ea typeface="Arial"/>
                          <a:cs typeface="Arial"/>
                          <a:sym typeface="Arial"/>
                        </a:rPr>
                        <a:t>6</a:t>
                      </a:r>
                      <a:r>
                        <a:rPr lang="en-US" sz="1400" b="0" i="0" u="none" strike="noStrike" cap="none" dirty="0">
                          <a:solidFill>
                            <a:srgbClr val="000000"/>
                          </a:solidFill>
                          <a:effectLst/>
                          <a:latin typeface="Oswald" panose="00000500000000000000" pitchFamily="2" charset="0"/>
                          <a:ea typeface="Arial"/>
                          <a:cs typeface="Arial"/>
                          <a:sym typeface="Arial"/>
                        </a:rPr>
                        <a:t> into a vector from the back</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2341342775"/>
                  </a:ext>
                </a:extLst>
              </a:tr>
              <a:tr h="3749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Oswald" panose="00000500000000000000" pitchFamily="2" charset="0"/>
                          <a:ea typeface="Source Sans Pro"/>
                          <a:cs typeface="Source Sans Pro"/>
                          <a:sym typeface="Source Sans Pro"/>
                        </a:rPr>
                        <a:t>vec.pop_back</a:t>
                      </a:r>
                      <a:r>
                        <a:rPr lang="en-US" sz="1600" b="0" dirty="0">
                          <a:solidFill>
                            <a:schemeClr val="tx1"/>
                          </a:solidFill>
                          <a:latin typeface="Oswald" panose="00000500000000000000" pitchFamily="2" charset="0"/>
                          <a:ea typeface="Source Sans Pro"/>
                          <a:cs typeface="Source Sans Pro"/>
                          <a:sym typeface="Source Sans Pro"/>
                        </a:rPr>
                        <a:t>()</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It is used to remove elements from a vector from the back.</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786760624"/>
                  </a:ext>
                </a:extLst>
              </a:tr>
              <a:tr h="374927">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latin typeface="Oswald" panose="00000500000000000000" pitchFamily="2" charset="0"/>
                        </a:rPr>
                        <a:t>vec.insert</a:t>
                      </a:r>
                      <a:r>
                        <a:rPr lang="en-US" sz="1600" dirty="0">
                          <a:latin typeface="Oswald" panose="00000500000000000000" pitchFamily="2" charset="0"/>
                        </a:rPr>
                        <a:t>(</a:t>
                      </a:r>
                      <a:r>
                        <a:rPr lang="en-US" sz="1600" dirty="0" err="1">
                          <a:latin typeface="Oswald" panose="00000500000000000000" pitchFamily="2" charset="0"/>
                        </a:rPr>
                        <a:t>vec.begin</a:t>
                      </a:r>
                      <a:r>
                        <a:rPr lang="en-US" sz="1600" dirty="0">
                          <a:latin typeface="Oswald" panose="00000500000000000000" pitchFamily="2" charset="0"/>
                        </a:rPr>
                        <a:t>() </a:t>
                      </a:r>
                      <a:r>
                        <a:rPr lang="en-US" sz="1600" b="0" i="0" u="none" strike="noStrike" cap="none" dirty="0">
                          <a:solidFill>
                            <a:srgbClr val="000000"/>
                          </a:solidFill>
                          <a:effectLst/>
                          <a:latin typeface="Oswald" panose="00000500000000000000" pitchFamily="2" charset="0"/>
                          <a:ea typeface="Arial"/>
                          <a:cs typeface="Arial"/>
                          <a:sym typeface="Arial"/>
                        </a:rPr>
                        <a:t>+ 2 </a:t>
                      </a:r>
                      <a:r>
                        <a:rPr lang="en-US" sz="1600" dirty="0">
                          <a:latin typeface="Oswald" panose="00000500000000000000" pitchFamily="2" charset="0"/>
                        </a:rPr>
                        <a:t>,</a:t>
                      </a:r>
                      <a:r>
                        <a:rPr lang="en-US" sz="1600" b="0" i="0" u="none" strike="noStrike" cap="none" dirty="0">
                          <a:solidFill>
                            <a:srgbClr val="000000"/>
                          </a:solidFill>
                          <a:effectLst/>
                          <a:latin typeface="Oswald" panose="00000500000000000000" pitchFamily="2" charset="0"/>
                          <a:ea typeface="Arial"/>
                          <a:cs typeface="Arial"/>
                          <a:sym typeface="Arial"/>
                        </a:rPr>
                        <a:t>6 </a:t>
                      </a:r>
                      <a:r>
                        <a:rPr lang="en-US" sz="1600" dirty="0">
                          <a:latin typeface="Oswald" panose="00000500000000000000" pitchFamily="2" charset="0"/>
                        </a:rPr>
                        <a:t>)</a:t>
                      </a:r>
                      <a:endParaRPr lang="en-US" sz="1600" b="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latin typeface="Oswald" panose="00000500000000000000" pitchFamily="2" charset="0"/>
                          <a:ea typeface="Source Sans Pro"/>
                          <a:cs typeface="Source Sans Pro"/>
                          <a:sym typeface="Source Sans Pro"/>
                        </a:rPr>
                        <a:t>It will put in </a:t>
                      </a:r>
                      <a:r>
                        <a:rPr lang="en-US" sz="1400" dirty="0">
                          <a:solidFill>
                            <a:srgbClr val="FF0000"/>
                          </a:solidFill>
                          <a:latin typeface="Oswald" panose="00000500000000000000" pitchFamily="2" charset="0"/>
                          <a:ea typeface="Source Sans Pro"/>
                          <a:cs typeface="Source Sans Pro"/>
                          <a:sym typeface="Source Sans Pro"/>
                        </a:rPr>
                        <a:t>index 2 </a:t>
                      </a:r>
                      <a:r>
                        <a:rPr lang="en-US" sz="1400" dirty="0">
                          <a:solidFill>
                            <a:schemeClr val="tx1"/>
                          </a:solidFill>
                          <a:latin typeface="Oswald" panose="00000500000000000000" pitchFamily="2" charset="0"/>
                          <a:ea typeface="Source Sans Pro"/>
                          <a:cs typeface="Source Sans Pro"/>
                          <a:sym typeface="Source Sans Pro"/>
                        </a:rPr>
                        <a:t>value 6</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14337762"/>
                  </a:ext>
                </a:extLst>
              </a:tr>
              <a:tr h="37873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Oswald" panose="00000500000000000000" pitchFamily="2" charset="0"/>
                          <a:ea typeface="Source Sans Pro"/>
                          <a:cs typeface="Source Sans Pro"/>
                          <a:sym typeface="Source Sans Pro"/>
                        </a:rPr>
                        <a:t>vec.clear</a:t>
                      </a:r>
                      <a:r>
                        <a:rPr lang="en-US" sz="1600" b="0" dirty="0">
                          <a:solidFill>
                            <a:schemeClr val="tx1"/>
                          </a:solidFill>
                          <a:latin typeface="Oswald" panose="00000500000000000000" pitchFamily="2" charset="0"/>
                          <a:ea typeface="Source Sans Pro"/>
                          <a:cs typeface="Source Sans Pro"/>
                          <a:sym typeface="Source Sans Pro"/>
                        </a:rPr>
                        <a:t>()</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It is used to remove all the elements of the vector container</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67387413"/>
                  </a:ext>
                </a:extLst>
              </a:tr>
              <a:tr h="41613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Oswald" panose="00000500000000000000" pitchFamily="2" charset="0"/>
                          <a:ea typeface="Source Sans Pro"/>
                          <a:cs typeface="Source Sans Pro"/>
                          <a:sym typeface="Source Sans Pro"/>
                        </a:rPr>
                        <a:t>vec.size</a:t>
                      </a:r>
                      <a:r>
                        <a:rPr lang="en-US" sz="1600" b="0" dirty="0">
                          <a:solidFill>
                            <a:schemeClr val="tx1"/>
                          </a:solidFill>
                          <a:latin typeface="Oswald" panose="00000500000000000000" pitchFamily="2" charset="0"/>
                          <a:ea typeface="Source Sans Pro"/>
                          <a:cs typeface="Source Sans Pro"/>
                          <a:sym typeface="Source Sans Pro"/>
                        </a:rPr>
                        <a:t>()</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Returns the number of elements in the vector.</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4184741055"/>
                  </a:ext>
                </a:extLst>
              </a:tr>
              <a:tr h="45063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latin typeface="Oswald" panose="00000500000000000000" pitchFamily="2" charset="0"/>
                        </a:rPr>
                        <a:t>vec.Begin</a:t>
                      </a:r>
                      <a:r>
                        <a:rPr lang="en-US" sz="1600" dirty="0">
                          <a:latin typeface="Oswald" panose="00000500000000000000" pitchFamily="2" charset="0"/>
                        </a:rPr>
                        <a:t>() , </a:t>
                      </a:r>
                      <a:r>
                        <a:rPr lang="en-US" sz="1600" dirty="0" err="1">
                          <a:latin typeface="Oswald" panose="00000500000000000000" pitchFamily="2" charset="0"/>
                        </a:rPr>
                        <a:t>vec.End</a:t>
                      </a:r>
                      <a:r>
                        <a:rPr lang="en-US" sz="1600" dirty="0">
                          <a:latin typeface="Oswald" panose="00000500000000000000" pitchFamily="2" charset="0"/>
                        </a:rPr>
                        <a:t>()</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Oswald" panose="00000500000000000000" pitchFamily="2" charset="0"/>
                          <a:ea typeface="Arial"/>
                          <a:cs typeface="Arial"/>
                          <a:sym typeface="Arial"/>
                        </a:rPr>
                        <a:t>Returns an iterator pointing to the first element in the vector</a:t>
                      </a:r>
                      <a:endParaRPr lang="ar-EG" sz="1400"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3831227648"/>
                  </a:ext>
                </a:extLst>
              </a:tr>
            </a:tbl>
          </a:graphicData>
        </a:graphic>
      </p:graphicFrame>
    </p:spTree>
    <p:extLst>
      <p:ext uri="{BB962C8B-B14F-4D97-AF65-F5344CB8AC3E}">
        <p14:creationId xmlns:p14="http://schemas.microsoft.com/office/powerpoint/2010/main" val="131534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61C0E-C90C-439A-B505-71245204F8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3" name="Slide Number Placeholder 1">
            <a:extLst>
              <a:ext uri="{FF2B5EF4-FFF2-40B4-BE49-F238E27FC236}">
                <a16:creationId xmlns:a16="http://schemas.microsoft.com/office/drawing/2014/main" id="{11EE5BA8-A022-49E0-8032-15FCA6FC34F1}"/>
              </a:ext>
            </a:extLst>
          </p:cNvPr>
          <p:cNvSpPr txBox="1">
            <a:spLocks/>
          </p:cNvSpPr>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9pPr>
          </a:lstStyle>
          <a:p>
            <a:fld id="{00000000-1234-1234-1234-123412341234}" type="slidenum">
              <a:rPr lang="en" smtClean="0"/>
              <a:pPr/>
              <a:t>16</a:t>
            </a:fld>
            <a:endParaRPr lang="en"/>
          </a:p>
        </p:txBody>
      </p:sp>
      <p:graphicFrame>
        <p:nvGraphicFramePr>
          <p:cNvPr id="4" name="Table 6">
            <a:extLst>
              <a:ext uri="{FF2B5EF4-FFF2-40B4-BE49-F238E27FC236}">
                <a16:creationId xmlns:a16="http://schemas.microsoft.com/office/drawing/2014/main" id="{497828C5-0BBA-475B-8D6D-14488A6D6CE1}"/>
              </a:ext>
            </a:extLst>
          </p:cNvPr>
          <p:cNvGraphicFramePr>
            <a:graphicFrameLocks noGrp="1"/>
          </p:cNvGraphicFramePr>
          <p:nvPr>
            <p:extLst>
              <p:ext uri="{D42A27DB-BD31-4B8C-83A1-F6EECF244321}">
                <p14:modId xmlns:p14="http://schemas.microsoft.com/office/powerpoint/2010/main" val="1090260762"/>
              </p:ext>
            </p:extLst>
          </p:nvPr>
        </p:nvGraphicFramePr>
        <p:xfrm>
          <a:off x="2443089" y="1586816"/>
          <a:ext cx="4257821" cy="675640"/>
        </p:xfrm>
        <a:graphic>
          <a:graphicData uri="http://schemas.openxmlformats.org/drawingml/2006/table">
            <a:tbl>
              <a:tblPr firstRow="1" bandRow="1">
                <a:tableStyleId>{891A1956-3D7E-41C0-9DF7-105A978C6925}</a:tableStyleId>
              </a:tblPr>
              <a:tblGrid>
                <a:gridCol w="4257821">
                  <a:extLst>
                    <a:ext uri="{9D8B030D-6E8A-4147-A177-3AD203B41FA5}">
                      <a16:colId xmlns:a16="http://schemas.microsoft.com/office/drawing/2014/main" val="2458938827"/>
                    </a:ext>
                  </a:extLst>
                </a:gridCol>
              </a:tblGrid>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sng" strike="noStrike" cap="none" dirty="0">
                          <a:solidFill>
                            <a:srgbClr val="000000"/>
                          </a:solidFill>
                          <a:effectLst/>
                          <a:latin typeface="Arial"/>
                          <a:ea typeface="Arial"/>
                          <a:cs typeface="Arial"/>
                          <a:sym typeface="Arial"/>
                          <a:hlinkClick r:id="rId2"/>
                        </a:rPr>
                        <a:t>https://cses.fi/problemset/task/1092</a:t>
                      </a:r>
                      <a:endParaRPr lang="en-US" sz="1400" b="0" i="0" u="sng" strike="noStrike" cap="none" dirty="0">
                        <a:solidFill>
                          <a:srgbClr val="000000"/>
                        </a:solidFill>
                        <a:effectLst/>
                        <a:latin typeface="Arial"/>
                        <a:ea typeface="Arial"/>
                        <a:cs typeface="Arial"/>
                        <a:sym typeface="Arial"/>
                      </a:endParaRPr>
                    </a:p>
                  </a:txBody>
                  <a:tcPr>
                    <a:solidFill>
                      <a:schemeClr val="accent5">
                        <a:lumMod val="20000"/>
                        <a:lumOff val="80000"/>
                      </a:schemeClr>
                    </a:solidFill>
                  </a:tcPr>
                </a:tc>
                <a:extLst>
                  <a:ext uri="{0D108BD9-81ED-4DB2-BD59-A6C34878D82A}">
                    <a16:rowId xmlns:a16="http://schemas.microsoft.com/office/drawing/2014/main" val="103897169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rPr>
                        <a:t>https://codeforces.com/contest/545/problem</a:t>
                      </a:r>
                      <a:r>
                        <a:rPr lang="en-US" sz="1400" b="0" i="0" u="none" strike="noStrike" cap="none">
                          <a:solidFill>
                            <a:srgbClr val="000000"/>
                          </a:solidFill>
                          <a:effectLst/>
                          <a:latin typeface="Arial"/>
                          <a:ea typeface="Arial"/>
                          <a:cs typeface="Arial"/>
                          <a:sym typeface="Arial"/>
                        </a:rPr>
                        <a:t>/A</a:t>
                      </a:r>
                      <a:endParaRPr lang="en-US" dirty="0">
                        <a:latin typeface="Oswald" panose="00000500000000000000" pitchFamily="2" charset="0"/>
                      </a:endParaRPr>
                    </a:p>
                  </a:txBody>
                  <a:tcPr>
                    <a:solidFill>
                      <a:schemeClr val="accent3">
                        <a:lumMod val="20000"/>
                        <a:lumOff val="80000"/>
                      </a:schemeClr>
                    </a:solidFill>
                  </a:tcPr>
                </a:tc>
                <a:extLst>
                  <a:ext uri="{0D108BD9-81ED-4DB2-BD59-A6C34878D82A}">
                    <a16:rowId xmlns:a16="http://schemas.microsoft.com/office/drawing/2014/main" val="3090462451"/>
                  </a:ext>
                </a:extLst>
              </a:tr>
            </a:tbl>
          </a:graphicData>
        </a:graphic>
      </p:graphicFrame>
      <p:sp>
        <p:nvSpPr>
          <p:cNvPr id="5" name="Google Shape;499;p18">
            <a:extLst>
              <a:ext uri="{FF2B5EF4-FFF2-40B4-BE49-F238E27FC236}">
                <a16:creationId xmlns:a16="http://schemas.microsoft.com/office/drawing/2014/main" id="{C0CA0A9C-2C84-40EF-B565-66B2659C90E3}"/>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0" i="0" u="none" strike="noStrike" baseline="0" dirty="0">
                <a:solidFill>
                  <a:schemeClr val="accent1"/>
                </a:solidFill>
                <a:latin typeface="Oswald" panose="00000500000000000000" pitchFamily="2" charset="0"/>
              </a:rPr>
              <a:t>Problems</a:t>
            </a:r>
            <a:endParaRPr lang="en-US" sz="4000" dirty="0">
              <a:solidFill>
                <a:schemeClr val="accent2"/>
              </a:solidFill>
              <a:latin typeface="Oswald" panose="00000500000000000000" pitchFamily="2" charset="0"/>
            </a:endParaRPr>
          </a:p>
        </p:txBody>
      </p:sp>
    </p:spTree>
    <p:extLst>
      <p:ext uri="{BB962C8B-B14F-4D97-AF65-F5344CB8AC3E}">
        <p14:creationId xmlns:p14="http://schemas.microsoft.com/office/powerpoint/2010/main" val="4159312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EF14E9-1A4F-437C-B3D4-13E3D929CEF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sp>
        <p:nvSpPr>
          <p:cNvPr id="3" name="Google Shape;719;p35">
            <a:extLst>
              <a:ext uri="{FF2B5EF4-FFF2-40B4-BE49-F238E27FC236}">
                <a16:creationId xmlns:a16="http://schemas.microsoft.com/office/drawing/2014/main" id="{7F221DFD-E02C-497B-9979-D7AC140A3193}"/>
              </a:ext>
            </a:extLst>
          </p:cNvPr>
          <p:cNvSpPr txBox="1">
            <a:spLocks/>
          </p:cNvSpPr>
          <p:nvPr/>
        </p:nvSpPr>
        <p:spPr>
          <a:xfrm>
            <a:off x="1427550" y="984738"/>
            <a:ext cx="6593700" cy="16060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US" sz="10000" dirty="0"/>
              <a:t>THANKS!</a:t>
            </a:r>
          </a:p>
        </p:txBody>
      </p:sp>
      <p:sp>
        <p:nvSpPr>
          <p:cNvPr id="4" name="Google Shape;720;p35">
            <a:extLst>
              <a:ext uri="{FF2B5EF4-FFF2-40B4-BE49-F238E27FC236}">
                <a16:creationId xmlns:a16="http://schemas.microsoft.com/office/drawing/2014/main" id="{6F72E422-174E-4AFB-9878-DCED0B814EB8}"/>
              </a:ext>
            </a:extLst>
          </p:cNvPr>
          <p:cNvSpPr txBox="1">
            <a:spLocks/>
          </p:cNvSpPr>
          <p:nvPr/>
        </p:nvSpPr>
        <p:spPr>
          <a:xfrm>
            <a:off x="1427550" y="2571750"/>
            <a:ext cx="6593700" cy="919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ctr">
              <a:buFont typeface="Source Sans Pro"/>
              <a:buNone/>
            </a:pPr>
            <a:r>
              <a:rPr lang="en-US" sz="3600" b="1" dirty="0"/>
              <a:t>Any questions?</a:t>
            </a:r>
          </a:p>
        </p:txBody>
      </p:sp>
      <p:pic>
        <p:nvPicPr>
          <p:cNvPr id="6" name="Picture 5" descr="Icon&#10;&#10;Description automatically generated">
            <a:extLst>
              <a:ext uri="{FF2B5EF4-FFF2-40B4-BE49-F238E27FC236}">
                <a16:creationId xmlns:a16="http://schemas.microsoft.com/office/drawing/2014/main" id="{32F5FFF8-C518-423C-BB0F-C4F9CDAC0060}"/>
              </a:ext>
            </a:extLst>
          </p:cNvPr>
          <p:cNvPicPr>
            <a:picLocks noChangeAspect="1"/>
          </p:cNvPicPr>
          <p:nvPr/>
        </p:nvPicPr>
        <p:blipFill>
          <a:blip r:embed="rId2"/>
          <a:stretch>
            <a:fillRect/>
          </a:stretch>
        </p:blipFill>
        <p:spPr>
          <a:xfrm>
            <a:off x="-1" y="-1"/>
            <a:ext cx="780757" cy="780757"/>
          </a:xfrm>
          <a:prstGeom prst="rect">
            <a:avLst/>
          </a:prstGeom>
        </p:spPr>
      </p:pic>
    </p:spTree>
    <p:extLst>
      <p:ext uri="{BB962C8B-B14F-4D97-AF65-F5344CB8AC3E}">
        <p14:creationId xmlns:p14="http://schemas.microsoft.com/office/powerpoint/2010/main" val="115075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ASCII Table</a:t>
            </a:r>
          </a:p>
        </p:txBody>
      </p:sp>
      <p:sp>
        <p:nvSpPr>
          <p:cNvPr id="486" name="Google Shape;486;p16"/>
          <p:cNvSpPr txBox="1">
            <a:spLocks noGrp="1"/>
          </p:cNvSpPr>
          <p:nvPr>
            <p:ph type="subTitle" idx="1"/>
          </p:nvPr>
        </p:nvSpPr>
        <p:spPr>
          <a:xfrm>
            <a:off x="582284" y="4036925"/>
            <a:ext cx="7404466" cy="784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400" b="0" i="0" dirty="0">
                <a:solidFill>
                  <a:schemeClr val="bg1"/>
                </a:solidFill>
                <a:effectLst/>
                <a:latin typeface="CenturySchL-Bold"/>
              </a:rPr>
              <a:t>ASCII was the first character set (encoding standard) used between computers on the Internet.</a:t>
            </a:r>
            <a:endParaRPr lang="en-US" sz="1600" dirty="0">
              <a:solidFill>
                <a:schemeClr val="bg1"/>
              </a:solidFill>
              <a:latin typeface="CenturySchL-Bold"/>
            </a:endParaRPr>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ea typeface="Oswald"/>
                <a:cs typeface="Oswald"/>
                <a:sym typeface="Oswald"/>
              </a:rPr>
              <a:t>1</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789660-A95E-461B-892A-43E2E1F7DE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Google Shape;499;p18">
            <a:extLst>
              <a:ext uri="{FF2B5EF4-FFF2-40B4-BE49-F238E27FC236}">
                <a16:creationId xmlns:a16="http://schemas.microsoft.com/office/drawing/2014/main" id="{537A1DBC-1F3E-4C1E-A56B-69A469FC823B}"/>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Definition </a:t>
            </a:r>
            <a:endParaRPr lang="en-US" sz="4000" dirty="0">
              <a:solidFill>
                <a:schemeClr val="accent2"/>
              </a:solidFill>
              <a:latin typeface="Oswald" panose="00000500000000000000" pitchFamily="2" charset="0"/>
            </a:endParaRPr>
          </a:p>
        </p:txBody>
      </p:sp>
      <p:sp>
        <p:nvSpPr>
          <p:cNvPr id="4" name="TextBox 3">
            <a:extLst>
              <a:ext uri="{FF2B5EF4-FFF2-40B4-BE49-F238E27FC236}">
                <a16:creationId xmlns:a16="http://schemas.microsoft.com/office/drawing/2014/main" id="{78068384-CB98-4961-B63F-94DADF07578C}"/>
              </a:ext>
            </a:extLst>
          </p:cNvPr>
          <p:cNvSpPr txBox="1"/>
          <p:nvPr/>
        </p:nvSpPr>
        <p:spPr>
          <a:xfrm>
            <a:off x="473106" y="885848"/>
            <a:ext cx="8743071" cy="400110"/>
          </a:xfrm>
          <a:prstGeom prst="rect">
            <a:avLst/>
          </a:prstGeom>
          <a:noFill/>
        </p:spPr>
        <p:txBody>
          <a:bodyPr wrap="square" rtlCol="0">
            <a:spAutoFit/>
          </a:bodyPr>
          <a:lstStyle/>
          <a:p>
            <a:r>
              <a:rPr lang="en-US" sz="2000" b="0" i="0" dirty="0">
                <a:solidFill>
                  <a:srgbClr val="FF0000"/>
                </a:solidFill>
                <a:effectLst/>
                <a:latin typeface="Oswald" panose="00000500000000000000" pitchFamily="2" charset="0"/>
              </a:rPr>
              <a:t>ASCII</a:t>
            </a:r>
            <a:r>
              <a:rPr lang="en-US" sz="2000" b="0" i="0" dirty="0">
                <a:solidFill>
                  <a:srgbClr val="000000"/>
                </a:solidFill>
                <a:effectLst/>
                <a:latin typeface="Oswald" panose="00000500000000000000" pitchFamily="2" charset="0"/>
              </a:rPr>
              <a:t> stands for the "</a:t>
            </a:r>
            <a:r>
              <a:rPr lang="en-US" sz="2000" b="0" i="0" u="sng" dirty="0">
                <a:solidFill>
                  <a:srgbClr val="000000"/>
                </a:solidFill>
                <a:effectLst/>
                <a:latin typeface="Oswald" panose="00000500000000000000" pitchFamily="2" charset="0"/>
              </a:rPr>
              <a:t>American Standard Code for Information Interchange</a:t>
            </a:r>
            <a:r>
              <a:rPr lang="en-US" sz="2000" b="0" i="0" dirty="0">
                <a:solidFill>
                  <a:srgbClr val="000000"/>
                </a:solidFill>
                <a:effectLst/>
                <a:latin typeface="Oswald" panose="00000500000000000000" pitchFamily="2" charset="0"/>
              </a:rPr>
              <a:t>".</a:t>
            </a:r>
            <a:endParaRPr lang="en-US" sz="2000" dirty="0">
              <a:latin typeface="Oswald" panose="00000500000000000000" pitchFamily="2" charset="0"/>
            </a:endParaRPr>
          </a:p>
        </p:txBody>
      </p:sp>
      <p:sp>
        <p:nvSpPr>
          <p:cNvPr id="5" name="TextBox 4">
            <a:extLst>
              <a:ext uri="{FF2B5EF4-FFF2-40B4-BE49-F238E27FC236}">
                <a16:creationId xmlns:a16="http://schemas.microsoft.com/office/drawing/2014/main" id="{BCADA384-4144-4EE8-84B4-2131FE845BA1}"/>
              </a:ext>
            </a:extLst>
          </p:cNvPr>
          <p:cNvSpPr txBox="1"/>
          <p:nvPr/>
        </p:nvSpPr>
        <p:spPr>
          <a:xfrm>
            <a:off x="926788" y="1804161"/>
            <a:ext cx="7202659" cy="338554"/>
          </a:xfrm>
          <a:prstGeom prst="rect">
            <a:avLst/>
          </a:prstGeom>
          <a:noFill/>
        </p:spPr>
        <p:txBody>
          <a:bodyPr wrap="square" rtlCol="0">
            <a:spAutoFit/>
          </a:bodyPr>
          <a:lstStyle/>
          <a:p>
            <a:r>
              <a:rPr lang="en-US" sz="1600" b="0" i="0" dirty="0">
                <a:solidFill>
                  <a:srgbClr val="000000"/>
                </a:solidFill>
                <a:effectLst/>
                <a:latin typeface="Oswald" panose="00000500000000000000" pitchFamily="2" charset="0"/>
              </a:rPr>
              <a:t>ASCII is a 7-bit character set containing 128 characters.</a:t>
            </a:r>
            <a:endParaRPr lang="en-US" sz="1600" dirty="0">
              <a:latin typeface="Oswald" panose="00000500000000000000" pitchFamily="2" charset="0"/>
            </a:endParaRPr>
          </a:p>
        </p:txBody>
      </p:sp>
      <p:sp>
        <p:nvSpPr>
          <p:cNvPr id="6" name="TextBox 5">
            <a:extLst>
              <a:ext uri="{FF2B5EF4-FFF2-40B4-BE49-F238E27FC236}">
                <a16:creationId xmlns:a16="http://schemas.microsoft.com/office/drawing/2014/main" id="{318226AC-4F14-4D11-B845-BFFCD4B7DCF2}"/>
              </a:ext>
            </a:extLst>
          </p:cNvPr>
          <p:cNvSpPr txBox="1"/>
          <p:nvPr/>
        </p:nvSpPr>
        <p:spPr>
          <a:xfrm>
            <a:off x="926788" y="2660918"/>
            <a:ext cx="6907237" cy="584775"/>
          </a:xfrm>
          <a:prstGeom prst="rect">
            <a:avLst/>
          </a:prstGeom>
          <a:noFill/>
        </p:spPr>
        <p:txBody>
          <a:bodyPr wrap="square" rtlCol="0">
            <a:spAutoFit/>
          </a:bodyPr>
          <a:lstStyle/>
          <a:p>
            <a:r>
              <a:rPr lang="en-US" sz="1600" b="0" i="0" dirty="0">
                <a:solidFill>
                  <a:srgbClr val="000000"/>
                </a:solidFill>
                <a:effectLst/>
                <a:latin typeface="Oswald" panose="00000500000000000000" pitchFamily="2" charset="0"/>
              </a:rPr>
              <a:t>It contains the numbers from 0-9, the upper- and lower-case English letters from A to Z, and some special characters.</a:t>
            </a:r>
            <a:endParaRPr lang="en-US" sz="1600" dirty="0">
              <a:latin typeface="Oswald" panose="00000500000000000000" pitchFamily="2" charset="0"/>
            </a:endParaRPr>
          </a:p>
        </p:txBody>
      </p:sp>
    </p:spTree>
    <p:extLst>
      <p:ext uri="{BB962C8B-B14F-4D97-AF65-F5344CB8AC3E}">
        <p14:creationId xmlns:p14="http://schemas.microsoft.com/office/powerpoint/2010/main" val="183692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D01BE4-796C-4E0D-ACA5-49CB3CFCC9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Google Shape;499;p18">
            <a:extLst>
              <a:ext uri="{FF2B5EF4-FFF2-40B4-BE49-F238E27FC236}">
                <a16:creationId xmlns:a16="http://schemas.microsoft.com/office/drawing/2014/main" id="{4A4F6608-C47E-4CBA-8843-FB5EE5C99BCA}"/>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Representation  </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graphicFrame>
            <p:nvGraphicFramePr>
              <p:cNvPr id="4" name="Google Shape;579;p25">
                <a:extLst>
                  <a:ext uri="{FF2B5EF4-FFF2-40B4-BE49-F238E27FC236}">
                    <a16:creationId xmlns:a16="http://schemas.microsoft.com/office/drawing/2014/main" id="{375E5F19-4045-466A-AD67-56BC6CC275F1}"/>
                  </a:ext>
                </a:extLst>
              </p:cNvPr>
              <p:cNvGraphicFramePr/>
              <p:nvPr>
                <p:extLst>
                  <p:ext uri="{D42A27DB-BD31-4B8C-83A1-F6EECF244321}">
                    <p14:modId xmlns:p14="http://schemas.microsoft.com/office/powerpoint/2010/main" val="368112578"/>
                  </p:ext>
                </p:extLst>
              </p:nvPr>
            </p:nvGraphicFramePr>
            <p:xfrm>
              <a:off x="2252342" y="1205510"/>
              <a:ext cx="4639315" cy="2423956"/>
            </p:xfrm>
            <a:graphic>
              <a:graphicData uri="http://schemas.openxmlformats.org/drawingml/2006/table">
                <a:tbl>
                  <a:tblPr>
                    <a:noFill/>
                    <a:tableStyleId>{891A1956-3D7E-41C0-9DF7-105A978C6925}</a:tableStyleId>
                  </a:tblPr>
                  <a:tblGrid>
                    <a:gridCol w="1426360">
                      <a:extLst>
                        <a:ext uri="{9D8B030D-6E8A-4147-A177-3AD203B41FA5}">
                          <a16:colId xmlns:a16="http://schemas.microsoft.com/office/drawing/2014/main" val="20000"/>
                        </a:ext>
                      </a:extLst>
                    </a:gridCol>
                    <a:gridCol w="1582615">
                      <a:extLst>
                        <a:ext uri="{9D8B030D-6E8A-4147-A177-3AD203B41FA5}">
                          <a16:colId xmlns:a16="http://schemas.microsoft.com/office/drawing/2014/main" val="20001"/>
                        </a:ext>
                      </a:extLst>
                    </a:gridCol>
                    <a:gridCol w="1630340">
                      <a:extLst>
                        <a:ext uri="{9D8B030D-6E8A-4147-A177-3AD203B41FA5}">
                          <a16:colId xmlns:a16="http://schemas.microsoft.com/office/drawing/2014/main" val="4248658093"/>
                        </a:ext>
                      </a:extLst>
                    </a:gridCol>
                  </a:tblGrid>
                  <a:tr h="398298">
                    <a:tc>
                      <a:txBody>
                        <a:bodyPr/>
                        <a:lstStyle/>
                        <a:p>
                          <a:pPr marL="0" lvl="0" indent="0" algn="ctr" rtl="0">
                            <a:spcBef>
                              <a:spcPts val="0"/>
                            </a:spcBef>
                            <a:spcAft>
                              <a:spcPts val="0"/>
                            </a:spcAft>
                            <a:buNone/>
                          </a:pPr>
                          <a:r>
                            <a:rPr lang="en-US" sz="1600" b="1" i="0" u="none" strike="noStrike" cap="none" baseline="0" dirty="0">
                              <a:solidFill>
                                <a:schemeClr val="tx1"/>
                              </a:solidFill>
                              <a:latin typeface="Oswald" panose="00000500000000000000" pitchFamily="2" charset="0"/>
                              <a:ea typeface="Arial"/>
                              <a:cs typeface="Arial"/>
                              <a:sym typeface="Arial"/>
                            </a:rPr>
                            <a:t>Char</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b="1" i="0" u="none" strike="noStrike" cap="none" baseline="0" dirty="0">
                              <a:solidFill>
                                <a:schemeClr val="tx1"/>
                              </a:solidFill>
                              <a:latin typeface="Oswald" panose="00000500000000000000" pitchFamily="2" charset="0"/>
                              <a:ea typeface="Arial"/>
                              <a:cs typeface="Arial"/>
                              <a:sym typeface="Arial"/>
                            </a:rPr>
                            <a:t>Decimal Number</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b="1" dirty="0">
                              <a:solidFill>
                                <a:schemeClr val="tx1"/>
                              </a:solidFill>
                              <a:latin typeface="Oswald" panose="00000500000000000000" pitchFamily="2" charset="0"/>
                              <a:ea typeface="Source Sans Pro"/>
                              <a:cs typeface="Source Sans Pro"/>
                              <a:sym typeface="Source Sans Pro"/>
                            </a:rPr>
                            <a:t>Range</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65099">
                    <a:tc>
                      <a:txBody>
                        <a:bodyPr/>
                        <a:lstStyle/>
                        <a:p>
                          <a:pPr marL="0" lvl="0" indent="0" algn="ctr" rtl="0">
                            <a:spcBef>
                              <a:spcPts val="0"/>
                            </a:spcBef>
                            <a:spcAft>
                              <a:spcPts val="0"/>
                            </a:spcAft>
                            <a:buNone/>
                          </a:pPr>
                          <a:r>
                            <a:rPr lang="en-US" sz="1600" b="0" dirty="0">
                              <a:solidFill>
                                <a:schemeClr val="tx1"/>
                              </a:solidFill>
                              <a:latin typeface="Source Sans Pro"/>
                              <a:ea typeface="Source Sans Pro"/>
                              <a:cs typeface="Source Sans Pro"/>
                              <a:sym typeface="Source Sans Pro"/>
                            </a:rPr>
                            <a:t>digits</a:t>
                          </a: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ea typeface="Source Sans Pro"/>
                                    <a:cs typeface="Source Sans Pro"/>
                                    <a:sym typeface="Source Sans Pro"/>
                                  </a:rPr>
                                  <m:t>48</m:t>
                                </m:r>
                                <m:r>
                                  <a:rPr lang="en-US" sz="1600" b="0" i="1" smtClean="0">
                                    <a:solidFill>
                                      <a:schemeClr val="tx1"/>
                                    </a:solidFill>
                                    <a:latin typeface="Cambria Math" panose="02040503050406030204" pitchFamily="18" charset="0"/>
                                    <a:ea typeface="Cambria Math" panose="02040503050406030204" pitchFamily="18" charset="0"/>
                                    <a:cs typeface="Source Sans Pro"/>
                                    <a:sym typeface="Source Sans Pro"/>
                                  </a:rPr>
                                  <m:t>≤</m:t>
                                </m:r>
                                <m:r>
                                  <a:rPr lang="en-US" sz="1600" b="0" i="1" smtClean="0">
                                    <a:solidFill>
                                      <a:schemeClr val="tx1"/>
                                    </a:solidFill>
                                    <a:latin typeface="Cambria Math" panose="02040503050406030204" pitchFamily="18" charset="0"/>
                                    <a:ea typeface="Cambria Math" panose="02040503050406030204" pitchFamily="18" charset="0"/>
                                    <a:cs typeface="Source Sans Pro"/>
                                    <a:sym typeface="Source Sans Pro"/>
                                  </a:rPr>
                                  <m:t>𝑥</m:t>
                                </m:r>
                                <m:r>
                                  <a:rPr lang="en-US" sz="1600" b="0" i="1" smtClean="0">
                                    <a:solidFill>
                                      <a:schemeClr val="tx1"/>
                                    </a:solidFill>
                                    <a:latin typeface="Cambria Math" panose="02040503050406030204" pitchFamily="18" charset="0"/>
                                    <a:ea typeface="Cambria Math" panose="02040503050406030204" pitchFamily="18" charset="0"/>
                                    <a:cs typeface="Source Sans Pro"/>
                                    <a:sym typeface="Source Sans Pro"/>
                                  </a:rPr>
                                  <m:t>≤57</m:t>
                                </m:r>
                              </m:oMath>
                            </m:oMathPara>
                          </a14:m>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600" i="1" dirty="0" smtClean="0">
                                    <a:solidFill>
                                      <a:schemeClr val="tx1"/>
                                    </a:solidFill>
                                    <a:latin typeface="Cambria Math" panose="02040503050406030204" pitchFamily="18" charset="0"/>
                                    <a:ea typeface="Source Sans Pro"/>
                                    <a:cs typeface="Source Sans Pro"/>
                                    <a:sym typeface="Source Sans Pro"/>
                                  </a:rPr>
                                  <m:t>[‘0’ , ‘9’]</m:t>
                                </m:r>
                              </m:oMath>
                            </m:oMathPara>
                          </a14:m>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lgn="ctr">
                          <a:solidFill>
                            <a:schemeClr val="accent2"/>
                          </a:solidFill>
                          <a:prstDash val="solid"/>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707344">
                    <a:tc>
                      <a:txBody>
                        <a:bodyPr/>
                        <a:lstStyle/>
                        <a:p>
                          <a:pPr marL="0" lvl="0" indent="0" algn="ctr" rtl="0">
                            <a:spcBef>
                              <a:spcPts val="0"/>
                            </a:spcBef>
                            <a:spcAft>
                              <a:spcPts val="0"/>
                            </a:spcAft>
                            <a:buNone/>
                          </a:pPr>
                          <a:r>
                            <a:rPr lang="en-US" sz="1600" b="0" i="0" dirty="0">
                              <a:solidFill>
                                <a:schemeClr val="tx1"/>
                              </a:solidFill>
                              <a:latin typeface="+mj-lt"/>
                              <a:ea typeface="Source Sans Pro"/>
                              <a:cs typeface="Source Sans Pro"/>
                              <a:sym typeface="Source Sans Pro"/>
                            </a:rPr>
                            <a:t>Upper case</a:t>
                          </a:r>
                          <a:endParaRPr sz="1600" b="0" dirty="0">
                            <a:solidFill>
                              <a:schemeClr val="tx1"/>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ea typeface="Source Sans Pro"/>
                                    <a:cs typeface="Source Sans Pro"/>
                                    <a:sym typeface="Source Sans Pro"/>
                                  </a:rPr>
                                  <m:t>65</m:t>
                                </m:r>
                                <m:r>
                                  <a:rPr lang="en-US" sz="1600" b="0" i="1" smtClean="0">
                                    <a:solidFill>
                                      <a:schemeClr val="tx1"/>
                                    </a:solidFill>
                                    <a:latin typeface="Cambria Math" panose="02040503050406030204" pitchFamily="18" charset="0"/>
                                    <a:ea typeface="Cambria Math" panose="02040503050406030204" pitchFamily="18" charset="0"/>
                                    <a:cs typeface="Source Sans Pro"/>
                                    <a:sym typeface="Source Sans Pro"/>
                                  </a:rPr>
                                  <m:t>≤</m:t>
                                </m:r>
                                <m:r>
                                  <a:rPr lang="en-US" sz="1600" b="0" i="1" smtClean="0">
                                    <a:solidFill>
                                      <a:schemeClr val="tx1"/>
                                    </a:solidFill>
                                    <a:latin typeface="Cambria Math" panose="02040503050406030204" pitchFamily="18" charset="0"/>
                                    <a:ea typeface="Cambria Math" panose="02040503050406030204" pitchFamily="18" charset="0"/>
                                    <a:cs typeface="Source Sans Pro"/>
                                    <a:sym typeface="Source Sans Pro"/>
                                  </a:rPr>
                                  <m:t>𝑥</m:t>
                                </m:r>
                                <m:r>
                                  <a:rPr lang="en-US" sz="1600" b="0" i="1" smtClean="0">
                                    <a:solidFill>
                                      <a:schemeClr val="tx1"/>
                                    </a:solidFill>
                                    <a:latin typeface="Cambria Math" panose="02040503050406030204" pitchFamily="18" charset="0"/>
                                    <a:ea typeface="Cambria Math" panose="02040503050406030204" pitchFamily="18" charset="0"/>
                                    <a:cs typeface="Source Sans Pro"/>
                                    <a:sym typeface="Source Sans Pro"/>
                                  </a:rPr>
                                  <m:t>≤90</m:t>
                                </m:r>
                              </m:oMath>
                            </m:oMathPara>
                          </a14:m>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chemeClr val="tx1"/>
                                    </a:solidFill>
                                    <a:latin typeface="Cambria Math" panose="02040503050406030204" pitchFamily="18" charset="0"/>
                                    <a:ea typeface="Source Sans Pro"/>
                                    <a:cs typeface="Source Sans Pro"/>
                                    <a:sym typeface="Source Sans Pro"/>
                                  </a:rPr>
                                  <m:t>𝐴</m:t>
                                </m:r>
                                <m:r>
                                  <a:rPr lang="en-US" sz="1600" i="1" dirty="0" smtClean="0">
                                    <a:solidFill>
                                      <a:schemeClr val="tx1"/>
                                    </a:solidFill>
                                    <a:latin typeface="Cambria Math" panose="02040503050406030204" pitchFamily="18" charset="0"/>
                                    <a:ea typeface="Source Sans Pro"/>
                                    <a:cs typeface="Source Sans Pro"/>
                                    <a:sym typeface="Source Sans Pro"/>
                                  </a:rPr>
                                  <m:t>’ , ‘</m:t>
                                </m:r>
                                <m:r>
                                  <a:rPr lang="en-US" sz="1600" i="1" dirty="0" smtClean="0">
                                    <a:solidFill>
                                      <a:schemeClr val="tx1"/>
                                    </a:solidFill>
                                    <a:latin typeface="Cambria Math" panose="02040503050406030204" pitchFamily="18" charset="0"/>
                                    <a:ea typeface="Source Sans Pro"/>
                                    <a:cs typeface="Source Sans Pro"/>
                                    <a:sym typeface="Source Sans Pro"/>
                                  </a:rPr>
                                  <m:t>𝑍</m:t>
                                </m:r>
                                <m:r>
                                  <a:rPr lang="en-US" sz="1600" i="1" dirty="0" smtClean="0">
                                    <a:solidFill>
                                      <a:schemeClr val="tx1"/>
                                    </a:solidFill>
                                    <a:latin typeface="Cambria Math" panose="02040503050406030204" pitchFamily="18" charset="0"/>
                                    <a:ea typeface="Source Sans Pro"/>
                                    <a:cs typeface="Source Sans Pro"/>
                                    <a:sym typeface="Source Sans Pro"/>
                                  </a:rPr>
                                  <m:t>’]</m:t>
                                </m:r>
                              </m:oMath>
                            </m:oMathPara>
                          </a14:m>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002"/>
                      </a:ext>
                    </a:extLst>
                  </a:tr>
                  <a:tr h="653215">
                    <a:tc>
                      <a:txBody>
                        <a:bodyPr/>
                        <a:lstStyle/>
                        <a:p>
                          <a:pPr marL="0" lvl="0" indent="0" algn="ctr" rtl="0">
                            <a:spcBef>
                              <a:spcPts val="0"/>
                            </a:spcBef>
                            <a:spcAft>
                              <a:spcPts val="0"/>
                            </a:spcAft>
                            <a:buNone/>
                          </a:pPr>
                          <a:r>
                            <a:rPr lang="en-US" sz="1600" b="0" i="0" dirty="0">
                              <a:solidFill>
                                <a:schemeClr val="tx1"/>
                              </a:solidFill>
                              <a:latin typeface="+mj-lt"/>
                              <a:ea typeface="Source Sans Pro"/>
                              <a:cs typeface="Source Sans Pro"/>
                              <a:sym typeface="Source Sans Pro"/>
                            </a:rPr>
                            <a:t>Lower case</a:t>
                          </a:r>
                          <a:endParaRPr sz="1600" b="0" dirty="0">
                            <a:solidFill>
                              <a:schemeClr val="tx1"/>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ea typeface="Source Sans Pro"/>
                                    <a:cs typeface="Source Sans Pro"/>
                                    <a:sym typeface="Source Sans Pro"/>
                                  </a:rPr>
                                  <m:t>97</m:t>
                                </m:r>
                                <m:r>
                                  <a:rPr lang="en-US" sz="1600" b="0" i="1" smtClean="0">
                                    <a:solidFill>
                                      <a:schemeClr val="tx1"/>
                                    </a:solidFill>
                                    <a:latin typeface="Cambria Math" panose="02040503050406030204" pitchFamily="18" charset="0"/>
                                    <a:ea typeface="Cambria Math" panose="02040503050406030204" pitchFamily="18" charset="0"/>
                                    <a:cs typeface="Source Sans Pro"/>
                                    <a:sym typeface="Source Sans Pro"/>
                                  </a:rPr>
                                  <m:t>≤</m:t>
                                </m:r>
                                <m:r>
                                  <a:rPr lang="en-US" sz="1600" b="0" i="1" smtClean="0">
                                    <a:solidFill>
                                      <a:schemeClr val="tx1"/>
                                    </a:solidFill>
                                    <a:latin typeface="Cambria Math" panose="02040503050406030204" pitchFamily="18" charset="0"/>
                                    <a:ea typeface="Cambria Math" panose="02040503050406030204" pitchFamily="18" charset="0"/>
                                    <a:cs typeface="Source Sans Pro"/>
                                    <a:sym typeface="Source Sans Pro"/>
                                  </a:rPr>
                                  <m:t>𝑥</m:t>
                                </m:r>
                                <m:r>
                                  <a:rPr lang="en-US" sz="1600" b="0" i="1" smtClean="0">
                                    <a:solidFill>
                                      <a:schemeClr val="tx1"/>
                                    </a:solidFill>
                                    <a:latin typeface="Cambria Math" panose="02040503050406030204" pitchFamily="18" charset="0"/>
                                    <a:ea typeface="Cambria Math" panose="02040503050406030204" pitchFamily="18" charset="0"/>
                                    <a:cs typeface="Source Sans Pro"/>
                                    <a:sym typeface="Source Sans Pro"/>
                                  </a:rPr>
                                  <m:t>≤122</m:t>
                                </m:r>
                              </m:oMath>
                            </m:oMathPara>
                          </a14:m>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chemeClr val="tx1"/>
                                    </a:solidFill>
                                    <a:latin typeface="Cambria Math" panose="02040503050406030204" pitchFamily="18" charset="0"/>
                                    <a:ea typeface="Source Sans Pro"/>
                                    <a:cs typeface="Source Sans Pro"/>
                                    <a:sym typeface="Source Sans Pro"/>
                                  </a:rPr>
                                  <m:t>𝑎</m:t>
                                </m:r>
                                <m:r>
                                  <a:rPr lang="en-US" sz="1600" i="1" dirty="0" smtClean="0">
                                    <a:solidFill>
                                      <a:schemeClr val="tx1"/>
                                    </a:solidFill>
                                    <a:latin typeface="Cambria Math" panose="02040503050406030204" pitchFamily="18" charset="0"/>
                                    <a:ea typeface="Source Sans Pro"/>
                                    <a:cs typeface="Source Sans Pro"/>
                                    <a:sym typeface="Source Sans Pro"/>
                                  </a:rPr>
                                  <m:t>’ , ‘</m:t>
                                </m:r>
                                <m:r>
                                  <a:rPr lang="en-US" sz="1600" i="1" dirty="0" smtClean="0">
                                    <a:solidFill>
                                      <a:schemeClr val="tx1"/>
                                    </a:solidFill>
                                    <a:latin typeface="Cambria Math" panose="02040503050406030204" pitchFamily="18" charset="0"/>
                                    <a:ea typeface="Source Sans Pro"/>
                                    <a:cs typeface="Source Sans Pro"/>
                                    <a:sym typeface="Source Sans Pro"/>
                                  </a:rPr>
                                  <m:t>𝑧</m:t>
                                </m:r>
                                <m:r>
                                  <a:rPr lang="en-US" sz="1600" i="1" dirty="0" smtClean="0">
                                    <a:solidFill>
                                      <a:schemeClr val="tx1"/>
                                    </a:solidFill>
                                    <a:latin typeface="Cambria Math" panose="02040503050406030204" pitchFamily="18" charset="0"/>
                                    <a:ea typeface="Source Sans Pro"/>
                                    <a:cs typeface="Source Sans Pro"/>
                                    <a:sym typeface="Source Sans Pro"/>
                                  </a:rPr>
                                  <m:t>’]</m:t>
                                </m:r>
                              </m:oMath>
                            </m:oMathPara>
                          </a14:m>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1995036076"/>
                      </a:ext>
                    </a:extLst>
                  </a:tr>
                </a:tbl>
              </a:graphicData>
            </a:graphic>
          </p:graphicFrame>
        </mc:Choice>
        <mc:Fallback xmlns="">
          <p:graphicFrame>
            <p:nvGraphicFramePr>
              <p:cNvPr id="4" name="Google Shape;579;p25">
                <a:extLst>
                  <a:ext uri="{FF2B5EF4-FFF2-40B4-BE49-F238E27FC236}">
                    <a16:creationId xmlns:a16="http://schemas.microsoft.com/office/drawing/2014/main" id="{375E5F19-4045-466A-AD67-56BC6CC275F1}"/>
                  </a:ext>
                </a:extLst>
              </p:cNvPr>
              <p:cNvGraphicFramePr/>
              <p:nvPr>
                <p:extLst>
                  <p:ext uri="{D42A27DB-BD31-4B8C-83A1-F6EECF244321}">
                    <p14:modId xmlns:p14="http://schemas.microsoft.com/office/powerpoint/2010/main" val="368112578"/>
                  </p:ext>
                </p:extLst>
              </p:nvPr>
            </p:nvGraphicFramePr>
            <p:xfrm>
              <a:off x="2252342" y="1205510"/>
              <a:ext cx="4639315" cy="2423956"/>
            </p:xfrm>
            <a:graphic>
              <a:graphicData uri="http://schemas.openxmlformats.org/drawingml/2006/table">
                <a:tbl>
                  <a:tblPr>
                    <a:noFill/>
                    <a:tableStyleId>{891A1956-3D7E-41C0-9DF7-105A978C6925}</a:tableStyleId>
                  </a:tblPr>
                  <a:tblGrid>
                    <a:gridCol w="1426360">
                      <a:extLst>
                        <a:ext uri="{9D8B030D-6E8A-4147-A177-3AD203B41FA5}">
                          <a16:colId xmlns:a16="http://schemas.microsoft.com/office/drawing/2014/main" val="20000"/>
                        </a:ext>
                      </a:extLst>
                    </a:gridCol>
                    <a:gridCol w="1582615">
                      <a:extLst>
                        <a:ext uri="{9D8B030D-6E8A-4147-A177-3AD203B41FA5}">
                          <a16:colId xmlns:a16="http://schemas.microsoft.com/office/drawing/2014/main" val="20001"/>
                        </a:ext>
                      </a:extLst>
                    </a:gridCol>
                    <a:gridCol w="1630340">
                      <a:extLst>
                        <a:ext uri="{9D8B030D-6E8A-4147-A177-3AD203B41FA5}">
                          <a16:colId xmlns:a16="http://schemas.microsoft.com/office/drawing/2014/main" val="4248658093"/>
                        </a:ext>
                      </a:extLst>
                    </a:gridCol>
                  </a:tblGrid>
                  <a:tr h="398298">
                    <a:tc>
                      <a:txBody>
                        <a:bodyPr/>
                        <a:lstStyle/>
                        <a:p>
                          <a:pPr marL="0" lvl="0" indent="0" algn="ctr" rtl="0">
                            <a:spcBef>
                              <a:spcPts val="0"/>
                            </a:spcBef>
                            <a:spcAft>
                              <a:spcPts val="0"/>
                            </a:spcAft>
                            <a:buNone/>
                          </a:pPr>
                          <a:r>
                            <a:rPr lang="en-US" sz="1600" b="1" i="0" u="none" strike="noStrike" cap="none" baseline="0" dirty="0">
                              <a:solidFill>
                                <a:schemeClr val="tx1"/>
                              </a:solidFill>
                              <a:latin typeface="Oswald" panose="00000500000000000000" pitchFamily="2" charset="0"/>
                              <a:ea typeface="Arial"/>
                              <a:cs typeface="Arial"/>
                              <a:sym typeface="Arial"/>
                            </a:rPr>
                            <a:t>Char</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b="1" i="0" u="none" strike="noStrike" cap="none" baseline="0" dirty="0">
                              <a:solidFill>
                                <a:schemeClr val="tx1"/>
                              </a:solidFill>
                              <a:latin typeface="Oswald" panose="00000500000000000000" pitchFamily="2" charset="0"/>
                              <a:ea typeface="Arial"/>
                              <a:cs typeface="Arial"/>
                              <a:sym typeface="Arial"/>
                            </a:rPr>
                            <a:t>Decimal Number</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b="1" dirty="0">
                              <a:solidFill>
                                <a:schemeClr val="tx1"/>
                              </a:solidFill>
                              <a:latin typeface="Oswald" panose="00000500000000000000" pitchFamily="2" charset="0"/>
                              <a:ea typeface="Source Sans Pro"/>
                              <a:cs typeface="Source Sans Pro"/>
                              <a:sym typeface="Source Sans Pro"/>
                            </a:rPr>
                            <a:t>Range</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665099">
                    <a:tc>
                      <a:txBody>
                        <a:bodyPr/>
                        <a:lstStyle/>
                        <a:p>
                          <a:pPr marL="0" lvl="0" indent="0" algn="ctr" rtl="0">
                            <a:spcBef>
                              <a:spcPts val="0"/>
                            </a:spcBef>
                            <a:spcAft>
                              <a:spcPts val="0"/>
                            </a:spcAft>
                            <a:buNone/>
                          </a:pPr>
                          <a:r>
                            <a:rPr lang="en-US" sz="1600" b="0" dirty="0">
                              <a:solidFill>
                                <a:schemeClr val="tx1"/>
                              </a:solidFill>
                              <a:latin typeface="Source Sans Pro"/>
                              <a:ea typeface="Source Sans Pro"/>
                              <a:cs typeface="Source Sans Pro"/>
                              <a:sym typeface="Source Sans Pro"/>
                            </a:rPr>
                            <a:t>digits</a:t>
                          </a: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endParaRPr lang="en-US"/>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blipFill>
                          <a:blip r:embed="rId2"/>
                          <a:stretch>
                            <a:fillRect l="-91154" t="-63303" r="-105385" b="-211009"/>
                          </a:stretch>
                        </a:blipFill>
                      </a:tcPr>
                    </a:tc>
                    <a:tc>
                      <a:txBody>
                        <a:bodyPr/>
                        <a:lstStyle/>
                        <a:p>
                          <a:endParaRPr lang="en-US"/>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lgn="ctr">
                          <a:solidFill>
                            <a:schemeClr val="accent2"/>
                          </a:solidFill>
                          <a:prstDash val="solid"/>
                          <a:round/>
                          <a:headEnd type="none" w="sm" len="sm"/>
                          <a:tailEnd type="none" w="sm" len="sm"/>
                        </a:lnT>
                        <a:lnB w="9525" cap="flat" cmpd="sng" algn="ctr">
                          <a:solidFill>
                            <a:schemeClr val="accent2"/>
                          </a:solidFill>
                          <a:prstDash val="dash"/>
                          <a:round/>
                          <a:headEnd type="none" w="sm" len="sm"/>
                          <a:tailEnd type="none" w="sm" len="sm"/>
                        </a:lnB>
                        <a:blipFill>
                          <a:blip r:embed="rId2"/>
                          <a:stretch>
                            <a:fillRect l="-185448" t="-63303" r="-2239" b="-211009"/>
                          </a:stretch>
                        </a:blipFill>
                      </a:tcPr>
                    </a:tc>
                    <a:extLst>
                      <a:ext uri="{0D108BD9-81ED-4DB2-BD59-A6C34878D82A}">
                        <a16:rowId xmlns:a16="http://schemas.microsoft.com/office/drawing/2014/main" val="10001"/>
                      </a:ext>
                    </a:extLst>
                  </a:tr>
                  <a:tr h="707344">
                    <a:tc>
                      <a:txBody>
                        <a:bodyPr/>
                        <a:lstStyle/>
                        <a:p>
                          <a:pPr marL="0" lvl="0" indent="0" algn="ctr" rtl="0">
                            <a:spcBef>
                              <a:spcPts val="0"/>
                            </a:spcBef>
                            <a:spcAft>
                              <a:spcPts val="0"/>
                            </a:spcAft>
                            <a:buNone/>
                          </a:pPr>
                          <a:r>
                            <a:rPr lang="en-US" sz="1600" b="0" i="0" dirty="0">
                              <a:solidFill>
                                <a:schemeClr val="tx1"/>
                              </a:solidFill>
                              <a:latin typeface="+mj-lt"/>
                              <a:ea typeface="Source Sans Pro"/>
                              <a:cs typeface="Source Sans Pro"/>
                              <a:sym typeface="Source Sans Pro"/>
                            </a:rPr>
                            <a:t>Upper case</a:t>
                          </a:r>
                          <a:endParaRPr sz="1600" b="0" dirty="0">
                            <a:solidFill>
                              <a:schemeClr val="tx1"/>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endParaRPr lang="en-US"/>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blipFill>
                          <a:blip r:embed="rId2"/>
                          <a:stretch>
                            <a:fillRect l="-91154" t="-153448" r="-105385" b="-98276"/>
                          </a:stretch>
                        </a:blipFill>
                      </a:tcPr>
                    </a:tc>
                    <a:tc>
                      <a:txBody>
                        <a:bodyPr/>
                        <a:lstStyle/>
                        <a:p>
                          <a:endParaRPr lang="en-US"/>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blipFill>
                          <a:blip r:embed="rId2"/>
                          <a:stretch>
                            <a:fillRect l="-185448" t="-153448" r="-2239" b="-98276"/>
                          </a:stretch>
                        </a:blipFill>
                      </a:tcPr>
                    </a:tc>
                    <a:extLst>
                      <a:ext uri="{0D108BD9-81ED-4DB2-BD59-A6C34878D82A}">
                        <a16:rowId xmlns:a16="http://schemas.microsoft.com/office/drawing/2014/main" val="10002"/>
                      </a:ext>
                    </a:extLst>
                  </a:tr>
                  <a:tr h="653215">
                    <a:tc>
                      <a:txBody>
                        <a:bodyPr/>
                        <a:lstStyle/>
                        <a:p>
                          <a:pPr marL="0" lvl="0" indent="0" algn="ctr" rtl="0">
                            <a:spcBef>
                              <a:spcPts val="0"/>
                            </a:spcBef>
                            <a:spcAft>
                              <a:spcPts val="0"/>
                            </a:spcAft>
                            <a:buNone/>
                          </a:pPr>
                          <a:r>
                            <a:rPr lang="en-US" sz="1600" b="0" i="0" dirty="0">
                              <a:solidFill>
                                <a:schemeClr val="tx1"/>
                              </a:solidFill>
                              <a:latin typeface="+mj-lt"/>
                              <a:ea typeface="Source Sans Pro"/>
                              <a:cs typeface="Source Sans Pro"/>
                              <a:sym typeface="Source Sans Pro"/>
                            </a:rPr>
                            <a:t>Lower case</a:t>
                          </a:r>
                          <a:endParaRPr sz="1600" b="0" dirty="0">
                            <a:solidFill>
                              <a:schemeClr val="tx1"/>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endParaRPr lang="en-US"/>
                        </a:p>
                      </a:txBody>
                      <a:tcPr marL="91425" marR="91425" marT="68575" marB="68575"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blipFill>
                          <a:blip r:embed="rId2"/>
                          <a:stretch>
                            <a:fillRect l="-91154" t="-272222" r="-105385" b="-5556"/>
                          </a:stretch>
                        </a:blipFill>
                      </a:tcPr>
                    </a:tc>
                    <a:tc>
                      <a:txBody>
                        <a:bodyPr/>
                        <a:lstStyle/>
                        <a:p>
                          <a:endParaRPr lang="en-US"/>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blipFill>
                          <a:blip r:embed="rId2"/>
                          <a:stretch>
                            <a:fillRect l="-185448" t="-272222" r="-2239" b="-5556"/>
                          </a:stretch>
                        </a:blipFill>
                      </a:tcPr>
                    </a:tc>
                    <a:extLst>
                      <a:ext uri="{0D108BD9-81ED-4DB2-BD59-A6C34878D82A}">
                        <a16:rowId xmlns:a16="http://schemas.microsoft.com/office/drawing/2014/main" val="1995036076"/>
                      </a:ext>
                    </a:extLst>
                  </a:tr>
                </a:tbl>
              </a:graphicData>
            </a:graphic>
          </p:graphicFrame>
        </mc:Fallback>
      </mc:AlternateContent>
    </p:spTree>
    <p:extLst>
      <p:ext uri="{BB962C8B-B14F-4D97-AF65-F5344CB8AC3E}">
        <p14:creationId xmlns:p14="http://schemas.microsoft.com/office/powerpoint/2010/main" val="220632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65009E-D915-4DF4-9542-DAC0DEE6B5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Google Shape;499;p18">
            <a:extLst>
              <a:ext uri="{FF2B5EF4-FFF2-40B4-BE49-F238E27FC236}">
                <a16:creationId xmlns:a16="http://schemas.microsoft.com/office/drawing/2014/main" id="{56E6AAE6-ED3E-4032-8A87-15B90037DF96}"/>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Representation </a:t>
            </a:r>
            <a:r>
              <a:rPr lang="en-US" sz="4000" b="1" dirty="0">
                <a:solidFill>
                  <a:schemeClr val="accent2"/>
                </a:solidFill>
                <a:latin typeface="Oswald" panose="00000500000000000000" pitchFamily="2" charset="0"/>
              </a:rPr>
              <a:t>In Decimal  </a:t>
            </a:r>
            <a:endParaRPr lang="en-US" sz="4000" dirty="0">
              <a:solidFill>
                <a:schemeClr val="accent2"/>
              </a:solidFill>
              <a:latin typeface="Oswald" panose="00000500000000000000" pitchFamily="2" charset="0"/>
            </a:endParaRPr>
          </a:p>
        </p:txBody>
      </p:sp>
      <mc:AlternateContent xmlns:mc="http://schemas.openxmlformats.org/markup-compatibility/2006" xmlns:a14="http://schemas.microsoft.com/office/drawing/2010/main">
        <mc:Choice Requires="a14">
          <p:graphicFrame>
            <p:nvGraphicFramePr>
              <p:cNvPr id="5" name="Google Shape;579;p25">
                <a:extLst>
                  <a:ext uri="{FF2B5EF4-FFF2-40B4-BE49-F238E27FC236}">
                    <a16:creationId xmlns:a16="http://schemas.microsoft.com/office/drawing/2014/main" id="{D54881D9-59E1-442F-9F05-9488724A12B4}"/>
                  </a:ext>
                </a:extLst>
              </p:cNvPr>
              <p:cNvGraphicFramePr/>
              <p:nvPr>
                <p:extLst>
                  <p:ext uri="{D42A27DB-BD31-4B8C-83A1-F6EECF244321}">
                    <p14:modId xmlns:p14="http://schemas.microsoft.com/office/powerpoint/2010/main" val="362178608"/>
                  </p:ext>
                </p:extLst>
              </p:nvPr>
            </p:nvGraphicFramePr>
            <p:xfrm>
              <a:off x="1389184" y="1213772"/>
              <a:ext cx="6365631" cy="2715955"/>
            </p:xfrm>
            <a:graphic>
              <a:graphicData uri="http://schemas.openxmlformats.org/drawingml/2006/table">
                <a:tbl>
                  <a:tblPr>
                    <a:noFill/>
                    <a:tableStyleId>{891A1956-3D7E-41C0-9DF7-105A978C6925}</a:tableStyleId>
                  </a:tblPr>
                  <a:tblGrid>
                    <a:gridCol w="2113671">
                      <a:extLst>
                        <a:ext uri="{9D8B030D-6E8A-4147-A177-3AD203B41FA5}">
                          <a16:colId xmlns:a16="http://schemas.microsoft.com/office/drawing/2014/main" val="20000"/>
                        </a:ext>
                      </a:extLst>
                    </a:gridCol>
                    <a:gridCol w="974792">
                      <a:extLst>
                        <a:ext uri="{9D8B030D-6E8A-4147-A177-3AD203B41FA5}">
                          <a16:colId xmlns:a16="http://schemas.microsoft.com/office/drawing/2014/main" val="20001"/>
                        </a:ext>
                      </a:extLst>
                    </a:gridCol>
                    <a:gridCol w="3277168">
                      <a:extLst>
                        <a:ext uri="{9D8B030D-6E8A-4147-A177-3AD203B41FA5}">
                          <a16:colId xmlns:a16="http://schemas.microsoft.com/office/drawing/2014/main" val="4248658093"/>
                        </a:ext>
                      </a:extLst>
                    </a:gridCol>
                  </a:tblGrid>
                  <a:tr h="370343">
                    <a:tc>
                      <a:txBody>
                        <a:bodyPr/>
                        <a:lstStyle/>
                        <a:p>
                          <a:pPr marL="0" lvl="0" indent="0" algn="ctr" rtl="0">
                            <a:spcBef>
                              <a:spcPts val="0"/>
                            </a:spcBef>
                            <a:spcAft>
                              <a:spcPts val="0"/>
                            </a:spcAft>
                            <a:buNone/>
                          </a:pPr>
                          <a:r>
                            <a:rPr lang="en-US" sz="1600" b="1" i="0" u="none" strike="noStrike" cap="none" baseline="0" dirty="0">
                              <a:solidFill>
                                <a:schemeClr val="tx1"/>
                              </a:solidFill>
                              <a:latin typeface="Oswald" panose="00000500000000000000" pitchFamily="2" charset="0"/>
                              <a:ea typeface="Arial"/>
                              <a:cs typeface="Arial"/>
                              <a:sym typeface="Arial"/>
                            </a:rPr>
                            <a:t>Line </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b="1" i="0" u="none" strike="noStrike" cap="none" baseline="0" dirty="0">
                              <a:solidFill>
                                <a:schemeClr val="tx1"/>
                              </a:solidFill>
                              <a:latin typeface="Oswald" panose="00000500000000000000" pitchFamily="2" charset="0"/>
                              <a:ea typeface="Arial"/>
                              <a:cs typeface="Arial"/>
                              <a:sym typeface="Arial"/>
                            </a:rPr>
                            <a:t>Output</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b="1" dirty="0">
                              <a:solidFill>
                                <a:schemeClr val="tx1"/>
                              </a:solidFill>
                              <a:latin typeface="Oswald" panose="00000500000000000000" pitchFamily="2" charset="0"/>
                              <a:ea typeface="Source Sans Pro"/>
                              <a:cs typeface="Source Sans Pro"/>
                              <a:sym typeface="Source Sans Pro"/>
                            </a:rPr>
                            <a:t>Note</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39942">
                    <a:tc>
                      <a:txBody>
                        <a:bodyPr/>
                        <a:lstStyle/>
                        <a:p>
                          <a:pPr marL="0" lvl="0" indent="0" algn="ctr" rtl="0">
                            <a:spcBef>
                              <a:spcPts val="0"/>
                            </a:spcBef>
                            <a:spcAft>
                              <a:spcPts val="0"/>
                            </a:spcAft>
                            <a:buNone/>
                          </a:pPr>
                          <a:r>
                            <a:rPr lang="en-US" sz="1600" b="0" dirty="0" err="1">
                              <a:solidFill>
                                <a:schemeClr val="tx1"/>
                              </a:solidFill>
                              <a:latin typeface="Source Sans Pro"/>
                              <a:ea typeface="Source Sans Pro"/>
                              <a:cs typeface="Source Sans Pro"/>
                              <a:sym typeface="Source Sans Pro"/>
                            </a:rPr>
                            <a:t>cout</a:t>
                          </a:r>
                          <a:r>
                            <a:rPr lang="en-US" sz="1600" b="0" dirty="0">
                              <a:solidFill>
                                <a:schemeClr val="tx1"/>
                              </a:solidFill>
                              <a:latin typeface="Source Sans Pro"/>
                              <a:ea typeface="Source Sans Pro"/>
                              <a:cs typeface="Source Sans Pro"/>
                              <a:sym typeface="Source Sans Pro"/>
                            </a:rPr>
                            <a:t>&lt;&lt;char(48);</a:t>
                          </a: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ea typeface="Source Sans Pro"/>
                                    <a:cs typeface="Source Sans Pro"/>
                                    <a:sym typeface="Source Sans Pro"/>
                                  </a:rPr>
                                  <m:t>0</m:t>
                                </m:r>
                              </m:oMath>
                            </m:oMathPara>
                          </a14:m>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Source Sans Pro"/>
                              <a:ea typeface="Source Sans Pro"/>
                              <a:cs typeface="Source Sans Pro"/>
                              <a:sym typeface="Source Sans Pro"/>
                            </a:rPr>
                            <a:t>Because ‘0’ is 48 in ascii</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lgn="ctr">
                          <a:solidFill>
                            <a:schemeClr val="accent2"/>
                          </a:solidFill>
                          <a:prstDash val="solid"/>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44050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Source Sans Pro"/>
                              <a:ea typeface="Source Sans Pro"/>
                              <a:cs typeface="Source Sans Pro"/>
                              <a:sym typeface="Source Sans Pro"/>
                            </a:rPr>
                            <a:t>cout</a:t>
                          </a:r>
                          <a:r>
                            <a:rPr lang="en-US" sz="1600" b="0" dirty="0">
                              <a:solidFill>
                                <a:schemeClr val="tx1"/>
                              </a:solidFill>
                              <a:latin typeface="Source Sans Pro"/>
                              <a:ea typeface="Source Sans Pro"/>
                              <a:cs typeface="Source Sans Pro"/>
                              <a:sym typeface="Source Sans Pro"/>
                            </a:rPr>
                            <a:t>&lt;&lt;char(65);</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Source Sans Pro"/>
                              <a:ea typeface="Source Sans Pro"/>
                              <a:cs typeface="Source Sans Pro"/>
                              <a:sym typeface="Source Sans Pro"/>
                            </a:rPr>
                            <a:t>A</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Source Sans Pro"/>
                              <a:ea typeface="Source Sans Pro"/>
                              <a:cs typeface="Source Sans Pro"/>
                              <a:sym typeface="Source Sans Pro"/>
                            </a:rPr>
                            <a:t>Because ‘A’ is 65 in ascii</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2166238828"/>
                      </a:ext>
                    </a:extLst>
                  </a:tr>
                  <a:tr h="48483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Source Sans Pro"/>
                              <a:ea typeface="Source Sans Pro"/>
                              <a:cs typeface="Source Sans Pro"/>
                              <a:sym typeface="Source Sans Pro"/>
                            </a:rPr>
                            <a:t>cout</a:t>
                          </a:r>
                          <a:r>
                            <a:rPr lang="en-US" sz="1600" b="0" dirty="0">
                              <a:solidFill>
                                <a:schemeClr val="tx1"/>
                              </a:solidFill>
                              <a:latin typeface="Source Sans Pro"/>
                              <a:ea typeface="Source Sans Pro"/>
                              <a:cs typeface="Source Sans Pro"/>
                              <a:sym typeface="Source Sans Pro"/>
                            </a:rPr>
                            <a:t>&lt;&lt;char(97);</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Source Sans Pro"/>
                              <a:ea typeface="Source Sans Pro"/>
                              <a:cs typeface="Source Sans Pro"/>
                              <a:sym typeface="Source Sans Pro"/>
                            </a:rPr>
                            <a:t>a</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Source Sans Pro"/>
                              <a:ea typeface="Source Sans Pro"/>
                              <a:cs typeface="Source Sans Pro"/>
                              <a:sym typeface="Source Sans Pro"/>
                            </a:rPr>
                            <a:t>Because ‘a’ is 97 in ascii</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995036076"/>
                      </a:ext>
                    </a:extLst>
                  </a:tr>
                  <a:tr h="48483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Source Sans Pro"/>
                              <a:ea typeface="Source Sans Pro"/>
                              <a:cs typeface="Source Sans Pro"/>
                              <a:sym typeface="Source Sans Pro"/>
                            </a:rPr>
                            <a:t>cout</a:t>
                          </a:r>
                          <a:r>
                            <a:rPr lang="en-US" sz="1600" b="0" dirty="0">
                              <a:solidFill>
                                <a:schemeClr val="tx1"/>
                              </a:solidFill>
                              <a:latin typeface="Source Sans Pro"/>
                              <a:ea typeface="Source Sans Pro"/>
                              <a:cs typeface="Source Sans Pro"/>
                              <a:sym typeface="Source Sans Pro"/>
                            </a:rPr>
                            <a:t>&lt;&lt;char(97-32);</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Source Sans Pro"/>
                              <a:ea typeface="Source Sans Pro"/>
                              <a:cs typeface="Source Sans Pro"/>
                              <a:sym typeface="Source Sans Pro"/>
                            </a:rPr>
                            <a:t>A</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chemeClr val="tx1"/>
                                    </a:solidFill>
                                    <a:latin typeface="Cambria Math" panose="02040503050406030204" pitchFamily="18" charset="0"/>
                                    <a:ea typeface="Source Sans Pro"/>
                                    <a:cs typeface="Source Sans Pro"/>
                                    <a:sym typeface="Source Sans Pro"/>
                                  </a:rPr>
                                  <m:t>𝐴</m:t>
                                </m:r>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chemeClr val="tx1"/>
                                    </a:solidFill>
                                    <a:latin typeface="Cambria Math" panose="02040503050406030204" pitchFamily="18" charset="0"/>
                                    <a:ea typeface="Source Sans Pro"/>
                                    <a:cs typeface="Source Sans Pro"/>
                                    <a:sym typeface="Source Sans Pro"/>
                                  </a:rPr>
                                  <m:t>𝑎</m:t>
                                </m:r>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chemeClr val="tx1"/>
                                    </a:solidFill>
                                    <a:latin typeface="Cambria Math" panose="02040503050406030204" pitchFamily="18" charset="0"/>
                                    <a:ea typeface="Source Sans Pro"/>
                                    <a:cs typeface="Source Sans Pro"/>
                                    <a:sym typeface="Source Sans Pro"/>
                                  </a:rPr>
                                  <m:t> = </m:t>
                                </m:r>
                                <m:r>
                                  <a:rPr lang="en-US" sz="1600" i="1" dirty="0" smtClean="0">
                                    <a:solidFill>
                                      <a:schemeClr val="tx1"/>
                                    </a:solidFill>
                                    <a:latin typeface="Cambria Math" panose="02040503050406030204" pitchFamily="18" charset="0"/>
                                    <a:ea typeface="Source Sans Pro"/>
                                    <a:cs typeface="Source Sans Pro"/>
                                    <a:sym typeface="Source Sans Pro"/>
                                  </a:rPr>
                                  <m:t>97</m:t>
                                </m:r>
                                <m:r>
                                  <a:rPr lang="en-US" sz="1600" i="1" dirty="0" smtClean="0">
                                    <a:solidFill>
                                      <a:schemeClr val="tx1"/>
                                    </a:solidFill>
                                    <a:latin typeface="Cambria Math" panose="02040503050406030204" pitchFamily="18" charset="0"/>
                                    <a:ea typeface="Source Sans Pro"/>
                                    <a:cs typeface="Source Sans Pro"/>
                                    <a:sym typeface="Source Sans Pro"/>
                                  </a:rPr>
                                  <m:t> – </m:t>
                                </m:r>
                                <m:r>
                                  <a:rPr lang="en-US" sz="1600" i="1" dirty="0" smtClean="0">
                                    <a:solidFill>
                                      <a:schemeClr val="tx1"/>
                                    </a:solidFill>
                                    <a:latin typeface="Cambria Math" panose="02040503050406030204" pitchFamily="18" charset="0"/>
                                    <a:ea typeface="Source Sans Pro"/>
                                    <a:cs typeface="Source Sans Pro"/>
                                    <a:sym typeface="Source Sans Pro"/>
                                  </a:rPr>
                                  <m:t>65</m:t>
                                </m:r>
                                <m:r>
                                  <a:rPr lang="en-US" sz="1600" i="1" dirty="0" smtClean="0">
                                    <a:solidFill>
                                      <a:schemeClr val="tx1"/>
                                    </a:solidFill>
                                    <a:latin typeface="Cambria Math" panose="02040503050406030204" pitchFamily="18" charset="0"/>
                                    <a:ea typeface="Source Sans Pro"/>
                                    <a:cs typeface="Source Sans Pro"/>
                                    <a:sym typeface="Source Sans Pro"/>
                                  </a:rPr>
                                  <m:t> = </m:t>
                                </m:r>
                                <m:r>
                                  <a:rPr lang="en-US" sz="1600" i="1" dirty="0" smtClean="0">
                                    <a:solidFill>
                                      <a:srgbClr val="FF0000"/>
                                    </a:solidFill>
                                    <a:latin typeface="Cambria Math" panose="02040503050406030204" pitchFamily="18" charset="0"/>
                                    <a:ea typeface="Source Sans Pro"/>
                                    <a:cs typeface="Source Sans Pro"/>
                                    <a:sym typeface="Source Sans Pro"/>
                                  </a:rPr>
                                  <m:t>32</m:t>
                                </m:r>
                              </m:oMath>
                            </m:oMathPara>
                          </a14:m>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2621593401"/>
                      </a:ext>
                    </a:extLst>
                  </a:tr>
                  <a:tr h="48483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Source Sans Pro"/>
                              <a:ea typeface="Source Sans Pro"/>
                              <a:cs typeface="Source Sans Pro"/>
                              <a:sym typeface="Source Sans Pro"/>
                            </a:rPr>
                            <a:t>cout</a:t>
                          </a:r>
                          <a:r>
                            <a:rPr lang="en-US" sz="1600" b="0" dirty="0">
                              <a:solidFill>
                                <a:schemeClr val="tx1"/>
                              </a:solidFill>
                              <a:latin typeface="Source Sans Pro"/>
                              <a:ea typeface="Source Sans Pro"/>
                              <a:cs typeface="Source Sans Pro"/>
                              <a:sym typeface="Source Sans Pro"/>
                            </a:rPr>
                            <a:t>&lt;&lt;char(66+33);</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tx1"/>
                              </a:solidFill>
                              <a:latin typeface="Source Sans Pro"/>
                              <a:ea typeface="Source Sans Pro"/>
                              <a:cs typeface="Source Sans Pro"/>
                              <a:sym typeface="Source Sans Pro"/>
                            </a:rPr>
                            <a:t>c</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chemeClr val="tx1"/>
                                    </a:solidFill>
                                    <a:latin typeface="Cambria Math" panose="02040503050406030204" pitchFamily="18" charset="0"/>
                                    <a:ea typeface="Source Sans Pro"/>
                                    <a:cs typeface="Source Sans Pro"/>
                                    <a:sym typeface="Source Sans Pro"/>
                                  </a:rPr>
                                  <m:t>𝐵</m:t>
                                </m:r>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chemeClr val="tx1"/>
                                    </a:solidFill>
                                    <a:latin typeface="Cambria Math" panose="02040503050406030204" pitchFamily="18" charset="0"/>
                                    <a:ea typeface="Source Sans Pro"/>
                                    <a:cs typeface="Source Sans Pro"/>
                                    <a:sym typeface="Source Sans Pro"/>
                                  </a:rPr>
                                  <m:t>𝑏</m:t>
                                </m:r>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chemeClr val="tx1"/>
                                    </a:solidFill>
                                    <a:latin typeface="Cambria Math" panose="02040503050406030204" pitchFamily="18" charset="0"/>
                                    <a:ea typeface="Source Sans Pro"/>
                                    <a:cs typeface="Source Sans Pro"/>
                                    <a:sym typeface="Source Sans Pro"/>
                                  </a:rPr>
                                  <m:t> = </m:t>
                                </m:r>
                                <m:r>
                                  <a:rPr lang="en-US" sz="1600" i="1" dirty="0" smtClean="0">
                                    <a:solidFill>
                                      <a:schemeClr val="tx1"/>
                                    </a:solidFill>
                                    <a:latin typeface="Cambria Math" panose="02040503050406030204" pitchFamily="18" charset="0"/>
                                    <a:ea typeface="Source Sans Pro"/>
                                    <a:cs typeface="Source Sans Pro"/>
                                    <a:sym typeface="Source Sans Pro"/>
                                  </a:rPr>
                                  <m:t>66</m:t>
                                </m:r>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chemeClr val="tx1"/>
                                    </a:solidFill>
                                    <a:latin typeface="Cambria Math" panose="02040503050406030204" pitchFamily="18" charset="0"/>
                                    <a:ea typeface="Source Sans Pro"/>
                                    <a:cs typeface="Source Sans Pro"/>
                                    <a:sym typeface="Source Sans Pro"/>
                                  </a:rPr>
                                  <m:t>33</m:t>
                                </m:r>
                                <m:r>
                                  <a:rPr lang="en-US" sz="1600" i="1" dirty="0" smtClean="0">
                                    <a:solidFill>
                                      <a:schemeClr val="tx1"/>
                                    </a:solidFill>
                                    <a:latin typeface="Cambria Math" panose="02040503050406030204" pitchFamily="18" charset="0"/>
                                    <a:ea typeface="Source Sans Pro"/>
                                    <a:cs typeface="Source Sans Pro"/>
                                    <a:sym typeface="Source Sans Pro"/>
                                  </a:rPr>
                                  <m:t>=</m:t>
                                </m:r>
                                <m:r>
                                  <a:rPr lang="en-US" sz="1600" i="1" dirty="0" smtClean="0">
                                    <a:solidFill>
                                      <a:srgbClr val="FF0000"/>
                                    </a:solidFill>
                                    <a:latin typeface="Cambria Math" panose="02040503050406030204" pitchFamily="18" charset="0"/>
                                    <a:ea typeface="Source Sans Pro"/>
                                    <a:cs typeface="Source Sans Pro"/>
                                    <a:sym typeface="Source Sans Pro"/>
                                  </a:rPr>
                                  <m:t>32</m:t>
                                </m:r>
                              </m:oMath>
                            </m:oMathPara>
                          </a14:m>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2341342775"/>
                      </a:ext>
                    </a:extLst>
                  </a:tr>
                </a:tbl>
              </a:graphicData>
            </a:graphic>
          </p:graphicFrame>
        </mc:Choice>
        <mc:Fallback xmlns="">
          <p:graphicFrame>
            <p:nvGraphicFramePr>
              <p:cNvPr id="5" name="Google Shape;579;p25">
                <a:extLst>
                  <a:ext uri="{FF2B5EF4-FFF2-40B4-BE49-F238E27FC236}">
                    <a16:creationId xmlns:a16="http://schemas.microsoft.com/office/drawing/2014/main" id="{D54881D9-59E1-442F-9F05-9488724A12B4}"/>
                  </a:ext>
                </a:extLst>
              </p:cNvPr>
              <p:cNvGraphicFramePr/>
              <p:nvPr>
                <p:extLst>
                  <p:ext uri="{D42A27DB-BD31-4B8C-83A1-F6EECF244321}">
                    <p14:modId xmlns:p14="http://schemas.microsoft.com/office/powerpoint/2010/main" val="362178608"/>
                  </p:ext>
                </p:extLst>
              </p:nvPr>
            </p:nvGraphicFramePr>
            <p:xfrm>
              <a:off x="1389184" y="1213772"/>
              <a:ext cx="6365631" cy="2715955"/>
            </p:xfrm>
            <a:graphic>
              <a:graphicData uri="http://schemas.openxmlformats.org/drawingml/2006/table">
                <a:tbl>
                  <a:tblPr>
                    <a:noFill/>
                    <a:tableStyleId>{891A1956-3D7E-41C0-9DF7-105A978C6925}</a:tableStyleId>
                  </a:tblPr>
                  <a:tblGrid>
                    <a:gridCol w="2113671">
                      <a:extLst>
                        <a:ext uri="{9D8B030D-6E8A-4147-A177-3AD203B41FA5}">
                          <a16:colId xmlns:a16="http://schemas.microsoft.com/office/drawing/2014/main" val="20000"/>
                        </a:ext>
                      </a:extLst>
                    </a:gridCol>
                    <a:gridCol w="974792">
                      <a:extLst>
                        <a:ext uri="{9D8B030D-6E8A-4147-A177-3AD203B41FA5}">
                          <a16:colId xmlns:a16="http://schemas.microsoft.com/office/drawing/2014/main" val="20001"/>
                        </a:ext>
                      </a:extLst>
                    </a:gridCol>
                    <a:gridCol w="3277168">
                      <a:extLst>
                        <a:ext uri="{9D8B030D-6E8A-4147-A177-3AD203B41FA5}">
                          <a16:colId xmlns:a16="http://schemas.microsoft.com/office/drawing/2014/main" val="4248658093"/>
                        </a:ext>
                      </a:extLst>
                    </a:gridCol>
                  </a:tblGrid>
                  <a:tr h="380990">
                    <a:tc>
                      <a:txBody>
                        <a:bodyPr/>
                        <a:lstStyle/>
                        <a:p>
                          <a:pPr marL="0" lvl="0" indent="0" algn="ctr" rtl="0">
                            <a:spcBef>
                              <a:spcPts val="0"/>
                            </a:spcBef>
                            <a:spcAft>
                              <a:spcPts val="0"/>
                            </a:spcAft>
                            <a:buNone/>
                          </a:pPr>
                          <a:r>
                            <a:rPr lang="en-US" sz="1600" b="1" i="0" u="none" strike="noStrike" cap="none" baseline="0" dirty="0">
                              <a:solidFill>
                                <a:schemeClr val="tx1"/>
                              </a:solidFill>
                              <a:latin typeface="Oswald" panose="00000500000000000000" pitchFamily="2" charset="0"/>
                              <a:ea typeface="Arial"/>
                              <a:cs typeface="Arial"/>
                              <a:sym typeface="Arial"/>
                            </a:rPr>
                            <a:t>Line </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b="1" i="0" u="none" strike="noStrike" cap="none" baseline="0" dirty="0">
                              <a:solidFill>
                                <a:schemeClr val="tx1"/>
                              </a:solidFill>
                              <a:latin typeface="Oswald" panose="00000500000000000000" pitchFamily="2" charset="0"/>
                              <a:ea typeface="Arial"/>
                              <a:cs typeface="Arial"/>
                              <a:sym typeface="Arial"/>
                            </a:rPr>
                            <a:t>Output</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b="1" dirty="0">
                              <a:solidFill>
                                <a:schemeClr val="tx1"/>
                              </a:solidFill>
                              <a:latin typeface="Oswald" panose="00000500000000000000" pitchFamily="2" charset="0"/>
                              <a:ea typeface="Source Sans Pro"/>
                              <a:cs typeface="Source Sans Pro"/>
                              <a:sym typeface="Source Sans Pro"/>
                            </a:rPr>
                            <a:t>Note</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439942">
                    <a:tc>
                      <a:txBody>
                        <a:bodyPr/>
                        <a:lstStyle/>
                        <a:p>
                          <a:pPr marL="0" lvl="0" indent="0" algn="ctr" rtl="0">
                            <a:spcBef>
                              <a:spcPts val="0"/>
                            </a:spcBef>
                            <a:spcAft>
                              <a:spcPts val="0"/>
                            </a:spcAft>
                            <a:buNone/>
                          </a:pPr>
                          <a:r>
                            <a:rPr lang="en-US" sz="1600" b="0" dirty="0" err="1">
                              <a:solidFill>
                                <a:schemeClr val="tx1"/>
                              </a:solidFill>
                              <a:latin typeface="Source Sans Pro"/>
                              <a:ea typeface="Source Sans Pro"/>
                              <a:cs typeface="Source Sans Pro"/>
                              <a:sym typeface="Source Sans Pro"/>
                            </a:rPr>
                            <a:t>cout</a:t>
                          </a:r>
                          <a:r>
                            <a:rPr lang="en-US" sz="1600" b="0" dirty="0">
                              <a:solidFill>
                                <a:schemeClr val="tx1"/>
                              </a:solidFill>
                              <a:latin typeface="Source Sans Pro"/>
                              <a:ea typeface="Source Sans Pro"/>
                              <a:cs typeface="Source Sans Pro"/>
                              <a:sym typeface="Source Sans Pro"/>
                            </a:rPr>
                            <a:t>&lt;&lt;char(48);</a:t>
                          </a: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endParaRPr lang="en-US"/>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blipFill>
                          <a:blip r:embed="rId2"/>
                          <a:stretch>
                            <a:fillRect l="-218750" t="-93056" r="-340625" b="-440278"/>
                          </a:stretch>
                        </a:blip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Source Sans Pro"/>
                              <a:ea typeface="Source Sans Pro"/>
                              <a:cs typeface="Source Sans Pro"/>
                              <a:sym typeface="Source Sans Pro"/>
                            </a:rPr>
                            <a:t>Because ‘0’ is 48 in ascii</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lgn="ctr">
                          <a:solidFill>
                            <a:schemeClr val="accent2"/>
                          </a:solidFill>
                          <a:prstDash val="solid"/>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44050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Source Sans Pro"/>
                              <a:ea typeface="Source Sans Pro"/>
                              <a:cs typeface="Source Sans Pro"/>
                              <a:sym typeface="Source Sans Pro"/>
                            </a:rPr>
                            <a:t>cout</a:t>
                          </a:r>
                          <a:r>
                            <a:rPr lang="en-US" sz="1600" b="0" dirty="0">
                              <a:solidFill>
                                <a:schemeClr val="tx1"/>
                              </a:solidFill>
                              <a:latin typeface="Source Sans Pro"/>
                              <a:ea typeface="Source Sans Pro"/>
                              <a:cs typeface="Source Sans Pro"/>
                              <a:sym typeface="Source Sans Pro"/>
                            </a:rPr>
                            <a:t>&lt;&lt;char(65);</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Source Sans Pro"/>
                              <a:ea typeface="Source Sans Pro"/>
                              <a:cs typeface="Source Sans Pro"/>
                              <a:sym typeface="Source Sans Pro"/>
                            </a:rPr>
                            <a:t>A</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Source Sans Pro"/>
                              <a:ea typeface="Source Sans Pro"/>
                              <a:cs typeface="Source Sans Pro"/>
                              <a:sym typeface="Source Sans Pro"/>
                            </a:rPr>
                            <a:t>Because ‘A’ is 65 in ascii</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2166238828"/>
                      </a:ext>
                    </a:extLst>
                  </a:tr>
                  <a:tr h="48483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Source Sans Pro"/>
                              <a:ea typeface="Source Sans Pro"/>
                              <a:cs typeface="Source Sans Pro"/>
                              <a:sym typeface="Source Sans Pro"/>
                            </a:rPr>
                            <a:t>cout</a:t>
                          </a:r>
                          <a:r>
                            <a:rPr lang="en-US" sz="1600" b="0" dirty="0">
                              <a:solidFill>
                                <a:schemeClr val="tx1"/>
                              </a:solidFill>
                              <a:latin typeface="Source Sans Pro"/>
                              <a:ea typeface="Source Sans Pro"/>
                              <a:cs typeface="Source Sans Pro"/>
                              <a:sym typeface="Source Sans Pro"/>
                            </a:rPr>
                            <a:t>&lt;&lt;char(97);</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Source Sans Pro"/>
                              <a:ea typeface="Source Sans Pro"/>
                              <a:cs typeface="Source Sans Pro"/>
                              <a:sym typeface="Source Sans Pro"/>
                            </a:rPr>
                            <a:t>a</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Source Sans Pro"/>
                              <a:ea typeface="Source Sans Pro"/>
                              <a:cs typeface="Source Sans Pro"/>
                              <a:sym typeface="Source Sans Pro"/>
                            </a:rPr>
                            <a:t>Because ‘a’ is 97 in ascii</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995036076"/>
                      </a:ext>
                    </a:extLst>
                  </a:tr>
                  <a:tr h="48483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Source Sans Pro"/>
                              <a:ea typeface="Source Sans Pro"/>
                              <a:cs typeface="Source Sans Pro"/>
                              <a:sym typeface="Source Sans Pro"/>
                            </a:rPr>
                            <a:t>cout</a:t>
                          </a:r>
                          <a:r>
                            <a:rPr lang="en-US" sz="1600" b="0" dirty="0">
                              <a:solidFill>
                                <a:schemeClr val="tx1"/>
                              </a:solidFill>
                              <a:latin typeface="Source Sans Pro"/>
                              <a:ea typeface="Source Sans Pro"/>
                              <a:cs typeface="Source Sans Pro"/>
                              <a:sym typeface="Source Sans Pro"/>
                            </a:rPr>
                            <a:t>&lt;&lt;char(97-32);</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tx1"/>
                              </a:solidFill>
                              <a:latin typeface="Source Sans Pro"/>
                              <a:ea typeface="Source Sans Pro"/>
                              <a:cs typeface="Source Sans Pro"/>
                              <a:sym typeface="Source Sans Pro"/>
                            </a:rPr>
                            <a:t>A</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endParaRPr lang="en-US"/>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blipFill>
                          <a:blip r:embed="rId2"/>
                          <a:stretch>
                            <a:fillRect l="-94620" t="-368354" r="-1113" b="-108861"/>
                          </a:stretch>
                        </a:blipFill>
                      </a:tcPr>
                    </a:tc>
                    <a:extLst>
                      <a:ext uri="{0D108BD9-81ED-4DB2-BD59-A6C34878D82A}">
                        <a16:rowId xmlns:a16="http://schemas.microsoft.com/office/drawing/2014/main" val="2621593401"/>
                      </a:ext>
                    </a:extLst>
                  </a:tr>
                  <a:tr h="48483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err="1">
                              <a:solidFill>
                                <a:schemeClr val="tx1"/>
                              </a:solidFill>
                              <a:latin typeface="Source Sans Pro"/>
                              <a:ea typeface="Source Sans Pro"/>
                              <a:cs typeface="Source Sans Pro"/>
                              <a:sym typeface="Source Sans Pro"/>
                            </a:rPr>
                            <a:t>cout</a:t>
                          </a:r>
                          <a:r>
                            <a:rPr lang="en-US" sz="1600" b="0" dirty="0">
                              <a:solidFill>
                                <a:schemeClr val="tx1"/>
                              </a:solidFill>
                              <a:latin typeface="Source Sans Pro"/>
                              <a:ea typeface="Source Sans Pro"/>
                              <a:cs typeface="Source Sans Pro"/>
                              <a:sym typeface="Source Sans Pro"/>
                            </a:rPr>
                            <a:t>&lt;&lt;char(66+33);</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a:solidFill>
                                <a:schemeClr val="tx1"/>
                              </a:solidFill>
                              <a:latin typeface="Source Sans Pro"/>
                              <a:ea typeface="Source Sans Pro"/>
                              <a:cs typeface="Source Sans Pro"/>
                              <a:sym typeface="Source Sans Pro"/>
                            </a:rPr>
                            <a:t>c</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endParaRPr lang="en-US"/>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blipFill>
                          <a:blip r:embed="rId2"/>
                          <a:stretch>
                            <a:fillRect l="-94620" t="-462500" r="-1113" b="-7500"/>
                          </a:stretch>
                        </a:blipFill>
                      </a:tcPr>
                    </a:tc>
                    <a:extLst>
                      <a:ext uri="{0D108BD9-81ED-4DB2-BD59-A6C34878D82A}">
                        <a16:rowId xmlns:a16="http://schemas.microsoft.com/office/drawing/2014/main" val="2341342775"/>
                      </a:ext>
                    </a:extLst>
                  </a:tr>
                </a:tbl>
              </a:graphicData>
            </a:graphic>
          </p:graphicFrame>
        </mc:Fallback>
      </mc:AlternateContent>
    </p:spTree>
    <p:extLst>
      <p:ext uri="{BB962C8B-B14F-4D97-AF65-F5344CB8AC3E}">
        <p14:creationId xmlns:p14="http://schemas.microsoft.com/office/powerpoint/2010/main" val="81864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0E19A7-EADD-4A23-BA6F-8FE5585F16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3" name="Google Shape;499;p18">
            <a:extLst>
              <a:ext uri="{FF2B5EF4-FFF2-40B4-BE49-F238E27FC236}">
                <a16:creationId xmlns:a16="http://schemas.microsoft.com/office/drawing/2014/main" id="{97649EE4-67A9-4DA2-92A8-338193377200}"/>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Representation </a:t>
            </a:r>
            <a:r>
              <a:rPr lang="en-US" sz="4000" b="1" dirty="0">
                <a:solidFill>
                  <a:schemeClr val="accent2"/>
                </a:solidFill>
                <a:latin typeface="Oswald" panose="00000500000000000000" pitchFamily="2" charset="0"/>
              </a:rPr>
              <a:t>In Binary  </a:t>
            </a:r>
            <a:endParaRPr lang="en-US" sz="4000" dirty="0">
              <a:solidFill>
                <a:schemeClr val="accent2"/>
              </a:solidFill>
              <a:latin typeface="Oswald" panose="00000500000000000000" pitchFamily="2" charset="0"/>
            </a:endParaRPr>
          </a:p>
        </p:txBody>
      </p:sp>
      <p:graphicFrame>
        <p:nvGraphicFramePr>
          <p:cNvPr id="4" name="Google Shape;579;p25">
            <a:extLst>
              <a:ext uri="{FF2B5EF4-FFF2-40B4-BE49-F238E27FC236}">
                <a16:creationId xmlns:a16="http://schemas.microsoft.com/office/drawing/2014/main" id="{6198F0EB-CD79-4C3C-8385-C02B017569DF}"/>
              </a:ext>
            </a:extLst>
          </p:cNvPr>
          <p:cNvGraphicFramePr/>
          <p:nvPr>
            <p:extLst>
              <p:ext uri="{D42A27DB-BD31-4B8C-83A1-F6EECF244321}">
                <p14:modId xmlns:p14="http://schemas.microsoft.com/office/powerpoint/2010/main" val="2416630411"/>
              </p:ext>
            </p:extLst>
          </p:nvPr>
        </p:nvGraphicFramePr>
        <p:xfrm>
          <a:off x="1933579" y="833944"/>
          <a:ext cx="5276842" cy="1610611"/>
        </p:xfrm>
        <a:graphic>
          <a:graphicData uri="http://schemas.openxmlformats.org/drawingml/2006/table">
            <a:tbl>
              <a:tblPr>
                <a:noFill/>
                <a:tableStyleId>{891A1956-3D7E-41C0-9DF7-105A978C6925}</a:tableStyleId>
              </a:tblPr>
              <a:tblGrid>
                <a:gridCol w="2624651">
                  <a:extLst>
                    <a:ext uri="{9D8B030D-6E8A-4147-A177-3AD203B41FA5}">
                      <a16:colId xmlns:a16="http://schemas.microsoft.com/office/drawing/2014/main" val="20000"/>
                    </a:ext>
                  </a:extLst>
                </a:gridCol>
                <a:gridCol w="2652191">
                  <a:extLst>
                    <a:ext uri="{9D8B030D-6E8A-4147-A177-3AD203B41FA5}">
                      <a16:colId xmlns:a16="http://schemas.microsoft.com/office/drawing/2014/main" val="4248658093"/>
                    </a:ext>
                  </a:extLst>
                </a:gridCol>
              </a:tblGrid>
              <a:tr h="332340">
                <a:tc>
                  <a:txBody>
                    <a:bodyPr/>
                    <a:lstStyle/>
                    <a:p>
                      <a:pPr marL="0" lvl="0" indent="0" algn="ctr" rtl="0">
                        <a:spcBef>
                          <a:spcPts val="0"/>
                        </a:spcBef>
                        <a:spcAft>
                          <a:spcPts val="0"/>
                        </a:spcAft>
                        <a:buNone/>
                      </a:pPr>
                      <a:r>
                        <a:rPr lang="en-US" sz="1600" b="1" i="0" u="none" strike="noStrike" cap="none" baseline="0" dirty="0">
                          <a:solidFill>
                            <a:schemeClr val="tx1"/>
                          </a:solidFill>
                          <a:latin typeface="Oswald" panose="00000500000000000000" pitchFamily="2" charset="0"/>
                          <a:ea typeface="Arial"/>
                          <a:cs typeface="Arial"/>
                          <a:sym typeface="Arial"/>
                        </a:rPr>
                        <a:t>value </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solidFill>
                        <a:schemeClr val="accen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US" sz="1600" b="1" dirty="0">
                          <a:solidFill>
                            <a:schemeClr val="tx1"/>
                          </a:solidFill>
                          <a:latin typeface="Oswald" panose="00000500000000000000" pitchFamily="2" charset="0"/>
                          <a:ea typeface="Source Sans Pro"/>
                          <a:cs typeface="Source Sans Pro"/>
                          <a:sym typeface="Source Sans Pro"/>
                        </a:rPr>
                        <a:t>In binary</a:t>
                      </a:r>
                      <a:endParaRPr sz="1600" b="1" dirty="0">
                        <a:solidFill>
                          <a:schemeClr val="tx1"/>
                        </a:solidFill>
                        <a:latin typeface="Oswald" panose="00000500000000000000" pitchFamily="2" charset="0"/>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38100" cap="flat" cmpd="sng" algn="ctr">
                      <a:solidFill>
                        <a:schemeClr val="accen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3765">
                <a:tc>
                  <a:txBody>
                    <a:bodyPr/>
                    <a:lstStyle/>
                    <a:p>
                      <a:pPr marL="0" lvl="0" indent="0" algn="ctr" rtl="0">
                        <a:spcBef>
                          <a:spcPts val="0"/>
                        </a:spcBef>
                        <a:spcAft>
                          <a:spcPts val="0"/>
                        </a:spcAft>
                        <a:buNone/>
                      </a:pPr>
                      <a:r>
                        <a:rPr lang="en-US" sz="1600" b="0" dirty="0">
                          <a:solidFill>
                            <a:schemeClr val="tx1"/>
                          </a:solidFill>
                          <a:latin typeface="Source Sans Pro"/>
                          <a:ea typeface="Source Sans Pro"/>
                          <a:cs typeface="Source Sans Pro"/>
                          <a:sym typeface="Source Sans Pro"/>
                        </a:rPr>
                        <a:t>‘A’</a:t>
                      </a:r>
                    </a:p>
                  </a:txBody>
                  <a:tcPr marL="91425" marR="91425" marT="68575" marB="68575" anchor="ctr">
                    <a:lnL w="38100" cap="flat" cmpd="sng">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solidFill>
                        <a:schemeClr val="accent2"/>
                      </a:solidFill>
                      <a:prstDash val="solid"/>
                      <a:round/>
                      <a:headEnd type="none" w="sm" len="sm"/>
                      <a:tailEnd type="none" w="sm" len="sm"/>
                    </a:lnT>
                    <a:lnB w="9525" cap="flat" cmpd="sng">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Arial"/>
                          <a:ea typeface="Arial"/>
                          <a:cs typeface="Arial"/>
                          <a:sym typeface="Arial"/>
                        </a:rPr>
                        <a:t>01</a:t>
                      </a:r>
                      <a:r>
                        <a:rPr lang="en-US" sz="1600" b="0" i="0" u="none" strike="noStrike" cap="none" dirty="0">
                          <a:solidFill>
                            <a:srgbClr val="FF0000"/>
                          </a:solidFill>
                          <a:effectLst/>
                          <a:latin typeface="Arial"/>
                          <a:ea typeface="Arial"/>
                          <a:cs typeface="Arial"/>
                          <a:sym typeface="Arial"/>
                        </a:rPr>
                        <a:t>0</a:t>
                      </a:r>
                      <a:r>
                        <a:rPr lang="en-US" sz="1600" b="0" i="0" u="none" strike="noStrike" cap="none" dirty="0">
                          <a:solidFill>
                            <a:srgbClr val="000000"/>
                          </a:solidFill>
                          <a:effectLst/>
                          <a:latin typeface="Arial"/>
                          <a:ea typeface="Arial"/>
                          <a:cs typeface="Arial"/>
                          <a:sym typeface="Arial"/>
                        </a:rPr>
                        <a:t>0 0001</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38100" cap="flat" cmpd="sng" algn="ctr">
                      <a:solidFill>
                        <a:schemeClr val="accent2"/>
                      </a:solidFill>
                      <a:prstDash val="solid"/>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10001"/>
                  </a:ext>
                </a:extLst>
              </a:tr>
              <a:tr h="42292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Source Sans Pro"/>
                          <a:ea typeface="Source Sans Pro"/>
                          <a:cs typeface="Source Sans Pro"/>
                          <a:sym typeface="Source Sans Pro"/>
                        </a:rPr>
                        <a:t>‘a’</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Arial"/>
                          <a:ea typeface="Arial"/>
                          <a:cs typeface="Arial"/>
                          <a:sym typeface="Arial"/>
                        </a:rPr>
                        <a:t>01</a:t>
                      </a:r>
                      <a:r>
                        <a:rPr lang="en-US" sz="1600" b="0" i="0" u="none" strike="noStrike" cap="none" dirty="0">
                          <a:solidFill>
                            <a:srgbClr val="FF0000"/>
                          </a:solidFill>
                          <a:effectLst/>
                          <a:latin typeface="Arial"/>
                          <a:ea typeface="Arial"/>
                          <a:cs typeface="Arial"/>
                          <a:sym typeface="Arial"/>
                        </a:rPr>
                        <a:t>1</a:t>
                      </a:r>
                      <a:r>
                        <a:rPr lang="en-US" sz="1600" b="0" i="0" u="none" strike="noStrike" cap="none" dirty="0">
                          <a:solidFill>
                            <a:srgbClr val="000000"/>
                          </a:solidFill>
                          <a:effectLst/>
                          <a:latin typeface="Arial"/>
                          <a:ea typeface="Arial"/>
                          <a:cs typeface="Arial"/>
                          <a:sym typeface="Arial"/>
                        </a:rPr>
                        <a:t>0 0001</a:t>
                      </a:r>
                      <a:endParaRPr lang="ar-EG" sz="18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9525" cap="flat" cmpd="sng" algn="ctr">
                      <a:solidFill>
                        <a:schemeClr val="accent2"/>
                      </a:solidFill>
                      <a:prstDash val="dash"/>
                      <a:round/>
                      <a:headEnd type="none" w="sm" len="sm"/>
                      <a:tailEnd type="none" w="sm" len="sm"/>
                    </a:lnB>
                  </a:tcPr>
                </a:tc>
                <a:extLst>
                  <a:ext uri="{0D108BD9-81ED-4DB2-BD59-A6C34878D82A}">
                    <a16:rowId xmlns:a16="http://schemas.microsoft.com/office/drawing/2014/main" val="2341342775"/>
                  </a:ext>
                </a:extLst>
              </a:tr>
              <a:tr h="422928">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Source Sans Pro"/>
                          <a:ea typeface="Source Sans Pro"/>
                          <a:cs typeface="Source Sans Pro"/>
                          <a:sym typeface="Source Sans Pro"/>
                        </a:rPr>
                        <a:t>32</a:t>
                      </a:r>
                    </a:p>
                  </a:txBody>
                  <a:tcPr marL="91425" marR="91425" marT="68575" marB="68575" anchor="ctr">
                    <a:lnL w="38100" cap="flat" cmpd="sng">
                      <a:solidFill>
                        <a:schemeClr val="accent2"/>
                      </a:solidFill>
                      <a:prstDash val="solid"/>
                      <a:round/>
                      <a:headEnd type="none" w="sm" len="sm"/>
                      <a:tailEnd type="none" w="sm" len="sm"/>
                    </a:lnL>
                    <a:lnR w="38100" cap="flat" cmpd="sng" algn="ctr">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0" i="0" u="none" strike="noStrike" cap="none" dirty="0">
                          <a:solidFill>
                            <a:srgbClr val="000000"/>
                          </a:solidFill>
                          <a:effectLst/>
                          <a:latin typeface="Arial"/>
                          <a:ea typeface="Arial"/>
                          <a:cs typeface="Arial"/>
                          <a:sym typeface="Arial"/>
                        </a:rPr>
                        <a:t>00</a:t>
                      </a:r>
                      <a:r>
                        <a:rPr lang="en-US" sz="1600" b="0" i="0" u="none" strike="noStrike" cap="none" dirty="0">
                          <a:solidFill>
                            <a:srgbClr val="FF0000"/>
                          </a:solidFill>
                          <a:effectLst/>
                          <a:latin typeface="Arial"/>
                          <a:ea typeface="Arial"/>
                          <a:cs typeface="Arial"/>
                          <a:sym typeface="Arial"/>
                        </a:rPr>
                        <a:t>1</a:t>
                      </a:r>
                      <a:r>
                        <a:rPr lang="en-US" sz="1600" b="0" i="0" u="none" strike="noStrike" cap="none" dirty="0">
                          <a:solidFill>
                            <a:srgbClr val="000000"/>
                          </a:solidFill>
                          <a:effectLst/>
                          <a:latin typeface="Arial"/>
                          <a:ea typeface="Arial"/>
                          <a:cs typeface="Arial"/>
                          <a:sym typeface="Arial"/>
                        </a:rPr>
                        <a:t>0 0000</a:t>
                      </a:r>
                      <a:endParaRPr lang="ar-EG" sz="1600" dirty="0">
                        <a:solidFill>
                          <a:schemeClr val="tx1"/>
                        </a:solidFill>
                        <a:latin typeface="Source Sans Pro"/>
                        <a:ea typeface="Source Sans Pro"/>
                        <a:cs typeface="Source Sans Pro"/>
                        <a:sym typeface="Source Sans Pro"/>
                      </a:endParaRPr>
                    </a:p>
                  </a:txBody>
                  <a:tcPr marL="91425" marR="91425" marT="68575" marB="68575" anchor="ctr">
                    <a:lnL w="38100" cap="flat" cmpd="sng" algn="ctr">
                      <a:solidFill>
                        <a:schemeClr val="accent2"/>
                      </a:solidFill>
                      <a:prstDash val="solid"/>
                      <a:round/>
                      <a:headEnd type="none" w="sm" len="sm"/>
                      <a:tailEnd type="none" w="sm" len="sm"/>
                    </a:lnL>
                    <a:lnR w="38100" cap="flat" cmpd="sng">
                      <a:solidFill>
                        <a:schemeClr val="accent2"/>
                      </a:solidFill>
                      <a:prstDash val="solid"/>
                      <a:round/>
                      <a:headEnd type="none" w="sm" len="sm"/>
                      <a:tailEnd type="none" w="sm" len="sm"/>
                    </a:lnR>
                    <a:lnT w="9525" cap="flat" cmpd="sng" algn="ctr">
                      <a:solidFill>
                        <a:schemeClr val="accent2"/>
                      </a:solidFill>
                      <a:prstDash val="dash"/>
                      <a:round/>
                      <a:headEnd type="none" w="sm" len="sm"/>
                      <a:tailEnd type="none" w="sm" len="sm"/>
                    </a:lnT>
                    <a:lnB w="38100" cap="flat" cmpd="sng">
                      <a:solidFill>
                        <a:schemeClr val="accent2"/>
                      </a:solidFill>
                      <a:prstDash val="solid"/>
                      <a:round/>
                      <a:headEnd type="none" w="sm" len="sm"/>
                      <a:tailEnd type="none" w="sm" len="sm"/>
                    </a:lnB>
                  </a:tcPr>
                </a:tc>
                <a:extLst>
                  <a:ext uri="{0D108BD9-81ED-4DB2-BD59-A6C34878D82A}">
                    <a16:rowId xmlns:a16="http://schemas.microsoft.com/office/drawing/2014/main" val="786760624"/>
                  </a:ext>
                </a:extLst>
              </a:tr>
            </a:tbl>
          </a:graphicData>
        </a:graphic>
      </p:graphicFrame>
      <p:sp>
        <p:nvSpPr>
          <p:cNvPr id="5" name="TextBox 4">
            <a:extLst>
              <a:ext uri="{FF2B5EF4-FFF2-40B4-BE49-F238E27FC236}">
                <a16:creationId xmlns:a16="http://schemas.microsoft.com/office/drawing/2014/main" id="{33E91A02-440B-4048-A43B-EE504C3AFDA1}"/>
              </a:ext>
            </a:extLst>
          </p:cNvPr>
          <p:cNvSpPr txBox="1"/>
          <p:nvPr/>
        </p:nvSpPr>
        <p:spPr>
          <a:xfrm>
            <a:off x="668214" y="2698946"/>
            <a:ext cx="7554351" cy="738664"/>
          </a:xfrm>
          <a:prstGeom prst="rect">
            <a:avLst/>
          </a:prstGeom>
          <a:noFill/>
        </p:spPr>
        <p:txBody>
          <a:bodyPr wrap="square" rtlCol="0">
            <a:spAutoFit/>
          </a:bodyPr>
          <a:lstStyle/>
          <a:p>
            <a:r>
              <a:rPr lang="en-US" dirty="0"/>
              <a:t>The difference between ‘A’ and ‘a’ in binary is:</a:t>
            </a:r>
          </a:p>
          <a:p>
            <a:pPr lvl="1"/>
            <a:endParaRPr lang="en-US" dirty="0"/>
          </a:p>
          <a:p>
            <a:endParaRPr lang="en-US" dirty="0"/>
          </a:p>
        </p:txBody>
      </p:sp>
      <p:sp>
        <p:nvSpPr>
          <p:cNvPr id="6" name="TextBox 5">
            <a:extLst>
              <a:ext uri="{FF2B5EF4-FFF2-40B4-BE49-F238E27FC236}">
                <a16:creationId xmlns:a16="http://schemas.microsoft.com/office/drawing/2014/main" id="{DC6AC242-8BF4-498E-852A-9658AA698D13}"/>
              </a:ext>
            </a:extLst>
          </p:cNvPr>
          <p:cNvSpPr txBox="1"/>
          <p:nvPr/>
        </p:nvSpPr>
        <p:spPr>
          <a:xfrm>
            <a:off x="1019906" y="2953337"/>
            <a:ext cx="6850966" cy="738664"/>
          </a:xfrm>
          <a:prstGeom prst="rect">
            <a:avLst/>
          </a:prstGeom>
          <a:noFill/>
        </p:spPr>
        <p:txBody>
          <a:bodyPr wrap="square" rtlCol="0">
            <a:spAutoFit/>
          </a:bodyPr>
          <a:lstStyle/>
          <a:p>
            <a:pPr marL="285750" indent="-285750">
              <a:buFont typeface="Wingdings" panose="05000000000000000000" pitchFamily="2" charset="2"/>
              <a:buChar char="v"/>
            </a:pPr>
            <a:r>
              <a:rPr lang="en-US" dirty="0">
                <a:solidFill>
                  <a:srgbClr val="FF0000"/>
                </a:solidFill>
              </a:rPr>
              <a:t>5</a:t>
            </a:r>
            <a:r>
              <a:rPr lang="en-US" baseline="30000" dirty="0">
                <a:solidFill>
                  <a:srgbClr val="FF0000"/>
                </a:solidFill>
              </a:rPr>
              <a:t>th</a:t>
            </a:r>
            <a:r>
              <a:rPr lang="en-US" dirty="0"/>
              <a:t> bit in binary representation in Upper is </a:t>
            </a:r>
            <a:r>
              <a:rPr lang="en-US" dirty="0">
                <a:solidFill>
                  <a:srgbClr val="FF0000"/>
                </a:solidFill>
              </a:rPr>
              <a:t>0</a:t>
            </a:r>
          </a:p>
          <a:p>
            <a:pPr marL="285750" indent="-285750">
              <a:buFont typeface="Wingdings" panose="05000000000000000000" pitchFamily="2" charset="2"/>
              <a:buChar char="v"/>
            </a:pPr>
            <a:r>
              <a:rPr lang="en-US" dirty="0">
                <a:solidFill>
                  <a:srgbClr val="FF0000"/>
                </a:solidFill>
              </a:rPr>
              <a:t>5</a:t>
            </a:r>
            <a:r>
              <a:rPr lang="en-US" baseline="30000" dirty="0">
                <a:solidFill>
                  <a:srgbClr val="FF0000"/>
                </a:solidFill>
              </a:rPr>
              <a:t>th</a:t>
            </a:r>
            <a:r>
              <a:rPr lang="en-US" dirty="0"/>
              <a:t> bit in binary representation in Lower is </a:t>
            </a:r>
            <a:r>
              <a:rPr lang="en-US" dirty="0">
                <a:solidFill>
                  <a:srgbClr val="FF0000"/>
                </a:solidFill>
              </a:rPr>
              <a:t>1</a:t>
            </a:r>
          </a:p>
          <a:p>
            <a:pPr marL="285750" indent="-285750">
              <a:buFont typeface="Wingdings" panose="05000000000000000000" pitchFamily="2" charset="2"/>
              <a:buChar char="v"/>
            </a:pPr>
            <a:r>
              <a:rPr lang="en-US" dirty="0">
                <a:solidFill>
                  <a:srgbClr val="FF0000"/>
                </a:solidFill>
              </a:rPr>
              <a:t>5</a:t>
            </a:r>
            <a:r>
              <a:rPr lang="en-US" baseline="30000" dirty="0">
                <a:solidFill>
                  <a:srgbClr val="FF0000"/>
                </a:solidFill>
              </a:rPr>
              <a:t>th</a:t>
            </a:r>
            <a:r>
              <a:rPr lang="en-US" dirty="0"/>
              <a:t> bit in 32 is </a:t>
            </a:r>
            <a:r>
              <a:rPr lang="en-US" dirty="0">
                <a:solidFill>
                  <a:srgbClr val="FF0000"/>
                </a:solidFill>
              </a:rPr>
              <a:t>1</a:t>
            </a:r>
          </a:p>
        </p:txBody>
      </p:sp>
      <p:sp>
        <p:nvSpPr>
          <p:cNvPr id="7" name="TextBox 6">
            <a:extLst>
              <a:ext uri="{FF2B5EF4-FFF2-40B4-BE49-F238E27FC236}">
                <a16:creationId xmlns:a16="http://schemas.microsoft.com/office/drawing/2014/main" id="{34D74C41-2646-48A1-A2BB-41493BFC1DF3}"/>
              </a:ext>
            </a:extLst>
          </p:cNvPr>
          <p:cNvSpPr txBox="1"/>
          <p:nvPr/>
        </p:nvSpPr>
        <p:spPr>
          <a:xfrm>
            <a:off x="668213" y="3692001"/>
            <a:ext cx="6654017" cy="307777"/>
          </a:xfrm>
          <a:prstGeom prst="rect">
            <a:avLst/>
          </a:prstGeom>
          <a:noFill/>
        </p:spPr>
        <p:txBody>
          <a:bodyPr wrap="square" rtlCol="0">
            <a:spAutoFit/>
          </a:bodyPr>
          <a:lstStyle/>
          <a:p>
            <a:r>
              <a:rPr lang="en-US" dirty="0"/>
              <a:t>So, we can use </a:t>
            </a:r>
            <a:r>
              <a:rPr lang="en-US" dirty="0">
                <a:solidFill>
                  <a:srgbClr val="FF0000"/>
                </a:solidFill>
              </a:rPr>
              <a:t>And</a:t>
            </a:r>
            <a:r>
              <a:rPr lang="en-US" dirty="0"/>
              <a:t> , </a:t>
            </a:r>
            <a:r>
              <a:rPr lang="en-US" dirty="0">
                <a:solidFill>
                  <a:srgbClr val="FF0000"/>
                </a:solidFill>
              </a:rPr>
              <a:t>Or</a:t>
            </a:r>
            <a:r>
              <a:rPr lang="en-US" dirty="0"/>
              <a:t> , </a:t>
            </a:r>
            <a:r>
              <a:rPr lang="en-US" dirty="0" err="1">
                <a:solidFill>
                  <a:srgbClr val="FF0000"/>
                </a:solidFill>
              </a:rPr>
              <a:t>Xor</a:t>
            </a:r>
            <a:r>
              <a:rPr lang="en-US" dirty="0"/>
              <a:t> to change character </a:t>
            </a:r>
          </a:p>
        </p:txBody>
      </p:sp>
    </p:spTree>
    <p:extLst>
      <p:ext uri="{BB962C8B-B14F-4D97-AF65-F5344CB8AC3E}">
        <p14:creationId xmlns:p14="http://schemas.microsoft.com/office/powerpoint/2010/main" val="27769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61C0E-C90C-439A-B505-71245204F8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3" name="Slide Number Placeholder 1">
            <a:extLst>
              <a:ext uri="{FF2B5EF4-FFF2-40B4-BE49-F238E27FC236}">
                <a16:creationId xmlns:a16="http://schemas.microsoft.com/office/drawing/2014/main" id="{11EE5BA8-A022-49E0-8032-15FCA6FC34F1}"/>
              </a:ext>
            </a:extLst>
          </p:cNvPr>
          <p:cNvSpPr txBox="1">
            <a:spLocks/>
          </p:cNvSpPr>
          <p:nvPr/>
        </p:nvSpPr>
        <p:spPr>
          <a:xfrm>
            <a:off x="8556775" y="4826200"/>
            <a:ext cx="548700" cy="31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1pPr>
            <a:lvl2pPr marR="0" lvl="1"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2pPr>
            <a:lvl3pPr marR="0" lvl="2"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3pPr>
            <a:lvl4pPr marR="0" lvl="3"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4pPr>
            <a:lvl5pPr marR="0" lvl="4"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5pPr>
            <a:lvl6pPr marR="0" lvl="5"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6pPr>
            <a:lvl7pPr marR="0" lvl="6"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7pPr>
            <a:lvl8pPr marR="0" lvl="7"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8pPr>
            <a:lvl9pPr marR="0" lvl="8" algn="r" rtl="0">
              <a:lnSpc>
                <a:spcPct val="100000"/>
              </a:lnSpc>
              <a:spcBef>
                <a:spcPts val="0"/>
              </a:spcBef>
              <a:spcAft>
                <a:spcPts val="0"/>
              </a:spcAft>
              <a:buClr>
                <a:srgbClr val="000000"/>
              </a:buClr>
              <a:buFont typeface="Arial"/>
              <a:buNone/>
              <a:defRPr sz="1000" b="0" i="0" u="none" strike="noStrike" cap="none">
                <a:solidFill>
                  <a:srgbClr val="FFFFFF"/>
                </a:solidFill>
                <a:latin typeface="Oswald"/>
                <a:ea typeface="Oswald"/>
                <a:cs typeface="Oswald"/>
                <a:sym typeface="Oswald"/>
              </a:defRPr>
            </a:lvl9pPr>
          </a:lstStyle>
          <a:p>
            <a:fld id="{00000000-1234-1234-1234-123412341234}" type="slidenum">
              <a:rPr lang="en" smtClean="0"/>
              <a:pPr/>
              <a:t>7</a:t>
            </a:fld>
            <a:endParaRPr lang="en"/>
          </a:p>
        </p:txBody>
      </p:sp>
      <p:graphicFrame>
        <p:nvGraphicFramePr>
          <p:cNvPr id="4" name="Table 6">
            <a:extLst>
              <a:ext uri="{FF2B5EF4-FFF2-40B4-BE49-F238E27FC236}">
                <a16:creationId xmlns:a16="http://schemas.microsoft.com/office/drawing/2014/main" id="{497828C5-0BBA-475B-8D6D-14488A6D6CE1}"/>
              </a:ext>
            </a:extLst>
          </p:cNvPr>
          <p:cNvGraphicFramePr>
            <a:graphicFrameLocks noGrp="1"/>
          </p:cNvGraphicFramePr>
          <p:nvPr>
            <p:extLst>
              <p:ext uri="{D42A27DB-BD31-4B8C-83A1-F6EECF244321}">
                <p14:modId xmlns:p14="http://schemas.microsoft.com/office/powerpoint/2010/main" val="1244447010"/>
              </p:ext>
            </p:extLst>
          </p:nvPr>
        </p:nvGraphicFramePr>
        <p:xfrm>
          <a:off x="2443089" y="1453173"/>
          <a:ext cx="4257821" cy="675640"/>
        </p:xfrm>
        <a:graphic>
          <a:graphicData uri="http://schemas.openxmlformats.org/drawingml/2006/table">
            <a:tbl>
              <a:tblPr firstRow="1" bandRow="1">
                <a:tableStyleId>{891A1956-3D7E-41C0-9DF7-105A978C6925}</a:tableStyleId>
              </a:tblPr>
              <a:tblGrid>
                <a:gridCol w="4257821">
                  <a:extLst>
                    <a:ext uri="{9D8B030D-6E8A-4147-A177-3AD203B41FA5}">
                      <a16:colId xmlns:a16="http://schemas.microsoft.com/office/drawing/2014/main" val="2458938827"/>
                    </a:ext>
                  </a:extLst>
                </a:gridCol>
              </a:tblGrid>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Arial"/>
                          <a:ea typeface="Arial"/>
                          <a:cs typeface="Arial"/>
                          <a:sym typeface="Arial"/>
                          <a:hlinkClick r:id="rId2" tooltip="https://www.codechef.com/problems/SHEC3"/>
                        </a:rPr>
                        <a:t>https://www.codechef.com/problems/SHEC3</a:t>
                      </a:r>
                      <a:endParaRPr lang="en-US" dirty="0">
                        <a:latin typeface="Oswald" panose="00000500000000000000" pitchFamily="2" charset="0"/>
                      </a:endParaRPr>
                    </a:p>
                  </a:txBody>
                  <a:tcPr>
                    <a:solidFill>
                      <a:schemeClr val="accent5">
                        <a:lumMod val="20000"/>
                        <a:lumOff val="80000"/>
                      </a:schemeClr>
                    </a:solidFill>
                  </a:tcPr>
                </a:tc>
                <a:extLst>
                  <a:ext uri="{0D108BD9-81ED-4DB2-BD59-A6C34878D82A}">
                    <a16:rowId xmlns:a16="http://schemas.microsoft.com/office/drawing/2014/main" val="1038971698"/>
                  </a:ext>
                </a:extLst>
              </a:tr>
              <a:tr h="370840">
                <a:tc>
                  <a:txBody>
                    <a:bodyPr/>
                    <a:lstStyle/>
                    <a:p>
                      <a:r>
                        <a:rPr lang="en-US" sz="1400" b="0" i="0" u="sng" strike="noStrike" cap="none" dirty="0">
                          <a:solidFill>
                            <a:srgbClr val="000000"/>
                          </a:solidFill>
                          <a:effectLst/>
                          <a:latin typeface="Arial"/>
                          <a:ea typeface="Arial"/>
                          <a:cs typeface="Arial"/>
                          <a:sym typeface="Arial"/>
                          <a:hlinkClick r:id="rId3" tooltip="https://atcoder.jp/contests/abc218/tasks/abc218_b"/>
                        </a:rPr>
                        <a:t>https://atcoder.jp/contests/abc218/tasks/abc218_b</a:t>
                      </a:r>
                      <a:endParaRPr lang="en-US" dirty="0">
                        <a:latin typeface="Oswald" panose="00000500000000000000" pitchFamily="2" charset="0"/>
                      </a:endParaRPr>
                    </a:p>
                  </a:txBody>
                  <a:tcPr>
                    <a:solidFill>
                      <a:schemeClr val="accent3">
                        <a:lumMod val="20000"/>
                        <a:lumOff val="80000"/>
                      </a:schemeClr>
                    </a:solidFill>
                  </a:tcPr>
                </a:tc>
                <a:extLst>
                  <a:ext uri="{0D108BD9-81ED-4DB2-BD59-A6C34878D82A}">
                    <a16:rowId xmlns:a16="http://schemas.microsoft.com/office/drawing/2014/main" val="3090462451"/>
                  </a:ext>
                </a:extLst>
              </a:tr>
            </a:tbl>
          </a:graphicData>
        </a:graphic>
      </p:graphicFrame>
      <p:sp>
        <p:nvSpPr>
          <p:cNvPr id="5" name="Google Shape;499;p18">
            <a:extLst>
              <a:ext uri="{FF2B5EF4-FFF2-40B4-BE49-F238E27FC236}">
                <a16:creationId xmlns:a16="http://schemas.microsoft.com/office/drawing/2014/main" id="{C0CA0A9C-2C84-40EF-B565-66B2659C90E3}"/>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0" i="0" u="none" strike="noStrike" baseline="0" dirty="0">
                <a:solidFill>
                  <a:schemeClr val="accent1"/>
                </a:solidFill>
                <a:latin typeface="Oswald" panose="00000500000000000000" pitchFamily="2" charset="0"/>
              </a:rPr>
              <a:t>Problems</a:t>
            </a:r>
            <a:endParaRPr lang="en-US" sz="4000" dirty="0">
              <a:solidFill>
                <a:schemeClr val="accent2"/>
              </a:solidFill>
              <a:latin typeface="Oswald" panose="00000500000000000000" pitchFamily="2" charset="0"/>
            </a:endParaRPr>
          </a:p>
        </p:txBody>
      </p:sp>
    </p:spTree>
    <p:extLst>
      <p:ext uri="{BB962C8B-B14F-4D97-AF65-F5344CB8AC3E}">
        <p14:creationId xmlns:p14="http://schemas.microsoft.com/office/powerpoint/2010/main" val="1569723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1723292" y="3031150"/>
            <a:ext cx="5800658"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b="1" i="0" u="none" strike="noStrike" baseline="0" dirty="0">
                <a:latin typeface="Oswald" panose="00000500000000000000" pitchFamily="2" charset="0"/>
              </a:rPr>
              <a:t>STL </a:t>
            </a:r>
            <a:br>
              <a:rPr lang="en-US" b="1" i="0" u="none" strike="noStrike" baseline="0" dirty="0">
                <a:latin typeface="Oswald" panose="00000500000000000000" pitchFamily="2" charset="0"/>
              </a:rPr>
            </a:br>
            <a:r>
              <a:rPr lang="en-US" b="1" i="0" u="none" strike="noStrike" baseline="0" dirty="0">
                <a:latin typeface="Oswald" panose="00000500000000000000" pitchFamily="2" charset="0"/>
              </a:rPr>
              <a:t>(Standard template library) </a:t>
            </a:r>
            <a:endParaRPr lang="en-US" dirty="0">
              <a:latin typeface="Oswald" panose="00000500000000000000" pitchFamily="2" charset="0"/>
            </a:endParaRPr>
          </a:p>
        </p:txBody>
      </p:sp>
      <p:sp>
        <p:nvSpPr>
          <p:cNvPr id="486" name="Google Shape;486;p16"/>
          <p:cNvSpPr txBox="1">
            <a:spLocks noGrp="1"/>
          </p:cNvSpPr>
          <p:nvPr>
            <p:ph type="subTitle" idx="1"/>
          </p:nvPr>
        </p:nvSpPr>
        <p:spPr>
          <a:xfrm>
            <a:off x="534572" y="4057602"/>
            <a:ext cx="7411500" cy="543572"/>
          </a:xfrm>
          <a:prstGeom prst="rect">
            <a:avLst/>
          </a:prstGeom>
        </p:spPr>
        <p:txBody>
          <a:bodyPr spcFirstLastPara="1" wrap="square" lIns="91425" tIns="91425" rIns="91425" bIns="91425" anchor="t" anchorCtr="0">
            <a:noAutofit/>
          </a:bodyPr>
          <a:lstStyle/>
          <a:p>
            <a:pPr algn="l"/>
            <a:r>
              <a:rPr lang="en-US" sz="1600" b="0" i="0" u="none" strike="noStrike" baseline="0" dirty="0">
                <a:latin typeface="CenturySchL-Roma"/>
              </a:rPr>
              <a:t>A data structure is a particular way of organizing data in a computer so that it can be</a:t>
            </a:r>
          </a:p>
          <a:p>
            <a:pPr algn="l"/>
            <a:r>
              <a:rPr lang="en-US" sz="1600" b="0" i="0" u="none" strike="noStrike" baseline="0" dirty="0">
                <a:latin typeface="CenturySchL-Roma"/>
              </a:rPr>
              <a:t>used effectively.</a:t>
            </a:r>
            <a:endParaRPr sz="1600"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chemeClr val="accent2"/>
                </a:solidFill>
                <a:latin typeface="Oswald"/>
                <a:sym typeface="Oswald"/>
              </a:rPr>
              <a:t>2</a:t>
            </a:r>
            <a:endParaRPr sz="12000" dirty="0">
              <a:solidFill>
                <a:schemeClr val="accent2"/>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71939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96FCD4-F623-47C8-9FCD-76C1E005B8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Google Shape;499;p18">
            <a:extLst>
              <a:ext uri="{FF2B5EF4-FFF2-40B4-BE49-F238E27FC236}">
                <a16:creationId xmlns:a16="http://schemas.microsoft.com/office/drawing/2014/main" id="{C1B168CA-9B36-43D2-86E3-B5C111EF5209}"/>
              </a:ext>
            </a:extLst>
          </p:cNvPr>
          <p:cNvSpPr txBox="1">
            <a:spLocks/>
          </p:cNvSpPr>
          <p:nvPr/>
        </p:nvSpPr>
        <p:spPr>
          <a:xfrm>
            <a:off x="0" y="0"/>
            <a:ext cx="9144000" cy="715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1"/>
                </a:solidFill>
                <a:latin typeface="Oswald" panose="00000500000000000000" pitchFamily="2" charset="0"/>
              </a:rPr>
              <a:t>Definition </a:t>
            </a:r>
            <a:endParaRPr lang="en-US" sz="4000" dirty="0">
              <a:solidFill>
                <a:schemeClr val="accent2"/>
              </a:solidFill>
              <a:latin typeface="Oswald" panose="00000500000000000000" pitchFamily="2" charset="0"/>
            </a:endParaRPr>
          </a:p>
        </p:txBody>
      </p:sp>
      <p:sp>
        <p:nvSpPr>
          <p:cNvPr id="4" name="TextBox 3">
            <a:extLst>
              <a:ext uri="{FF2B5EF4-FFF2-40B4-BE49-F238E27FC236}">
                <a16:creationId xmlns:a16="http://schemas.microsoft.com/office/drawing/2014/main" id="{38E823ED-3D50-482B-A2C8-38B72E5B62B0}"/>
              </a:ext>
            </a:extLst>
          </p:cNvPr>
          <p:cNvSpPr txBox="1"/>
          <p:nvPr/>
        </p:nvSpPr>
        <p:spPr>
          <a:xfrm>
            <a:off x="534572" y="998806"/>
            <a:ext cx="8081890" cy="584775"/>
          </a:xfrm>
          <a:prstGeom prst="rect">
            <a:avLst/>
          </a:prstGeom>
          <a:noFill/>
        </p:spPr>
        <p:txBody>
          <a:bodyPr wrap="square" rtlCol="0">
            <a:spAutoFit/>
          </a:bodyPr>
          <a:lstStyle/>
          <a:p>
            <a:r>
              <a:rPr lang="en-US" sz="1600" b="0" i="0" dirty="0">
                <a:solidFill>
                  <a:srgbClr val="FF0000"/>
                </a:solidFill>
                <a:effectLst/>
                <a:latin typeface="Oswald" panose="00000500000000000000" pitchFamily="2" charset="0"/>
              </a:rPr>
              <a:t>The Standard Template Library (STL) :  </a:t>
            </a:r>
            <a:r>
              <a:rPr lang="en-US" sz="1600" b="0" i="0" dirty="0">
                <a:solidFill>
                  <a:schemeClr val="tx1">
                    <a:lumMod val="50000"/>
                  </a:schemeClr>
                </a:solidFill>
                <a:effectLst/>
                <a:latin typeface="Oswald" panose="00000500000000000000" pitchFamily="2" charset="0"/>
              </a:rPr>
              <a:t>is a set of C++ template classes to provide common programming data structures and functions such as lists, stacks, arrays, etc.</a:t>
            </a:r>
            <a:endParaRPr lang="en-US" sz="1600" dirty="0">
              <a:solidFill>
                <a:schemeClr val="tx1">
                  <a:lumMod val="50000"/>
                </a:schemeClr>
              </a:solidFill>
              <a:latin typeface="Oswald" panose="00000500000000000000" pitchFamily="2" charset="0"/>
            </a:endParaRPr>
          </a:p>
        </p:txBody>
      </p:sp>
      <p:sp>
        <p:nvSpPr>
          <p:cNvPr id="5" name="TextBox 4">
            <a:extLst>
              <a:ext uri="{FF2B5EF4-FFF2-40B4-BE49-F238E27FC236}">
                <a16:creationId xmlns:a16="http://schemas.microsoft.com/office/drawing/2014/main" id="{83CC9CE5-6656-4DC6-99CD-8A1D79AFDA62}"/>
              </a:ext>
            </a:extLst>
          </p:cNvPr>
          <p:cNvSpPr txBox="1"/>
          <p:nvPr/>
        </p:nvSpPr>
        <p:spPr>
          <a:xfrm>
            <a:off x="534572" y="1866587"/>
            <a:ext cx="6492240" cy="369332"/>
          </a:xfrm>
          <a:prstGeom prst="rect">
            <a:avLst/>
          </a:prstGeom>
          <a:noFill/>
        </p:spPr>
        <p:txBody>
          <a:bodyPr wrap="square" rtlCol="0">
            <a:spAutoFit/>
          </a:bodyPr>
          <a:lstStyle/>
          <a:p>
            <a:r>
              <a:rPr lang="en-US" sz="1800" i="0" dirty="0">
                <a:solidFill>
                  <a:schemeClr val="tx1"/>
                </a:solidFill>
                <a:effectLst/>
                <a:latin typeface="Oswald" panose="00000500000000000000" pitchFamily="2" charset="0"/>
              </a:rPr>
              <a:t>STL has four components </a:t>
            </a:r>
            <a:r>
              <a:rPr lang="en-US" b="1" i="0" dirty="0">
                <a:solidFill>
                  <a:schemeClr val="tx1"/>
                </a:solidFill>
                <a:effectLst/>
                <a:latin typeface="Oswald" panose="00000500000000000000" pitchFamily="2" charset="0"/>
              </a:rPr>
              <a:t>:</a:t>
            </a:r>
            <a:endParaRPr lang="en-US" dirty="0">
              <a:solidFill>
                <a:schemeClr val="tx1"/>
              </a:solidFill>
              <a:latin typeface="Oswald" panose="00000500000000000000" pitchFamily="2" charset="0"/>
            </a:endParaRPr>
          </a:p>
        </p:txBody>
      </p:sp>
      <p:sp>
        <p:nvSpPr>
          <p:cNvPr id="6" name="TextBox 5">
            <a:extLst>
              <a:ext uri="{FF2B5EF4-FFF2-40B4-BE49-F238E27FC236}">
                <a16:creationId xmlns:a16="http://schemas.microsoft.com/office/drawing/2014/main" id="{3D60FE60-CDE8-451E-9F23-86EE6D90DBB8}"/>
              </a:ext>
            </a:extLst>
          </p:cNvPr>
          <p:cNvSpPr txBox="1"/>
          <p:nvPr/>
        </p:nvSpPr>
        <p:spPr>
          <a:xfrm>
            <a:off x="633042" y="2360485"/>
            <a:ext cx="7378507" cy="369332"/>
          </a:xfrm>
          <a:prstGeom prst="rect">
            <a:avLst/>
          </a:prstGeom>
          <a:noFill/>
        </p:spPr>
        <p:txBody>
          <a:bodyPr wrap="square" rtlCol="0">
            <a:spAutoFit/>
          </a:bodyPr>
          <a:lstStyle/>
          <a:p>
            <a:pPr marL="285750" indent="-285750">
              <a:buFont typeface="Wingdings" panose="05000000000000000000" pitchFamily="2" charset="2"/>
              <a:buChar char="v"/>
            </a:pPr>
            <a:r>
              <a:rPr lang="en-US" sz="1800" dirty="0">
                <a:solidFill>
                  <a:schemeClr val="tx1">
                    <a:lumMod val="50000"/>
                  </a:schemeClr>
                </a:solidFill>
                <a:latin typeface="Oswald" panose="00000500000000000000" pitchFamily="2" charset="0"/>
              </a:rPr>
              <a:t>Containers : Containers or container classes store objects and data.</a:t>
            </a:r>
          </a:p>
        </p:txBody>
      </p:sp>
      <p:sp>
        <p:nvSpPr>
          <p:cNvPr id="8" name="TextBox 7">
            <a:extLst>
              <a:ext uri="{FF2B5EF4-FFF2-40B4-BE49-F238E27FC236}">
                <a16:creationId xmlns:a16="http://schemas.microsoft.com/office/drawing/2014/main" id="{70B73954-C0AB-4298-87F5-91A8AA84540A}"/>
              </a:ext>
            </a:extLst>
          </p:cNvPr>
          <p:cNvSpPr txBox="1"/>
          <p:nvPr/>
        </p:nvSpPr>
        <p:spPr>
          <a:xfrm>
            <a:off x="629656" y="2854383"/>
            <a:ext cx="8201469" cy="369332"/>
          </a:xfrm>
          <a:prstGeom prst="rect">
            <a:avLst/>
          </a:prstGeom>
          <a:noFill/>
        </p:spPr>
        <p:txBody>
          <a:bodyPr wrap="square" rtlCol="0">
            <a:spAutoFit/>
          </a:bodyPr>
          <a:lstStyle/>
          <a:p>
            <a:pPr marL="285750" indent="-285750">
              <a:buFont typeface="Wingdings" panose="05000000000000000000" pitchFamily="2" charset="2"/>
              <a:buChar char="v"/>
            </a:pPr>
            <a:r>
              <a:rPr lang="en-US" sz="1800" b="0" i="0" dirty="0">
                <a:solidFill>
                  <a:schemeClr val="tx1"/>
                </a:solidFill>
                <a:effectLst/>
                <a:latin typeface="Oswald" panose="00000500000000000000" pitchFamily="2" charset="0"/>
              </a:rPr>
              <a:t>Functions : </a:t>
            </a:r>
            <a:r>
              <a:rPr lang="en-US" sz="1800" dirty="0">
                <a:latin typeface="Oswald" panose="00000500000000000000" pitchFamily="2" charset="0"/>
              </a:rPr>
              <a:t>The STL includes classes that overload the function call operator.</a:t>
            </a:r>
            <a:endParaRPr lang="en-US" sz="1800" b="0" i="0" dirty="0">
              <a:solidFill>
                <a:schemeClr val="tx1"/>
              </a:solidFill>
              <a:effectLst/>
              <a:latin typeface="Oswald" panose="00000500000000000000" pitchFamily="2" charset="0"/>
            </a:endParaRPr>
          </a:p>
        </p:txBody>
      </p:sp>
      <p:sp>
        <p:nvSpPr>
          <p:cNvPr id="9" name="TextBox 8">
            <a:extLst>
              <a:ext uri="{FF2B5EF4-FFF2-40B4-BE49-F238E27FC236}">
                <a16:creationId xmlns:a16="http://schemas.microsoft.com/office/drawing/2014/main" id="{CDEF0BDA-45F6-4975-AA1F-A41B883550A5}"/>
              </a:ext>
            </a:extLst>
          </p:cNvPr>
          <p:cNvSpPr txBox="1"/>
          <p:nvPr/>
        </p:nvSpPr>
        <p:spPr>
          <a:xfrm>
            <a:off x="622493" y="3348281"/>
            <a:ext cx="7899014" cy="646331"/>
          </a:xfrm>
          <a:prstGeom prst="rect">
            <a:avLst/>
          </a:prstGeom>
          <a:noFill/>
        </p:spPr>
        <p:txBody>
          <a:bodyPr wrap="square" rtlCol="0">
            <a:spAutoFit/>
          </a:bodyPr>
          <a:lstStyle/>
          <a:p>
            <a:pPr marL="285750" indent="-285750">
              <a:buFont typeface="Wingdings" panose="05000000000000000000" pitchFamily="2" charset="2"/>
              <a:buChar char="v"/>
            </a:pPr>
            <a:r>
              <a:rPr lang="en-US" sz="1800" b="0" i="0" dirty="0">
                <a:solidFill>
                  <a:schemeClr val="tx1">
                    <a:lumMod val="50000"/>
                  </a:schemeClr>
                </a:solidFill>
                <a:effectLst/>
                <a:latin typeface="Oswald" panose="00000500000000000000" pitchFamily="2" charset="0"/>
              </a:rPr>
              <a:t>Iterators : </a:t>
            </a:r>
            <a:r>
              <a:rPr lang="en-US" sz="1800" dirty="0">
                <a:latin typeface="Oswald" panose="00000500000000000000" pitchFamily="2" charset="0"/>
              </a:rPr>
              <a:t>As the name suggests, iterators are used for working upon a sequence of        	     values. They are the major feature that allow generality in STL.</a:t>
            </a:r>
            <a:endParaRPr lang="en-US" sz="1800" b="0" i="0" dirty="0">
              <a:solidFill>
                <a:srgbClr val="FF0000"/>
              </a:solidFill>
              <a:effectLst/>
              <a:latin typeface="Oswald" panose="00000500000000000000" pitchFamily="2" charset="0"/>
            </a:endParaRPr>
          </a:p>
        </p:txBody>
      </p:sp>
    </p:spTree>
    <p:extLst>
      <p:ext uri="{BB962C8B-B14F-4D97-AF65-F5344CB8AC3E}">
        <p14:creationId xmlns:p14="http://schemas.microsoft.com/office/powerpoint/2010/main" val="346090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909</Words>
  <Application>Microsoft Office PowerPoint</Application>
  <PresentationFormat>On-screen Show (16:9)</PresentationFormat>
  <Paragraphs>193</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Source Sans Pro</vt:lpstr>
      <vt:lpstr>Cambria Math</vt:lpstr>
      <vt:lpstr>Wingdings</vt:lpstr>
      <vt:lpstr>Oswald</vt:lpstr>
      <vt:lpstr>Arial</vt:lpstr>
      <vt:lpstr>CenturySchL-Roma</vt:lpstr>
      <vt:lpstr>CenturySchL-Bold</vt:lpstr>
      <vt:lpstr>Quince template</vt:lpstr>
      <vt:lpstr>Data structures</vt:lpstr>
      <vt:lpstr>ASCII Table</vt:lpstr>
      <vt:lpstr>PowerPoint Presentation</vt:lpstr>
      <vt:lpstr>PowerPoint Presentation</vt:lpstr>
      <vt:lpstr>PowerPoint Presentation</vt:lpstr>
      <vt:lpstr>PowerPoint Presentation</vt:lpstr>
      <vt:lpstr>PowerPoint Presentation</vt:lpstr>
      <vt:lpstr>STL  (Standard template library)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Ahmed Tarek Fawzy Ibrahem</cp:lastModifiedBy>
  <cp:revision>27</cp:revision>
  <dcterms:modified xsi:type="dcterms:W3CDTF">2022-03-18T15:10:21Z</dcterms:modified>
</cp:coreProperties>
</file>