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316" r:id="rId4"/>
    <p:sldId id="328" r:id="rId5"/>
    <p:sldId id="330" r:id="rId6"/>
    <p:sldId id="329" r:id="rId7"/>
    <p:sldId id="307" r:id="rId8"/>
    <p:sldId id="317" r:id="rId9"/>
    <p:sldId id="331" r:id="rId10"/>
    <p:sldId id="332" r:id="rId11"/>
    <p:sldId id="320" r:id="rId12"/>
    <p:sldId id="333" r:id="rId13"/>
    <p:sldId id="334" r:id="rId14"/>
    <p:sldId id="335" r:id="rId15"/>
    <p:sldId id="337" r:id="rId16"/>
    <p:sldId id="336" r:id="rId17"/>
    <p:sldId id="338" r:id="rId18"/>
    <p:sldId id="315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Oswald" panose="00000500000000000000" pitchFamily="2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000"/>
    <a:srgbClr val="44DBF8"/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7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77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992352" y="3085171"/>
            <a:ext cx="6465924" cy="1438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FED57-53D8-410A-A55D-E1C9E34C1BFA}"/>
              </a:ext>
            </a:extLst>
          </p:cNvPr>
          <p:cNvSpPr txBox="1"/>
          <p:nvPr/>
        </p:nvSpPr>
        <p:spPr>
          <a:xfrm>
            <a:off x="1139483" y="3542588"/>
            <a:ext cx="275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Prepared by</a:t>
            </a:r>
          </a:p>
          <a:p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Ahmed Tarek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BE8DA-7F0D-413B-ACF2-377180F97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B3F7CDD3-C0EA-46CF-9B6B-E50920166D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Functions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graphicFrame>
        <p:nvGraphicFramePr>
          <p:cNvPr id="4" name="Google Shape;579;p25">
            <a:extLst>
              <a:ext uri="{FF2B5EF4-FFF2-40B4-BE49-F238E27FC236}">
                <a16:creationId xmlns:a16="http://schemas.microsoft.com/office/drawing/2014/main" id="{CC499772-7608-4302-9C52-927574C5B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94921"/>
              </p:ext>
            </p:extLst>
          </p:nvPr>
        </p:nvGraphicFramePr>
        <p:xfrm>
          <a:off x="770206" y="1096040"/>
          <a:ext cx="7603587" cy="2796676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316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873">
                  <a:extLst>
                    <a:ext uri="{9D8B030D-6E8A-4147-A177-3AD203B41FA5}">
                      <a16:colId xmlns:a16="http://schemas.microsoft.com/office/drawing/2014/main" val="4248658093"/>
                    </a:ext>
                  </a:extLst>
                </a:gridCol>
              </a:tblGrid>
              <a:tr h="4059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Function </a:t>
                      </a:r>
                      <a:endParaRPr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Meaning </a:t>
                      </a:r>
                      <a:endParaRPr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Oswald" panose="00000500000000000000" pitchFamily="2" charset="0"/>
                        </a:rPr>
                        <a:t>empty()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Returns whether the map is empty.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erase(iterator position)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Removes the element at the position pointed by the iterator.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42775"/>
                  </a:ext>
                </a:extLst>
              </a:tr>
              <a:tr h="374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erase(const g)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Removes the 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key-value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 ‘g’ from the map.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760624"/>
                  </a:ext>
                </a:extLst>
              </a:tr>
              <a:tr h="378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vec.clear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()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 Removes all the elements from the map.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87413"/>
                  </a:ext>
                </a:extLst>
              </a:tr>
              <a:tr h="4161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mp.size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()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Returns the number of elements in the Map.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41055"/>
                  </a:ext>
                </a:extLst>
              </a:tr>
              <a:tr h="450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Oswald" panose="00000500000000000000" pitchFamily="2" charset="0"/>
                        </a:rPr>
                        <a:t>mp.Begin</a:t>
                      </a:r>
                      <a:r>
                        <a:rPr lang="en-US" sz="1600" dirty="0">
                          <a:latin typeface="Oswald" panose="00000500000000000000" pitchFamily="2" charset="0"/>
                        </a:rPr>
                        <a:t>() , </a:t>
                      </a:r>
                      <a:r>
                        <a:rPr lang="en-US" sz="1600" dirty="0" err="1">
                          <a:latin typeface="Oswald" panose="00000500000000000000" pitchFamily="2" charset="0"/>
                        </a:rPr>
                        <a:t>mp.End</a:t>
                      </a:r>
                      <a:r>
                        <a:rPr lang="en-US" sz="1600" dirty="0">
                          <a:latin typeface="Oswald" panose="00000500000000000000" pitchFamily="2" charset="0"/>
                        </a:rPr>
                        <a:t>()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Returns an iterator pointing to the first element in the map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2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0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61C0E-C90C-439A-B505-71245204F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1EE5BA8-A022-49E0-8032-15FCA6FC34F1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97828C5-0BBA-475B-8D6D-14488A6D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07313"/>
              </p:ext>
            </p:extLst>
          </p:nvPr>
        </p:nvGraphicFramePr>
        <p:xfrm>
          <a:off x="2443089" y="1453173"/>
          <a:ext cx="4257821" cy="13512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257821">
                  <a:extLst>
                    <a:ext uri="{9D8B030D-6E8A-4147-A177-3AD203B41FA5}">
                      <a16:colId xmlns:a16="http://schemas.microsoft.com/office/drawing/2014/main" val="245893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https://codeforces.com/contest/45/problem/A</a:t>
                      </a:r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7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https://codeforces.com/contest/1619/problem/B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https://codeforces.com/contest/274/problem/A</a:t>
                      </a:r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https://codeforces.com/contest/1005/problem/C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325665"/>
                  </a:ext>
                </a:extLst>
              </a:tr>
            </a:tbl>
          </a:graphicData>
        </a:graphic>
      </p:graphicFrame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C0CA0A9C-2C84-40EF-B565-66B2659C90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Problems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976510" y="2984118"/>
            <a:ext cx="580065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baseline="0" dirty="0">
                <a:latin typeface="Oswald" panose="00000500000000000000" pitchFamily="2" charset="0"/>
              </a:rPr>
              <a:t>SET (Binary Search Tree)</a:t>
            </a:r>
            <a:endParaRPr lang="en-US" dirty="0"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968283" y="4077864"/>
            <a:ext cx="5043267" cy="543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0" i="0" dirty="0">
                <a:solidFill>
                  <a:srgbClr val="FFFFFF"/>
                </a:solidFill>
                <a:effectLst/>
                <a:latin typeface="urw-din"/>
              </a:rPr>
              <a:t>Set is a C++ STL container used to store the unique elements</a:t>
            </a:r>
            <a:endParaRPr sz="16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523950" y="36214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47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A1A9D8-AACF-4E2D-AA9F-C7ECD82B3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637327C2-7141-4019-8BBA-A87067113A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Definition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FAE20-9E7E-41A7-80A4-ADE65B0696CD}"/>
              </a:ext>
            </a:extLst>
          </p:cNvPr>
          <p:cNvSpPr txBox="1"/>
          <p:nvPr/>
        </p:nvSpPr>
        <p:spPr>
          <a:xfrm>
            <a:off x="654147" y="1213822"/>
            <a:ext cx="769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Oswald" panose="00000500000000000000" pitchFamily="2" charset="0"/>
              </a:rPr>
              <a:t>Set</a:t>
            </a:r>
            <a:r>
              <a:rPr lang="en-US" sz="1800" dirty="0">
                <a:latin typeface="Oswald" panose="00000500000000000000" pitchFamily="2" charset="0"/>
              </a:rPr>
              <a:t> is a  C++ STL container used to store the </a:t>
            </a:r>
            <a:r>
              <a:rPr lang="en-US" sz="1800" b="1" dirty="0">
                <a:solidFill>
                  <a:srgbClr val="FF0000"/>
                </a:solidFill>
                <a:latin typeface="Oswald" panose="00000500000000000000" pitchFamily="2" charset="0"/>
              </a:rPr>
              <a:t>unique</a:t>
            </a:r>
            <a:r>
              <a:rPr lang="en-US" sz="1800" dirty="0">
                <a:latin typeface="Oswald" panose="00000500000000000000" pitchFamily="2" charset="0"/>
              </a:rPr>
              <a:t> elements, and all the elements are </a:t>
            </a:r>
            <a:r>
              <a:rPr lang="en-US" sz="1800" b="1" dirty="0">
                <a:solidFill>
                  <a:srgbClr val="FF0000"/>
                </a:solidFill>
                <a:latin typeface="Oswald" panose="00000500000000000000" pitchFamily="2" charset="0"/>
              </a:rPr>
              <a:t>stored</a:t>
            </a:r>
            <a:r>
              <a:rPr lang="en-US" sz="1800" dirty="0">
                <a:latin typeface="Oswald" panose="00000500000000000000" pitchFamily="2" charset="0"/>
              </a:rPr>
              <a:t> in a sorted manner.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5ADC3-161A-43EA-86A3-8542D880943F}"/>
              </a:ext>
            </a:extLst>
          </p:cNvPr>
          <p:cNvSpPr txBox="1"/>
          <p:nvPr/>
        </p:nvSpPr>
        <p:spPr>
          <a:xfrm>
            <a:off x="654147" y="2206198"/>
            <a:ext cx="749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Oswald" panose="00000500000000000000" pitchFamily="2" charset="0"/>
              </a:rPr>
              <a:t>Once the value is stored in the set, it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cannot be modified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swald" panose="00000500000000000000" pitchFamily="2" charset="0"/>
              </a:rPr>
              <a:t>within the set; instead, we can </a:t>
            </a:r>
            <a:r>
              <a:rPr lang="en-US" sz="1800" b="0" i="0" u="sng" dirty="0">
                <a:solidFill>
                  <a:srgbClr val="222222"/>
                </a:solidFill>
                <a:effectLst/>
                <a:latin typeface="Oswald" panose="00000500000000000000" pitchFamily="2" charset="0"/>
              </a:rPr>
              <a:t>remove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swald" panose="00000500000000000000" pitchFamily="2" charset="0"/>
              </a:rPr>
              <a:t> this value and can </a:t>
            </a:r>
            <a:r>
              <a:rPr lang="en-US" sz="1800" b="0" i="0" u="sng" dirty="0">
                <a:solidFill>
                  <a:srgbClr val="222222"/>
                </a:solidFill>
                <a:effectLst/>
                <a:latin typeface="Oswald" panose="00000500000000000000" pitchFamily="2" charset="0"/>
              </a:rPr>
              <a:t>add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swald" panose="00000500000000000000" pitchFamily="2" charset="0"/>
              </a:rPr>
              <a:t> the modified value of the element.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BC714-D952-422A-81F2-8B1661118C29}"/>
              </a:ext>
            </a:extLst>
          </p:cNvPr>
          <p:cNvSpPr txBox="1"/>
          <p:nvPr/>
        </p:nvSpPr>
        <p:spPr>
          <a:xfrm>
            <a:off x="654147" y="3198574"/>
            <a:ext cx="723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Oswald" panose="00000500000000000000" pitchFamily="2" charset="0"/>
              </a:rPr>
              <a:t>Sets are implemented using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Binary search trees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swald" panose="00000500000000000000" pitchFamily="2" charset="0"/>
              </a:rPr>
              <a:t>.</a:t>
            </a:r>
          </a:p>
          <a:p>
            <a:endParaRPr lang="en-US" sz="18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3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D66131-9230-4396-9342-CCC8FE892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EDA51CF2-3B5B-4B97-A140-CB678F5D1F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44DBF8"/>
                </a:solidFill>
                <a:latin typeface="Oswald" panose="00000500000000000000" pitchFamily="2" charset="0"/>
              </a:rPr>
              <a:t>Structure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230DD-ED66-4FA9-8241-318481ED1F3D}"/>
              </a:ext>
            </a:extLst>
          </p:cNvPr>
          <p:cNvSpPr txBox="1"/>
          <p:nvPr/>
        </p:nvSpPr>
        <p:spPr>
          <a:xfrm>
            <a:off x="325265" y="1003572"/>
            <a:ext cx="8493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Oswald" panose="00000500000000000000" pitchFamily="2" charset="0"/>
              </a:rPr>
              <a:t>A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binary search tree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swald" panose="00000500000000000000" pitchFamily="2" charset="0"/>
              </a:rPr>
              <a:t>follows some order to arrange the elements. In a Binary search tree,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E4DC7-ADDF-4A2E-81BE-FF47DDD2C6A3}"/>
              </a:ext>
            </a:extLst>
          </p:cNvPr>
          <p:cNvSpPr txBox="1"/>
          <p:nvPr/>
        </p:nvSpPr>
        <p:spPr>
          <a:xfrm>
            <a:off x="654148" y="1420781"/>
            <a:ext cx="5577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swald" panose="00000500000000000000" pitchFamily="2" charset="0"/>
              </a:rPr>
              <a:t>the value of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left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swald" panose="00000500000000000000" pitchFamily="2" charset="0"/>
              </a:rPr>
              <a:t> node must be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smaller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swald" panose="00000500000000000000" pitchFamily="2" charset="0"/>
              </a:rPr>
              <a:t> than the parent node.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swald" panose="00000500000000000000" pitchFamily="2" charset="0"/>
              </a:rPr>
              <a:t>the value of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right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swald" panose="00000500000000000000" pitchFamily="2" charset="0"/>
              </a:rPr>
              <a:t> node must be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greater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swald" panose="00000500000000000000" pitchFamily="2" charset="0"/>
              </a:rPr>
              <a:t> than the parent node.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D10FE6-0E66-4E8C-ABBE-BA2AFE1D8BF6}"/>
              </a:ext>
            </a:extLst>
          </p:cNvPr>
          <p:cNvSpPr/>
          <p:nvPr/>
        </p:nvSpPr>
        <p:spPr>
          <a:xfrm>
            <a:off x="4283612" y="2207000"/>
            <a:ext cx="576776" cy="584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1374F9-E19F-4002-961E-9C151F0B8E4E}"/>
              </a:ext>
            </a:extLst>
          </p:cNvPr>
          <p:cNvSpPr/>
          <p:nvPr/>
        </p:nvSpPr>
        <p:spPr>
          <a:xfrm>
            <a:off x="5613007" y="2791774"/>
            <a:ext cx="576776" cy="584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6FB11-0EB7-4158-9215-F47E8C1FA9A3}"/>
              </a:ext>
            </a:extLst>
          </p:cNvPr>
          <p:cNvSpPr/>
          <p:nvPr/>
        </p:nvSpPr>
        <p:spPr>
          <a:xfrm>
            <a:off x="2954217" y="2791774"/>
            <a:ext cx="576776" cy="584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7A764D-A718-41D0-A39F-C760958A7154}"/>
              </a:ext>
            </a:extLst>
          </p:cNvPr>
          <p:cNvSpPr/>
          <p:nvPr/>
        </p:nvSpPr>
        <p:spPr>
          <a:xfrm>
            <a:off x="4754881" y="3555150"/>
            <a:ext cx="576776" cy="584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1E4B78-6ED5-4BAF-B3EE-C3B27E6CA219}"/>
              </a:ext>
            </a:extLst>
          </p:cNvPr>
          <p:cNvSpPr/>
          <p:nvPr/>
        </p:nvSpPr>
        <p:spPr>
          <a:xfrm>
            <a:off x="6503962" y="3555149"/>
            <a:ext cx="576776" cy="584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A2FF6-FA3D-4B84-A569-BB1BDC04C64C}"/>
              </a:ext>
            </a:extLst>
          </p:cNvPr>
          <p:cNvSpPr/>
          <p:nvPr/>
        </p:nvSpPr>
        <p:spPr>
          <a:xfrm>
            <a:off x="2063263" y="3577993"/>
            <a:ext cx="576776" cy="584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B75DC8-C497-4ECA-94A4-677C6E4EDCEE}"/>
              </a:ext>
            </a:extLst>
          </p:cNvPr>
          <p:cNvSpPr/>
          <p:nvPr/>
        </p:nvSpPr>
        <p:spPr>
          <a:xfrm>
            <a:off x="3812344" y="3577992"/>
            <a:ext cx="576776" cy="584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85B93B-31AC-4664-96ED-39F6CFA050D4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4860388" y="2499388"/>
            <a:ext cx="837086" cy="378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A3020E-8C5F-443F-AA8E-FE696B263EB7}"/>
              </a:ext>
            </a:extLst>
          </p:cNvPr>
          <p:cNvCxnSpPr>
            <a:stCxn id="8" idx="2"/>
            <a:endCxn id="10" idx="7"/>
          </p:cNvCxnSpPr>
          <p:nvPr/>
        </p:nvCxnSpPr>
        <p:spPr>
          <a:xfrm flipH="1">
            <a:off x="3446526" y="2499388"/>
            <a:ext cx="837086" cy="378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4F6998-9B91-4B4F-8500-276DE214FAA2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6105316" y="3290911"/>
            <a:ext cx="483113" cy="34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B97841-BA6E-4CD8-A84D-744B3A8441FA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5247190" y="3290911"/>
            <a:ext cx="450284" cy="34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EFA1A-A7D4-4C5E-B8D3-6AAF002DC68B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3446526" y="3290911"/>
            <a:ext cx="450285" cy="372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9B5947-BADB-4206-A7C7-05E3E8C43E4F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2555572" y="3290911"/>
            <a:ext cx="483112" cy="372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58D42-F3CC-4E67-9A94-4C18B48A82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C2E50AC9-F577-4E4E-8E14-FE0F934861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44DBF8"/>
                </a:solidFill>
                <a:latin typeface="Oswald" panose="00000500000000000000" pitchFamily="2" charset="0"/>
              </a:rPr>
              <a:t>Structure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34C06-6DDB-41EE-849B-649BD7F56A03}"/>
              </a:ext>
            </a:extLst>
          </p:cNvPr>
          <p:cNvSpPr/>
          <p:nvPr/>
        </p:nvSpPr>
        <p:spPr>
          <a:xfrm>
            <a:off x="2256752" y="1039318"/>
            <a:ext cx="4630496" cy="579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&lt;int&gt; see;</a:t>
            </a: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E3D5713C-A5B4-4065-AA74-BC030965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83556"/>
              </p:ext>
            </p:extLst>
          </p:nvPr>
        </p:nvGraphicFramePr>
        <p:xfrm>
          <a:off x="4144169" y="2571750"/>
          <a:ext cx="754967" cy="6400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4967">
                  <a:extLst>
                    <a:ext uri="{9D8B030D-6E8A-4147-A177-3AD203B41FA5}">
                      <a16:colId xmlns:a16="http://schemas.microsoft.com/office/drawing/2014/main" val="535612337"/>
                    </a:ext>
                  </a:extLst>
                </a:gridCol>
              </a:tblGrid>
              <a:tr h="63490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93957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0E899962-A3C7-4742-A9B3-5C394A4A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85891"/>
              </p:ext>
            </p:extLst>
          </p:nvPr>
        </p:nvGraphicFramePr>
        <p:xfrm>
          <a:off x="4899136" y="2571750"/>
          <a:ext cx="754967" cy="6400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4967">
                  <a:extLst>
                    <a:ext uri="{9D8B030D-6E8A-4147-A177-3AD203B41FA5}">
                      <a16:colId xmlns:a16="http://schemas.microsoft.com/office/drawing/2014/main" val="535612337"/>
                    </a:ext>
                  </a:extLst>
                </a:gridCol>
              </a:tblGrid>
              <a:tr h="6305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93957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65531B11-CA91-4DAE-8511-065B0330C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2932"/>
              </p:ext>
            </p:extLst>
          </p:nvPr>
        </p:nvGraphicFramePr>
        <p:xfrm>
          <a:off x="3389202" y="2571750"/>
          <a:ext cx="754967" cy="6400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4967">
                  <a:extLst>
                    <a:ext uri="{9D8B030D-6E8A-4147-A177-3AD203B41FA5}">
                      <a16:colId xmlns:a16="http://schemas.microsoft.com/office/drawing/2014/main" val="535612337"/>
                    </a:ext>
                  </a:extLst>
                </a:gridCol>
              </a:tblGrid>
              <a:tr h="63490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93957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AD75914B-5D05-48B3-8640-3066F9883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57372"/>
              </p:ext>
            </p:extLst>
          </p:nvPr>
        </p:nvGraphicFramePr>
        <p:xfrm>
          <a:off x="5654103" y="2571750"/>
          <a:ext cx="754967" cy="6400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4967">
                  <a:extLst>
                    <a:ext uri="{9D8B030D-6E8A-4147-A177-3AD203B41FA5}">
                      <a16:colId xmlns:a16="http://schemas.microsoft.com/office/drawing/2014/main" val="535612337"/>
                    </a:ext>
                  </a:extLst>
                </a:gridCol>
              </a:tblGrid>
              <a:tr h="63490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93957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909859BD-9C8D-42E7-AD16-0639216B0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20061"/>
              </p:ext>
            </p:extLst>
          </p:nvPr>
        </p:nvGraphicFramePr>
        <p:xfrm>
          <a:off x="2634235" y="2571750"/>
          <a:ext cx="754967" cy="6400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4967">
                  <a:extLst>
                    <a:ext uri="{9D8B030D-6E8A-4147-A177-3AD203B41FA5}">
                      <a16:colId xmlns:a16="http://schemas.microsoft.com/office/drawing/2014/main" val="535612337"/>
                    </a:ext>
                  </a:extLst>
                </a:gridCol>
              </a:tblGrid>
              <a:tr h="63490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93957"/>
                  </a:ext>
                </a:extLst>
              </a:tr>
            </a:tbl>
          </a:graphicData>
        </a:graphic>
      </p:graphicFrame>
      <p:pic>
        <p:nvPicPr>
          <p:cNvPr id="61" name="Picture 60">
            <a:extLst>
              <a:ext uri="{FF2B5EF4-FFF2-40B4-BE49-F238E27FC236}">
                <a16:creationId xmlns:a16="http://schemas.microsoft.com/office/drawing/2014/main" id="{4CCE7146-2BB9-42F0-8822-82EAF00B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04" y="2559879"/>
            <a:ext cx="4630496" cy="715800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08BEE84-6539-441F-979F-F6F7C991D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70229"/>
              </p:ext>
            </p:extLst>
          </p:nvPr>
        </p:nvGraphicFramePr>
        <p:xfrm>
          <a:off x="3766685" y="2572559"/>
          <a:ext cx="754967" cy="70312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4967">
                  <a:extLst>
                    <a:ext uri="{9D8B030D-6E8A-4147-A177-3AD203B41FA5}">
                      <a16:colId xmlns:a16="http://schemas.microsoft.com/office/drawing/2014/main" val="535612337"/>
                    </a:ext>
                  </a:extLst>
                </a:gridCol>
              </a:tblGrid>
              <a:tr h="703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9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BE8DA-7F0D-413B-ACF2-377180F97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B3F7CDD3-C0EA-46CF-9B6B-E50920166D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Functions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graphicFrame>
        <p:nvGraphicFramePr>
          <p:cNvPr id="4" name="Google Shape;579;p25">
            <a:extLst>
              <a:ext uri="{FF2B5EF4-FFF2-40B4-BE49-F238E27FC236}">
                <a16:creationId xmlns:a16="http://schemas.microsoft.com/office/drawing/2014/main" id="{CC499772-7608-4302-9C52-927574C5B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8979"/>
              </p:ext>
            </p:extLst>
          </p:nvPr>
        </p:nvGraphicFramePr>
        <p:xfrm>
          <a:off x="770206" y="1004600"/>
          <a:ext cx="7603587" cy="3360546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316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873">
                  <a:extLst>
                    <a:ext uri="{9D8B030D-6E8A-4147-A177-3AD203B41FA5}">
                      <a16:colId xmlns:a16="http://schemas.microsoft.com/office/drawing/2014/main" val="4248658093"/>
                    </a:ext>
                  </a:extLst>
                </a:gridCol>
              </a:tblGrid>
              <a:tr h="4059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Function </a:t>
                      </a:r>
                      <a:endParaRPr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Meaning </a:t>
                      </a:r>
                      <a:endParaRPr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Oswald" panose="00000500000000000000" pitchFamily="2" charset="0"/>
                        </a:rPr>
                        <a:t>empty()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Returns whether the set is empty.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insert(const g) 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Adds a new element ‘g’ to the set.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42775"/>
                  </a:ext>
                </a:extLst>
              </a:tr>
              <a:tr h="374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erase(const g) / erase(iterator position) 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Removes the 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key-value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 ‘g’ from the map.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760624"/>
                  </a:ext>
                </a:extLst>
              </a:tr>
              <a:tr h="374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find(const g)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Returns an iterator to the element ‘g’ in the set if found, else returns the iterator to end.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64674"/>
                  </a:ext>
                </a:extLst>
              </a:tr>
              <a:tr h="378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see.clear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()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Removes all the elements from the set.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87413"/>
                  </a:ext>
                </a:extLst>
              </a:tr>
              <a:tr h="4161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see.size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()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Returns the number of elements in the set.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41055"/>
                  </a:ext>
                </a:extLst>
              </a:tr>
              <a:tr h="450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Oswald" panose="00000500000000000000" pitchFamily="2" charset="0"/>
                        </a:rPr>
                        <a:t>see.Begin</a:t>
                      </a:r>
                      <a:r>
                        <a:rPr lang="en-US" sz="1600" dirty="0">
                          <a:latin typeface="Oswald" panose="00000500000000000000" pitchFamily="2" charset="0"/>
                        </a:rPr>
                        <a:t>() , </a:t>
                      </a:r>
                      <a:r>
                        <a:rPr lang="en-US" sz="1600" dirty="0" err="1">
                          <a:latin typeface="Oswald" panose="00000500000000000000" pitchFamily="2" charset="0"/>
                        </a:rPr>
                        <a:t>see.End</a:t>
                      </a:r>
                      <a:r>
                        <a:rPr lang="en-US" sz="1600" dirty="0">
                          <a:latin typeface="Oswald" panose="00000500000000000000" pitchFamily="2" charset="0"/>
                        </a:rPr>
                        <a:t>()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Returns an iterator pointing to the first element in the set</a:t>
                      </a:r>
                      <a:endParaRPr lang="ar-EG" sz="1400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2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35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61C0E-C90C-439A-B505-71245204F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1EE5BA8-A022-49E0-8032-15FCA6FC34F1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97828C5-0BBA-475B-8D6D-14488A6D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19856"/>
              </p:ext>
            </p:extLst>
          </p:nvPr>
        </p:nvGraphicFramePr>
        <p:xfrm>
          <a:off x="2443089" y="1453173"/>
          <a:ext cx="4257821" cy="178816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257821">
                  <a:extLst>
                    <a:ext uri="{9D8B030D-6E8A-4147-A177-3AD203B41FA5}">
                      <a16:colId xmlns:a16="http://schemas.microsoft.com/office/drawing/2014/main" val="245893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https://codeforces.com/contest/1006/problem/C</a:t>
                      </a:r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7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https://codeforces.com/contest/858/problem/B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https://codeforces.com/contest/962/problem/D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98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https://atcoder.jp/contests/abc154/tasks/abc154_c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4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Oswald" panose="00000500000000000000" pitchFamily="2" charset="0"/>
                        </a:rPr>
                        <a:t>https://codeforces.com/contest/1227/problem/B</a:t>
                      </a:r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27101"/>
                  </a:ext>
                </a:extLst>
              </a:tr>
            </a:tbl>
          </a:graphicData>
        </a:graphic>
      </p:graphicFrame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C0CA0A9C-2C84-40EF-B565-66B2659C90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Problems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4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F14E9-1A4F-437C-B3D4-13E3D929C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3" name="Google Shape;719;p35">
            <a:extLst>
              <a:ext uri="{FF2B5EF4-FFF2-40B4-BE49-F238E27FC236}">
                <a16:creationId xmlns:a16="http://schemas.microsoft.com/office/drawing/2014/main" id="{7F221DFD-E02C-497B-9979-D7AC140A3193}"/>
              </a:ext>
            </a:extLst>
          </p:cNvPr>
          <p:cNvSpPr txBox="1">
            <a:spLocks/>
          </p:cNvSpPr>
          <p:nvPr/>
        </p:nvSpPr>
        <p:spPr>
          <a:xfrm>
            <a:off x="1427550" y="984738"/>
            <a:ext cx="6593700" cy="16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0000" dirty="0"/>
              <a:t>THANKS!</a:t>
            </a:r>
          </a:p>
        </p:txBody>
      </p:sp>
      <p:sp>
        <p:nvSpPr>
          <p:cNvPr id="4" name="Google Shape;720;p35">
            <a:extLst>
              <a:ext uri="{FF2B5EF4-FFF2-40B4-BE49-F238E27FC236}">
                <a16:creationId xmlns:a16="http://schemas.microsoft.com/office/drawing/2014/main" id="{6F72E422-174E-4AFB-9878-DCED0B814EB8}"/>
              </a:ext>
            </a:extLst>
          </p:cNvPr>
          <p:cNvSpPr txBox="1">
            <a:spLocks/>
          </p:cNvSpPr>
          <p:nvPr/>
        </p:nvSpPr>
        <p:spPr>
          <a:xfrm>
            <a:off x="1427550" y="2571750"/>
            <a:ext cx="6593700" cy="9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Any questions?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2F5FFF8-C518-423C-BB0F-C4F9CDAC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80757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bg1"/>
                </a:solidFill>
                <a:effectLst/>
                <a:latin typeface="Oswald" panose="00000500000000000000" pitchFamily="2" charset="0"/>
              </a:rPr>
              <a:t>Frequency Array</a:t>
            </a:r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413471" y="4036925"/>
            <a:ext cx="740446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enturySchL-Bold"/>
              </a:rPr>
              <a:t>an array of frequencies according to variate values, which is called the frequency distribution.</a:t>
            </a:r>
            <a:endParaRPr lang="en-US" sz="1600" dirty="0">
              <a:solidFill>
                <a:schemeClr val="bg1"/>
              </a:solidFill>
              <a:latin typeface="CenturySchL-Bold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89660-A95E-461B-892A-43E2E1F7DE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537A1DBC-1F3E-4C1E-A56B-69A469FC823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Definition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CE990-4FBB-458E-A8EB-EB6FAB8A54F4}"/>
              </a:ext>
            </a:extLst>
          </p:cNvPr>
          <p:cNvSpPr txBox="1"/>
          <p:nvPr/>
        </p:nvSpPr>
        <p:spPr>
          <a:xfrm>
            <a:off x="362403" y="973223"/>
            <a:ext cx="82540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A </a:t>
            </a:r>
            <a:r>
              <a:rPr lang="en-US" sz="1600" dirty="0">
                <a:solidFill>
                  <a:srgbClr val="FF0000"/>
                </a:solidFill>
                <a:latin typeface="Oswald" panose="00000500000000000000" pitchFamily="2" charset="0"/>
              </a:rPr>
              <a:t>Frequency array </a:t>
            </a:r>
            <a:r>
              <a:rPr lang="en-US" sz="1600" dirty="0">
                <a:latin typeface="Oswald" panose="00000500000000000000" pitchFamily="2" charset="0"/>
              </a:rPr>
              <a:t>is an array of frequencies according to variate values, that is to say, a frequency distribution. The term “array” is often used for the individual frequency distributions which form the separate rows and columns of a bivariate frequency table.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1476A0-3330-4F56-AE60-D8A6DC966B60}"/>
                  </a:ext>
                </a:extLst>
              </p:cNvPr>
              <p:cNvSpPr txBox="1"/>
              <p:nvPr/>
            </p:nvSpPr>
            <p:spPr>
              <a:xfrm>
                <a:off x="362403" y="1976511"/>
                <a:ext cx="81943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Oswald" panose="00000500000000000000" pitchFamily="2" charset="0"/>
                  </a:rPr>
                  <a:t>We can define frequency array as function</a:t>
                </a:r>
                <a:r>
                  <a:rPr lang="ar-EG" sz="1600" dirty="0">
                    <a:latin typeface="Oswald" panose="00000500000000000000" pitchFamily="2" charset="0"/>
                  </a:rPr>
                  <a:t> </a:t>
                </a:r>
                <a:r>
                  <a:rPr lang="en-US" sz="1600" dirty="0">
                    <a:latin typeface="Oswald" panose="00000500000000000000" pitchFamily="2" charset="0"/>
                  </a:rPr>
                  <a:t>: </a:t>
                </a:r>
              </a:p>
              <a:p>
                <a:endParaRPr lang="ar-EG" sz="1600" dirty="0">
                  <a:latin typeface="Oswald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𝐹𝑟𝑒𝑞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𝑟𝑒𝑝𝑒𝑎𝑡𝑠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𝑎𝑟𝑟𝑎𝑦</m:t>
                      </m:r>
                    </m:oMath>
                  </m:oMathPara>
                </a14:m>
                <a:endParaRPr lang="en-US" sz="16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1476A0-3330-4F56-AE60-D8A6DC966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3" y="1976511"/>
                <a:ext cx="8194372" cy="830997"/>
              </a:xfrm>
              <a:prstGeom prst="rect">
                <a:avLst/>
              </a:prstGeom>
              <a:blipFill>
                <a:blip r:embed="rId2"/>
                <a:stretch>
                  <a:fillRect l="-372" t="-2190"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C061DE-6B91-4928-A59B-6A810DDF6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20433"/>
              </p:ext>
            </p:extLst>
          </p:nvPr>
        </p:nvGraphicFramePr>
        <p:xfrm>
          <a:off x="2095206" y="2979799"/>
          <a:ext cx="4953588" cy="39703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825598">
                  <a:extLst>
                    <a:ext uri="{9D8B030D-6E8A-4147-A177-3AD203B41FA5}">
                      <a16:colId xmlns:a16="http://schemas.microsoft.com/office/drawing/2014/main" val="3545102620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1803758237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1778445483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1027368664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2958077326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1106306249"/>
                    </a:ext>
                  </a:extLst>
                </a:gridCol>
              </a:tblGrid>
              <a:tr h="397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623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F08996-98F9-4F20-BC23-68E9D7EE3243}"/>
                  </a:ext>
                </a:extLst>
              </p:cNvPr>
              <p:cNvSpPr txBox="1"/>
              <p:nvPr/>
            </p:nvSpPr>
            <p:spPr>
              <a:xfrm>
                <a:off x="0" y="3662965"/>
                <a:ext cx="46142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𝐹𝑟𝑒𝑞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F08996-98F9-4F20-BC23-68E9D7EE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62965"/>
                <a:ext cx="4614202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0B96C-A4ED-4BB7-8609-2187EC0FE4E3}"/>
                  </a:ext>
                </a:extLst>
              </p:cNvPr>
              <p:cNvSpPr txBox="1"/>
              <p:nvPr/>
            </p:nvSpPr>
            <p:spPr>
              <a:xfrm>
                <a:off x="4491273" y="3662965"/>
                <a:ext cx="46142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𝐹𝑟𝑒𝑞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0B96C-A4ED-4BB7-8609-2187EC0F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73" y="3662965"/>
                <a:ext cx="4614202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2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ABFD4-6CD9-4946-B9AC-EE106AA943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28150657-305C-43DA-8703-9AAFC39144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44DBF8"/>
                </a:solidFill>
                <a:latin typeface="Oswald" panose="00000500000000000000" pitchFamily="2" charset="0"/>
              </a:rPr>
              <a:t>Structure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F8BFA6-01BE-4A4B-9077-F5D7EBA65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88851"/>
              </p:ext>
            </p:extLst>
          </p:nvPr>
        </p:nvGraphicFramePr>
        <p:xfrm>
          <a:off x="903924" y="1195217"/>
          <a:ext cx="7336152" cy="403664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11346">
                  <a:extLst>
                    <a:ext uri="{9D8B030D-6E8A-4147-A177-3AD203B41FA5}">
                      <a16:colId xmlns:a16="http://schemas.microsoft.com/office/drawing/2014/main" val="2450690784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3063727861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1373769233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3660363324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3530970502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1925927855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572028165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1162294432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4268528536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824134716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84124624"/>
                    </a:ext>
                  </a:extLst>
                </a:gridCol>
                <a:gridCol w="611346">
                  <a:extLst>
                    <a:ext uri="{9D8B030D-6E8A-4147-A177-3AD203B41FA5}">
                      <a16:colId xmlns:a16="http://schemas.microsoft.com/office/drawing/2014/main" val="2717242799"/>
                    </a:ext>
                  </a:extLst>
                </a:gridCol>
              </a:tblGrid>
              <a:tr h="403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7651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571EC7-FC6F-4F45-B318-EB8E0F360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13326"/>
              </p:ext>
            </p:extLst>
          </p:nvPr>
        </p:nvGraphicFramePr>
        <p:xfrm>
          <a:off x="773724" y="2709163"/>
          <a:ext cx="7596552" cy="7416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172374145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776161750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80053516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4260742972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816568572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77686477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97043489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11563235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249110027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958016185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871534428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566972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Indx</a:t>
                      </a:r>
                      <a:endParaRPr lang="en-US" dirty="0"/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2FD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1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93661"/>
                  </a:ext>
                </a:extLst>
              </a:tr>
            </a:tbl>
          </a:graphicData>
        </a:graphic>
      </p:graphicFrame>
      <p:sp>
        <p:nvSpPr>
          <p:cNvPr id="9" name="Arrow: Up 8">
            <a:extLst>
              <a:ext uri="{FF2B5EF4-FFF2-40B4-BE49-F238E27FC236}">
                <a16:creationId xmlns:a16="http://schemas.microsoft.com/office/drawing/2014/main" id="{47F52CD9-674E-4CF5-BD6E-C3D14F04237E}"/>
              </a:ext>
            </a:extLst>
          </p:cNvPr>
          <p:cNvSpPr/>
          <p:nvPr/>
        </p:nvSpPr>
        <p:spPr>
          <a:xfrm>
            <a:off x="1744394" y="1654618"/>
            <a:ext cx="182880" cy="4994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0EECF4-8406-49EE-B30E-7E89A9D4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25" y="1611256"/>
            <a:ext cx="408863" cy="586127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7AFC603F-B1FE-4AB6-B138-7548C03FAD0A}"/>
              </a:ext>
            </a:extLst>
          </p:cNvPr>
          <p:cNvSpPr/>
          <p:nvPr/>
        </p:nvSpPr>
        <p:spPr>
          <a:xfrm>
            <a:off x="2970628" y="1654617"/>
            <a:ext cx="182880" cy="4994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78A860-96EE-4725-BE4F-21ECA854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36" y="1612075"/>
            <a:ext cx="408863" cy="586127"/>
          </a:xfrm>
          <a:prstGeom prst="rect">
            <a:avLst/>
          </a:prstGeom>
        </p:spPr>
      </p:pic>
      <p:sp>
        <p:nvSpPr>
          <p:cNvPr id="35" name="Arrow: Up 34">
            <a:extLst>
              <a:ext uri="{FF2B5EF4-FFF2-40B4-BE49-F238E27FC236}">
                <a16:creationId xmlns:a16="http://schemas.microsoft.com/office/drawing/2014/main" id="{D38A509B-5BEB-4BEE-B0BE-F2BC550CA0CA}"/>
              </a:ext>
            </a:extLst>
          </p:cNvPr>
          <p:cNvSpPr/>
          <p:nvPr/>
        </p:nvSpPr>
        <p:spPr>
          <a:xfrm>
            <a:off x="1706210" y="1673645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D59E021-E444-4B08-B515-0D2CCA59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50" y="1661270"/>
            <a:ext cx="662997" cy="65663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8BB7996-C562-44B3-91FB-6475650D47BE}"/>
              </a:ext>
            </a:extLst>
          </p:cNvPr>
          <p:cNvSpPr/>
          <p:nvPr/>
        </p:nvSpPr>
        <p:spPr>
          <a:xfrm>
            <a:off x="2235252" y="3115147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2A613B06-D4D6-49D5-BF27-78D6777D3A33}"/>
              </a:ext>
            </a:extLst>
          </p:cNvPr>
          <p:cNvSpPr/>
          <p:nvPr/>
        </p:nvSpPr>
        <p:spPr>
          <a:xfrm>
            <a:off x="2305167" y="1669313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7E84D-3990-4BC3-BBB7-39174C3215D8}"/>
              </a:ext>
            </a:extLst>
          </p:cNvPr>
          <p:cNvSpPr/>
          <p:nvPr/>
        </p:nvSpPr>
        <p:spPr>
          <a:xfrm>
            <a:off x="4725499" y="3115147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72CDF98C-0913-4ACB-A3E2-961C567C9FA5}"/>
              </a:ext>
            </a:extLst>
          </p:cNvPr>
          <p:cNvSpPr/>
          <p:nvPr/>
        </p:nvSpPr>
        <p:spPr>
          <a:xfrm>
            <a:off x="2936395" y="1659479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FD5F29-7B1B-42A0-ABE1-2B3DCD18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18" y="1627744"/>
            <a:ext cx="756216" cy="6566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1637869-36C6-495D-812C-B9CE2E971AF0}"/>
              </a:ext>
            </a:extLst>
          </p:cNvPr>
          <p:cNvSpPr/>
          <p:nvPr/>
        </p:nvSpPr>
        <p:spPr>
          <a:xfrm>
            <a:off x="3480375" y="3115147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24D660A7-7A26-4D8F-A7ED-D772880B7B9A}"/>
              </a:ext>
            </a:extLst>
          </p:cNvPr>
          <p:cNvSpPr/>
          <p:nvPr/>
        </p:nvSpPr>
        <p:spPr>
          <a:xfrm>
            <a:off x="3579922" y="1673644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F0A711C-E6EA-4186-BB12-95CA64D3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671" y="1625953"/>
            <a:ext cx="756216" cy="65663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D7E82E5-B321-4ECB-A49D-C97310B4C782}"/>
              </a:ext>
            </a:extLst>
          </p:cNvPr>
          <p:cNvSpPr/>
          <p:nvPr/>
        </p:nvSpPr>
        <p:spPr>
          <a:xfrm>
            <a:off x="7908114" y="3115147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7B7D55B7-ED98-4E1E-BB6A-056D6D410AFB}"/>
              </a:ext>
            </a:extLst>
          </p:cNvPr>
          <p:cNvSpPr/>
          <p:nvPr/>
        </p:nvSpPr>
        <p:spPr>
          <a:xfrm>
            <a:off x="4182489" y="1675354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191EDBE-A664-44D1-8228-68AB4E9E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685" y="1645947"/>
            <a:ext cx="1060332" cy="65663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6A8B4D3-F3FC-498D-AB82-68E37B5B25AF}"/>
              </a:ext>
            </a:extLst>
          </p:cNvPr>
          <p:cNvSpPr/>
          <p:nvPr/>
        </p:nvSpPr>
        <p:spPr>
          <a:xfrm>
            <a:off x="5970623" y="3106750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2A67210D-56D2-4E2B-A24C-1A20A4080C46}"/>
              </a:ext>
            </a:extLst>
          </p:cNvPr>
          <p:cNvSpPr/>
          <p:nvPr/>
        </p:nvSpPr>
        <p:spPr>
          <a:xfrm>
            <a:off x="4742292" y="1661270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7D52000-F322-47A7-845D-0A03C2D6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12" y="1636475"/>
            <a:ext cx="1060332" cy="65663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F69EB75-B90A-4F32-94CA-0387D2EE5859}"/>
              </a:ext>
            </a:extLst>
          </p:cNvPr>
          <p:cNvSpPr/>
          <p:nvPr/>
        </p:nvSpPr>
        <p:spPr>
          <a:xfrm>
            <a:off x="6630836" y="3115147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EFF82BE-68C4-4EC7-856F-0CACD026A372}"/>
              </a:ext>
            </a:extLst>
          </p:cNvPr>
          <p:cNvSpPr/>
          <p:nvPr/>
        </p:nvSpPr>
        <p:spPr>
          <a:xfrm>
            <a:off x="5365960" y="1652692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99DFEFE-F8A4-4667-B1D4-70369B02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76" y="1648762"/>
            <a:ext cx="1014126" cy="65663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2A5C4C3-96E8-4064-A559-279399728203}"/>
              </a:ext>
            </a:extLst>
          </p:cNvPr>
          <p:cNvSpPr/>
          <p:nvPr/>
        </p:nvSpPr>
        <p:spPr>
          <a:xfrm>
            <a:off x="4766050" y="3115146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CFF1F28F-25DC-46DD-B730-B0CED1BCA12F}"/>
              </a:ext>
            </a:extLst>
          </p:cNvPr>
          <p:cNvSpPr/>
          <p:nvPr/>
        </p:nvSpPr>
        <p:spPr>
          <a:xfrm>
            <a:off x="5987416" y="1648407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A002A6A-A6FB-403F-BA45-4E96A10C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87" y="1622577"/>
            <a:ext cx="1060331" cy="65663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7179AB8-0F4B-48B3-A524-70BDBE209DB0}"/>
              </a:ext>
            </a:extLst>
          </p:cNvPr>
          <p:cNvSpPr/>
          <p:nvPr/>
        </p:nvSpPr>
        <p:spPr>
          <a:xfrm>
            <a:off x="3488772" y="3101324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2BEC6A33-A972-4571-B5A8-E84BFF309DC0}"/>
              </a:ext>
            </a:extLst>
          </p:cNvPr>
          <p:cNvSpPr/>
          <p:nvPr/>
        </p:nvSpPr>
        <p:spPr>
          <a:xfrm>
            <a:off x="6576026" y="1643809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4DD0811-8F00-45A7-916F-431FD2A7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04" y="1622578"/>
            <a:ext cx="1060331" cy="65663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786B38B-CBBD-4509-90B5-E54509D04CD4}"/>
              </a:ext>
            </a:extLst>
          </p:cNvPr>
          <p:cNvSpPr/>
          <p:nvPr/>
        </p:nvSpPr>
        <p:spPr>
          <a:xfrm>
            <a:off x="2212894" y="3125754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6" name="Arrow: Up 65">
            <a:extLst>
              <a:ext uri="{FF2B5EF4-FFF2-40B4-BE49-F238E27FC236}">
                <a16:creationId xmlns:a16="http://schemas.microsoft.com/office/drawing/2014/main" id="{01374CB2-9868-4C81-8A66-2715F8F902F1}"/>
              </a:ext>
            </a:extLst>
          </p:cNvPr>
          <p:cNvSpPr/>
          <p:nvPr/>
        </p:nvSpPr>
        <p:spPr>
          <a:xfrm>
            <a:off x="7194085" y="1652692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19FBDC0-802A-4229-B466-5D5961B4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095" y="1627744"/>
            <a:ext cx="1060331" cy="656633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A2BFFCC-7A7F-4ED9-B1F2-68F46213A5F3}"/>
              </a:ext>
            </a:extLst>
          </p:cNvPr>
          <p:cNvSpPr/>
          <p:nvPr/>
        </p:nvSpPr>
        <p:spPr>
          <a:xfrm>
            <a:off x="6029605" y="3106748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B52521F1-579C-443E-9057-B1AE19A43A51}"/>
              </a:ext>
            </a:extLst>
          </p:cNvPr>
          <p:cNvSpPr/>
          <p:nvPr/>
        </p:nvSpPr>
        <p:spPr>
          <a:xfrm>
            <a:off x="7813825" y="1679982"/>
            <a:ext cx="244326" cy="499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70486CD-707A-4C8E-A5A9-8BC6231FC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91" y="1611256"/>
            <a:ext cx="1060331" cy="65663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EE88863-5D8F-493D-8BCB-EF118F08B7CB}"/>
              </a:ext>
            </a:extLst>
          </p:cNvPr>
          <p:cNvSpPr/>
          <p:nvPr/>
        </p:nvSpPr>
        <p:spPr>
          <a:xfrm>
            <a:off x="2225926" y="3106749"/>
            <a:ext cx="277912" cy="286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824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2" grpId="0" animBg="1"/>
      <p:bldP spid="63" grpId="0" animBg="1"/>
      <p:bldP spid="65" grpId="0" animBg="1"/>
      <p:bldP spid="66" grpId="0" animBg="1"/>
      <p:bldP spid="68" grpId="0" animBg="1"/>
      <p:bldP spid="69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AF7A0-CF6F-4A3F-9F9C-344827CA44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Google Shape;579;p25">
                <a:extLst>
                  <a:ext uri="{FF2B5EF4-FFF2-40B4-BE49-F238E27FC236}">
                    <a16:creationId xmlns:a16="http://schemas.microsoft.com/office/drawing/2014/main" id="{A236E75A-64A1-4BF9-81C3-7217CB0FED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9622451"/>
                  </p:ext>
                </p:extLst>
              </p:nvPr>
            </p:nvGraphicFramePr>
            <p:xfrm>
              <a:off x="1072662" y="1326313"/>
              <a:ext cx="6998676" cy="2061473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34810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17602">
                      <a:extLst>
                        <a:ext uri="{9D8B030D-6E8A-4147-A177-3AD203B41FA5}">
                          <a16:colId xmlns:a16="http://schemas.microsoft.com/office/drawing/2014/main" val="4248658093"/>
                        </a:ext>
                      </a:extLst>
                    </a:gridCol>
                  </a:tblGrid>
                  <a:tr h="3891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u="none" strike="noStrike" cap="none" baseline="0" dirty="0">
                              <a:solidFill>
                                <a:schemeClr val="tx1"/>
                              </a:solidFill>
                              <a:latin typeface="Oswald" panose="00000500000000000000" pitchFamily="2" charset="0"/>
                              <a:ea typeface="Arial"/>
                              <a:cs typeface="Arial"/>
                              <a:sym typeface="Arial"/>
                            </a:rPr>
                            <a:t>Pros 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Oswald" panose="00000500000000000000" pitchFamily="2" charset="0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Oswald" panose="00000500000000000000" pitchFamily="2" charset="0"/>
                              <a:ea typeface="Source Sans Pro"/>
                              <a:cs typeface="Source Sans Pro"/>
                              <a:sym typeface="Source Sans Pro"/>
                            </a:rPr>
                            <a:t>Cons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Oswald" panose="00000500000000000000" pitchFamily="2" charset="0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819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Answer for each query in const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𝑂</m:t>
                              </m:r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(1)</m:t>
                              </m:r>
                            </m:oMath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We use huge memory</a:t>
                          </a:r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93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 less than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 we can create frequency array</a:t>
                          </a: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 greater than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 we </a:t>
                          </a:r>
                          <a:r>
                            <a:rPr lang="en-US" sz="1600" b="0" u="sng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can not 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create frequency array</a:t>
                          </a: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1342775"/>
                      </a:ext>
                    </a:extLst>
                  </a:tr>
                  <a:tr h="4093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To build array you need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𝑂</m:t>
                              </m:r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𝑁</m:t>
                              </m:r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)</m:t>
                              </m:r>
                            </m:oMath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  <a:cs typeface="Arial"/>
                              <a:sym typeface="Arial"/>
                            </a:rPr>
                            <a:t>To built array you need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u="none" strike="noStrike" cap="non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𝑀</m:t>
                              </m:r>
                              <m:r>
                                <a:rPr lang="en-US" sz="1600" b="0" i="1" u="none" strike="noStrike" cap="non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1" u="none" strike="noStrike" cap="non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max</m:t>
                              </m:r>
                              <m:r>
                                <a:rPr lang="en-US" sz="1600" b="0" i="1" u="none" strike="noStrike" cap="non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600" b="0" i="1" u="none" strike="noStrike" cap="non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u="none" strike="noStrike" cap="non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u="none" strike="noStrike" cap="non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))</m:t>
                              </m:r>
                            </m:oMath>
                          </a14:m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67606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Google Shape;579;p25">
                <a:extLst>
                  <a:ext uri="{FF2B5EF4-FFF2-40B4-BE49-F238E27FC236}">
                    <a16:creationId xmlns:a16="http://schemas.microsoft.com/office/drawing/2014/main" id="{A236E75A-64A1-4BF9-81C3-7217CB0FED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9622451"/>
                  </p:ext>
                </p:extLst>
              </p:nvPr>
            </p:nvGraphicFramePr>
            <p:xfrm>
              <a:off x="1072662" y="1326313"/>
              <a:ext cx="6998676" cy="2061473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34810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17602">
                      <a:extLst>
                        <a:ext uri="{9D8B030D-6E8A-4147-A177-3AD203B41FA5}">
                          <a16:colId xmlns:a16="http://schemas.microsoft.com/office/drawing/2014/main" val="4248658093"/>
                        </a:ext>
                      </a:extLst>
                    </a:gridCol>
                  </a:tblGrid>
                  <a:tr h="3891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u="none" strike="noStrike" cap="none" baseline="0" dirty="0">
                              <a:solidFill>
                                <a:schemeClr val="tx1"/>
                              </a:solidFill>
                              <a:latin typeface="Oswald" panose="00000500000000000000" pitchFamily="2" charset="0"/>
                              <a:ea typeface="Arial"/>
                              <a:cs typeface="Arial"/>
                              <a:sym typeface="Arial"/>
                            </a:rPr>
                            <a:t>Pros 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Oswald" panose="00000500000000000000" pitchFamily="2" charset="0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Oswald" panose="00000500000000000000" pitchFamily="2" charset="0"/>
                              <a:ea typeface="Source Sans Pro"/>
                              <a:cs typeface="Source Sans Pro"/>
                              <a:sym typeface="Source Sans Pro"/>
                            </a:rPr>
                            <a:t>Cons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Oswald" panose="00000500000000000000" pitchFamily="2" charset="0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8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524" t="-63810" r="-102098" b="-16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We use huge memory</a:t>
                          </a:r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8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524" t="-166990" r="-102098" b="-71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9481" t="-166990" r="-1038" b="-718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1342775"/>
                      </a:ext>
                    </a:extLst>
                  </a:tr>
                  <a:tr h="40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524" t="-410448" r="-102098" b="-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9481" t="-410448" r="-1038" b="-10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7606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9F9A258F-6829-4B1D-8214-81FF1DDDA6B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44DBF8"/>
                </a:solidFill>
                <a:latin typeface="Oswald" panose="00000500000000000000" pitchFamily="2" charset="0"/>
              </a:rPr>
              <a:t>Pros and Cons </a:t>
            </a:r>
          </a:p>
        </p:txBody>
      </p:sp>
    </p:spTree>
    <p:extLst>
      <p:ext uri="{BB962C8B-B14F-4D97-AF65-F5344CB8AC3E}">
        <p14:creationId xmlns:p14="http://schemas.microsoft.com/office/powerpoint/2010/main" val="30107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61C0E-C90C-439A-B505-71245204F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1EE5BA8-A022-49E0-8032-15FCA6FC34F1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97828C5-0BBA-475B-8D6D-14488A6D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87591"/>
              </p:ext>
            </p:extLst>
          </p:nvPr>
        </p:nvGraphicFramePr>
        <p:xfrm>
          <a:off x="2443089" y="1353680"/>
          <a:ext cx="4257821" cy="178816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257821">
                  <a:extLst>
                    <a:ext uri="{9D8B030D-6E8A-4147-A177-3AD203B41FA5}">
                      <a16:colId xmlns:a16="http://schemas.microsoft.com/office/drawing/2014/main" val="245893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https://codeforces.com/contest/777/problem/B</a:t>
                      </a:r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7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https://codeforces.com/contest/864/problem/D</a:t>
                      </a:r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https://codeforces.com/contest/651/problem/B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https://codeforces.com/contest/1451/problem/C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2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https://codeforces.com/contest/1623/problem/B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32441"/>
                  </a:ext>
                </a:extLst>
              </a:tr>
            </a:tbl>
          </a:graphicData>
        </a:graphic>
      </p:graphicFrame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C0CA0A9C-2C84-40EF-B565-66B2659C90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Problems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3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976510" y="2984118"/>
            <a:ext cx="580065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baseline="0" dirty="0">
                <a:latin typeface="Oswald" panose="00000500000000000000" pitchFamily="2" charset="0"/>
              </a:rPr>
              <a:t>Hashing (MAP)</a:t>
            </a:r>
            <a:endParaRPr lang="en-US" dirty="0"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53219" y="4077864"/>
            <a:ext cx="7758332" cy="543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0" i="0" dirty="0">
                <a:solidFill>
                  <a:srgbClr val="FFFFFF"/>
                </a:solidFill>
                <a:effectLst/>
                <a:latin typeface="urw-din"/>
              </a:rPr>
              <a:t>Hashing is a technique or process of mapping keys, values into the hash table by using a hash function</a:t>
            </a:r>
            <a:r>
              <a:rPr lang="en-US" sz="1600" b="0" i="0" u="none" strike="noStrike" baseline="0" dirty="0">
                <a:latin typeface="CenturySchL-Roma"/>
              </a:rPr>
              <a:t>.</a:t>
            </a:r>
            <a:endParaRPr sz="16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523950" y="36214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39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01BE4-796C-4E0D-ACA5-49CB3CFCC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2ECD18BB-E96B-4DE7-9569-94CFDF8E0B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Definition 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28B52-D5BA-476E-9BCE-50FE95B9BDDD}"/>
              </a:ext>
            </a:extLst>
          </p:cNvPr>
          <p:cNvSpPr txBox="1"/>
          <p:nvPr/>
        </p:nvSpPr>
        <p:spPr>
          <a:xfrm>
            <a:off x="703384" y="944694"/>
            <a:ext cx="7434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Hashing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 is a technique to convert a range of key values into a range of indexes of an array</a:t>
            </a:r>
            <a:endParaRPr lang="en-US" sz="1600" dirty="0"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6EB4D9-8D2B-4075-992A-5126B2837480}"/>
                  </a:ext>
                </a:extLst>
              </p:cNvPr>
              <p:cNvSpPr txBox="1"/>
              <p:nvPr/>
            </p:nvSpPr>
            <p:spPr>
              <a:xfrm>
                <a:off x="703384" y="1524504"/>
                <a:ext cx="769502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Oswald" panose="00000500000000000000" pitchFamily="2" charset="0"/>
                  </a:rPr>
                  <a:t>We can define Hash function as</a:t>
                </a:r>
                <a:r>
                  <a:rPr lang="ar-EG" sz="1600" dirty="0">
                    <a:latin typeface="Oswald" panose="00000500000000000000" pitchFamily="2" charset="0"/>
                  </a:rPr>
                  <a:t> </a:t>
                </a:r>
                <a:r>
                  <a:rPr lang="en-US" sz="1600" dirty="0">
                    <a:latin typeface="Oswald" panose="00000500000000000000" pitchFamily="2" charset="0"/>
                  </a:rPr>
                  <a:t>: </a:t>
                </a:r>
              </a:p>
              <a:p>
                <a:endParaRPr lang="ar-EG" sz="1600" dirty="0">
                  <a:latin typeface="Oswald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𝐻𝑎𝑠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sz="16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6EB4D9-8D2B-4075-992A-5126B283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4" y="1524504"/>
                <a:ext cx="7695028" cy="830997"/>
              </a:xfrm>
              <a:prstGeom prst="rect">
                <a:avLst/>
              </a:prstGeom>
              <a:blipFill>
                <a:blip r:embed="rId2"/>
                <a:stretch>
                  <a:fillRect l="-396" t="-2206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AAC9D1-DD9D-40C2-8E14-6690CB10B160}"/>
              </a:ext>
            </a:extLst>
          </p:cNvPr>
          <p:cNvSpPr/>
          <p:nvPr/>
        </p:nvSpPr>
        <p:spPr>
          <a:xfrm>
            <a:off x="1062110" y="2591785"/>
            <a:ext cx="1561514" cy="30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Key_1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8A06A4-06D6-4FAE-AF3D-12C9917B5272}"/>
              </a:ext>
            </a:extLst>
          </p:cNvPr>
          <p:cNvSpPr/>
          <p:nvPr/>
        </p:nvSpPr>
        <p:spPr>
          <a:xfrm>
            <a:off x="1060018" y="3132267"/>
            <a:ext cx="1561514" cy="30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Key_2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7DDD7C-A6B5-4D6F-A6A6-7E3ADC2A2B09}"/>
              </a:ext>
            </a:extLst>
          </p:cNvPr>
          <p:cNvSpPr/>
          <p:nvPr/>
        </p:nvSpPr>
        <p:spPr>
          <a:xfrm>
            <a:off x="1060715" y="3675803"/>
            <a:ext cx="1561514" cy="30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Key_3</a:t>
            </a:r>
          </a:p>
        </p:txBody>
      </p:sp>
      <p:graphicFrame>
        <p:nvGraphicFramePr>
          <p:cNvPr id="14" name="Google Shape;579;p25">
            <a:extLst>
              <a:ext uri="{FF2B5EF4-FFF2-40B4-BE49-F238E27FC236}">
                <a16:creationId xmlns:a16="http://schemas.microsoft.com/office/drawing/2014/main" id="{2BE78651-01D2-48F5-BA2A-C84CF832B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107336"/>
              </p:ext>
            </p:extLst>
          </p:nvPr>
        </p:nvGraphicFramePr>
        <p:xfrm>
          <a:off x="6231259" y="2317848"/>
          <a:ext cx="2047578" cy="166111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01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132">
                  <a:extLst>
                    <a:ext uri="{9D8B030D-6E8A-4147-A177-3AD203B41FA5}">
                      <a16:colId xmlns:a16="http://schemas.microsoft.com/office/drawing/2014/main" val="4248658093"/>
                    </a:ext>
                  </a:extLst>
                </a:gridCol>
              </a:tblGrid>
              <a:tr h="3617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index </a:t>
                      </a:r>
                      <a:endParaRPr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Value_1</a:t>
                      </a:r>
                      <a:endParaRPr lang="ar-EG" sz="1200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Value_2</a:t>
                      </a:r>
                      <a:endParaRPr lang="ar-EG" sz="1200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42775"/>
                  </a:ext>
                </a:extLst>
              </a:tr>
              <a:tr h="303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Value_3</a:t>
                      </a:r>
                      <a:endParaRPr lang="ar-EG" sz="1200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760624"/>
                  </a:ext>
                </a:extLst>
              </a:tr>
              <a:tr h="303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Value_3</a:t>
                      </a:r>
                      <a:endParaRPr lang="ar-EG" sz="1200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349357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5C31E01-4B02-405B-9A0B-44C723325DA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23624" y="2744405"/>
            <a:ext cx="3605543" cy="10829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E084864-B65B-4DCE-97F4-73BCF82B75D0}"/>
              </a:ext>
            </a:extLst>
          </p:cNvPr>
          <p:cNvCxnSpPr>
            <a:cxnSpLocks/>
          </p:cNvCxnSpPr>
          <p:nvPr/>
        </p:nvCxnSpPr>
        <p:spPr>
          <a:xfrm>
            <a:off x="2630658" y="3279131"/>
            <a:ext cx="3598509" cy="2307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60F647-0A5E-48B7-BE20-E0077CE1462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622229" y="2893971"/>
            <a:ext cx="3609030" cy="93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1DB607-3D0A-49B9-A84B-96DB33A5C63A}"/>
              </a:ext>
            </a:extLst>
          </p:cNvPr>
          <p:cNvSpPr/>
          <p:nvPr/>
        </p:nvSpPr>
        <p:spPr>
          <a:xfrm>
            <a:off x="3863340" y="2657687"/>
            <a:ext cx="1417320" cy="1133288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20632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6B778-2004-42A3-BF0C-DFCA042EC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66263D15-2D68-44B2-ACE2-2B2E827AADA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44DBF8"/>
                </a:solidFill>
                <a:latin typeface="Oswald" panose="00000500000000000000" pitchFamily="2" charset="0"/>
              </a:rPr>
              <a:t>Structure 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F9F4647-8C54-4D53-98E4-91FAFA9D5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11922"/>
              </p:ext>
            </p:extLst>
          </p:nvPr>
        </p:nvGraphicFramePr>
        <p:xfrm>
          <a:off x="1093762" y="2564704"/>
          <a:ext cx="6956474" cy="929514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993782">
                  <a:extLst>
                    <a:ext uri="{9D8B030D-6E8A-4147-A177-3AD203B41FA5}">
                      <a16:colId xmlns:a16="http://schemas.microsoft.com/office/drawing/2014/main" val="3127744920"/>
                    </a:ext>
                  </a:extLst>
                </a:gridCol>
                <a:gridCol w="993782">
                  <a:extLst>
                    <a:ext uri="{9D8B030D-6E8A-4147-A177-3AD203B41FA5}">
                      <a16:colId xmlns:a16="http://schemas.microsoft.com/office/drawing/2014/main" val="2292667926"/>
                    </a:ext>
                  </a:extLst>
                </a:gridCol>
                <a:gridCol w="1107329">
                  <a:extLst>
                    <a:ext uri="{9D8B030D-6E8A-4147-A177-3AD203B41FA5}">
                      <a16:colId xmlns:a16="http://schemas.microsoft.com/office/drawing/2014/main" val="1471231014"/>
                    </a:ext>
                  </a:extLst>
                </a:gridCol>
                <a:gridCol w="880235">
                  <a:extLst>
                    <a:ext uri="{9D8B030D-6E8A-4147-A177-3AD203B41FA5}">
                      <a16:colId xmlns:a16="http://schemas.microsoft.com/office/drawing/2014/main" val="4149459303"/>
                    </a:ext>
                  </a:extLst>
                </a:gridCol>
                <a:gridCol w="993782">
                  <a:extLst>
                    <a:ext uri="{9D8B030D-6E8A-4147-A177-3AD203B41FA5}">
                      <a16:colId xmlns:a16="http://schemas.microsoft.com/office/drawing/2014/main" val="2166632617"/>
                    </a:ext>
                  </a:extLst>
                </a:gridCol>
                <a:gridCol w="993782">
                  <a:extLst>
                    <a:ext uri="{9D8B030D-6E8A-4147-A177-3AD203B41FA5}">
                      <a16:colId xmlns:a16="http://schemas.microsoft.com/office/drawing/2014/main" val="3154932890"/>
                    </a:ext>
                  </a:extLst>
                </a:gridCol>
                <a:gridCol w="993782">
                  <a:extLst>
                    <a:ext uri="{9D8B030D-6E8A-4147-A177-3AD203B41FA5}">
                      <a16:colId xmlns:a16="http://schemas.microsoft.com/office/drawing/2014/main" val="878042362"/>
                    </a:ext>
                  </a:extLst>
                </a:gridCol>
              </a:tblGrid>
              <a:tr h="4347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Value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“C++”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“Kotlin”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“Mobile app”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“OS”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“Programming”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“WEB”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57230"/>
                  </a:ext>
                </a:extLst>
              </a:tr>
              <a:tr h="4113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931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9196AC-E7CD-4151-91C3-817F1D6658FB}"/>
              </a:ext>
            </a:extLst>
          </p:cNvPr>
          <p:cNvSpPr txBox="1"/>
          <p:nvPr/>
        </p:nvSpPr>
        <p:spPr>
          <a:xfrm>
            <a:off x="752622" y="837261"/>
            <a:ext cx="749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In map we use </a:t>
            </a:r>
            <a:r>
              <a:rPr lang="en-US" sz="1600" dirty="0">
                <a:solidFill>
                  <a:srgbClr val="FF0000"/>
                </a:solidFill>
                <a:latin typeface="Oswald" panose="00000500000000000000" pitchFamily="2" charset="0"/>
              </a:rPr>
              <a:t>key value </a:t>
            </a:r>
            <a:r>
              <a:rPr lang="en-US" sz="1600" dirty="0">
                <a:latin typeface="Oswald" panose="00000500000000000000" pitchFamily="2" charset="0"/>
              </a:rPr>
              <a:t>instead of index in array, Key value may be any basic data type.</a:t>
            </a:r>
          </a:p>
          <a:p>
            <a:r>
              <a:rPr lang="en-US" sz="1600" b="1" dirty="0">
                <a:solidFill>
                  <a:srgbClr val="FF0000"/>
                </a:solidFill>
                <a:latin typeface="Oswald" panose="00000500000000000000" pitchFamily="2" charset="0"/>
              </a:rPr>
              <a:t>Map always sorted on Key value.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1735B-DEF9-4763-8ACA-785674BF0153}"/>
              </a:ext>
            </a:extLst>
          </p:cNvPr>
          <p:cNvSpPr/>
          <p:nvPr/>
        </p:nvSpPr>
        <p:spPr>
          <a:xfrm>
            <a:off x="2256751" y="1742702"/>
            <a:ext cx="4630496" cy="579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 &lt; string , int &gt; </a:t>
            </a:r>
            <a:r>
              <a:rPr lang="en-US" sz="2800" dirty="0" err="1"/>
              <a:t>mp</a:t>
            </a:r>
            <a:r>
              <a:rPr lang="en-US" sz="2800" dirty="0"/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1BDF9-298A-4EBE-A5E4-13599B2F4E9D}"/>
              </a:ext>
            </a:extLst>
          </p:cNvPr>
          <p:cNvSpPr txBox="1"/>
          <p:nvPr/>
        </p:nvSpPr>
        <p:spPr>
          <a:xfrm>
            <a:off x="1603718" y="3736852"/>
            <a:ext cx="234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mp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C++</a:t>
            </a:r>
            <a:r>
              <a:rPr lang="en-US" sz="2000" dirty="0"/>
              <a:t>] =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C0E8D-D89D-46DF-800F-FED708EE7F2A}"/>
              </a:ext>
            </a:extLst>
          </p:cNvPr>
          <p:cNvSpPr txBox="1"/>
          <p:nvPr/>
        </p:nvSpPr>
        <p:spPr>
          <a:xfrm>
            <a:off x="5364481" y="3736852"/>
            <a:ext cx="234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mp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OS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en-US" sz="2000" dirty="0"/>
              <a:t>= 499</a:t>
            </a:r>
          </a:p>
        </p:txBody>
      </p:sp>
    </p:spTree>
    <p:extLst>
      <p:ext uri="{BB962C8B-B14F-4D97-AF65-F5344CB8AC3E}">
        <p14:creationId xmlns:p14="http://schemas.microsoft.com/office/powerpoint/2010/main" val="2999925575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960</Words>
  <Application>Microsoft Office PowerPoint</Application>
  <PresentationFormat>On-screen Show (16:9)</PresentationFormat>
  <Paragraphs>215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Oswald</vt:lpstr>
      <vt:lpstr>Cambria Math</vt:lpstr>
      <vt:lpstr>Wingdings</vt:lpstr>
      <vt:lpstr>Arial</vt:lpstr>
      <vt:lpstr>Source Sans Pro</vt:lpstr>
      <vt:lpstr>CenturySchL-Bold</vt:lpstr>
      <vt:lpstr>CenturySchL-Roma</vt:lpstr>
      <vt:lpstr>urw-din</vt:lpstr>
      <vt:lpstr>Quince template</vt:lpstr>
      <vt:lpstr>Data structures</vt:lpstr>
      <vt:lpstr>Frequency Array</vt:lpstr>
      <vt:lpstr>PowerPoint Presentation</vt:lpstr>
      <vt:lpstr>PowerPoint Presentation</vt:lpstr>
      <vt:lpstr>PowerPoint Presentation</vt:lpstr>
      <vt:lpstr>PowerPoint Presentation</vt:lpstr>
      <vt:lpstr>Hashing (MAP)</vt:lpstr>
      <vt:lpstr>PowerPoint Presentation</vt:lpstr>
      <vt:lpstr>PowerPoint Presentation</vt:lpstr>
      <vt:lpstr>PowerPoint Presentation</vt:lpstr>
      <vt:lpstr>PowerPoint Presentation</vt:lpstr>
      <vt:lpstr>SET (Binary Search Tree)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Ahmed Tarek Fawzy Ibrahem</cp:lastModifiedBy>
  <cp:revision>40</cp:revision>
  <dcterms:modified xsi:type="dcterms:W3CDTF">2022-03-18T15:14:57Z</dcterms:modified>
</cp:coreProperties>
</file>