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319" r:id="rId3"/>
    <p:sldId id="316" r:id="rId4"/>
    <p:sldId id="317" r:id="rId5"/>
    <p:sldId id="318" r:id="rId6"/>
    <p:sldId id="259" r:id="rId7"/>
    <p:sldId id="295" r:id="rId8"/>
    <p:sldId id="261" r:id="rId9"/>
    <p:sldId id="297" r:id="rId10"/>
    <p:sldId id="298" r:id="rId11"/>
    <p:sldId id="299" r:id="rId12"/>
    <p:sldId id="300" r:id="rId13"/>
    <p:sldId id="321" r:id="rId14"/>
    <p:sldId id="307" r:id="rId15"/>
    <p:sldId id="308" r:id="rId16"/>
    <p:sldId id="309" r:id="rId17"/>
    <p:sldId id="310" r:id="rId18"/>
    <p:sldId id="320" r:id="rId19"/>
    <p:sldId id="312" r:id="rId20"/>
    <p:sldId id="302" r:id="rId21"/>
    <p:sldId id="301" r:id="rId22"/>
    <p:sldId id="303" r:id="rId23"/>
    <p:sldId id="304" r:id="rId24"/>
    <p:sldId id="305" r:id="rId25"/>
    <p:sldId id="306" r:id="rId26"/>
    <p:sldId id="313" r:id="rId27"/>
    <p:sldId id="311" r:id="rId28"/>
    <p:sldId id="314" r:id="rId29"/>
    <p:sldId id="315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Oswald" panose="00000500000000000000" pitchFamily="2" charset="0"/>
      <p:regular r:id="rId37"/>
      <p:bold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D7B4"/>
    <a:srgbClr val="44DBF8"/>
    <a:srgbClr val="AF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47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6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5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992352" y="3085171"/>
            <a:ext cx="6465924" cy="1438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Complete Search</a:t>
            </a:r>
            <a:endParaRPr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1979243-43AA-40B7-894A-DF6EB9AD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37" y="3341640"/>
            <a:ext cx="925115" cy="9251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C6ACE-57EB-4613-87C4-B3F2DE8BE6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813DB5D3-5F12-4C4F-86CC-867E48C874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Calculation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BD96D-4545-4195-876D-73326506B8B9}"/>
              </a:ext>
            </a:extLst>
          </p:cNvPr>
          <p:cNvSpPr txBox="1"/>
          <p:nvPr/>
        </p:nvSpPr>
        <p:spPr>
          <a:xfrm>
            <a:off x="267283" y="756637"/>
            <a:ext cx="8714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Oswald" panose="00000500000000000000" pitchFamily="2" charset="0"/>
              </a:rPr>
              <a:t>Phases: </a:t>
            </a:r>
            <a:r>
              <a:rPr lang="en-US" sz="1800" b="0" i="0" u="none" strike="noStrike" baseline="0" dirty="0">
                <a:latin typeface="Oswald" panose="00000500000000000000" pitchFamily="2" charset="0"/>
              </a:rPr>
              <a:t>If the algorithm consists of consecutive phases, the total time complexity is the largest time complexity of a single phase.</a:t>
            </a:r>
            <a:endParaRPr lang="en-US" dirty="0"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D0689-FAAA-4CD9-879C-1D8E3F9BCD29}"/>
                  </a:ext>
                </a:extLst>
              </p:cNvPr>
              <p:cNvSpPr txBox="1"/>
              <p:nvPr/>
            </p:nvSpPr>
            <p:spPr>
              <a:xfrm>
                <a:off x="439615" y="1530945"/>
                <a:ext cx="8264769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For example, the following code consists of three phases with time complexities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Thus, the total time complexity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u="none" strike="noStrike" baseline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D0689-FAAA-4CD9-879C-1D8E3F9BC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15" y="1530945"/>
                <a:ext cx="8264769" cy="669992"/>
              </a:xfrm>
              <a:prstGeom prst="rect">
                <a:avLst/>
              </a:prstGeom>
              <a:blipFill>
                <a:blip r:embed="rId2"/>
                <a:stretch>
                  <a:fillRect l="-590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16031B2-1C31-43DB-A4DC-55B671DBC6F3}"/>
              </a:ext>
            </a:extLst>
          </p:cNvPr>
          <p:cNvSpPr/>
          <p:nvPr/>
        </p:nvSpPr>
        <p:spPr>
          <a:xfrm>
            <a:off x="2934871" y="2349305"/>
            <a:ext cx="3274256" cy="2037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 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Inconsolatazi4-Regular"/>
              </a:rPr>
              <a:t>// code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</a:p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Inconsolatazi4-Regular"/>
            </a:endParaRPr>
          </a:p>
          <a:p>
            <a:pPr algn="l"/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</a:t>
            </a:r>
          </a:p>
          <a:p>
            <a:pPr algn="l"/>
            <a:r>
              <a:rPr lang="nn-NO" sz="1600" dirty="0">
                <a:latin typeface="Inconsolatazi4-Regular"/>
              </a:rPr>
              <a:t>     </a:t>
            </a:r>
            <a:r>
              <a:rPr lang="en-US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en-US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j = 1; j &lt;= n;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Inconsolatazi4-Regular"/>
              </a:rPr>
              <a:t>j++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) { 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Inconsolatazi4-Regular"/>
              </a:rPr>
              <a:t>// 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 }</a:t>
            </a:r>
          </a:p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Inconsolatazi4-Regular"/>
            </a:endParaRPr>
          </a:p>
          <a:p>
            <a:pPr algn="l"/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6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 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Inconsolatazi4-Regular"/>
              </a:rPr>
              <a:t>// 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421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CFC00-A933-4AF7-A432-516C82C911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C2F52B02-3929-456C-83CA-F4AD1F9C3B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Calculation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757F6-1096-432F-8AE2-7CD960DFCF1B}"/>
              </a:ext>
            </a:extLst>
          </p:cNvPr>
          <p:cNvSpPr txBox="1"/>
          <p:nvPr/>
        </p:nvSpPr>
        <p:spPr>
          <a:xfrm>
            <a:off x="485335" y="807240"/>
            <a:ext cx="460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>
                <a:latin typeface="Oswald" panose="00000500000000000000" pitchFamily="2" charset="0"/>
              </a:rPr>
              <a:t>Complexity classes</a:t>
            </a:r>
            <a:endParaRPr lang="en-US" sz="2000" dirty="0">
              <a:latin typeface="Oswald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E2F67-4FF6-49F3-823C-0F46EC81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44" y="1207350"/>
            <a:ext cx="5744912" cy="32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E9951-77E7-401A-B01A-0C6EFB8A0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981FB3A1-EB17-47C9-97B1-CB65F12827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Calculation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79;p25">
                <a:extLst>
                  <a:ext uri="{FF2B5EF4-FFF2-40B4-BE49-F238E27FC236}">
                    <a16:creationId xmlns:a16="http://schemas.microsoft.com/office/drawing/2014/main" id="{C2200824-0BD4-4934-BC7B-B5507AF760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0376722"/>
                  </p:ext>
                </p:extLst>
              </p:nvPr>
            </p:nvGraphicFramePr>
            <p:xfrm>
              <a:off x="2608570" y="945505"/>
              <a:ext cx="3926860" cy="3106408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196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3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56502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input size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required time complexity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09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≤10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𝑛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82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≤20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82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≤500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382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0" u="none" strike="noStrike" cap="none" baseline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  <a:tr h="46625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EG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ar-EG" sz="1600" b="0" i="1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0451946"/>
                      </a:ext>
                    </a:extLst>
                  </a:tr>
                  <a:tr h="466257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EG" sz="1600" b="0" i="1" dirty="0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𝑛</m:t>
                                </m:r>
                                <m:r>
                                  <a:rPr lang="ar-EG" sz="1600" b="0" i="1" dirty="0" smtClean="0">
                                    <a:solidFill>
                                      <a:srgbClr val="3C78D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ource Sans Pro"/>
                                    <a:sym typeface="Source Sans Pro"/>
                                  </a:rPr>
                                  <m:t>≤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3C78D8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ource Sans Pro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5036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79;p25">
                <a:extLst>
                  <a:ext uri="{FF2B5EF4-FFF2-40B4-BE49-F238E27FC236}">
                    <a16:creationId xmlns:a16="http://schemas.microsoft.com/office/drawing/2014/main" id="{C2200824-0BD4-4934-BC7B-B5507AF760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0376722"/>
                  </p:ext>
                </p:extLst>
              </p:nvPr>
            </p:nvGraphicFramePr>
            <p:xfrm>
              <a:off x="2608570" y="945505"/>
              <a:ext cx="3926860" cy="3106408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196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63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2483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input size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required time complexity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0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162121" r="-101858" b="-5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162121" r="-1858" b="-5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274603" r="-101858" b="-45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274603" r="-1858" b="-45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380645" r="-101858" b="-3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380645" r="-1858" b="-35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473016" r="-101858" b="-2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473016" r="-1858" b="-25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  <a:tr h="466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475000" r="-101858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475000" r="-1858" b="-1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451946"/>
                      </a:ext>
                    </a:extLst>
                  </a:tr>
                  <a:tr h="466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929" t="-567532" r="-101858" b="-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929" t="-567532" r="-1858" b="-7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0360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825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F14E9-1A4F-437C-B3D4-13E3D929C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3" name="Google Shape;719;p35">
            <a:extLst>
              <a:ext uri="{FF2B5EF4-FFF2-40B4-BE49-F238E27FC236}">
                <a16:creationId xmlns:a16="http://schemas.microsoft.com/office/drawing/2014/main" id="{7F221DFD-E02C-497B-9979-D7AC140A3193}"/>
              </a:ext>
            </a:extLst>
          </p:cNvPr>
          <p:cNvSpPr txBox="1">
            <a:spLocks/>
          </p:cNvSpPr>
          <p:nvPr/>
        </p:nvSpPr>
        <p:spPr>
          <a:xfrm>
            <a:off x="1275150" y="1635100"/>
            <a:ext cx="6593700" cy="16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0000" dirty="0"/>
              <a:t>Activity!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2F5FFF8-C518-423C-BB0F-C4F9CDAC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80757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baseline="0" dirty="0">
                <a:latin typeface="Oswald" panose="00000500000000000000" pitchFamily="2" charset="0"/>
              </a:rPr>
              <a:t>Sorting</a:t>
            </a:r>
            <a:endParaRPr lang="en-US" dirty="0"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3080824" y="4057602"/>
            <a:ext cx="4865248" cy="543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u="none" strike="noStrike" baseline="0" dirty="0">
                <a:latin typeface="CenturySchL-Roma"/>
              </a:rPr>
              <a:t>Many efficient algorithms use sorting as a subroutine</a:t>
            </a:r>
            <a:endParaRPr sz="16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39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5A6B2-08DE-4E41-9B13-A29BC294DB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989ED2D6-3E67-4FA0-A3E4-A26AFD00B7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Sort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Algorithms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79;p25">
                <a:extLst>
                  <a:ext uri="{FF2B5EF4-FFF2-40B4-BE49-F238E27FC236}">
                    <a16:creationId xmlns:a16="http://schemas.microsoft.com/office/drawing/2014/main" id="{1F773AE8-3FFA-40F0-969F-A6C3A69D81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2086593"/>
                  </p:ext>
                </p:extLst>
              </p:nvPr>
            </p:nvGraphicFramePr>
            <p:xfrm>
              <a:off x="2528174" y="1019908"/>
              <a:ext cx="4087652" cy="2933113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2043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438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9416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Algorithm technique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time complexity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115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1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bubble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sort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insertion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selection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𝑂</m:t>
                                </m:r>
                                <m:r>
                                  <a:rPr lang="en-US" sz="1600" b="0" i="1" u="none" strike="noStrike" cap="non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0" u="none" strike="noStrike" cap="none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quick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 /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u="none" strike="noStrike" cap="non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𝑂</m:t>
                              </m:r>
                              <m:r>
                                <a:rPr lang="en-US" sz="1600" b="0" i="1" u="none" strike="noStrike" cap="none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ar-EG" sz="16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ar-EG" sz="16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i="1" u="none" strike="noStrike" cap="none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0" u="none" strike="noStrike" cap="none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)</m:t>
                              </m:r>
                            </m:oMath>
                          </a14:m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  <a:tr h="5179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Merge sort</a:t>
                          </a:r>
                          <a:endParaRPr lang="ar-EG" sz="1600" b="1" dirty="0">
                            <a:solidFill>
                              <a:srgbClr val="FF0000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 </a:t>
                          </a:r>
                          <a:endParaRPr lang="ar-EG" sz="1600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5036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79;p25">
                <a:extLst>
                  <a:ext uri="{FF2B5EF4-FFF2-40B4-BE49-F238E27FC236}">
                    <a16:creationId xmlns:a16="http://schemas.microsoft.com/office/drawing/2014/main" id="{1F773AE8-3FFA-40F0-969F-A6C3A69D81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2086593"/>
                  </p:ext>
                </p:extLst>
              </p:nvPr>
            </p:nvGraphicFramePr>
            <p:xfrm>
              <a:off x="2528174" y="1019908"/>
              <a:ext cx="4087652" cy="2933113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2043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438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9416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Algorithm technique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time complexity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1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893" t="-158108" r="-101786" b="-4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158108" r="-1786" b="-40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insertion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272857" r="-1786" b="-3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selection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378261" r="-1786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3266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+mj-lt"/>
                              <a:ea typeface="Source Sans Pro"/>
                              <a:cs typeface="Source Sans Pro"/>
                              <a:sym typeface="Source Sans Pro"/>
                            </a:rPr>
                            <a:t>quick sort</a:t>
                          </a:r>
                          <a:endParaRPr sz="1600" b="1" dirty="0">
                            <a:solidFill>
                              <a:schemeClr val="tx1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471429" r="-1786" b="-1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  <a:tr h="5179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FF0000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Merge sort</a:t>
                          </a:r>
                          <a:endParaRPr lang="ar-EG" sz="1600" b="1" dirty="0">
                            <a:solidFill>
                              <a:srgbClr val="FF0000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0893" t="-470588" r="-1786" b="-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0360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924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E4E01-D2F1-40D5-B656-0BF185D3D4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7D73D10F-8784-42AD-BB5D-EE673AFCA6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Merge</a:t>
            </a:r>
            <a:r>
              <a:rPr lang="en-US" sz="40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sort</a:t>
            </a:r>
            <a:endParaRPr lang="ar-EG" sz="4000" b="1" dirty="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E6A17B-C016-4808-9844-6A63AE45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96990"/>
              </p:ext>
            </p:extLst>
          </p:nvPr>
        </p:nvGraphicFramePr>
        <p:xfrm>
          <a:off x="1524000" y="1018052"/>
          <a:ext cx="609600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8392107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723981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004244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881704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3870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172887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459352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96310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84043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A0671322-B06B-4146-9A79-1B72DCEE1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41752"/>
              </p:ext>
            </p:extLst>
          </p:nvPr>
        </p:nvGraphicFramePr>
        <p:xfrm>
          <a:off x="1120725" y="1932451"/>
          <a:ext cx="3048000" cy="374651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09532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148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8858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8306650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9016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6EFBA52-885C-452A-84CA-F5A80C5DA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21026"/>
              </p:ext>
            </p:extLst>
          </p:nvPr>
        </p:nvGraphicFramePr>
        <p:xfrm>
          <a:off x="4975275" y="1936262"/>
          <a:ext cx="304800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09532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148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8858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830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90163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2DEEB262-EA5F-4FD0-A2ED-0E04D49A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7147"/>
              </p:ext>
            </p:extLst>
          </p:nvPr>
        </p:nvGraphicFramePr>
        <p:xfrm>
          <a:off x="773723" y="2749647"/>
          <a:ext cx="1514622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7311">
                  <a:extLst>
                    <a:ext uri="{9D8B030D-6E8A-4147-A177-3AD203B41FA5}">
                      <a16:colId xmlns:a16="http://schemas.microsoft.com/office/drawing/2014/main" val="1608247068"/>
                    </a:ext>
                  </a:extLst>
                </a:gridCol>
                <a:gridCol w="757311">
                  <a:extLst>
                    <a:ext uri="{9D8B030D-6E8A-4147-A177-3AD203B41FA5}">
                      <a16:colId xmlns:a16="http://schemas.microsoft.com/office/drawing/2014/main" val="386062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937"/>
                  </a:ext>
                </a:extLst>
              </a:tr>
            </a:tbl>
          </a:graphicData>
        </a:graphic>
      </p:graphicFrame>
      <p:graphicFrame>
        <p:nvGraphicFramePr>
          <p:cNvPr id="31" name="Table 27">
            <a:extLst>
              <a:ext uri="{FF2B5EF4-FFF2-40B4-BE49-F238E27FC236}">
                <a16:creationId xmlns:a16="http://schemas.microsoft.com/office/drawing/2014/main" id="{933210DA-2867-424F-8971-E6F6CE3B3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50633"/>
              </p:ext>
            </p:extLst>
          </p:nvPr>
        </p:nvGraphicFramePr>
        <p:xfrm>
          <a:off x="2747889" y="2749647"/>
          <a:ext cx="1514622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7311">
                  <a:extLst>
                    <a:ext uri="{9D8B030D-6E8A-4147-A177-3AD203B41FA5}">
                      <a16:colId xmlns:a16="http://schemas.microsoft.com/office/drawing/2014/main" val="1608247068"/>
                    </a:ext>
                  </a:extLst>
                </a:gridCol>
                <a:gridCol w="757311">
                  <a:extLst>
                    <a:ext uri="{9D8B030D-6E8A-4147-A177-3AD203B41FA5}">
                      <a16:colId xmlns:a16="http://schemas.microsoft.com/office/drawing/2014/main" val="386062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937"/>
                  </a:ext>
                </a:extLst>
              </a:tr>
            </a:tbl>
          </a:graphicData>
        </a:graphic>
      </p:graphicFrame>
      <p:graphicFrame>
        <p:nvGraphicFramePr>
          <p:cNvPr id="34" name="Table 27">
            <a:extLst>
              <a:ext uri="{FF2B5EF4-FFF2-40B4-BE49-F238E27FC236}">
                <a16:creationId xmlns:a16="http://schemas.microsoft.com/office/drawing/2014/main" id="{AEB8427E-9D03-4AEA-B549-64688F260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60853"/>
              </p:ext>
            </p:extLst>
          </p:nvPr>
        </p:nvGraphicFramePr>
        <p:xfrm>
          <a:off x="4729089" y="2749647"/>
          <a:ext cx="1514622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7311">
                  <a:extLst>
                    <a:ext uri="{9D8B030D-6E8A-4147-A177-3AD203B41FA5}">
                      <a16:colId xmlns:a16="http://schemas.microsoft.com/office/drawing/2014/main" val="1608247068"/>
                    </a:ext>
                  </a:extLst>
                </a:gridCol>
                <a:gridCol w="757311">
                  <a:extLst>
                    <a:ext uri="{9D8B030D-6E8A-4147-A177-3AD203B41FA5}">
                      <a16:colId xmlns:a16="http://schemas.microsoft.com/office/drawing/2014/main" val="386062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937"/>
                  </a:ext>
                </a:extLst>
              </a:tr>
            </a:tbl>
          </a:graphicData>
        </a:graphic>
      </p:graphicFrame>
      <p:graphicFrame>
        <p:nvGraphicFramePr>
          <p:cNvPr id="35" name="Table 27">
            <a:extLst>
              <a:ext uri="{FF2B5EF4-FFF2-40B4-BE49-F238E27FC236}">
                <a16:creationId xmlns:a16="http://schemas.microsoft.com/office/drawing/2014/main" id="{08E71BE6-7D4E-484B-B898-111BB1B8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24748"/>
              </p:ext>
            </p:extLst>
          </p:nvPr>
        </p:nvGraphicFramePr>
        <p:xfrm>
          <a:off x="6710289" y="2749647"/>
          <a:ext cx="1514622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57311">
                  <a:extLst>
                    <a:ext uri="{9D8B030D-6E8A-4147-A177-3AD203B41FA5}">
                      <a16:colId xmlns:a16="http://schemas.microsoft.com/office/drawing/2014/main" val="1608247068"/>
                    </a:ext>
                  </a:extLst>
                </a:gridCol>
                <a:gridCol w="757311">
                  <a:extLst>
                    <a:ext uri="{9D8B030D-6E8A-4147-A177-3AD203B41FA5}">
                      <a16:colId xmlns:a16="http://schemas.microsoft.com/office/drawing/2014/main" val="386062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93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FF34C-31E3-44DE-8848-BBE4ECADE70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72000" y="1388892"/>
            <a:ext cx="1927275" cy="547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EDC80D-8F2E-4B77-A0D6-21C7408FC0E4}"/>
              </a:ext>
            </a:extLst>
          </p:cNvPr>
          <p:cNvCxnSpPr>
            <a:endCxn id="25" idx="0"/>
          </p:cNvCxnSpPr>
          <p:nvPr/>
        </p:nvCxnSpPr>
        <p:spPr>
          <a:xfrm flipH="1">
            <a:off x="2644725" y="1388892"/>
            <a:ext cx="1927275" cy="54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2041A4-9281-497B-8E03-09CB12C843F1}"/>
              </a:ext>
            </a:extLst>
          </p:cNvPr>
          <p:cNvCxnSpPr>
            <a:endCxn id="35" idx="0"/>
          </p:cNvCxnSpPr>
          <p:nvPr/>
        </p:nvCxnSpPr>
        <p:spPr>
          <a:xfrm>
            <a:off x="6499275" y="2307102"/>
            <a:ext cx="968325" cy="442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38FD2C-3B98-45D3-9288-AF73C3A57F70}"/>
              </a:ext>
            </a:extLst>
          </p:cNvPr>
          <p:cNvCxnSpPr>
            <a:endCxn id="34" idx="0"/>
          </p:cNvCxnSpPr>
          <p:nvPr/>
        </p:nvCxnSpPr>
        <p:spPr>
          <a:xfrm flipH="1">
            <a:off x="5486400" y="2307102"/>
            <a:ext cx="1012875" cy="442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F87FDA-D1FF-4218-B2AC-36F12CD1127E}"/>
              </a:ext>
            </a:extLst>
          </p:cNvPr>
          <p:cNvCxnSpPr>
            <a:endCxn id="31" idx="0"/>
          </p:cNvCxnSpPr>
          <p:nvPr/>
        </p:nvCxnSpPr>
        <p:spPr>
          <a:xfrm>
            <a:off x="2644725" y="2307102"/>
            <a:ext cx="860475" cy="442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F2B722-8F42-4EA3-918A-31E300A92B96}"/>
              </a:ext>
            </a:extLst>
          </p:cNvPr>
          <p:cNvCxnSpPr>
            <a:endCxn id="27" idx="0"/>
          </p:cNvCxnSpPr>
          <p:nvPr/>
        </p:nvCxnSpPr>
        <p:spPr>
          <a:xfrm flipH="1">
            <a:off x="1531034" y="2307102"/>
            <a:ext cx="1113691" cy="442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25">
            <a:extLst>
              <a:ext uri="{FF2B5EF4-FFF2-40B4-BE49-F238E27FC236}">
                <a16:creationId xmlns:a16="http://schemas.microsoft.com/office/drawing/2014/main" id="{12FCD93C-CF33-4635-9C03-C797F8326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93358"/>
              </p:ext>
            </p:extLst>
          </p:nvPr>
        </p:nvGraphicFramePr>
        <p:xfrm>
          <a:off x="1120725" y="3591647"/>
          <a:ext cx="3048000" cy="374651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09532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148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8858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8306650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9016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910570-A74D-440F-8479-DB5AEE2FD82D}"/>
              </a:ext>
            </a:extLst>
          </p:cNvPr>
          <p:cNvCxnSpPr>
            <a:cxnSpLocks/>
          </p:cNvCxnSpPr>
          <p:nvPr/>
        </p:nvCxnSpPr>
        <p:spPr>
          <a:xfrm>
            <a:off x="996460" y="3120487"/>
            <a:ext cx="534574" cy="442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5A2563-A633-4EB1-87A4-ECA987CB8140}"/>
              </a:ext>
            </a:extLst>
          </p:cNvPr>
          <p:cNvCxnSpPr>
            <a:cxnSpLocks/>
          </p:cNvCxnSpPr>
          <p:nvPr/>
        </p:nvCxnSpPr>
        <p:spPr>
          <a:xfrm flipH="1">
            <a:off x="2288345" y="3134794"/>
            <a:ext cx="729175" cy="428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2E2287-BB1D-4004-A49F-731B00F21C25}"/>
              </a:ext>
            </a:extLst>
          </p:cNvPr>
          <p:cNvCxnSpPr>
            <a:cxnSpLocks/>
          </p:cNvCxnSpPr>
          <p:nvPr/>
        </p:nvCxnSpPr>
        <p:spPr>
          <a:xfrm>
            <a:off x="1753771" y="3127640"/>
            <a:ext cx="1321191" cy="435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E3B630-7979-42EF-9B71-4C5DB9DEAEE3}"/>
              </a:ext>
            </a:extLst>
          </p:cNvPr>
          <p:cNvCxnSpPr>
            <a:cxnSpLocks/>
          </p:cNvCxnSpPr>
          <p:nvPr/>
        </p:nvCxnSpPr>
        <p:spPr>
          <a:xfrm>
            <a:off x="3802964" y="3120486"/>
            <a:ext cx="0" cy="442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70D9E8A-DC02-4BC0-899F-3EAF17EAC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96306"/>
              </p:ext>
            </p:extLst>
          </p:nvPr>
        </p:nvGraphicFramePr>
        <p:xfrm>
          <a:off x="4975275" y="3597410"/>
          <a:ext cx="3048000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09532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21486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8858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8830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90163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19FC87-08C3-443C-B403-4766FB6D4AED}"/>
              </a:ext>
            </a:extLst>
          </p:cNvPr>
          <p:cNvCxnSpPr>
            <a:cxnSpLocks/>
          </p:cNvCxnSpPr>
          <p:nvPr/>
        </p:nvCxnSpPr>
        <p:spPr>
          <a:xfrm>
            <a:off x="7697371" y="3149101"/>
            <a:ext cx="0" cy="442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EB943-CC28-42D2-B846-6621B580B693}"/>
              </a:ext>
            </a:extLst>
          </p:cNvPr>
          <p:cNvCxnSpPr>
            <a:cxnSpLocks/>
          </p:cNvCxnSpPr>
          <p:nvPr/>
        </p:nvCxnSpPr>
        <p:spPr>
          <a:xfrm flipH="1">
            <a:off x="6119446" y="3120486"/>
            <a:ext cx="863991" cy="471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80265D-CEF7-4B5B-B7E0-79E53903D106}"/>
              </a:ext>
            </a:extLst>
          </p:cNvPr>
          <p:cNvCxnSpPr>
            <a:cxnSpLocks/>
          </p:cNvCxnSpPr>
          <p:nvPr/>
        </p:nvCxnSpPr>
        <p:spPr>
          <a:xfrm>
            <a:off x="5172219" y="3134793"/>
            <a:ext cx="0" cy="442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78D1B6-9ED7-4B26-A47B-B929755AE4FC}"/>
              </a:ext>
            </a:extLst>
          </p:cNvPr>
          <p:cNvCxnSpPr>
            <a:cxnSpLocks/>
          </p:cNvCxnSpPr>
          <p:nvPr/>
        </p:nvCxnSpPr>
        <p:spPr>
          <a:xfrm>
            <a:off x="5862711" y="3117331"/>
            <a:ext cx="933157" cy="47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DD340-5A17-4EC2-BD2A-EA7F2B1CD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D1477805-80A5-4441-9C24-4ED0D4398F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Built-in</a:t>
            </a:r>
            <a:r>
              <a:rPr lang="en-US" sz="4000" b="1" dirty="0">
                <a:solidFill>
                  <a:schemeClr val="tx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Functions</a:t>
            </a:r>
            <a:endParaRPr lang="ar-EG" sz="4000" b="1" dirty="0">
              <a:solidFill>
                <a:schemeClr val="accent2"/>
              </a:solidFill>
              <a:latin typeface="Oswald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0E367FD-4EC2-4A59-AA4D-764D1F96B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71160"/>
              </p:ext>
            </p:extLst>
          </p:nvPr>
        </p:nvGraphicFramePr>
        <p:xfrm>
          <a:off x="1269610" y="1596446"/>
          <a:ext cx="6604780" cy="120436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943540">
                  <a:extLst>
                    <a:ext uri="{9D8B030D-6E8A-4147-A177-3AD203B41FA5}">
                      <a16:colId xmlns:a16="http://schemas.microsoft.com/office/drawing/2014/main" val="3127744920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2292667926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1471231014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4149459303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2166632617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3154932890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878042362"/>
                    </a:ext>
                  </a:extLst>
                </a:gridCol>
              </a:tblGrid>
              <a:tr h="403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0ffx50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99452"/>
                  </a:ext>
                </a:extLst>
              </a:tr>
              <a:tr h="403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57230"/>
                  </a:ext>
                </a:extLst>
              </a:tr>
              <a:tr h="397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931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07FB98-9521-4B70-9B75-6A938B315F33}"/>
              </a:ext>
            </a:extLst>
          </p:cNvPr>
          <p:cNvSpPr txBox="1"/>
          <p:nvPr/>
        </p:nvSpPr>
        <p:spPr>
          <a:xfrm>
            <a:off x="0" y="2871569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" panose="00000500000000000000" pitchFamily="2" charset="0"/>
              </a:rPr>
              <a:t>Function uses memory pointer, so I have to pass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first pointer </a:t>
            </a:r>
            <a:r>
              <a:rPr lang="en-US" dirty="0">
                <a:latin typeface="Oswald" panose="00000500000000000000" pitchFamily="2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Oswald" panose="00000500000000000000" pitchFamily="2" charset="0"/>
              </a:rPr>
              <a:t>last pointer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3A1504-5B03-4FA3-BD64-DBF2D9C5F401}"/>
              </a:ext>
            </a:extLst>
          </p:cNvPr>
          <p:cNvSpPr/>
          <p:nvPr/>
        </p:nvSpPr>
        <p:spPr>
          <a:xfrm>
            <a:off x="1978269" y="3318580"/>
            <a:ext cx="5187462" cy="725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sort( </a:t>
            </a:r>
            <a:r>
              <a:rPr lang="en-US" sz="2800" dirty="0" err="1"/>
              <a:t>arr</a:t>
            </a:r>
            <a:r>
              <a:rPr lang="en-US" sz="2800" dirty="0"/>
              <a:t> , </a:t>
            </a:r>
            <a:r>
              <a:rPr lang="en-US" sz="2800" dirty="0" err="1"/>
              <a:t>arr</a:t>
            </a:r>
            <a:r>
              <a:rPr lang="en-US" sz="2800" dirty="0"/>
              <a:t> + n 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9EF55C9-5C84-43CF-98D3-5598764C3C1B}"/>
              </a:ext>
            </a:extLst>
          </p:cNvPr>
          <p:cNvSpPr/>
          <p:nvPr/>
        </p:nvSpPr>
        <p:spPr>
          <a:xfrm>
            <a:off x="2497016" y="1342846"/>
            <a:ext cx="4930726" cy="300559"/>
          </a:xfrm>
          <a:prstGeom prst="arc">
            <a:avLst>
              <a:gd name="adj1" fmla="val 10846991"/>
              <a:gd name="adj2" fmla="val 113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34366-3443-4D8F-82F6-5A9E7B533769}"/>
              </a:ext>
            </a:extLst>
          </p:cNvPr>
          <p:cNvSpPr txBox="1"/>
          <p:nvPr/>
        </p:nvSpPr>
        <p:spPr>
          <a:xfrm>
            <a:off x="4076114" y="1007981"/>
            <a:ext cx="1772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" panose="00000500000000000000" pitchFamily="2" charset="0"/>
              </a:rPr>
              <a:t>0ffx55 – 0ffx50 = 5 </a:t>
            </a:r>
          </a:p>
        </p:txBody>
      </p:sp>
    </p:spTree>
    <p:extLst>
      <p:ext uri="{BB962C8B-B14F-4D97-AF65-F5344CB8AC3E}">
        <p14:creationId xmlns:p14="http://schemas.microsoft.com/office/powerpoint/2010/main" val="98596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18F72-A9CD-4254-AE9F-D8C70A0F99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Google Shape;499;p18">
            <a:extLst>
              <a:ext uri="{FF2B5EF4-FFF2-40B4-BE49-F238E27FC236}">
                <a16:creationId xmlns:a16="http://schemas.microsoft.com/office/drawing/2014/main" id="{A151BDF7-D84D-4691-98E4-F3649B95F2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Practice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Time</a:t>
            </a:r>
            <a:endParaRPr lang="ar-EG" sz="4000" b="1" dirty="0">
              <a:solidFill>
                <a:schemeClr val="accent2"/>
              </a:solidFill>
              <a:latin typeface="Oswald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E65E8-4678-4FEC-95F5-0D81CA5D054C}"/>
                  </a:ext>
                </a:extLst>
              </p:cNvPr>
              <p:cNvSpPr txBox="1"/>
              <p:nvPr/>
            </p:nvSpPr>
            <p:spPr>
              <a:xfrm>
                <a:off x="0" y="1153551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Oswald" panose="00000500000000000000" pitchFamily="2" charset="0"/>
                  </a:rPr>
                  <a:t>You have set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Oswald" panose="00000500000000000000" pitchFamily="2" charset="0"/>
                  </a:rPr>
                  <a:t> element and print them sorted and unique (no element iterates more than once) *</a:t>
                </a:r>
                <a:r>
                  <a:rPr lang="en-US" sz="2800" b="0" i="0" dirty="0">
                    <a:solidFill>
                      <a:srgbClr val="FF0000"/>
                    </a:solidFill>
                    <a:effectLst/>
                    <a:latin typeface="Oswald" panose="00000500000000000000" pitchFamily="2" charset="0"/>
                  </a:rPr>
                  <a:t>Use Sorting</a:t>
                </a:r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Oswald" panose="00000500000000000000" pitchFamily="2" charset="0"/>
                  </a:rPr>
                  <a:t>*</a:t>
                </a:r>
                <a:endParaRPr lang="en-US" sz="2800" dirty="0">
                  <a:solidFill>
                    <a:schemeClr val="tx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E65E8-4678-4FEC-95F5-0D81CA5D0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3551"/>
                <a:ext cx="9144000" cy="954107"/>
              </a:xfrm>
              <a:prstGeom prst="rect">
                <a:avLst/>
              </a:prstGeom>
              <a:blipFill>
                <a:blip r:embed="rId2"/>
                <a:stretch>
                  <a:fillRect l="-1333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7B8E8AA-67A1-4ECA-A3E1-FF2837E9FE23}"/>
              </a:ext>
            </a:extLst>
          </p:cNvPr>
          <p:cNvSpPr/>
          <p:nvPr/>
        </p:nvSpPr>
        <p:spPr>
          <a:xfrm>
            <a:off x="1223889" y="2786434"/>
            <a:ext cx="2546253" cy="9541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Whitney"/>
              </a:rPr>
              <a:t>8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Whitney"/>
              </a:rPr>
              <a:t>3 5 3 3 1 2 1 2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DB5A2-1C77-4628-9116-71726A25F377}"/>
              </a:ext>
            </a:extLst>
          </p:cNvPr>
          <p:cNvSpPr/>
          <p:nvPr/>
        </p:nvSpPr>
        <p:spPr>
          <a:xfrm>
            <a:off x="5012786" y="2786433"/>
            <a:ext cx="2546253" cy="95410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Whitney"/>
              </a:rPr>
              <a:t>1 2 3 5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57C50-6F5F-438E-84FF-3C1FF7F8A0DF}"/>
              </a:ext>
            </a:extLst>
          </p:cNvPr>
          <p:cNvSpPr txBox="1"/>
          <p:nvPr/>
        </p:nvSpPr>
        <p:spPr>
          <a:xfrm>
            <a:off x="2148839" y="2386324"/>
            <a:ext cx="696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wald" panose="00000500000000000000" pitchFamily="2" charset="0"/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C5B00-987D-47EE-BFF4-0DB8848F9527}"/>
              </a:ext>
            </a:extLst>
          </p:cNvPr>
          <p:cNvSpPr txBox="1"/>
          <p:nvPr/>
        </p:nvSpPr>
        <p:spPr>
          <a:xfrm>
            <a:off x="5863883" y="2386324"/>
            <a:ext cx="844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wald" panose="00000500000000000000" pitchFamily="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0131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13F8D-5553-4994-A587-8168F8C21F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BF9A883-2C7C-4DFF-84FA-4F5793BE01AA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C0F16357-1285-485E-BB59-ADB18E275A9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Built-in</a:t>
            </a:r>
            <a:r>
              <a:rPr lang="en-US" sz="4000" b="1" dirty="0">
                <a:solidFill>
                  <a:schemeClr val="tx1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  <a:ea typeface="Source Sans Pro"/>
                <a:cs typeface="Source Sans Pro"/>
                <a:sym typeface="Source Sans Pro"/>
              </a:rPr>
              <a:t>Functions</a:t>
            </a:r>
            <a:endParaRPr lang="ar-EG" sz="4000" b="1" dirty="0">
              <a:solidFill>
                <a:schemeClr val="accent2"/>
              </a:solidFill>
              <a:latin typeface="Oswald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7BD237D-7927-4F85-A285-C43B5F131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71515"/>
              </p:ext>
            </p:extLst>
          </p:nvPr>
        </p:nvGraphicFramePr>
        <p:xfrm>
          <a:off x="1269610" y="1533141"/>
          <a:ext cx="6604780" cy="60960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943540">
                  <a:extLst>
                    <a:ext uri="{9D8B030D-6E8A-4147-A177-3AD203B41FA5}">
                      <a16:colId xmlns:a16="http://schemas.microsoft.com/office/drawing/2014/main" val="3127744920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2292667926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1471231014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4149459303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2166632617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3154932890"/>
                    </a:ext>
                  </a:extLst>
                </a:gridCol>
                <a:gridCol w="943540">
                  <a:extLst>
                    <a:ext uri="{9D8B030D-6E8A-4147-A177-3AD203B41FA5}">
                      <a16:colId xmlns:a16="http://schemas.microsoft.com/office/drawing/2014/main" val="878042362"/>
                    </a:ext>
                  </a:extLst>
                </a:gridCol>
              </a:tblGrid>
              <a:tr h="260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0ffx50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0ffx55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99452"/>
                  </a:ext>
                </a:extLst>
              </a:tr>
              <a:tr h="260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931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CEF396-FC87-4345-806E-34F3EAEB01F5}"/>
              </a:ext>
            </a:extLst>
          </p:cNvPr>
          <p:cNvSpPr txBox="1"/>
          <p:nvPr/>
        </p:nvSpPr>
        <p:spPr>
          <a:xfrm>
            <a:off x="0" y="219515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" panose="00000500000000000000" pitchFamily="2" charset="0"/>
              </a:rPr>
              <a:t>Function uses memory pointer, so function will return pointer to memory cell</a:t>
            </a:r>
            <a:endParaRPr lang="en-US" dirty="0">
              <a:solidFill>
                <a:srgbClr val="FF0000"/>
              </a:solidFill>
              <a:latin typeface="Oswald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117891-793A-4F26-8C46-B095616E429F}"/>
              </a:ext>
            </a:extLst>
          </p:cNvPr>
          <p:cNvSpPr/>
          <p:nvPr/>
        </p:nvSpPr>
        <p:spPr>
          <a:xfrm>
            <a:off x="2476717" y="2555344"/>
            <a:ext cx="4190558" cy="404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  <a:r>
              <a:rPr lang="en-US" sz="2400" dirty="0" err="1"/>
              <a:t>max_element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 , </a:t>
            </a:r>
            <a:r>
              <a:rPr lang="en-US" sz="2400" dirty="0" err="1"/>
              <a:t>arr</a:t>
            </a:r>
            <a:r>
              <a:rPr lang="en-US" sz="2400" dirty="0"/>
              <a:t> + n )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B343D13C-3FBF-475B-AB42-9042780D8C24}"/>
              </a:ext>
            </a:extLst>
          </p:cNvPr>
          <p:cNvSpPr/>
          <p:nvPr/>
        </p:nvSpPr>
        <p:spPr>
          <a:xfrm rot="10800000">
            <a:off x="4445391" y="1084709"/>
            <a:ext cx="253218" cy="372502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68D2D12-85FA-4CA5-978B-8CF2ACFF1B90}"/>
              </a:ext>
            </a:extLst>
          </p:cNvPr>
          <p:cNvSpPr/>
          <p:nvPr/>
        </p:nvSpPr>
        <p:spPr>
          <a:xfrm rot="10800000">
            <a:off x="2515774" y="1084708"/>
            <a:ext cx="253218" cy="372503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E76B8-DE89-4B36-93F9-B55C9448CE46}"/>
              </a:ext>
            </a:extLst>
          </p:cNvPr>
          <p:cNvSpPr txBox="1"/>
          <p:nvPr/>
        </p:nvSpPr>
        <p:spPr>
          <a:xfrm>
            <a:off x="2378614" y="775017"/>
            <a:ext cx="52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E7848-2246-48D8-A0C8-161F406CBF78}"/>
              </a:ext>
            </a:extLst>
          </p:cNvPr>
          <p:cNvSpPr txBox="1"/>
          <p:nvPr/>
        </p:nvSpPr>
        <p:spPr>
          <a:xfrm>
            <a:off x="4308229" y="802696"/>
            <a:ext cx="527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CE83D7-78C0-47D1-8A00-B9E74702A354}"/>
              </a:ext>
            </a:extLst>
          </p:cNvPr>
          <p:cNvSpPr/>
          <p:nvPr/>
        </p:nvSpPr>
        <p:spPr>
          <a:xfrm>
            <a:off x="2476718" y="3126183"/>
            <a:ext cx="4190558" cy="404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*</a:t>
            </a:r>
            <a:r>
              <a:rPr lang="en-US" sz="2400" dirty="0" err="1"/>
              <a:t>min_element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 , </a:t>
            </a:r>
            <a:r>
              <a:rPr lang="en-US" sz="2400" dirty="0" err="1"/>
              <a:t>arr</a:t>
            </a:r>
            <a:r>
              <a:rPr lang="en-US" sz="2400" dirty="0"/>
              <a:t> + n 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885695-4C58-4612-BE57-7EEA14149D3B}"/>
              </a:ext>
            </a:extLst>
          </p:cNvPr>
          <p:cNvSpPr/>
          <p:nvPr/>
        </p:nvSpPr>
        <p:spPr>
          <a:xfrm>
            <a:off x="2476717" y="3697022"/>
            <a:ext cx="4190558" cy="404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reverse( </a:t>
            </a:r>
            <a:r>
              <a:rPr lang="en-US" sz="2400" dirty="0" err="1"/>
              <a:t>arr</a:t>
            </a:r>
            <a:r>
              <a:rPr lang="en-US" sz="2400" dirty="0"/>
              <a:t> , </a:t>
            </a:r>
            <a:r>
              <a:rPr lang="en-US" sz="2400" dirty="0" err="1"/>
              <a:t>arr</a:t>
            </a:r>
            <a:r>
              <a:rPr lang="en-US" sz="2400" dirty="0"/>
              <a:t> + n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216A35-BB2E-4F9D-AC84-17B04EAAC059}"/>
                  </a:ext>
                </a:extLst>
              </p:cNvPr>
              <p:cNvSpPr txBox="1"/>
              <p:nvPr/>
            </p:nvSpPr>
            <p:spPr>
              <a:xfrm>
                <a:off x="6667275" y="2378205"/>
                <a:ext cx="10972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216A35-BB2E-4F9D-AC84-17B04EAAC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275" y="2378205"/>
                <a:ext cx="109728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810ECA-1F5B-4417-BCD2-39F12F7F8C4C}"/>
                  </a:ext>
                </a:extLst>
              </p:cNvPr>
              <p:cNvSpPr txBox="1"/>
              <p:nvPr/>
            </p:nvSpPr>
            <p:spPr>
              <a:xfrm>
                <a:off x="7297614" y="3069842"/>
                <a:ext cx="1153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810ECA-1F5B-4417-BCD2-39F12F7F8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14" y="3069842"/>
                <a:ext cx="1153551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83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11A20-E700-484C-981D-50FDB1007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enturySchL-Roma"/>
              </a:rPr>
              <a:t>2</a:t>
            </a:fld>
            <a:endParaRPr lang="en">
              <a:latin typeface="CenturySchL-R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5664E-879D-4EB5-AC2B-E6C1EF1A7ECF}"/>
              </a:ext>
            </a:extLst>
          </p:cNvPr>
          <p:cNvSpPr txBox="1"/>
          <p:nvPr/>
        </p:nvSpPr>
        <p:spPr>
          <a:xfrm>
            <a:off x="407963" y="1097280"/>
            <a:ext cx="8697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FF0000"/>
                </a:solidFill>
                <a:latin typeface="Oswald" panose="00000500000000000000" pitchFamily="2" charset="0"/>
              </a:rPr>
              <a:t>P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Oswald" panose="00000500000000000000" pitchFamily="2" charset="0"/>
              </a:rPr>
              <a:t>roblem solving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is a set of steps and processes to be done to reach to output</a:t>
            </a:r>
          </a:p>
        </p:txBody>
      </p:sp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EC5AEE81-6CA3-461F-8985-3DE065140F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Oswald" panose="00000500000000000000" pitchFamily="2" charset="0"/>
              </a:rPr>
              <a:t>Definition?</a:t>
            </a:r>
            <a:endParaRPr lang="en-US" sz="28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0DE3-38F2-49FE-9170-BBA0605F43D7}"/>
              </a:ext>
            </a:extLst>
          </p:cNvPr>
          <p:cNvSpPr txBox="1"/>
          <p:nvPr/>
        </p:nvSpPr>
        <p:spPr>
          <a:xfrm>
            <a:off x="766690" y="1957416"/>
            <a:ext cx="4614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Problem solving Steps:</a:t>
            </a:r>
            <a:endParaRPr lang="en-US" sz="2400" dirty="0">
              <a:latin typeface="Oswald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2B3D0-3957-4333-AB92-542FA843900B}"/>
              </a:ext>
            </a:extLst>
          </p:cNvPr>
          <p:cNvSpPr txBox="1"/>
          <p:nvPr/>
        </p:nvSpPr>
        <p:spPr>
          <a:xfrm>
            <a:off x="1180008" y="2419081"/>
            <a:ext cx="71534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Oswald" panose="00000500000000000000" pitchFamily="2" charset="0"/>
              </a:rPr>
              <a:t>Problem Definition : identify on output and input and arithmetic and logic operation to be done</a:t>
            </a:r>
          </a:p>
          <a:p>
            <a:endParaRPr lang="en-US" b="0" i="0" dirty="0">
              <a:solidFill>
                <a:schemeClr val="tx2">
                  <a:lumMod val="10000"/>
                </a:schemeClr>
              </a:solidFill>
              <a:effectLst/>
              <a:latin typeface="Oswal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Oswald" panose="00000500000000000000" pitchFamily="2" charset="0"/>
              </a:rPr>
              <a:t>Algorithm preparation : is one of method used to solve problem</a:t>
            </a:r>
          </a:p>
          <a:p>
            <a:endParaRPr lang="en-US" b="0" i="0" dirty="0">
              <a:solidFill>
                <a:schemeClr val="tx2">
                  <a:lumMod val="10000"/>
                </a:schemeClr>
              </a:solidFill>
              <a:effectLst/>
              <a:latin typeface="Oswal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Oswald" panose="00000500000000000000" pitchFamily="2" charset="0"/>
              </a:rPr>
              <a:t>Program design : Translate the flowchart to programming languages to solve it in computer</a:t>
            </a:r>
          </a:p>
          <a:p>
            <a:endParaRPr lang="en-US" b="0" i="0" dirty="0">
              <a:solidFill>
                <a:schemeClr val="tx2">
                  <a:lumMod val="10000"/>
                </a:schemeClr>
              </a:solidFill>
              <a:effectLst/>
              <a:latin typeface="Oswald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10000"/>
                  </a:schemeClr>
                </a:solidFill>
                <a:effectLst/>
                <a:latin typeface="Oswald" panose="00000500000000000000" pitchFamily="2" charset="0"/>
              </a:rPr>
              <a:t>Program testing : discover program errors and correct them</a:t>
            </a:r>
            <a:endParaRPr lang="en-US" dirty="0">
              <a:solidFill>
                <a:schemeClr val="tx2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baseline="0" dirty="0">
                <a:latin typeface="Oswald" panose="00000500000000000000" pitchFamily="2" charset="0"/>
              </a:rPr>
              <a:t>Mathematics</a:t>
            </a:r>
            <a:endParaRPr lang="en-US" dirty="0"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287194" y="4066046"/>
            <a:ext cx="6806589" cy="39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0" i="0" u="none" strike="noStrike" baseline="0" dirty="0">
                <a:latin typeface="CenturySchL-Roma"/>
              </a:rPr>
              <a:t>it is not possible to become a successful CP without having good mathematical skills.</a:t>
            </a:r>
            <a:endParaRPr sz="14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13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27618-AEC5-406D-B5B9-3DC2F251E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94414487-79C4-4747-8BB3-D8D5695609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Sum</a:t>
            </a:r>
            <a:r>
              <a:rPr lang="en-US" sz="4000" b="0" i="0" u="none" strike="noStrike" baseline="0" dirty="0">
                <a:latin typeface="Oswald" panose="00000500000000000000" pitchFamily="2" charset="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ormula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39859D-10D3-4715-8C67-9D93D79A3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53000"/>
              </p:ext>
            </p:extLst>
          </p:nvPr>
        </p:nvGraphicFramePr>
        <p:xfrm>
          <a:off x="1524001" y="1088390"/>
          <a:ext cx="6095997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724028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452584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49964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30602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49741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6745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6918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3034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00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737"/>
                  </a:ext>
                </a:extLst>
              </a:tr>
            </a:tbl>
          </a:graphicData>
        </a:graphic>
      </p:graphicFrame>
      <p:sp>
        <p:nvSpPr>
          <p:cNvPr id="9" name="Arrow: Up 8">
            <a:extLst>
              <a:ext uri="{FF2B5EF4-FFF2-40B4-BE49-F238E27FC236}">
                <a16:creationId xmlns:a16="http://schemas.microsoft.com/office/drawing/2014/main" id="{B1CFF095-7244-4C58-B42B-6B8FAC94D90F}"/>
              </a:ext>
            </a:extLst>
          </p:cNvPr>
          <p:cNvSpPr/>
          <p:nvPr/>
        </p:nvSpPr>
        <p:spPr>
          <a:xfrm>
            <a:off x="7132319" y="1519309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40892EF-D78C-4C69-9B36-F07088FAB21D}"/>
              </a:ext>
            </a:extLst>
          </p:cNvPr>
          <p:cNvSpPr/>
          <p:nvPr/>
        </p:nvSpPr>
        <p:spPr>
          <a:xfrm>
            <a:off x="1758463" y="1561511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4F6B2-03A9-49AB-9096-9EE28439204F}"/>
                  </a:ext>
                </a:extLst>
              </p:cNvPr>
              <p:cNvSpPr txBox="1"/>
              <p:nvPr/>
            </p:nvSpPr>
            <p:spPr>
              <a:xfrm>
                <a:off x="3882683" y="1732036"/>
                <a:ext cx="13012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 + 9  =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74F6B2-03A9-49AB-9096-9EE284392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83" y="1732036"/>
                <a:ext cx="130126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B15A9136-0C65-4459-BC76-880EA5FC8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29548"/>
              </p:ext>
            </p:extLst>
          </p:nvPr>
        </p:nvGraphicFramePr>
        <p:xfrm>
          <a:off x="1524001" y="2668489"/>
          <a:ext cx="6095997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724028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452584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49964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30602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49741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6745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6918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3034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00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737"/>
                  </a:ext>
                </a:extLst>
              </a:tr>
            </a:tbl>
          </a:graphicData>
        </a:graphic>
      </p:graphicFrame>
      <p:sp>
        <p:nvSpPr>
          <p:cNvPr id="14" name="Arrow: Up 13">
            <a:extLst>
              <a:ext uri="{FF2B5EF4-FFF2-40B4-BE49-F238E27FC236}">
                <a16:creationId xmlns:a16="http://schemas.microsoft.com/office/drawing/2014/main" id="{834ADB43-F213-434E-A33D-8B1B91D846AB}"/>
              </a:ext>
            </a:extLst>
          </p:cNvPr>
          <p:cNvSpPr/>
          <p:nvPr/>
        </p:nvSpPr>
        <p:spPr>
          <a:xfrm>
            <a:off x="6492236" y="3120040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68EEC5F-7424-4D19-AA56-6DCF7E68053A}"/>
              </a:ext>
            </a:extLst>
          </p:cNvPr>
          <p:cNvSpPr/>
          <p:nvPr/>
        </p:nvSpPr>
        <p:spPr>
          <a:xfrm>
            <a:off x="2398548" y="3125051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54F6B-2280-4B22-8A21-CA2D46921233}"/>
                  </a:ext>
                </a:extLst>
              </p:cNvPr>
              <p:cNvSpPr txBox="1"/>
              <p:nvPr/>
            </p:nvSpPr>
            <p:spPr>
              <a:xfrm>
                <a:off x="3886199" y="3249072"/>
                <a:ext cx="1371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 + 8  =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54F6B-2280-4B22-8A21-CA2D46921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9" y="3249072"/>
                <a:ext cx="13716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32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4" grpId="0" animBg="1"/>
      <p:bldP spid="15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8D431-630D-47C9-80BA-E46C124630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2571AC2-87DC-4ACA-8E7A-FDD8202DF2A4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B35D17B1-11A8-4ADD-B3DC-A71397760D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Sum</a:t>
            </a:r>
            <a:r>
              <a:rPr lang="en-US" sz="4000" b="0" i="0" u="none" strike="noStrike" baseline="0" dirty="0">
                <a:latin typeface="Oswald" panose="00000500000000000000" pitchFamily="2" charset="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ormula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669562-74B4-416A-9D43-BCCD697C9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6337"/>
              </p:ext>
            </p:extLst>
          </p:nvPr>
        </p:nvGraphicFramePr>
        <p:xfrm>
          <a:off x="1524001" y="1088390"/>
          <a:ext cx="6095997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724028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452584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49964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30602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49741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6745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6918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3034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00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737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AA02DF1A-78E7-4BBB-A6E4-B2F9981007D6}"/>
              </a:ext>
            </a:extLst>
          </p:cNvPr>
          <p:cNvSpPr/>
          <p:nvPr/>
        </p:nvSpPr>
        <p:spPr>
          <a:xfrm>
            <a:off x="5824023" y="1543354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66EBC9E-B5FC-453E-B1F1-B22B4FDAE07D}"/>
              </a:ext>
            </a:extLst>
          </p:cNvPr>
          <p:cNvSpPr/>
          <p:nvPr/>
        </p:nvSpPr>
        <p:spPr>
          <a:xfrm>
            <a:off x="3123029" y="1543353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755171-C2AF-4311-82BC-0EDEB1D195A2}"/>
                  </a:ext>
                </a:extLst>
              </p:cNvPr>
              <p:cNvSpPr txBox="1"/>
              <p:nvPr/>
            </p:nvSpPr>
            <p:spPr>
              <a:xfrm>
                <a:off x="3935436" y="1752668"/>
                <a:ext cx="12731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3 + 7  =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755171-C2AF-4311-82BC-0EDEB1D19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36" y="1752668"/>
                <a:ext cx="127312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7DABE9C-56D5-43E0-9F50-4FE51387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76997"/>
              </p:ext>
            </p:extLst>
          </p:nvPr>
        </p:nvGraphicFramePr>
        <p:xfrm>
          <a:off x="1524001" y="2668489"/>
          <a:ext cx="6095997" cy="37084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724028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452584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49964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30602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49741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567455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6918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4303496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007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AFF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11737"/>
                  </a:ext>
                </a:extLst>
              </a:tr>
            </a:tbl>
          </a:graphicData>
        </a:graphic>
      </p:graphicFrame>
      <p:sp>
        <p:nvSpPr>
          <p:cNvPr id="10" name="Arrow: Up 9">
            <a:extLst>
              <a:ext uri="{FF2B5EF4-FFF2-40B4-BE49-F238E27FC236}">
                <a16:creationId xmlns:a16="http://schemas.microsoft.com/office/drawing/2014/main" id="{23393EC8-A6FA-4769-8820-5E022CFA2D4E}"/>
              </a:ext>
            </a:extLst>
          </p:cNvPr>
          <p:cNvSpPr/>
          <p:nvPr/>
        </p:nvSpPr>
        <p:spPr>
          <a:xfrm>
            <a:off x="5169876" y="3120039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E0A6BCA-7AFF-4E48-BCD2-2FA9D27F98AC}"/>
              </a:ext>
            </a:extLst>
          </p:cNvPr>
          <p:cNvSpPr/>
          <p:nvPr/>
        </p:nvSpPr>
        <p:spPr>
          <a:xfrm>
            <a:off x="3720905" y="3120039"/>
            <a:ext cx="253218" cy="520505"/>
          </a:xfrm>
          <a:prstGeom prst="upArrow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D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A1A87A-2A4B-4965-9BB0-9DC2EA383C48}"/>
                  </a:ext>
                </a:extLst>
              </p:cNvPr>
              <p:cNvSpPr txBox="1"/>
              <p:nvPr/>
            </p:nvSpPr>
            <p:spPr>
              <a:xfrm>
                <a:off x="3900272" y="3269704"/>
                <a:ext cx="13434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 + 6  = 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A1A87A-2A4B-4965-9BB0-9DC2EA38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272" y="3269704"/>
                <a:ext cx="13434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24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37A51-642A-4741-80A7-25EFC1C04A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7124D34A-21AD-4D95-BB48-CB14553B37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Sum</a:t>
            </a:r>
            <a:r>
              <a:rPr lang="en-US" sz="4000" b="0" i="0" u="none" strike="noStrike" baseline="0" dirty="0">
                <a:latin typeface="Oswald" panose="00000500000000000000" pitchFamily="2" charset="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ormula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1C1A8-6361-42C7-A41A-224E1785616D}"/>
                  </a:ext>
                </a:extLst>
              </p:cNvPr>
              <p:cNvSpPr txBox="1"/>
              <p:nvPr/>
            </p:nvSpPr>
            <p:spPr>
              <a:xfrm>
                <a:off x="232117" y="914400"/>
                <a:ext cx="8440615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Oswald" panose="00000500000000000000" pitchFamily="2" charset="0"/>
                  </a:rPr>
                  <a:t>We noticed that each time sum between last and first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  <a:p>
                <a:pPr algn="ctr"/>
                <a:r>
                  <a:rPr lang="en-US" sz="2000" dirty="0">
                    <a:latin typeface="Oswald" panose="00000500000000000000" pitchFamily="2" charset="0"/>
                  </a:rPr>
                  <a:t>So,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Oswald" panose="00000500000000000000" pitchFamily="2" charset="0"/>
                  </a:rPr>
                  <a:t> pair that sum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swald" panose="00000500000000000000" pitchFamily="2" charset="0"/>
                  </a:rPr>
                  <a:t> which mean: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61C1A8-6361-42C7-A41A-224E17856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7" y="914400"/>
                <a:ext cx="8440615" cy="862608"/>
              </a:xfrm>
              <a:prstGeom prst="rect">
                <a:avLst/>
              </a:prstGeom>
              <a:blipFill>
                <a:blip r:embed="rId2"/>
                <a:stretch>
                  <a:fillRect t="-3521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6E2D25-0D97-4F96-9C7F-9327E667EEB4}"/>
                  </a:ext>
                </a:extLst>
              </p:cNvPr>
              <p:cNvSpPr txBox="1"/>
              <p:nvPr/>
            </p:nvSpPr>
            <p:spPr>
              <a:xfrm>
                <a:off x="0" y="2136724"/>
                <a:ext cx="9144000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……=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∗(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6E2D25-0D97-4F96-9C7F-9327E667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6724"/>
                <a:ext cx="9144000" cy="126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20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D260A-658B-4DC0-AE5D-90C6B7D223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9CC3C38D-2A9A-4A96-B4D5-2FCBA18994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SFSX1440"/>
              </a:rPr>
              <a:t>Sum of odd</a:t>
            </a:r>
            <a:r>
              <a:rPr lang="en-US" sz="4000" b="0" i="0" u="none" strike="noStrike" baseline="0" dirty="0">
                <a:latin typeface="SFSX144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SFSX144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SFSX1440"/>
              </a:rPr>
              <a:t>ormula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BD633-579F-4EF5-BC92-96E9992125F4}"/>
              </a:ext>
            </a:extLst>
          </p:cNvPr>
          <p:cNvSpPr txBox="1"/>
          <p:nvPr/>
        </p:nvSpPr>
        <p:spPr>
          <a:xfrm>
            <a:off x="232117" y="914400"/>
            <a:ext cx="844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We noticed that 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he sum between odd values equal number of power 2</a:t>
            </a:r>
          </a:p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7E6CC4-A068-475E-8CD5-D565AE859108}"/>
                  </a:ext>
                </a:extLst>
              </p:cNvPr>
              <p:cNvSpPr txBox="1"/>
              <p:nvPr/>
            </p:nvSpPr>
            <p:spPr>
              <a:xfrm>
                <a:off x="1881554" y="3688278"/>
                <a:ext cx="5141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Oswald" panose="00000500000000000000" pitchFamily="2" charset="0"/>
                  </a:rPr>
                  <a:t>The sum formula of odd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7E6CC4-A068-475E-8CD5-D565AE85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54" y="3688278"/>
                <a:ext cx="5141740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Google Shape;579;p25">
                <a:extLst>
                  <a:ext uri="{FF2B5EF4-FFF2-40B4-BE49-F238E27FC236}">
                    <a16:creationId xmlns:a16="http://schemas.microsoft.com/office/drawing/2014/main" id="{9A7F8528-6C4D-460D-8D5D-5DD548EEB5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4114147"/>
                  </p:ext>
                </p:extLst>
              </p:nvPr>
            </p:nvGraphicFramePr>
            <p:xfrm>
              <a:off x="2725120" y="1552914"/>
              <a:ext cx="3584240" cy="1904950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17921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2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8734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values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sum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73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73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3 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9 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873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3 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5 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16  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  <a:latin typeface="Open Sans" panose="020B0606030504020204" pitchFamily="34" charset="0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8734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3 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5 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+...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ar-EG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EG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i="1" u="none" strike="noStrike" cap="none" baseline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Google Shape;579;p25">
                <a:extLst>
                  <a:ext uri="{FF2B5EF4-FFF2-40B4-BE49-F238E27FC236}">
                    <a16:creationId xmlns:a16="http://schemas.microsoft.com/office/drawing/2014/main" id="{9A7F8528-6C4D-460D-8D5D-5DD548EEB5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4114147"/>
                  </p:ext>
                </p:extLst>
              </p:nvPr>
            </p:nvGraphicFramePr>
            <p:xfrm>
              <a:off x="2725120" y="1552914"/>
              <a:ext cx="3584240" cy="1904950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17921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2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09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values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sum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361" t="-104762" r="-102381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1361" t="-104762" r="-2381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361" t="-208065" r="-10238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1361" t="-208065" r="-2381" b="-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361" t="-303175" r="-102381" b="-1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1361" t="-303175" r="-2381" b="-10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361" t="-403175" r="-102381" b="-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1361" t="-403175" r="-2381" b="-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5356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FD414-5788-4ECB-A7F1-58A4BC9A4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BCF59D4-ED24-4F1A-BB03-DE22092EEA25}"/>
              </a:ext>
            </a:extLst>
          </p:cNvPr>
          <p:cNvSpPr txBox="1">
            <a:spLocks/>
          </p:cNvSpPr>
          <p:nvPr/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0E3825FF-5039-48CA-B014-5ED6A25041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Sum of even</a:t>
            </a:r>
            <a:r>
              <a:rPr lang="en-US" sz="4000" b="0" i="0" u="none" strike="noStrike" baseline="0" dirty="0">
                <a:latin typeface="Oswald" panose="00000500000000000000" pitchFamily="2" charset="0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F</a:t>
            </a:r>
            <a:r>
              <a:rPr lang="en-US" sz="4000" b="0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ormula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90E24-AB7C-4A66-8B4F-335F9E1AC757}"/>
              </a:ext>
            </a:extLst>
          </p:cNvPr>
          <p:cNvSpPr txBox="1"/>
          <p:nvPr/>
        </p:nvSpPr>
        <p:spPr>
          <a:xfrm>
            <a:off x="232117" y="914400"/>
            <a:ext cx="844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We noticed that 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he sum between odd values equal number of power 2</a:t>
            </a:r>
          </a:p>
          <a:p>
            <a:pPr algn="ctr"/>
            <a:endParaRPr lang="en-US" sz="1800" dirty="0">
              <a:solidFill>
                <a:srgbClr val="FF0000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715E86-5DAF-4871-8378-559C9A06AF1B}"/>
                  </a:ext>
                </a:extLst>
              </p:cNvPr>
              <p:cNvSpPr txBox="1"/>
              <p:nvPr/>
            </p:nvSpPr>
            <p:spPr>
              <a:xfrm>
                <a:off x="1531616" y="3758616"/>
                <a:ext cx="60807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  <a:latin typeface="Oswald" panose="00000500000000000000" pitchFamily="2" charset="0"/>
                  </a:rPr>
                  <a:t>The sum formula of even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∗ (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𝑁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+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1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)</m:t>
                    </m:r>
                  </m:oMath>
                </a14:m>
                <a:endParaRPr lang="ar-EG" sz="1800" dirty="0">
                  <a:solidFill>
                    <a:srgbClr val="28324A"/>
                  </a:solidFill>
                  <a:latin typeface="Oswald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715E86-5DAF-4871-8378-559C9A06A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16" y="3758616"/>
                <a:ext cx="6080759" cy="369332"/>
              </a:xfrm>
              <a:prstGeom prst="rect">
                <a:avLst/>
              </a:prstGeom>
              <a:blipFill>
                <a:blip r:embed="rId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579;p25">
                <a:extLst>
                  <a:ext uri="{FF2B5EF4-FFF2-40B4-BE49-F238E27FC236}">
                    <a16:creationId xmlns:a16="http://schemas.microsoft.com/office/drawing/2014/main" id="{A1EF7966-791A-48B5-A2BE-079460F029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2337589"/>
                  </p:ext>
                </p:extLst>
              </p:nvPr>
            </p:nvGraphicFramePr>
            <p:xfrm>
              <a:off x="2497015" y="1545550"/>
              <a:ext cx="4149970" cy="2052399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2040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9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1692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values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sum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69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6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∗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69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12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3 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∗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3 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692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6 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20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dirty="0" smtClean="0">
                                    <a:latin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∗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rgbClr val="000000"/>
                            </a:solidFill>
                            <a:effectLst/>
                            <a:latin typeface="Open Sans" panose="020B0606030504020204" pitchFamily="34" charset="0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43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4 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6 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8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dirty="0" smtClean="0">
                                    <a:latin typeface="Open Sans" panose="020B0606030504020204" pitchFamily="34" charset="0"/>
                                  </a:rPr>
                                  <m:t>+...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3C78D8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𝑁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 ∗ ( 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𝑁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 + 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1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28324A"/>
                                    </a:solidFill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ar-EG" sz="1600" dirty="0">
                            <a:solidFill>
                              <a:srgbClr val="28324A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579;p25">
                <a:extLst>
                  <a:ext uri="{FF2B5EF4-FFF2-40B4-BE49-F238E27FC236}">
                    <a16:creationId xmlns:a16="http://schemas.microsoft.com/office/drawing/2014/main" id="{A1EF7966-791A-48B5-A2BE-079460F029C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2337589"/>
                  </p:ext>
                </p:extLst>
              </p:nvPr>
            </p:nvGraphicFramePr>
            <p:xfrm>
              <a:off x="2497015" y="1545550"/>
              <a:ext cx="4149970" cy="2052399"/>
            </p:xfrm>
            <a:graphic>
              <a:graphicData uri="http://schemas.openxmlformats.org/drawingml/2006/table">
                <a:tbl>
                  <a:tblPr>
                    <a:noFill/>
                    <a:tableStyleId>{891A1956-3D7E-41C0-9DF7-105A978C6925}</a:tableStyleId>
                  </a:tblPr>
                  <a:tblGrid>
                    <a:gridCol w="2040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9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09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values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i="0" u="none" strike="noStrike" cap="none" baseline="0" dirty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sum</a:t>
                          </a:r>
                          <a:endParaRPr sz="1600" b="1" dirty="0">
                            <a:solidFill>
                              <a:srgbClr val="FFFFFF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endParaRPr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896" t="-106452" r="-105373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97406" t="-106452" r="-1729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896" t="-203175" r="-105373" b="-2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97406" t="-203175" r="-1729" b="-2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896" t="-303175" r="-105373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97406" t="-303175" r="-1729" b="-1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4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896" t="-291954" r="-105373" b="-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25" marR="91425" marT="68575" marB="68575" anchor="ctr">
                        <a:lnL w="381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38100" cap="flat" cmpd="sng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accent2"/>
                          </a:solidFill>
                          <a:prstDash val="dash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97406" t="-291954" r="-1729" b="-45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54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1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421891" y="2939709"/>
            <a:ext cx="5116478" cy="1167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baseline="0" dirty="0">
                <a:latin typeface="Oswald" panose="00000500000000000000" pitchFamily="2" charset="0"/>
              </a:rPr>
              <a:t>Greedy</a:t>
            </a:r>
            <a:r>
              <a:rPr lang="en-US" sz="1800" b="1" i="0" u="none" strike="noStrike" baseline="0" dirty="0">
                <a:latin typeface="CenturySchL-Bold"/>
              </a:rPr>
              <a:t> </a:t>
            </a:r>
            <a:r>
              <a:rPr lang="en-US" sz="3200" b="1" i="0" u="none" strike="noStrike" baseline="0" dirty="0">
                <a:latin typeface="Oswald" panose="00000500000000000000" pitchFamily="2" charset="0"/>
              </a:rPr>
              <a:t>Algorithms</a:t>
            </a:r>
            <a:endParaRPr lang="en-US" sz="3200" dirty="0">
              <a:latin typeface="Oswald" panose="00000500000000000000" pitchFamily="2" charset="0"/>
            </a:endParaRP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42271" y="3950358"/>
            <a:ext cx="5643287" cy="789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0" i="0" u="none" strike="noStrike" baseline="0" dirty="0">
                <a:latin typeface="CenturySchL-Roma"/>
              </a:rPr>
              <a:t>Greedy algorithms is strategy that making best choice at this moment</a:t>
            </a:r>
            <a:endParaRPr sz="14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27275" cy="12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38375" cy="31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703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49628-D548-4661-9346-CAAE9E3EC8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A16DC7E4-592E-46E8-A0FB-31C73B35C5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Greedy </a:t>
            </a:r>
            <a:r>
              <a:rPr lang="en-US" sz="4000" dirty="0">
                <a:solidFill>
                  <a:schemeClr val="accent2"/>
                </a:solidFill>
                <a:latin typeface="Oswald" panose="00000500000000000000" pitchFamily="2" charset="0"/>
              </a:rPr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BA391-B034-4F8E-B497-6D9A82C580BD}"/>
              </a:ext>
            </a:extLst>
          </p:cNvPr>
          <p:cNvSpPr txBox="1"/>
          <p:nvPr/>
        </p:nvSpPr>
        <p:spPr>
          <a:xfrm>
            <a:off x="372794" y="996929"/>
            <a:ext cx="8236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Oswald" panose="00000500000000000000" pitchFamily="2" charset="0"/>
              </a:rPr>
              <a:t>A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Oswald" panose="00000500000000000000" pitchFamily="2" charset="0"/>
              </a:rPr>
              <a:t>greedy algorithm </a:t>
            </a:r>
            <a:r>
              <a:rPr lang="en-US" sz="2400" b="0" i="0" u="none" strike="noStrike" baseline="0" dirty="0">
                <a:latin typeface="Oswald" panose="00000500000000000000" pitchFamily="2" charset="0"/>
              </a:rPr>
              <a:t>constructs a solution to the problem by always making a choice that looks the best at the moment. A greedy algorithm never takes back its choices, but directly constructs the final solution. For this reason, greedy algorithms are usually very efficient.</a:t>
            </a:r>
            <a:endParaRPr lang="en-US" sz="2400" dirty="0">
              <a:latin typeface="Oswald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29CA5-9B30-4ABF-99BA-70647753CA35}"/>
              </a:ext>
            </a:extLst>
          </p:cNvPr>
          <p:cNvSpPr txBox="1"/>
          <p:nvPr/>
        </p:nvSpPr>
        <p:spPr>
          <a:xfrm>
            <a:off x="372795" y="2847718"/>
            <a:ext cx="8236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Oswald" panose="00000500000000000000" pitchFamily="2" charset="0"/>
              </a:rPr>
              <a:t>The </a:t>
            </a:r>
            <a:r>
              <a:rPr lang="en-US" sz="2400" b="0" i="0" u="sng" strike="noStrike" baseline="0" dirty="0">
                <a:latin typeface="Oswald" panose="00000500000000000000" pitchFamily="2" charset="0"/>
              </a:rPr>
              <a:t>difficulty</a:t>
            </a:r>
            <a:r>
              <a:rPr lang="en-US" sz="2400" b="0" i="0" u="none" strike="noStrike" baseline="0" dirty="0">
                <a:latin typeface="Oswald" panose="00000500000000000000" pitchFamily="2" charset="0"/>
              </a:rPr>
              <a:t> in designing greedy algorithms is to find a greedy strategy that always produces an optimal solution to the problem.</a:t>
            </a:r>
            <a:endParaRPr lang="en-US" sz="24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5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0728E-B18D-42E5-B806-647335B49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421CDD-D35A-47F4-99E3-D1A681860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41285"/>
              </p:ext>
            </p:extLst>
          </p:nvPr>
        </p:nvGraphicFramePr>
        <p:xfrm>
          <a:off x="2443089" y="1276350"/>
          <a:ext cx="4257821" cy="259080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257821">
                  <a:extLst>
                    <a:ext uri="{9D8B030D-6E8A-4147-A177-3AD203B41FA5}">
                      <a16:colId xmlns:a16="http://schemas.microsoft.com/office/drawing/2014/main" val="245893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https://codeforces.com/problemset/problem/888/B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7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https://codeforces.com/problemset/problem/785/B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https://codeforces.com/problemset/problem/545/D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19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https://codeforces.com/contest/545/problem/B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Oswald" panose="00000500000000000000" pitchFamily="2" charset="0"/>
                        </a:rPr>
                        <a:t>https://codeforces.com/contest/270/problem/B</a:t>
                      </a:r>
                    </a:p>
                    <a:p>
                      <a:endParaRPr lang="en-US" dirty="0">
                        <a:latin typeface="Oswald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85893"/>
                  </a:ext>
                </a:extLst>
              </a:tr>
            </a:tbl>
          </a:graphicData>
        </a:graphic>
      </p:graphicFrame>
      <p:sp>
        <p:nvSpPr>
          <p:cNvPr id="7" name="Google Shape;499;p18">
            <a:extLst>
              <a:ext uri="{FF2B5EF4-FFF2-40B4-BE49-F238E27FC236}">
                <a16:creationId xmlns:a16="http://schemas.microsoft.com/office/drawing/2014/main" id="{4CB60C4E-683F-4ADD-B2F6-89BF067B71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0" i="0" u="none" strike="noStrike" baseline="0" dirty="0">
                <a:solidFill>
                  <a:schemeClr val="accent1"/>
                </a:solidFill>
                <a:latin typeface="Oswald" panose="00000500000000000000" pitchFamily="2" charset="0"/>
              </a:rPr>
              <a:t>Problems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8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F14E9-1A4F-437C-B3D4-13E3D929C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  <p:sp>
        <p:nvSpPr>
          <p:cNvPr id="3" name="Google Shape;719;p35">
            <a:extLst>
              <a:ext uri="{FF2B5EF4-FFF2-40B4-BE49-F238E27FC236}">
                <a16:creationId xmlns:a16="http://schemas.microsoft.com/office/drawing/2014/main" id="{7F221DFD-E02C-497B-9979-D7AC140A3193}"/>
              </a:ext>
            </a:extLst>
          </p:cNvPr>
          <p:cNvSpPr txBox="1">
            <a:spLocks/>
          </p:cNvSpPr>
          <p:nvPr/>
        </p:nvSpPr>
        <p:spPr>
          <a:xfrm>
            <a:off x="1427550" y="984738"/>
            <a:ext cx="6593700" cy="16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0000" dirty="0"/>
              <a:t>THANKS!</a:t>
            </a:r>
          </a:p>
        </p:txBody>
      </p:sp>
      <p:sp>
        <p:nvSpPr>
          <p:cNvPr id="4" name="Google Shape;720;p35">
            <a:extLst>
              <a:ext uri="{FF2B5EF4-FFF2-40B4-BE49-F238E27FC236}">
                <a16:creationId xmlns:a16="http://schemas.microsoft.com/office/drawing/2014/main" id="{6F72E422-174E-4AFB-9878-DCED0B814EB8}"/>
              </a:ext>
            </a:extLst>
          </p:cNvPr>
          <p:cNvSpPr txBox="1">
            <a:spLocks/>
          </p:cNvSpPr>
          <p:nvPr/>
        </p:nvSpPr>
        <p:spPr>
          <a:xfrm>
            <a:off x="1427550" y="2571750"/>
            <a:ext cx="6593700" cy="9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Any questions?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2F5FFF8-C518-423C-BB0F-C4F9CDAC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80757" cy="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5EAF9-D3F4-4D64-AF43-FACAD8CC1B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8" name="Content Placeholder 7" descr="Shape&#10;&#10;Description automatically generated with low confidence">
            <a:extLst>
              <a:ext uri="{FF2B5EF4-FFF2-40B4-BE49-F238E27FC236}">
                <a16:creationId xmlns:a16="http://schemas.microsoft.com/office/drawing/2014/main" id="{A52D5448-91FB-4D91-97DB-EE638725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90" y="1407014"/>
            <a:ext cx="1796986" cy="1796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F3E838-D210-4EBC-AB8A-039BD1934CAF}"/>
              </a:ext>
            </a:extLst>
          </p:cNvPr>
          <p:cNvSpPr txBox="1"/>
          <p:nvPr/>
        </p:nvSpPr>
        <p:spPr>
          <a:xfrm>
            <a:off x="983528" y="3204000"/>
            <a:ext cx="1462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swald" panose="00000500000000000000" pitchFamily="2" charset="0"/>
              </a:rPr>
              <a:t>Timing</a:t>
            </a:r>
          </a:p>
        </p:txBody>
      </p:sp>
      <p:pic>
        <p:nvPicPr>
          <p:cNvPr id="10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EFE48F79-7766-4D4D-A7CD-6C39A05D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91" y="1294927"/>
            <a:ext cx="2073965" cy="2021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64D083-45FC-4526-A28F-D9604D469456}"/>
              </a:ext>
            </a:extLst>
          </p:cNvPr>
          <p:cNvSpPr txBox="1"/>
          <p:nvPr/>
        </p:nvSpPr>
        <p:spPr>
          <a:xfrm>
            <a:off x="4150794" y="3204350"/>
            <a:ext cx="1166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swald" panose="00000500000000000000" pitchFamily="2" charset="0"/>
              </a:rPr>
              <a:t>Typing</a:t>
            </a:r>
          </a:p>
        </p:txBody>
      </p:sp>
      <p:pic>
        <p:nvPicPr>
          <p:cNvPr id="12" name="Content Placeholder 11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EE61607A-FE69-4AF6-BD12-902EA8F96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711" y="1679694"/>
            <a:ext cx="1825198" cy="1251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F2B1D-C88E-40AF-9588-C03AEF1A9125}"/>
              </a:ext>
            </a:extLst>
          </p:cNvPr>
          <p:cNvSpPr txBox="1"/>
          <p:nvPr/>
        </p:nvSpPr>
        <p:spPr>
          <a:xfrm>
            <a:off x="6545667" y="3204000"/>
            <a:ext cx="173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swald" panose="00000500000000000000" pitchFamily="2" charset="0"/>
              </a:rPr>
              <a:t>Teamwork</a:t>
            </a:r>
          </a:p>
        </p:txBody>
      </p:sp>
      <p:sp>
        <p:nvSpPr>
          <p:cNvPr id="14" name="Google Shape;499;p18">
            <a:extLst>
              <a:ext uri="{FF2B5EF4-FFF2-40B4-BE49-F238E27FC236}">
                <a16:creationId xmlns:a16="http://schemas.microsoft.com/office/drawing/2014/main" id="{80F0A218-13DE-4459-8FF2-FB13FF424C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Oswald" panose="00000500000000000000" pitchFamily="2" charset="0"/>
              </a:rPr>
              <a:t>What is the competitive programming?</a:t>
            </a:r>
            <a:endParaRPr lang="en-US" sz="28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02F9D-2C46-4418-9B67-B3A6BE6543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E19E94A-2796-40DF-B862-AB97C047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81" y="929489"/>
            <a:ext cx="2955471" cy="1264590"/>
          </a:xfrm>
          <a:prstGeom prst="rect">
            <a:avLst/>
          </a:prstGeom>
        </p:spPr>
      </p:pic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2934CCAD-788B-47AF-B6E4-A8117AEA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684" y="1694655"/>
            <a:ext cx="2955471" cy="1264590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D1010A56-EBAA-4D33-AE23-10DC9543A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47" y="1090481"/>
            <a:ext cx="2202963" cy="942606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BE33528-DD68-4840-B43A-84E633F8F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80" y="2488947"/>
            <a:ext cx="1623272" cy="1451227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450BBE7-750E-4FAE-A44E-A088FDB29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47" y="2863016"/>
            <a:ext cx="2202963" cy="1021392"/>
          </a:xfrm>
          <a:prstGeom prst="rect">
            <a:avLst/>
          </a:prstGeom>
        </p:spPr>
      </p:pic>
      <p:sp>
        <p:nvSpPr>
          <p:cNvPr id="10" name="Google Shape;499;p18">
            <a:extLst>
              <a:ext uri="{FF2B5EF4-FFF2-40B4-BE49-F238E27FC236}">
                <a16:creationId xmlns:a16="http://schemas.microsoft.com/office/drawing/2014/main" id="{7A3AF0A7-E58E-481F-B9D6-339E3AFE584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latin typeface="Oswald" panose="00000500000000000000" pitchFamily="2" charset="0"/>
              </a:rPr>
              <a:t>Why should we learn competitive programming?</a:t>
            </a:r>
            <a:endParaRPr lang="en-US" sz="28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6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49202-AE50-4C63-8503-6583330C3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AE80964-523B-4CDD-AD9B-5AAD20A0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636" y="3491025"/>
            <a:ext cx="3120168" cy="625560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0742C75-8740-4535-9643-E867410A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76" y="2415847"/>
            <a:ext cx="3120169" cy="62556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58A7B8B-9BD4-4E6F-95D0-AE5F814CB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12" y="2172089"/>
            <a:ext cx="2624701" cy="1359865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84ACC1D-54A4-4CCB-BD25-F276F7A3F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915" y="1339695"/>
            <a:ext cx="3120169" cy="625560"/>
          </a:xfrm>
          <a:prstGeom prst="rect">
            <a:avLst/>
          </a:prstGeom>
        </p:spPr>
      </p:pic>
      <p:sp>
        <p:nvSpPr>
          <p:cNvPr id="7" name="Google Shape;499;p18">
            <a:extLst>
              <a:ext uri="{FF2B5EF4-FFF2-40B4-BE49-F238E27FC236}">
                <a16:creationId xmlns:a16="http://schemas.microsoft.com/office/drawing/2014/main" id="{E14398A9-79A3-4717-BEE9-B449A1FEC3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latin typeface="Oswald" panose="00000500000000000000" pitchFamily="2" charset="0"/>
              </a:rPr>
              <a:t>How to be ready?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Complixety 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330712" y="4059250"/>
            <a:ext cx="619332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baseline="0" dirty="0">
                <a:latin typeface="CenturySchL-Roma"/>
              </a:rPr>
              <a:t>The efficiency of algorithms is important in competitive programming</a:t>
            </a:r>
            <a:endParaRPr sz="16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EFCB2-1D77-4371-A63A-6F34580F7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55AAE-D317-4BE3-AEED-8A8FCBE35C22}"/>
              </a:ext>
            </a:extLst>
          </p:cNvPr>
          <p:cNvSpPr txBox="1"/>
          <p:nvPr/>
        </p:nvSpPr>
        <p:spPr>
          <a:xfrm>
            <a:off x="452842" y="1009802"/>
            <a:ext cx="837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Oswald" panose="00000500000000000000" pitchFamily="2" charset="0"/>
              </a:rPr>
              <a:t>Time Complexity </a:t>
            </a:r>
            <a:r>
              <a:rPr lang="en-US" sz="2400" b="0" i="0" u="none" strike="noStrike" baseline="0" dirty="0">
                <a:latin typeface="Oswald" panose="00000500000000000000" pitchFamily="2" charset="0"/>
              </a:rPr>
              <a:t>of an algorithm estimates how much time the algorithm will use for some input.</a:t>
            </a:r>
            <a:endParaRPr lang="en-US" sz="2400" dirty="0">
              <a:solidFill>
                <a:schemeClr val="tx1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8394A-DA6F-4315-844C-26BF18E216BD}"/>
                  </a:ext>
                </a:extLst>
              </p:cNvPr>
              <p:cNvSpPr txBox="1"/>
              <p:nvPr/>
            </p:nvSpPr>
            <p:spPr>
              <a:xfrm>
                <a:off x="650488" y="2357361"/>
                <a:ext cx="784302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latin typeface="Oswald" panose="00000500000000000000" pitchFamily="2" charset="0"/>
                  </a:rPr>
                  <a:t>The time complexity of an algorithm is denoted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. . .) </m:t>
                    </m:r>
                  </m:oMath>
                </a14:m>
                <a:r>
                  <a:rPr lang="en-US" sz="2000" b="0" i="0" u="none" strike="noStrike" baseline="0" dirty="0">
                    <a:latin typeface="Oswald" panose="00000500000000000000" pitchFamily="2" charset="0"/>
                  </a:rPr>
                  <a:t>where the three dots represent some function. Usually, the variable n denotes the input size. For example, if the input is an array of numbers, n will be the size of the array, and if the input is a string, n will be the length </a:t>
                </a:r>
                <a:r>
                  <a:rPr lang="en-US" sz="2000" b="0" u="none" strike="noStrike" baseline="0" dirty="0">
                    <a:latin typeface="Oswald" panose="00000500000000000000" pitchFamily="2" charset="0"/>
                  </a:rPr>
                  <a:t>of </a:t>
                </a:r>
                <a:r>
                  <a:rPr lang="en-US" sz="2000" b="0" i="1" u="none" strike="noStrike" baseline="0" dirty="0">
                    <a:latin typeface="Oswald" panose="00000500000000000000" pitchFamily="2" charset="0"/>
                  </a:rPr>
                  <a:t> </a:t>
                </a:r>
                <a:r>
                  <a:rPr lang="en-US" sz="2000" b="0" i="0" u="none" strike="noStrike" baseline="0" dirty="0">
                    <a:latin typeface="Oswald" panose="00000500000000000000" pitchFamily="2" charset="0"/>
                  </a:rPr>
                  <a:t>the string.</a:t>
                </a:r>
                <a:endParaRPr lang="en-US" sz="20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8394A-DA6F-4315-844C-26BF18E21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88" y="2357361"/>
                <a:ext cx="7843024" cy="1323439"/>
              </a:xfrm>
              <a:prstGeom prst="rect">
                <a:avLst/>
              </a:prstGeom>
              <a:blipFill>
                <a:blip r:embed="rId2"/>
                <a:stretch>
                  <a:fillRect l="-855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25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0" y="9957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baseline="0" dirty="0">
                <a:latin typeface="Oswald" panose="00000500000000000000" pitchFamily="2" charset="0"/>
              </a:rPr>
              <a:t>Calculation </a:t>
            </a:r>
            <a:r>
              <a:rPr lang="en-US" sz="4000" b="1" i="0" u="none" strike="noStrike" baseline="0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10FA0-A4F4-4F1A-98D8-DACC7B260389}"/>
              </a:ext>
            </a:extLst>
          </p:cNvPr>
          <p:cNvSpPr txBox="1"/>
          <p:nvPr/>
        </p:nvSpPr>
        <p:spPr>
          <a:xfrm>
            <a:off x="758283" y="963350"/>
            <a:ext cx="8069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Oswald" panose="00000500000000000000" pitchFamily="2" charset="0"/>
              </a:rPr>
              <a:t>Loops: </a:t>
            </a:r>
            <a:r>
              <a:rPr lang="en-US" sz="1800" b="0" i="0" u="none" strike="noStrike" baseline="0" dirty="0">
                <a:latin typeface="Oswald" panose="00000500000000000000" pitchFamily="2" charset="0"/>
              </a:rPr>
              <a:t>A common reason why an algorithm is slow is that it contains many loops that go through the input</a:t>
            </a:r>
            <a:endParaRPr lang="en-US" sz="3200" dirty="0"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54C75-4E26-4A36-8459-4EB8BFDA2F63}"/>
                  </a:ext>
                </a:extLst>
              </p:cNvPr>
              <p:cNvSpPr txBox="1"/>
              <p:nvPr/>
            </p:nvSpPr>
            <p:spPr>
              <a:xfrm>
                <a:off x="954754" y="2072674"/>
                <a:ext cx="29067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the time complexity of the following code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54C75-4E26-4A36-8459-4EB8BFDA2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" y="2072674"/>
                <a:ext cx="2906752" cy="646331"/>
              </a:xfrm>
              <a:prstGeom prst="rect">
                <a:avLst/>
              </a:prstGeom>
              <a:blipFill>
                <a:blip r:embed="rId3"/>
                <a:stretch>
                  <a:fillRect l="-189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0E633D3-88D1-4591-B6F6-94E027339ACA}"/>
              </a:ext>
            </a:extLst>
          </p:cNvPr>
          <p:cNvSpPr txBox="1"/>
          <p:nvPr/>
        </p:nvSpPr>
        <p:spPr>
          <a:xfrm>
            <a:off x="2215376" y="1929950"/>
            <a:ext cx="5099825" cy="33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ED0CC-1DC8-4A90-8034-011C11160628}"/>
              </a:ext>
            </a:extLst>
          </p:cNvPr>
          <p:cNvSpPr/>
          <p:nvPr/>
        </p:nvSpPr>
        <p:spPr>
          <a:xfrm>
            <a:off x="1017430" y="2719005"/>
            <a:ext cx="2668860" cy="9223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9A0000"/>
                </a:solidFill>
                <a:latin typeface="Inconsolatazi4-Regular"/>
              </a:rPr>
              <a:t>	// code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230DF5-DBE9-40A8-AF30-42E0B3ADE076}"/>
                  </a:ext>
                </a:extLst>
              </p:cNvPr>
              <p:cNvSpPr txBox="1"/>
              <p:nvPr/>
            </p:nvSpPr>
            <p:spPr>
              <a:xfrm>
                <a:off x="5129559" y="2005310"/>
                <a:ext cx="2906752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And the time complexity of the following code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8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230DF5-DBE9-40A8-AF30-42E0B3AD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559" y="2005310"/>
                <a:ext cx="2906752" cy="669992"/>
              </a:xfrm>
              <a:prstGeom prst="rect">
                <a:avLst/>
              </a:prstGeom>
              <a:blipFill>
                <a:blip r:embed="rId4"/>
                <a:stretch>
                  <a:fillRect l="-1677"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CAB65B2-A34B-4D00-9837-B3E1538CAD1A}"/>
              </a:ext>
            </a:extLst>
          </p:cNvPr>
          <p:cNvSpPr/>
          <p:nvPr/>
        </p:nvSpPr>
        <p:spPr>
          <a:xfrm>
            <a:off x="5129559" y="2675302"/>
            <a:ext cx="2906753" cy="15048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n; i++) {</a:t>
            </a:r>
          </a:p>
          <a:p>
            <a:pPr algn="l"/>
            <a:r>
              <a:rPr lang="en-US" sz="1800" dirty="0">
                <a:solidFill>
                  <a:srgbClr val="44548B"/>
                </a:solidFill>
                <a:latin typeface="Inconsolatazi4-Regular"/>
              </a:rPr>
              <a:t>     </a:t>
            </a:r>
            <a:r>
              <a:rPr lang="en-US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en-US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j = 1; j &lt;= n;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Inconsolatazi4-Regular"/>
              </a:rPr>
              <a:t>j++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9A0000"/>
                </a:solidFill>
                <a:latin typeface="Inconsolatazi4-Regular"/>
              </a:rPr>
              <a:t>	// code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     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74C25-3BEF-45A6-AB40-8F7385180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6FB21A40-BEF6-4E1C-84B8-DCB00A0298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Oswald" panose="00000500000000000000" pitchFamily="2" charset="0"/>
              </a:rPr>
              <a:t>Calculation</a:t>
            </a:r>
            <a:r>
              <a:rPr lang="en-US" sz="4000" b="1" dirty="0">
                <a:latin typeface="Oswald" panose="00000500000000000000" pitchFamily="2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Oswald" panose="00000500000000000000" pitchFamily="2" charset="0"/>
              </a:rPr>
              <a:t>Rules</a:t>
            </a:r>
            <a:endParaRPr lang="en-US" sz="4000" dirty="0">
              <a:solidFill>
                <a:schemeClr val="accent2"/>
              </a:solidFill>
              <a:latin typeface="Oswald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063833-676F-4368-BFA6-EB2BF31AB09A}"/>
                  </a:ext>
                </a:extLst>
              </p:cNvPr>
              <p:cNvSpPr txBox="1"/>
              <p:nvPr/>
            </p:nvSpPr>
            <p:spPr>
              <a:xfrm>
                <a:off x="569741" y="963350"/>
                <a:ext cx="798703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Oswald" panose="00000500000000000000" pitchFamily="2" charset="0"/>
                  </a:rPr>
                  <a:t>Order of Magnitude : </a:t>
                </a:r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A time complexity does not tell us the exact number of times the code inside a loop is executed, but it only shows the order of magnitude. In the following examples, the code inside the loop is executed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dirty="0" smtClean="0">
                        <a:latin typeface="Cambria Math" panose="02040503050406030204" pitchFamily="18" charset="0"/>
                      </a:rPr>
                      <m:t> + 5 </m:t>
                    </m:r>
                  </m:oMath>
                </a14:m>
                <a:r>
                  <a:rPr lang="en-US" sz="1800" b="0" i="0" u="none" strike="noStrike" dirty="0">
                    <a:latin typeface="Oswald" panose="00000500000000000000" pitchFamily="2" charset="0"/>
                  </a:rPr>
                  <a:t>, </a:t>
                </a:r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n-US" sz="1800" b="0" i="0" u="none" strike="noStrike" baseline="0" dirty="0">
                    <a:latin typeface="Oswald" panose="00000500000000000000" pitchFamily="2" charset="0"/>
                  </a:rPr>
                  <a:t>times, but the time complexity of each code is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063833-676F-4368-BFA6-EB2BF31A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1" y="963350"/>
                <a:ext cx="7987033" cy="1292662"/>
              </a:xfrm>
              <a:prstGeom prst="rect">
                <a:avLst/>
              </a:prstGeom>
              <a:blipFill>
                <a:blip r:embed="rId2"/>
                <a:stretch>
                  <a:fillRect l="-1144" t="-424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74E91B0-60E5-472F-A43A-7BEC6D6E5298}"/>
              </a:ext>
            </a:extLst>
          </p:cNvPr>
          <p:cNvSpPr/>
          <p:nvPr/>
        </p:nvSpPr>
        <p:spPr>
          <a:xfrm>
            <a:off x="5326432" y="2701020"/>
            <a:ext cx="3029777" cy="865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3*n; i++)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9A0000"/>
                </a:solidFill>
                <a:latin typeface="Inconsolatazi4-Regular"/>
              </a:rPr>
              <a:t>	// code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55C1-0BA4-4E7A-BAF3-C45118B510F5}"/>
              </a:ext>
            </a:extLst>
          </p:cNvPr>
          <p:cNvSpPr/>
          <p:nvPr/>
        </p:nvSpPr>
        <p:spPr>
          <a:xfrm>
            <a:off x="787792" y="2701020"/>
            <a:ext cx="3029778" cy="865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for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(</a:t>
            </a:r>
            <a:r>
              <a:rPr lang="nn-NO" sz="1800" b="0" i="0" u="none" strike="noStrike" baseline="0" dirty="0">
                <a:solidFill>
                  <a:srgbClr val="44548B"/>
                </a:solidFill>
                <a:latin typeface="Inconsolatazi4-Regular"/>
              </a:rPr>
              <a:t>int 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i = 1; i &lt;= n+5; i++)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9A0000"/>
                </a:solidFill>
                <a:latin typeface="Inconsolatazi4-Regular"/>
              </a:rPr>
              <a:t>	// code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Inconsolatazi4-Regula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14114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1312</Words>
  <Application>Microsoft Office PowerPoint</Application>
  <PresentationFormat>On-screen Show (16:9)</PresentationFormat>
  <Paragraphs>295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CenturySchL-Bold</vt:lpstr>
      <vt:lpstr>Whitney</vt:lpstr>
      <vt:lpstr>Wingdings</vt:lpstr>
      <vt:lpstr>Open Sans</vt:lpstr>
      <vt:lpstr>Oswald</vt:lpstr>
      <vt:lpstr>Cambria Math</vt:lpstr>
      <vt:lpstr>Source Sans Pro</vt:lpstr>
      <vt:lpstr>CenturySchL-Roma</vt:lpstr>
      <vt:lpstr>Arial</vt:lpstr>
      <vt:lpstr>Inconsolatazi4-Regular</vt:lpstr>
      <vt:lpstr>SFSX1440</vt:lpstr>
      <vt:lpstr>Quince template</vt:lpstr>
      <vt:lpstr>Introduction  Complete Search</vt:lpstr>
      <vt:lpstr>PowerPoint Presentation</vt:lpstr>
      <vt:lpstr>PowerPoint Presentation</vt:lpstr>
      <vt:lpstr>PowerPoint Presentation</vt:lpstr>
      <vt:lpstr>PowerPoint Presentation</vt:lpstr>
      <vt:lpstr>Time Complixety </vt:lpstr>
      <vt:lpstr>PowerPoint Presentation</vt:lpstr>
      <vt:lpstr>Calculation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Algorithms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Ahmed Tarek Fawzy Ibrahem</cp:lastModifiedBy>
  <cp:revision>14</cp:revision>
  <dcterms:modified xsi:type="dcterms:W3CDTF">2022-02-11T11:37:53Z</dcterms:modified>
</cp:coreProperties>
</file>