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340" r:id="rId2"/>
    <p:sldId id="365" r:id="rId3"/>
    <p:sldId id="366" r:id="rId4"/>
    <p:sldId id="367" r:id="rId5"/>
    <p:sldId id="368" r:id="rId6"/>
    <p:sldId id="369" r:id="rId7"/>
    <p:sldId id="315" r:id="rId8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0"/>
      <p:bold r:id="rId11"/>
    </p:embeddedFont>
    <p:embeddedFont>
      <p:font typeface="Cambria Math" panose="02040503050406030204" pitchFamily="18" charset="0"/>
      <p:regular r:id="rId12"/>
    </p:embeddedFont>
    <p:embeddedFont>
      <p:font typeface="Oswald" panose="00000500000000000000" pitchFamily="2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000"/>
    <a:srgbClr val="44DBF8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6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1992352" y="3085171"/>
            <a:ext cx="6465924" cy="14380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BitMasks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4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7CE5A-19C5-96CE-E387-0B78B8F07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A8C38-268C-83FC-1F1A-0962DE5C3428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Binary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93F22-DEF9-43F9-BEE8-D8FF30F4B3E0}"/>
              </a:ext>
            </a:extLst>
          </p:cNvPr>
          <p:cNvSpPr txBox="1"/>
          <p:nvPr/>
        </p:nvSpPr>
        <p:spPr>
          <a:xfrm>
            <a:off x="3316456" y="1080459"/>
            <a:ext cx="2398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Oswald" panose="00000500000000000000" pitchFamily="2" charset="0"/>
              </a:rPr>
              <a:t>0</a:t>
            </a:r>
            <a:r>
              <a:rPr lang="en-US" sz="3200" dirty="0">
                <a:latin typeface="Oswald" panose="00000500000000000000" pitchFamily="2" charset="0"/>
              </a:rPr>
              <a:t> 1 0 1 1 0 0 1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2D58B9B2-355E-2D90-0FE1-0B604BDAEAF8}"/>
              </a:ext>
            </a:extLst>
          </p:cNvPr>
          <p:cNvSpPr/>
          <p:nvPr/>
        </p:nvSpPr>
        <p:spPr>
          <a:xfrm rot="5400000">
            <a:off x="4604132" y="838276"/>
            <a:ext cx="90476" cy="1744394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D2769FEB-1006-5A26-C861-E3646750B717}"/>
              </a:ext>
            </a:extLst>
          </p:cNvPr>
          <p:cNvSpPr/>
          <p:nvPr/>
        </p:nvSpPr>
        <p:spPr>
          <a:xfrm rot="5400000">
            <a:off x="3482233" y="1559246"/>
            <a:ext cx="90475" cy="302453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E7F73-C4B3-03C1-ACC2-AF70390479FB}"/>
              </a:ext>
            </a:extLst>
          </p:cNvPr>
          <p:cNvSpPr txBox="1"/>
          <p:nvPr/>
        </p:nvSpPr>
        <p:spPr>
          <a:xfrm>
            <a:off x="4301194" y="1827329"/>
            <a:ext cx="69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12A7B-2383-9703-C0A1-4D1E8793ED41}"/>
              </a:ext>
            </a:extLst>
          </p:cNvPr>
          <p:cNvSpPr txBox="1"/>
          <p:nvPr/>
        </p:nvSpPr>
        <p:spPr>
          <a:xfrm>
            <a:off x="3257840" y="1827329"/>
            <a:ext cx="696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swald" panose="00000500000000000000" pitchFamily="2" charset="0"/>
              </a:rPr>
              <a:t>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602CB-7634-A1EA-D963-9B95301F4925}"/>
                  </a:ext>
                </a:extLst>
              </p:cNvPr>
              <p:cNvSpPr txBox="1"/>
              <p:nvPr/>
            </p:nvSpPr>
            <p:spPr>
              <a:xfrm>
                <a:off x="5173391" y="830579"/>
                <a:ext cx="696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602CB-7634-A1EA-D963-9B95301F4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391" y="830579"/>
                <a:ext cx="69635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90DEB-4AEF-8B69-18D9-87961F593CAA}"/>
                  </a:ext>
                </a:extLst>
              </p:cNvPr>
              <p:cNvSpPr txBox="1"/>
              <p:nvPr/>
            </p:nvSpPr>
            <p:spPr>
              <a:xfrm>
                <a:off x="4849831" y="830578"/>
                <a:ext cx="696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490DEB-4AEF-8B69-18D9-87961F593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831" y="830578"/>
                <a:ext cx="69635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34E8-3559-9850-F864-57BA69FA48B3}"/>
                  </a:ext>
                </a:extLst>
              </p:cNvPr>
              <p:cNvSpPr txBox="1"/>
              <p:nvPr/>
            </p:nvSpPr>
            <p:spPr>
              <a:xfrm>
                <a:off x="4579028" y="829448"/>
                <a:ext cx="696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34E8-3559-9850-F864-57BA69FA4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028" y="829448"/>
                <a:ext cx="69635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A219F5-3AF1-A3CF-05D4-CA2243B54ACF}"/>
                  </a:ext>
                </a:extLst>
              </p:cNvPr>
              <p:cNvSpPr txBox="1"/>
              <p:nvPr/>
            </p:nvSpPr>
            <p:spPr>
              <a:xfrm>
                <a:off x="4283601" y="828318"/>
                <a:ext cx="696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A219F5-3AF1-A3CF-05D4-CA2243B5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01" y="828318"/>
                <a:ext cx="69635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02E0B6-3F92-480B-B2DA-25A001C115DB}"/>
                  </a:ext>
                </a:extLst>
              </p:cNvPr>
              <p:cNvSpPr txBox="1"/>
              <p:nvPr/>
            </p:nvSpPr>
            <p:spPr>
              <a:xfrm>
                <a:off x="4012798" y="824929"/>
                <a:ext cx="696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02E0B6-3F92-480B-B2DA-25A001C1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98" y="824929"/>
                <a:ext cx="69635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1C313-59BD-61C7-3D10-754573D35593}"/>
                  </a:ext>
                </a:extLst>
              </p:cNvPr>
              <p:cNvSpPr txBox="1"/>
              <p:nvPr/>
            </p:nvSpPr>
            <p:spPr>
              <a:xfrm>
                <a:off x="3736722" y="828317"/>
                <a:ext cx="696351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1C313-59BD-61C7-3D10-754573D3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722" y="828317"/>
                <a:ext cx="696351" cy="3101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146D4E-300B-F9B9-A50A-A16766E62427}"/>
                  </a:ext>
                </a:extLst>
              </p:cNvPr>
              <p:cNvSpPr txBox="1"/>
              <p:nvPr/>
            </p:nvSpPr>
            <p:spPr>
              <a:xfrm>
                <a:off x="3474125" y="821858"/>
                <a:ext cx="696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146D4E-300B-F9B9-A50A-A16766E6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25" y="821858"/>
                <a:ext cx="69635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5668B-EA8A-9283-51DC-549EC937B179}"/>
                  </a:ext>
                </a:extLst>
              </p:cNvPr>
              <p:cNvSpPr txBox="1"/>
              <p:nvPr/>
            </p:nvSpPr>
            <p:spPr>
              <a:xfrm>
                <a:off x="585559" y="2793937"/>
                <a:ext cx="442780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Oswald" panose="00000500000000000000" pitchFamily="2" charset="0"/>
                  </a:rPr>
                  <a:t>8-bit number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endParaRPr lang="en-US" sz="1600" dirty="0">
                  <a:latin typeface="Oswald" panose="00000500000000000000" pitchFamily="2" charset="0"/>
                </a:endParaRPr>
              </a:p>
              <a:p>
                <a:endParaRPr lang="en-US" sz="1600" dirty="0">
                  <a:latin typeface="Oswald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Oswald" panose="00000500000000000000" pitchFamily="2" charset="0"/>
                  </a:rPr>
                  <a:t>Int : 32 bit </a:t>
                </a:r>
              </a:p>
              <a:p>
                <a:endParaRPr lang="en-US" sz="1600" dirty="0">
                  <a:latin typeface="Oswald" panose="00000500000000000000" pitchFamily="2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Oswald" panose="00000500000000000000" pitchFamily="2" charset="0"/>
                  </a:rPr>
                  <a:t>Long </a:t>
                </a:r>
                <a:r>
                  <a:rPr lang="en-US" sz="1600" dirty="0" err="1">
                    <a:latin typeface="Oswald" panose="00000500000000000000" pitchFamily="2" charset="0"/>
                  </a:rPr>
                  <a:t>Long</a:t>
                </a:r>
                <a:r>
                  <a:rPr lang="en-US" sz="1600" dirty="0">
                    <a:latin typeface="Oswald" panose="00000500000000000000" pitchFamily="2" charset="0"/>
                  </a:rPr>
                  <a:t> : 64 bit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5668B-EA8A-9283-51DC-549EC937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9" y="2793937"/>
                <a:ext cx="4427803" cy="1323439"/>
              </a:xfrm>
              <a:prstGeom prst="rect">
                <a:avLst/>
              </a:prstGeom>
              <a:blipFill>
                <a:blip r:embed="rId9"/>
                <a:stretch>
                  <a:fillRect l="-551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C5AB65-DF90-4419-CA66-0BF25000E6E7}"/>
                  </a:ext>
                </a:extLst>
              </p:cNvPr>
              <p:cNvSpPr txBox="1"/>
              <p:nvPr/>
            </p:nvSpPr>
            <p:spPr>
              <a:xfrm>
                <a:off x="2648242" y="2310633"/>
                <a:ext cx="38475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C5AB65-DF90-4419-CA66-0BF25000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242" y="2310633"/>
                <a:ext cx="384751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39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3946E-25A1-BBE0-1B2F-DEE70C18A4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E6BFF-325D-4C2F-C926-D996776633B9}"/>
              </a:ext>
            </a:extLst>
          </p:cNvPr>
          <p:cNvSpPr txBox="1"/>
          <p:nvPr/>
        </p:nvSpPr>
        <p:spPr>
          <a:xfrm>
            <a:off x="-1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Bitwise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D6C33-0E4E-4345-24F0-F2A7EB648366}"/>
              </a:ext>
            </a:extLst>
          </p:cNvPr>
          <p:cNvSpPr txBox="1"/>
          <p:nvPr/>
        </p:nvSpPr>
        <p:spPr>
          <a:xfrm>
            <a:off x="1185304" y="955701"/>
            <a:ext cx="82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Oswald" panose="00000500000000000000" pitchFamily="2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  <a:cs typeface="Andalus" panose="02020603050405020304" pitchFamily="18" charset="-78"/>
              </a:rPr>
              <a:t>&amp;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C782A2-D322-0726-FEF3-CCD200B8F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92620"/>
                  </p:ext>
                </p:extLst>
              </p:nvPr>
            </p:nvGraphicFramePr>
            <p:xfrm>
              <a:off x="545224" y="1483203"/>
              <a:ext cx="2110155" cy="185420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703385">
                      <a:extLst>
                        <a:ext uri="{9D8B030D-6E8A-4147-A177-3AD203B41FA5}">
                          <a16:colId xmlns:a16="http://schemas.microsoft.com/office/drawing/2014/main" val="2010957745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165933512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2560996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8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6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038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1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877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AC782A2-D322-0726-FEF3-CCD200B8FC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092620"/>
                  </p:ext>
                </p:extLst>
              </p:nvPr>
            </p:nvGraphicFramePr>
            <p:xfrm>
              <a:off x="545224" y="1483203"/>
              <a:ext cx="2110155" cy="185420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703385">
                      <a:extLst>
                        <a:ext uri="{9D8B030D-6E8A-4147-A177-3AD203B41FA5}">
                          <a16:colId xmlns:a16="http://schemas.microsoft.com/office/drawing/2014/main" val="2010957745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165933512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2560996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8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108197" r="-20086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739" t="-108197" r="-1026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172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26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208197" r="-20086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739" t="-208197" r="-1026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172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038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308197" r="-20086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739" t="-308197" r="-1026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172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1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2" t="-408197" r="-2008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739" t="-408197" r="-1026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197" r="-17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877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7B9DD0B-FE0B-3C07-6C14-F16E304B21D9}"/>
              </a:ext>
            </a:extLst>
          </p:cNvPr>
          <p:cNvSpPr txBox="1"/>
          <p:nvPr/>
        </p:nvSpPr>
        <p:spPr>
          <a:xfrm>
            <a:off x="4171071" y="955701"/>
            <a:ext cx="82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Oswald" panose="00000500000000000000" pitchFamily="2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  <a:cs typeface="Andalus" panose="02020603050405020304" pitchFamily="18" charset="-78"/>
              </a:rPr>
              <a:t>|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1D01EF83-18FF-41A7-6853-4B421E443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187920"/>
                  </p:ext>
                </p:extLst>
              </p:nvPr>
            </p:nvGraphicFramePr>
            <p:xfrm>
              <a:off x="3419722" y="1483203"/>
              <a:ext cx="2110155" cy="185420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703385">
                      <a:extLst>
                        <a:ext uri="{9D8B030D-6E8A-4147-A177-3AD203B41FA5}">
                          <a16:colId xmlns:a16="http://schemas.microsoft.com/office/drawing/2014/main" val="2010957745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165933512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2560996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8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6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038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1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877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1D01EF83-18FF-41A7-6853-4B421E443C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187920"/>
                  </p:ext>
                </p:extLst>
              </p:nvPr>
            </p:nvGraphicFramePr>
            <p:xfrm>
              <a:off x="3419722" y="1483203"/>
              <a:ext cx="2110155" cy="185420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703385">
                      <a:extLst>
                        <a:ext uri="{9D8B030D-6E8A-4147-A177-3AD203B41FA5}">
                          <a16:colId xmlns:a16="http://schemas.microsoft.com/office/drawing/2014/main" val="2010957745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165933512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2560996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8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8197" r="-20086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8197" r="-10086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8197" r="-862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26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8197" r="-20086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8197" r="-10086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8197" r="-862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038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8197" r="-20086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8197" r="-10086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8197" r="-86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1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8197" r="-2008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8197" r="-1008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8197" r="-8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877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447A5-64C8-1D19-321A-BAA66CFE2D83}"/>
                  </a:ext>
                </a:extLst>
              </p:cNvPr>
              <p:cNvSpPr txBox="1"/>
              <p:nvPr/>
            </p:nvSpPr>
            <p:spPr>
              <a:xfrm>
                <a:off x="6934300" y="955701"/>
                <a:ext cx="9436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Oswald" panose="00000500000000000000" pitchFamily="2" charset="0"/>
                  </a:rPr>
                  <a:t>XOR 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Bahnschrift" panose="020B0502040204020203" pitchFamily="34" charset="0"/>
                  <a:cs typeface="Andalus" panose="02020603050405020304" pitchFamily="18" charset="-78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447A5-64C8-1D19-321A-BAA66CFE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300" y="955701"/>
                <a:ext cx="943608" cy="400110"/>
              </a:xfrm>
              <a:prstGeom prst="rect">
                <a:avLst/>
              </a:prstGeom>
              <a:blipFill>
                <a:blip r:embed="rId4"/>
                <a:stretch>
                  <a:fillRect l="-714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5BD625B2-8817-A33D-DC1A-C7EC9B0719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007285"/>
                  </p:ext>
                </p:extLst>
              </p:nvPr>
            </p:nvGraphicFramePr>
            <p:xfrm>
              <a:off x="6294220" y="1483203"/>
              <a:ext cx="2110155" cy="185420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703385">
                      <a:extLst>
                        <a:ext uri="{9D8B030D-6E8A-4147-A177-3AD203B41FA5}">
                          <a16:colId xmlns:a16="http://schemas.microsoft.com/office/drawing/2014/main" val="2010957745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165933512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2560996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8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26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038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91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8778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5BD625B2-8817-A33D-DC1A-C7EC9B0719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007285"/>
                  </p:ext>
                </p:extLst>
              </p:nvPr>
            </p:nvGraphicFramePr>
            <p:xfrm>
              <a:off x="6294220" y="1483203"/>
              <a:ext cx="2110155" cy="185420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703385">
                      <a:extLst>
                        <a:ext uri="{9D8B030D-6E8A-4147-A177-3AD203B41FA5}">
                          <a16:colId xmlns:a16="http://schemas.microsoft.com/office/drawing/2014/main" val="2010957745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165933512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2560996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B1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B2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7638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62" t="-108197" r="-20086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739" t="-108197" r="-1026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8197" r="-172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262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62" t="-208197" r="-20086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739" t="-208197" r="-1026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08197" r="-172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7038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62" t="-308197" r="-20086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739" t="-308197" r="-1026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08197" r="-172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9123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62" t="-408197" r="-2008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739" t="-408197" r="-1026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08197" r="-17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4877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C7BDB-D8DF-55FA-6C7E-6204AA354DA1}"/>
                  </a:ext>
                </a:extLst>
              </p:cNvPr>
              <p:cNvSpPr txBox="1"/>
              <p:nvPr/>
            </p:nvSpPr>
            <p:spPr>
              <a:xfrm>
                <a:off x="5950634" y="3577567"/>
                <a:ext cx="305972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Oswald" panose="00000500000000000000" pitchFamily="2" charset="0"/>
                  </a:rPr>
                  <a:t>XOR is commutative and associative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Oswald" panose="00000500000000000000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C7BDB-D8DF-55FA-6C7E-6204AA354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634" y="3577567"/>
                <a:ext cx="3059723" cy="738664"/>
              </a:xfrm>
              <a:prstGeom prst="rect">
                <a:avLst/>
              </a:prstGeom>
              <a:blipFill>
                <a:blip r:embed="rId6"/>
                <a:stretch>
                  <a:fillRect l="-598" t="-1653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1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C6CE2-1485-7084-81A4-FB411B2F1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51542-F9CA-4D0E-ACE5-25583F791BC0}"/>
              </a:ext>
            </a:extLst>
          </p:cNvPr>
          <p:cNvSpPr txBox="1"/>
          <p:nvPr/>
        </p:nvSpPr>
        <p:spPr>
          <a:xfrm>
            <a:off x="0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Built-in Functions and shifting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3ACCDD92-418A-FA79-9CF1-C86ADED11A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562335"/>
                  </p:ext>
                </p:extLst>
              </p:nvPr>
            </p:nvGraphicFramePr>
            <p:xfrm>
              <a:off x="1524000" y="989722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2133601">
                      <a:extLst>
                        <a:ext uri="{9D8B030D-6E8A-4147-A177-3AD203B41FA5}">
                          <a16:colId xmlns:a16="http://schemas.microsoft.com/office/drawing/2014/main" val="4188920793"/>
                        </a:ext>
                      </a:extLst>
                    </a:gridCol>
                    <a:gridCol w="3962399">
                      <a:extLst>
                        <a:ext uri="{9D8B030D-6E8A-4147-A177-3AD203B41FA5}">
                          <a16:colId xmlns:a16="http://schemas.microsoft.com/office/drawing/2014/main" val="1147463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Syntax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Usage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843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effectLst/>
                              <a:latin typeface="+mj-lt"/>
                            </a:rPr>
                            <a:t>builtin_popcount</a:t>
                          </a: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Used to count the number of 1’s in an integer. 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485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builtin_parity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Check the parity of a number.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67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effectLst/>
                              <a:latin typeface="+mj-lt"/>
                            </a:rPr>
                            <a:t>builtin_clz</a:t>
                          </a: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effectLst/>
                              <a:latin typeface="Oswald" panose="00000500000000000000" pitchFamily="2" charset="0"/>
                            </a:rPr>
                            <a:t>Used to count the leading 0’s of the integer.</a:t>
                          </a:r>
                          <a:endParaRPr lang="en-US" sz="1400" b="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02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effectLst/>
                              <a:latin typeface="+mj-lt"/>
                            </a:rPr>
                            <a:t>builtin_ctz</a:t>
                          </a: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Used to count the trailing 0’s of the integer.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479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u="none" strike="noStrike" cap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𝟏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 &lt;&lt; 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Oswald" panose="00000500000000000000" pitchFamily="2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Left shift by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u="none" strike="noStrike" cap="none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Oswald" panose="00000500000000000000" pitchFamily="2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to get value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64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(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&gt;&gt;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𝑿</m:t>
                                </m:r>
                                <m:r>
                                  <a:rPr lang="en-US" sz="14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Calibri" panose="020F0502020204030204" pitchFamily="34" charset="0"/>
                            <a:cs typeface="Arial" panose="020B0604020202020204" pitchFamily="34" charset="0"/>
                            <a:sym typeface="Arial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Right shift by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𝑵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to get divide</a:t>
                          </a:r>
                          <a:r>
                            <a:rPr lang="en-US" sz="1400" baseline="0" dirty="0">
                              <a:effectLst/>
                              <a:latin typeface="Oswald" panose="00000500000000000000" pitchFamily="2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solidFill>
                                        <a:srgbClr val="836967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oMath>
                          </a14:m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36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3ACCDD92-418A-FA79-9CF1-C86ADED11A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562335"/>
                  </p:ext>
                </p:extLst>
              </p:nvPr>
            </p:nvGraphicFramePr>
            <p:xfrm>
              <a:off x="1524000" y="989722"/>
              <a:ext cx="6096000" cy="2595880"/>
            </p:xfrm>
            <a:graphic>
              <a:graphicData uri="http://schemas.openxmlformats.org/drawingml/2006/table">
                <a:tbl>
                  <a:tblPr firstRow="1" bandRow="1">
                    <a:tableStyleId>{891A1956-3D7E-41C0-9DF7-105A978C6925}</a:tableStyleId>
                  </a:tblPr>
                  <a:tblGrid>
                    <a:gridCol w="2133601">
                      <a:extLst>
                        <a:ext uri="{9D8B030D-6E8A-4147-A177-3AD203B41FA5}">
                          <a16:colId xmlns:a16="http://schemas.microsoft.com/office/drawing/2014/main" val="4188920793"/>
                        </a:ext>
                      </a:extLst>
                    </a:gridCol>
                    <a:gridCol w="3962399">
                      <a:extLst>
                        <a:ext uri="{9D8B030D-6E8A-4147-A177-3AD203B41FA5}">
                          <a16:colId xmlns:a16="http://schemas.microsoft.com/office/drawing/2014/main" val="11474632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Syntax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Usage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4843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effectLst/>
                              <a:latin typeface="+mj-lt"/>
                            </a:rPr>
                            <a:t>builtin_popcount</a:t>
                          </a: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Used to count the number of 1’s in an integer. 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485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builtin_parity</a:t>
                          </a:r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Check the parity of a number.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5267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effectLst/>
                              <a:latin typeface="+mj-lt"/>
                            </a:rPr>
                            <a:t>builtin_clz</a:t>
                          </a: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0" dirty="0">
                              <a:effectLst/>
                              <a:latin typeface="Oswald" panose="00000500000000000000" pitchFamily="2" charset="0"/>
                            </a:rPr>
                            <a:t>Used to count the leading 0’s of the integer.</a:t>
                          </a:r>
                          <a:endParaRPr lang="en-US" sz="1400" b="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02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__</a:t>
                          </a:r>
                          <a:r>
                            <a:rPr lang="en-US" sz="1400" b="1" dirty="0" err="1">
                              <a:effectLst/>
                              <a:latin typeface="+mj-lt"/>
                            </a:rPr>
                            <a:t>builtin_ctz</a:t>
                          </a:r>
                          <a:r>
                            <a:rPr lang="en-US" sz="1400" b="1" dirty="0">
                              <a:effectLst/>
                              <a:latin typeface="+mj-lt"/>
                            </a:rPr>
                            <a:t>(x)</a:t>
                          </a:r>
                          <a:endParaRPr lang="en-US" sz="1400" b="1" dirty="0">
                            <a:effectLst/>
                            <a:latin typeface="+mj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effectLst/>
                              <a:latin typeface="Oswald" panose="00000500000000000000" pitchFamily="2" charset="0"/>
                            </a:rPr>
                            <a:t>Used to count the trailing 0’s of the integer.</a:t>
                          </a:r>
                          <a:endParaRPr lang="en-US" sz="1400" dirty="0">
                            <a:effectLst/>
                            <a:latin typeface="Oswald" panose="00000500000000000000" pitchFamily="2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479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" t="-501639" r="-18628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00" t="-501639" r="-308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648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6" t="-601639" r="-18628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000" t="-601639" r="-308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06362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430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69B83-3D7A-BB18-A1CA-2B4ACE9015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AA9F9-B4C0-8CF7-2F22-7CBC27623A66}"/>
              </a:ext>
            </a:extLst>
          </p:cNvPr>
          <p:cNvSpPr txBox="1"/>
          <p:nvPr/>
        </p:nvSpPr>
        <p:spPr>
          <a:xfrm>
            <a:off x="0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Tricks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B2526-796F-5D90-0389-405B4F2AF5B4}"/>
              </a:ext>
            </a:extLst>
          </p:cNvPr>
          <p:cNvSpPr txBox="1"/>
          <p:nvPr/>
        </p:nvSpPr>
        <p:spPr>
          <a:xfrm>
            <a:off x="626012" y="759655"/>
            <a:ext cx="299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wald" panose="00000500000000000000" pitchFamily="2" charset="0"/>
              </a:rPr>
              <a:t>Mod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5F4F7-E785-2DFB-D1CF-2D4DDD6187A9}"/>
                  </a:ext>
                </a:extLst>
              </p:cNvPr>
              <p:cNvSpPr txBox="1"/>
              <p:nvPr/>
            </p:nvSpPr>
            <p:spPr>
              <a:xfrm>
                <a:off x="3774471" y="820500"/>
                <a:ext cx="1595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5F4F7-E785-2DFB-D1CF-2D4DDD618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471" y="820500"/>
                <a:ext cx="1595052" cy="276999"/>
              </a:xfrm>
              <a:prstGeom prst="rect">
                <a:avLst/>
              </a:prstGeom>
              <a:blipFill>
                <a:blip r:embed="rId2"/>
                <a:stretch>
                  <a:fillRect r="-267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A9EDD9-C45F-8354-948C-C19678520E4F}"/>
              </a:ext>
            </a:extLst>
          </p:cNvPr>
          <p:cNvSpPr txBox="1"/>
          <p:nvPr/>
        </p:nvSpPr>
        <p:spPr>
          <a:xfrm>
            <a:off x="3488786" y="1859103"/>
            <a:ext cx="2166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Oswald" panose="00000500000000000000" pitchFamily="2" charset="0"/>
              </a:rPr>
              <a:t>0</a:t>
            </a:r>
            <a:r>
              <a:rPr lang="en-US" sz="3200" dirty="0">
                <a:latin typeface="Oswald" panose="00000500000000000000" pitchFamily="2" charset="0"/>
              </a:rPr>
              <a:t> 0 1 1 1 1 1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162C9-B820-AB71-B509-EF34CC9120BB}"/>
              </a:ext>
            </a:extLst>
          </p:cNvPr>
          <p:cNvSpPr txBox="1"/>
          <p:nvPr/>
        </p:nvSpPr>
        <p:spPr>
          <a:xfrm>
            <a:off x="3488786" y="1274328"/>
            <a:ext cx="2166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Oswald" panose="00000500000000000000" pitchFamily="2" charset="0"/>
              </a:rPr>
              <a:t>0</a:t>
            </a:r>
            <a:r>
              <a:rPr lang="en-US" sz="3200" dirty="0">
                <a:latin typeface="Oswald" panose="00000500000000000000" pitchFamily="2" charset="0"/>
              </a:rPr>
              <a:t> 1 0 0 1 0 1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33BAEB-3AD8-36AE-6DD6-B290997239FD}"/>
              </a:ext>
            </a:extLst>
          </p:cNvPr>
          <p:cNvCxnSpPr/>
          <p:nvPr/>
        </p:nvCxnSpPr>
        <p:spPr>
          <a:xfrm>
            <a:off x="3488786" y="2518117"/>
            <a:ext cx="22437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9B9952-79A9-6100-20DD-753CFFC0A9B3}"/>
              </a:ext>
            </a:extLst>
          </p:cNvPr>
          <p:cNvSpPr txBox="1"/>
          <p:nvPr/>
        </p:nvSpPr>
        <p:spPr>
          <a:xfrm>
            <a:off x="3144129" y="2364228"/>
            <a:ext cx="26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10844E-22F5-BE61-F5FB-7ACD56F402DF}"/>
                  </a:ext>
                </a:extLst>
              </p:cNvPr>
              <p:cNvSpPr txBox="1"/>
              <p:nvPr/>
            </p:nvSpPr>
            <p:spPr>
              <a:xfrm>
                <a:off x="5879124" y="1996415"/>
                <a:ext cx="1423181" cy="31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10844E-22F5-BE61-F5FB-7ACD56F4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124" y="1996415"/>
                <a:ext cx="1423181" cy="315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088296-D2BD-4BFA-A865-3AE2C88A01DC}"/>
              </a:ext>
            </a:extLst>
          </p:cNvPr>
          <p:cNvSpPr txBox="1"/>
          <p:nvPr/>
        </p:nvSpPr>
        <p:spPr>
          <a:xfrm>
            <a:off x="3488785" y="2672005"/>
            <a:ext cx="2166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Oswald" panose="00000500000000000000" pitchFamily="2" charset="0"/>
              </a:rPr>
              <a:t>0</a:t>
            </a:r>
            <a:r>
              <a:rPr lang="en-US" sz="3200" dirty="0">
                <a:latin typeface="Oswald" panose="00000500000000000000" pitchFamily="2" charset="0"/>
              </a:rPr>
              <a:t> 0 0 0 1 0 1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E4B354-5DA6-5EBD-21EE-5DDB1F429E18}"/>
                  </a:ext>
                </a:extLst>
              </p:cNvPr>
              <p:cNvSpPr txBox="1"/>
              <p:nvPr/>
            </p:nvSpPr>
            <p:spPr>
              <a:xfrm>
                <a:off x="3942573" y="1397439"/>
                <a:ext cx="46142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E4B354-5DA6-5EBD-21EE-5DDB1F429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73" y="1397439"/>
                <a:ext cx="461420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DA5BE-9852-C903-68CC-627419D4C62F}"/>
                  </a:ext>
                </a:extLst>
              </p:cNvPr>
              <p:cNvSpPr txBox="1"/>
              <p:nvPr/>
            </p:nvSpPr>
            <p:spPr>
              <a:xfrm>
                <a:off x="3676014" y="3403597"/>
                <a:ext cx="17919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DA5BE-9852-C903-68CC-627419D4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014" y="3403597"/>
                <a:ext cx="1791965" cy="369332"/>
              </a:xfrm>
              <a:prstGeom prst="rect">
                <a:avLst/>
              </a:prstGeom>
              <a:blipFill>
                <a:blip r:embed="rId5"/>
                <a:stretch>
                  <a:fillRect l="-1361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02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BA639-E089-0EF6-AB04-132DE2142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42081-629B-340D-19F0-D9F540A6937A}"/>
              </a:ext>
            </a:extLst>
          </p:cNvPr>
          <p:cNvSpPr txBox="1"/>
          <p:nvPr/>
        </p:nvSpPr>
        <p:spPr>
          <a:xfrm>
            <a:off x="0" y="0"/>
            <a:ext cx="9144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44DBF8"/>
                </a:solidFill>
                <a:latin typeface="Oswald" panose="00000500000000000000" pitchFamily="2" charset="0"/>
              </a:rPr>
              <a:t>Tricks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C3FF8-3122-804C-C13A-0C23392BEB88}"/>
              </a:ext>
            </a:extLst>
          </p:cNvPr>
          <p:cNvSpPr txBox="1"/>
          <p:nvPr/>
        </p:nvSpPr>
        <p:spPr>
          <a:xfrm>
            <a:off x="626012" y="759655"/>
            <a:ext cx="2996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swald" panose="00000500000000000000" pitchFamily="2" charset="0"/>
              </a:rPr>
              <a:t>Form c to C and versa </a:t>
            </a:r>
            <a:r>
              <a:rPr lang="en-US" sz="2000" dirty="0" err="1">
                <a:latin typeface="Oswald" panose="00000500000000000000" pitchFamily="2" charset="0"/>
              </a:rPr>
              <a:t>versa</a:t>
            </a:r>
            <a:endParaRPr lang="en-US" sz="2000" dirty="0">
              <a:latin typeface="Oswald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9C7D6-7D68-04C9-0802-117E08343E6F}"/>
              </a:ext>
            </a:extLst>
          </p:cNvPr>
          <p:cNvSpPr txBox="1"/>
          <p:nvPr/>
        </p:nvSpPr>
        <p:spPr>
          <a:xfrm>
            <a:off x="3506372" y="1273089"/>
            <a:ext cx="2131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Oswald" panose="00000500000000000000" pitchFamily="2" charset="0"/>
              </a:rPr>
              <a:t>1</a:t>
            </a:r>
            <a:r>
              <a:rPr lang="en-US" sz="3200" dirty="0">
                <a:latin typeface="Oswald" panose="00000500000000000000" pitchFamily="2" charset="0"/>
              </a:rPr>
              <a:t> 0 0 0 0 0 1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2968C-86B6-97CD-24CC-890266423777}"/>
              </a:ext>
            </a:extLst>
          </p:cNvPr>
          <p:cNvSpPr txBox="1"/>
          <p:nvPr/>
        </p:nvSpPr>
        <p:spPr>
          <a:xfrm>
            <a:off x="3506372" y="1857864"/>
            <a:ext cx="2131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Oswald" panose="00000500000000000000" pitchFamily="2" charset="0"/>
              </a:rPr>
              <a:t>1</a:t>
            </a:r>
            <a:r>
              <a:rPr lang="en-US" sz="3200" dirty="0">
                <a:latin typeface="Oswald" panose="00000500000000000000" pitchFamily="2" charset="0"/>
              </a:rPr>
              <a:t> 1 0 0 0 0 1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8EF2B-E415-D866-5193-C557CB3DB976}"/>
                  </a:ext>
                </a:extLst>
              </p:cNvPr>
              <p:cNvSpPr txBox="1"/>
              <p:nvPr/>
            </p:nvSpPr>
            <p:spPr>
              <a:xfrm>
                <a:off x="3942573" y="1397439"/>
                <a:ext cx="46142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8EF2B-E415-D866-5193-C557CB3D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73" y="1397439"/>
                <a:ext cx="461420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B03DB-9C09-D06F-A0C9-00C37CB363C9}"/>
                  </a:ext>
                </a:extLst>
              </p:cNvPr>
              <p:cNvSpPr txBox="1"/>
              <p:nvPr/>
            </p:nvSpPr>
            <p:spPr>
              <a:xfrm>
                <a:off x="3942573" y="1899045"/>
                <a:ext cx="46142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6B03DB-9C09-D06F-A0C9-00C37CB36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73" y="1899045"/>
                <a:ext cx="461420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C9A463A-7D90-C9EA-CEA8-0D7AD8A15B78}"/>
              </a:ext>
            </a:extLst>
          </p:cNvPr>
          <p:cNvCxnSpPr>
            <a:cxnSpLocks/>
          </p:cNvCxnSpPr>
          <p:nvPr/>
        </p:nvCxnSpPr>
        <p:spPr>
          <a:xfrm rot="5400000">
            <a:off x="3380710" y="1860551"/>
            <a:ext cx="631152" cy="17514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7B41E2A-9F01-B8C7-7530-0094B4E0DDE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072763" y="1941876"/>
            <a:ext cx="676149" cy="167767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5E7CA6A-79FC-0849-C2B1-E8872B1F34B7}"/>
              </a:ext>
            </a:extLst>
          </p:cNvPr>
          <p:cNvSpPr txBox="1"/>
          <p:nvPr/>
        </p:nvSpPr>
        <p:spPr>
          <a:xfrm rot="20777389">
            <a:off x="3142941" y="2645089"/>
            <a:ext cx="87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 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FA027-492B-2E71-FE71-35A05D3BFDC4}"/>
              </a:ext>
            </a:extLst>
          </p:cNvPr>
          <p:cNvSpPr txBox="1"/>
          <p:nvPr/>
        </p:nvSpPr>
        <p:spPr>
          <a:xfrm rot="974575">
            <a:off x="5098967" y="2695172"/>
            <a:ext cx="87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XOR 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840FC0-225B-6447-72F3-BCE00C179C5E}"/>
                  </a:ext>
                </a:extLst>
              </p:cNvPr>
              <p:cNvSpPr txBox="1"/>
              <p:nvPr/>
            </p:nvSpPr>
            <p:spPr>
              <a:xfrm>
                <a:off x="2303584" y="3050317"/>
                <a:ext cx="10339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𝑆𝑚𝑎𝑙𝑙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8840FC0-225B-6447-72F3-BCE00C17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584" y="3050317"/>
                <a:ext cx="10339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9233BB-EC8A-76F1-6690-53E5832BB464}"/>
                  </a:ext>
                </a:extLst>
              </p:cNvPr>
              <p:cNvSpPr txBox="1"/>
              <p:nvPr/>
            </p:nvSpPr>
            <p:spPr>
              <a:xfrm>
                <a:off x="5717028" y="3118788"/>
                <a:ext cx="10339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𝐹𝑙𝑖𝑝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9233BB-EC8A-76F1-6690-53E5832BB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28" y="3118788"/>
                <a:ext cx="10339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74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F14E9-1A4F-437C-B3D4-13E3D929C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Google Shape;719;p35">
            <a:extLst>
              <a:ext uri="{FF2B5EF4-FFF2-40B4-BE49-F238E27FC236}">
                <a16:creationId xmlns:a16="http://schemas.microsoft.com/office/drawing/2014/main" id="{7F221DFD-E02C-497B-9979-D7AC140A3193}"/>
              </a:ext>
            </a:extLst>
          </p:cNvPr>
          <p:cNvSpPr txBox="1">
            <a:spLocks/>
          </p:cNvSpPr>
          <p:nvPr/>
        </p:nvSpPr>
        <p:spPr>
          <a:xfrm>
            <a:off x="1427550" y="984738"/>
            <a:ext cx="6593700" cy="160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10000" dirty="0"/>
              <a:t>THANKS!</a:t>
            </a:r>
          </a:p>
        </p:txBody>
      </p:sp>
      <p:sp>
        <p:nvSpPr>
          <p:cNvPr id="4" name="Google Shape;720;p35">
            <a:extLst>
              <a:ext uri="{FF2B5EF4-FFF2-40B4-BE49-F238E27FC236}">
                <a16:creationId xmlns:a16="http://schemas.microsoft.com/office/drawing/2014/main" id="{6F72E422-174E-4AFB-9878-DCED0B814EB8}"/>
              </a:ext>
            </a:extLst>
          </p:cNvPr>
          <p:cNvSpPr txBox="1">
            <a:spLocks/>
          </p:cNvSpPr>
          <p:nvPr/>
        </p:nvSpPr>
        <p:spPr>
          <a:xfrm>
            <a:off x="1427550" y="2571750"/>
            <a:ext cx="6593700" cy="9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 sz="36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50750297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291</Words>
  <Application>Microsoft Office PowerPoint</Application>
  <PresentationFormat>On-screen Show (16:9)</PresentationFormat>
  <Paragraphs>113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Cambria Math</vt:lpstr>
      <vt:lpstr>Bahnschrift</vt:lpstr>
      <vt:lpstr>Oswald</vt:lpstr>
      <vt:lpstr>Source Sans Pro</vt:lpstr>
      <vt:lpstr>Arial</vt:lpstr>
      <vt:lpstr>Wingdings</vt:lpstr>
      <vt:lpstr>Quince template</vt:lpstr>
      <vt:lpstr>BitMasks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ahmed tarek</cp:lastModifiedBy>
  <cp:revision>71</cp:revision>
  <dcterms:modified xsi:type="dcterms:W3CDTF">2022-08-31T16:01:30Z</dcterms:modified>
</cp:coreProperties>
</file>