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322" r:id="rId3"/>
    <p:sldId id="259" r:id="rId4"/>
    <p:sldId id="323" r:id="rId5"/>
    <p:sldId id="324" r:id="rId6"/>
    <p:sldId id="321" r:id="rId7"/>
    <p:sldId id="328" r:id="rId8"/>
    <p:sldId id="327" r:id="rId9"/>
    <p:sldId id="329" r:id="rId10"/>
    <p:sldId id="330" r:id="rId11"/>
    <p:sldId id="331" r:id="rId12"/>
    <p:sldId id="332" r:id="rId13"/>
    <p:sldId id="315" r:id="rId14"/>
  </p:sldIdLst>
  <p:sldSz cx="9144000" cy="5143500" type="screen16x9"/>
  <p:notesSz cx="6858000" cy="9144000"/>
  <p:embeddedFontLst>
    <p:embeddedFont>
      <p:font typeface="Cambria Math" panose="02040503050406030204" pitchFamily="18" charset="0"/>
      <p:regular r:id="rId16"/>
    </p:embeddedFont>
    <p:embeddedFont>
      <p:font typeface="Oswald" panose="00000500000000000000" pitchFamily="2" charset="0"/>
      <p:regular r:id="rId17"/>
      <p:bold r:id="rId18"/>
    </p:embeddedFont>
    <p:embeddedFont>
      <p:font typeface="Source Sans Pro" panose="020B0503030403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D7B4"/>
    <a:srgbClr val="3C78D8"/>
    <a:srgbClr val="AFF000"/>
    <a:srgbClr val="0BD0F7"/>
    <a:srgbClr val="F0FFC9"/>
    <a:srgbClr val="44DB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109" d="100"/>
          <a:sy n="109" d="100"/>
        </p:scale>
        <p:origin x="84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61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992352" y="3085171"/>
            <a:ext cx="6465924" cy="143805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 Complete Search</a:t>
            </a:r>
            <a:endParaRPr dirty="0"/>
          </a:p>
        </p:txBody>
      </p:sp>
      <p:sp>
        <p:nvSpPr>
          <p:cNvPr id="4" name="TextBox 1">
            <a:extLst>
              <a:ext uri="{FF2B5EF4-FFF2-40B4-BE49-F238E27FC236}">
                <a16:creationId xmlns:a16="http://schemas.microsoft.com/office/drawing/2014/main" id="{092C09CF-96CA-4435-96AE-FDE1460C9BC9}"/>
              </a:ext>
            </a:extLst>
          </p:cNvPr>
          <p:cNvSpPr txBox="1"/>
          <p:nvPr/>
        </p:nvSpPr>
        <p:spPr>
          <a:xfrm>
            <a:off x="917916" y="3542588"/>
            <a:ext cx="3242603" cy="52322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latin typeface="Oswald" panose="00000500000000000000" pitchFamily="2" charset="0"/>
              </a:rPr>
              <a:t>Prepared by </a:t>
            </a:r>
          </a:p>
          <a:p>
            <a:r>
              <a:rPr lang="en-US" dirty="0">
                <a:solidFill>
                  <a:schemeClr val="bg1"/>
                </a:solidFill>
                <a:latin typeface="Oswald" panose="00000500000000000000" pitchFamily="2" charset="0"/>
              </a:rPr>
              <a:t>Ahmed Tarek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30C05A-6027-42B6-8653-DB5F7E6A2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Google Shape;499;p18">
            <a:extLst>
              <a:ext uri="{FF2B5EF4-FFF2-40B4-BE49-F238E27FC236}">
                <a16:creationId xmlns:a16="http://schemas.microsoft.com/office/drawing/2014/main" id="{FBB530B8-60F4-44FA-98AE-90A9BEECED11}"/>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Prefix</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Sum</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40D8CB1C-D6A0-443E-A194-9CAB05F914CB}"/>
                  </a:ext>
                </a:extLst>
              </p:cNvPr>
              <p:cNvGraphicFramePr>
                <a:graphicFrameLocks noGrp="1"/>
              </p:cNvGraphicFramePr>
              <p:nvPr>
                <p:extLst>
                  <p:ext uri="{D42A27DB-BD31-4B8C-83A1-F6EECF244321}">
                    <p14:modId xmlns:p14="http://schemas.microsoft.com/office/powerpoint/2010/main" val="2350653997"/>
                  </p:ext>
                </p:extLst>
              </p:nvPr>
            </p:nvGraphicFramePr>
            <p:xfrm>
              <a:off x="1493519" y="1072269"/>
              <a:ext cx="6156962" cy="1108224"/>
            </p:xfrm>
            <a:graphic>
              <a:graphicData uri="http://schemas.openxmlformats.org/drawingml/2006/table">
                <a:tbl>
                  <a:tblPr firstRow="1" bandRow="1">
                    <a:tableStyleId>{891A1956-3D7E-41C0-9DF7-105A978C6925}</a:tableStyleId>
                  </a:tblPr>
                  <a:tblGrid>
                    <a:gridCol w="879566">
                      <a:extLst>
                        <a:ext uri="{9D8B030D-6E8A-4147-A177-3AD203B41FA5}">
                          <a16:colId xmlns:a16="http://schemas.microsoft.com/office/drawing/2014/main" val="1840510371"/>
                        </a:ext>
                      </a:extLst>
                    </a:gridCol>
                    <a:gridCol w="879566">
                      <a:extLst>
                        <a:ext uri="{9D8B030D-6E8A-4147-A177-3AD203B41FA5}">
                          <a16:colId xmlns:a16="http://schemas.microsoft.com/office/drawing/2014/main" val="534085067"/>
                        </a:ext>
                      </a:extLst>
                    </a:gridCol>
                    <a:gridCol w="879566">
                      <a:extLst>
                        <a:ext uri="{9D8B030D-6E8A-4147-A177-3AD203B41FA5}">
                          <a16:colId xmlns:a16="http://schemas.microsoft.com/office/drawing/2014/main" val="2564575017"/>
                        </a:ext>
                      </a:extLst>
                    </a:gridCol>
                    <a:gridCol w="879566">
                      <a:extLst>
                        <a:ext uri="{9D8B030D-6E8A-4147-A177-3AD203B41FA5}">
                          <a16:colId xmlns:a16="http://schemas.microsoft.com/office/drawing/2014/main" val="2582605119"/>
                        </a:ext>
                      </a:extLst>
                    </a:gridCol>
                    <a:gridCol w="879566">
                      <a:extLst>
                        <a:ext uri="{9D8B030D-6E8A-4147-A177-3AD203B41FA5}">
                          <a16:colId xmlns:a16="http://schemas.microsoft.com/office/drawing/2014/main" val="3520941964"/>
                        </a:ext>
                      </a:extLst>
                    </a:gridCol>
                    <a:gridCol w="879566">
                      <a:extLst>
                        <a:ext uri="{9D8B030D-6E8A-4147-A177-3AD203B41FA5}">
                          <a16:colId xmlns:a16="http://schemas.microsoft.com/office/drawing/2014/main" val="3203501836"/>
                        </a:ext>
                      </a:extLst>
                    </a:gridCol>
                    <a:gridCol w="879566">
                      <a:extLst>
                        <a:ext uri="{9D8B030D-6E8A-4147-A177-3AD203B41FA5}">
                          <a16:colId xmlns:a16="http://schemas.microsoft.com/office/drawing/2014/main" val="1540154250"/>
                        </a:ext>
                      </a:extLst>
                    </a:gridCol>
                  </a:tblGrid>
                  <a:tr h="369408">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𝐼𝑛𝑑𝑒𝑥</m:t>
                                </m:r>
                                <m:r>
                                  <a:rPr lang="en-US" i="1" dirty="0" smtClean="0">
                                    <a:latin typeface="Cambria Math" panose="02040503050406030204" pitchFamily="18" charset="0"/>
                                  </a:rPr>
                                  <m:t> </m:t>
                                </m:r>
                                <m:r>
                                  <a:rPr lang="en-US" i="1" dirty="0" smtClean="0">
                                    <a:latin typeface="Cambria Math" panose="02040503050406030204" pitchFamily="18" charset="0"/>
                                  </a:rPr>
                                  <m:t>𝑖</m:t>
                                </m:r>
                              </m:oMath>
                            </m:oMathPara>
                          </a14:m>
                          <a:endParaRPr lang="en-US" dirty="0"/>
                        </a:p>
                      </a:txBody>
                      <a:tcPr>
                        <a:solidFill>
                          <a:srgbClr val="F0FFC9"/>
                        </a:solidFill>
                      </a:tcPr>
                    </a:tc>
                    <a:tc>
                      <a:txBody>
                        <a:bodyPr/>
                        <a:lstStyle/>
                        <a:p>
                          <a:r>
                            <a:rPr lang="en-US" dirty="0"/>
                            <a:t>1</a:t>
                          </a:r>
                        </a:p>
                      </a:txBody>
                      <a:tcPr>
                        <a:solidFill>
                          <a:srgbClr val="F0FFC9"/>
                        </a:solidFill>
                      </a:tcPr>
                    </a:tc>
                    <a:tc>
                      <a:txBody>
                        <a:bodyPr/>
                        <a:lstStyle/>
                        <a:p>
                          <a:r>
                            <a:rPr lang="en-US" dirty="0"/>
                            <a:t>2</a:t>
                          </a:r>
                        </a:p>
                      </a:txBody>
                      <a:tcPr>
                        <a:solidFill>
                          <a:srgbClr val="F0FFC9"/>
                        </a:solidFill>
                      </a:tcPr>
                    </a:tc>
                    <a:tc>
                      <a:txBody>
                        <a:bodyPr/>
                        <a:lstStyle/>
                        <a:p>
                          <a:r>
                            <a:rPr lang="en-US" dirty="0"/>
                            <a:t>3</a:t>
                          </a:r>
                        </a:p>
                      </a:txBody>
                      <a:tcPr>
                        <a:solidFill>
                          <a:srgbClr val="F0FFC9"/>
                        </a:solidFill>
                      </a:tcPr>
                    </a:tc>
                    <a:tc>
                      <a:txBody>
                        <a:bodyPr/>
                        <a:lstStyle/>
                        <a:p>
                          <a:r>
                            <a:rPr lang="en-US" dirty="0"/>
                            <a:t>4</a:t>
                          </a:r>
                        </a:p>
                      </a:txBody>
                      <a:tcPr>
                        <a:solidFill>
                          <a:srgbClr val="F0FFC9"/>
                        </a:solidFill>
                      </a:tcPr>
                    </a:tc>
                    <a:tc>
                      <a:txBody>
                        <a:bodyPr/>
                        <a:lstStyle/>
                        <a:p>
                          <a:r>
                            <a:rPr lang="en-US" dirty="0"/>
                            <a:t>5</a:t>
                          </a:r>
                        </a:p>
                      </a:txBody>
                      <a:tcPr>
                        <a:solidFill>
                          <a:srgbClr val="F0FFC9"/>
                        </a:solidFill>
                      </a:tcPr>
                    </a:tc>
                    <a:tc>
                      <a:txBody>
                        <a:bodyPr/>
                        <a:lstStyle/>
                        <a:p>
                          <a:r>
                            <a:rPr lang="en-US" dirty="0"/>
                            <a:t>6</a:t>
                          </a:r>
                        </a:p>
                      </a:txBody>
                      <a:tcPr>
                        <a:solidFill>
                          <a:srgbClr val="F0FFC9"/>
                        </a:solidFill>
                      </a:tcPr>
                    </a:tc>
                    <a:extLst>
                      <a:ext uri="{0D108BD9-81ED-4DB2-BD59-A6C34878D82A}">
                        <a16:rowId xmlns:a16="http://schemas.microsoft.com/office/drawing/2014/main" val="3219824103"/>
                      </a:ext>
                    </a:extLst>
                  </a:tr>
                  <a:tr h="369408">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𝑎𝑟𝑟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b="0" i="1" dirty="0" smtClean="0">
                                    <a:latin typeface="Cambria Math" panose="02040503050406030204" pitchFamily="18" charset="0"/>
                                  </a:rPr>
                                  <m:t> </m:t>
                                </m:r>
                                <m:r>
                                  <a:rPr lang="en-US" i="1" dirty="0" smtClean="0">
                                    <a:latin typeface="Cambria Math" panose="02040503050406030204" pitchFamily="18" charset="0"/>
                                  </a:rPr>
                                  <m:t>]</m:t>
                                </m:r>
                              </m:oMath>
                            </m:oMathPara>
                          </a14:m>
                          <a:endParaRPr lang="en-US" dirty="0"/>
                        </a:p>
                      </a:txBody>
                      <a:tcPr/>
                    </a:tc>
                    <a:tc>
                      <a:txBody>
                        <a:bodyPr/>
                        <a:lstStyle/>
                        <a:p>
                          <a:r>
                            <a:rPr lang="en-US" dirty="0"/>
                            <a:t>1</a:t>
                          </a:r>
                        </a:p>
                      </a:txBody>
                      <a:tcPr/>
                    </a:tc>
                    <a:tc>
                      <a:txBody>
                        <a:bodyPr/>
                        <a:lstStyle/>
                        <a:p>
                          <a:r>
                            <a:rPr lang="en-US" dirty="0"/>
                            <a:t>6</a:t>
                          </a:r>
                        </a:p>
                      </a:txBody>
                      <a:tcPr/>
                    </a:tc>
                    <a:tc>
                      <a:txBody>
                        <a:bodyPr/>
                        <a:lstStyle/>
                        <a:p>
                          <a:r>
                            <a:rPr lang="en-US" dirty="0"/>
                            <a:t>4</a:t>
                          </a:r>
                        </a:p>
                      </a:txBody>
                      <a:tcPr/>
                    </a:tc>
                    <a:tc>
                      <a:txBody>
                        <a:bodyPr/>
                        <a:lstStyle/>
                        <a:p>
                          <a:r>
                            <a:rPr lang="en-US" dirty="0"/>
                            <a:t>2</a:t>
                          </a:r>
                        </a:p>
                      </a:txBody>
                      <a:tcPr/>
                    </a:tc>
                    <a:tc>
                      <a:txBody>
                        <a:bodyPr/>
                        <a:lstStyle/>
                        <a:p>
                          <a:r>
                            <a:rPr lang="en-US" dirty="0"/>
                            <a:t>5</a:t>
                          </a:r>
                        </a:p>
                      </a:txBody>
                      <a:tcPr/>
                    </a:tc>
                    <a:tc>
                      <a:txBody>
                        <a:bodyPr/>
                        <a:lstStyle/>
                        <a:p>
                          <a:r>
                            <a:rPr lang="en-US" dirty="0"/>
                            <a:t>3</a:t>
                          </a:r>
                        </a:p>
                      </a:txBody>
                      <a:tcPr/>
                    </a:tc>
                    <a:extLst>
                      <a:ext uri="{0D108BD9-81ED-4DB2-BD59-A6C34878D82A}">
                        <a16:rowId xmlns:a16="http://schemas.microsoft.com/office/drawing/2014/main" val="4114906580"/>
                      </a:ext>
                    </a:extLst>
                  </a:tr>
                  <a:tr h="369408">
                    <a:tc>
                      <a:txBody>
                        <a:bodyPr/>
                        <a:lstStyle/>
                        <a:p>
                          <a:pPr/>
                          <a14:m>
                            <m:oMathPara xmlns:m="http://schemas.openxmlformats.org/officeDocument/2006/math">
                              <m:oMathParaPr>
                                <m:jc m:val="centerGroup"/>
                              </m:oMathParaPr>
                              <m:oMath xmlns:m="http://schemas.openxmlformats.org/officeDocument/2006/math">
                                <m:r>
                                  <a:rPr lang="en-US" sz="1400" b="0" i="1" u="none" strike="noStrike" cap="none" dirty="0" smtClean="0">
                                    <a:solidFill>
                                      <a:srgbClr val="000000"/>
                                    </a:solidFill>
                                    <a:effectLst/>
                                    <a:latin typeface="Cambria Math" panose="02040503050406030204" pitchFamily="18" charset="0"/>
                                    <a:ea typeface="Arial"/>
                                    <a:cs typeface="Arial"/>
                                    <a:sym typeface="Arial"/>
                                  </a:rPr>
                                  <m:t>𝑝𝑟𝑒𝑓𝑖𝑥</m:t>
                                </m:r>
                                <m:r>
                                  <a:rPr lang="en-US" sz="1400" b="0" i="1" u="none" strike="noStrike" cap="none" dirty="0" smtClean="0">
                                    <a:solidFill>
                                      <a:srgbClr val="000000"/>
                                    </a:solidFill>
                                    <a:effectLst/>
                                    <a:latin typeface="Cambria Math" panose="02040503050406030204" pitchFamily="18" charset="0"/>
                                    <a:ea typeface="Arial"/>
                                    <a:cs typeface="Arial"/>
                                    <a:sym typeface="Arial"/>
                                  </a:rPr>
                                  <m:t>[</m:t>
                                </m:r>
                                <m:r>
                                  <a:rPr lang="en-US" sz="1400" b="0" i="1" u="none" strike="noStrike" cap="none" dirty="0" smtClean="0">
                                    <a:solidFill>
                                      <a:srgbClr val="000000"/>
                                    </a:solidFill>
                                    <a:effectLst/>
                                    <a:latin typeface="Cambria Math" panose="02040503050406030204" pitchFamily="18" charset="0"/>
                                    <a:ea typeface="Arial"/>
                                    <a:cs typeface="Arial"/>
                                    <a:sym typeface="Arial"/>
                                  </a:rPr>
                                  <m:t>𝑘</m:t>
                                </m:r>
                                <m:r>
                                  <a:rPr lang="en-US" sz="1400" b="0" i="1" u="none" strike="noStrike" cap="none" dirty="0" smtClean="0">
                                    <a:solidFill>
                                      <a:srgbClr val="000000"/>
                                    </a:solidFill>
                                    <a:effectLst/>
                                    <a:latin typeface="Cambria Math" panose="02040503050406030204" pitchFamily="18" charset="0"/>
                                    <a:ea typeface="Arial"/>
                                    <a:cs typeface="Arial"/>
                                    <a:sym typeface="Arial"/>
                                  </a:rPr>
                                  <m:t>]</m:t>
                                </m:r>
                              </m:oMath>
                            </m:oMathPara>
                          </a14:m>
                          <a:endParaRPr lang="en-US" dirty="0"/>
                        </a:p>
                      </a:txBody>
                      <a:tcPr>
                        <a:solidFill>
                          <a:srgbClr val="2FD7B4"/>
                        </a:solidFill>
                      </a:tcPr>
                    </a:tc>
                    <a:tc>
                      <a:txBody>
                        <a:bodyPr/>
                        <a:lstStyle/>
                        <a:p>
                          <a:r>
                            <a:rPr lang="en-US" dirty="0"/>
                            <a:t>1</a:t>
                          </a:r>
                        </a:p>
                      </a:txBody>
                      <a:tcPr>
                        <a:solidFill>
                          <a:srgbClr val="2FD7B4"/>
                        </a:solidFill>
                      </a:tcPr>
                    </a:tc>
                    <a:tc>
                      <a:txBody>
                        <a:bodyPr/>
                        <a:lstStyle/>
                        <a:p>
                          <a:r>
                            <a:rPr lang="en-US" dirty="0"/>
                            <a:t>7</a:t>
                          </a:r>
                        </a:p>
                      </a:txBody>
                      <a:tcPr>
                        <a:solidFill>
                          <a:srgbClr val="2FD7B4"/>
                        </a:solidFill>
                      </a:tcPr>
                    </a:tc>
                    <a:tc>
                      <a:txBody>
                        <a:bodyPr/>
                        <a:lstStyle/>
                        <a:p>
                          <a:r>
                            <a:rPr lang="en-US" dirty="0"/>
                            <a:t>11</a:t>
                          </a:r>
                        </a:p>
                      </a:txBody>
                      <a:tcPr>
                        <a:solidFill>
                          <a:srgbClr val="2FD7B4"/>
                        </a:solidFill>
                      </a:tcPr>
                    </a:tc>
                    <a:tc>
                      <a:txBody>
                        <a:bodyPr/>
                        <a:lstStyle/>
                        <a:p>
                          <a:r>
                            <a:rPr lang="en-US" dirty="0"/>
                            <a:t>13</a:t>
                          </a:r>
                        </a:p>
                      </a:txBody>
                      <a:tcPr>
                        <a:solidFill>
                          <a:srgbClr val="2FD7B4"/>
                        </a:solidFill>
                      </a:tcPr>
                    </a:tc>
                    <a:tc>
                      <a:txBody>
                        <a:bodyPr/>
                        <a:lstStyle/>
                        <a:p>
                          <a:r>
                            <a:rPr lang="en-US" dirty="0"/>
                            <a:t>18</a:t>
                          </a:r>
                        </a:p>
                      </a:txBody>
                      <a:tcPr>
                        <a:solidFill>
                          <a:srgbClr val="2FD7B4"/>
                        </a:solidFill>
                      </a:tcPr>
                    </a:tc>
                    <a:tc>
                      <a:txBody>
                        <a:bodyPr/>
                        <a:lstStyle/>
                        <a:p>
                          <a:r>
                            <a:rPr lang="en-US" dirty="0"/>
                            <a:t>21</a:t>
                          </a:r>
                        </a:p>
                      </a:txBody>
                      <a:tcPr>
                        <a:solidFill>
                          <a:srgbClr val="2FD7B4"/>
                        </a:solidFill>
                      </a:tcPr>
                    </a:tc>
                    <a:extLst>
                      <a:ext uri="{0D108BD9-81ED-4DB2-BD59-A6C34878D82A}">
                        <a16:rowId xmlns:a16="http://schemas.microsoft.com/office/drawing/2014/main" val="2649547700"/>
                      </a:ext>
                    </a:extLst>
                  </a:tr>
                </a:tbl>
              </a:graphicData>
            </a:graphic>
          </p:graphicFrame>
        </mc:Choice>
        <mc:Fallback xmlns="">
          <p:graphicFrame>
            <p:nvGraphicFramePr>
              <p:cNvPr id="5" name="Table 4">
                <a:extLst>
                  <a:ext uri="{FF2B5EF4-FFF2-40B4-BE49-F238E27FC236}">
                    <a16:creationId xmlns:a16="http://schemas.microsoft.com/office/drawing/2014/main" id="{40D8CB1C-D6A0-443E-A194-9CAB05F914CB}"/>
                  </a:ext>
                </a:extLst>
              </p:cNvPr>
              <p:cNvGraphicFramePr>
                <a:graphicFrameLocks noGrp="1"/>
              </p:cNvGraphicFramePr>
              <p:nvPr>
                <p:extLst>
                  <p:ext uri="{D42A27DB-BD31-4B8C-83A1-F6EECF244321}">
                    <p14:modId xmlns:p14="http://schemas.microsoft.com/office/powerpoint/2010/main" val="2350653997"/>
                  </p:ext>
                </p:extLst>
              </p:nvPr>
            </p:nvGraphicFramePr>
            <p:xfrm>
              <a:off x="1493519" y="1072269"/>
              <a:ext cx="6156962" cy="1108224"/>
            </p:xfrm>
            <a:graphic>
              <a:graphicData uri="http://schemas.openxmlformats.org/drawingml/2006/table">
                <a:tbl>
                  <a:tblPr firstRow="1" bandRow="1">
                    <a:tableStyleId>{891A1956-3D7E-41C0-9DF7-105A978C6925}</a:tableStyleId>
                  </a:tblPr>
                  <a:tblGrid>
                    <a:gridCol w="879566">
                      <a:extLst>
                        <a:ext uri="{9D8B030D-6E8A-4147-A177-3AD203B41FA5}">
                          <a16:colId xmlns:a16="http://schemas.microsoft.com/office/drawing/2014/main" val="1840510371"/>
                        </a:ext>
                      </a:extLst>
                    </a:gridCol>
                    <a:gridCol w="879566">
                      <a:extLst>
                        <a:ext uri="{9D8B030D-6E8A-4147-A177-3AD203B41FA5}">
                          <a16:colId xmlns:a16="http://schemas.microsoft.com/office/drawing/2014/main" val="534085067"/>
                        </a:ext>
                      </a:extLst>
                    </a:gridCol>
                    <a:gridCol w="879566">
                      <a:extLst>
                        <a:ext uri="{9D8B030D-6E8A-4147-A177-3AD203B41FA5}">
                          <a16:colId xmlns:a16="http://schemas.microsoft.com/office/drawing/2014/main" val="2564575017"/>
                        </a:ext>
                      </a:extLst>
                    </a:gridCol>
                    <a:gridCol w="879566">
                      <a:extLst>
                        <a:ext uri="{9D8B030D-6E8A-4147-A177-3AD203B41FA5}">
                          <a16:colId xmlns:a16="http://schemas.microsoft.com/office/drawing/2014/main" val="2582605119"/>
                        </a:ext>
                      </a:extLst>
                    </a:gridCol>
                    <a:gridCol w="879566">
                      <a:extLst>
                        <a:ext uri="{9D8B030D-6E8A-4147-A177-3AD203B41FA5}">
                          <a16:colId xmlns:a16="http://schemas.microsoft.com/office/drawing/2014/main" val="3520941964"/>
                        </a:ext>
                      </a:extLst>
                    </a:gridCol>
                    <a:gridCol w="879566">
                      <a:extLst>
                        <a:ext uri="{9D8B030D-6E8A-4147-A177-3AD203B41FA5}">
                          <a16:colId xmlns:a16="http://schemas.microsoft.com/office/drawing/2014/main" val="3203501836"/>
                        </a:ext>
                      </a:extLst>
                    </a:gridCol>
                    <a:gridCol w="879566">
                      <a:extLst>
                        <a:ext uri="{9D8B030D-6E8A-4147-A177-3AD203B41FA5}">
                          <a16:colId xmlns:a16="http://schemas.microsoft.com/office/drawing/2014/main" val="1540154250"/>
                        </a:ext>
                      </a:extLst>
                    </a:gridCol>
                  </a:tblGrid>
                  <a:tr h="369408">
                    <a:tc>
                      <a:txBody>
                        <a:bodyPr/>
                        <a:lstStyle/>
                        <a:p>
                          <a:endParaRPr lang="en-US"/>
                        </a:p>
                      </a:txBody>
                      <a:tcPr>
                        <a:blipFill>
                          <a:blip r:embed="rId2"/>
                          <a:stretch>
                            <a:fillRect t="-1639" r="-598621" b="-203279"/>
                          </a:stretch>
                        </a:blipFill>
                      </a:tcPr>
                    </a:tc>
                    <a:tc>
                      <a:txBody>
                        <a:bodyPr/>
                        <a:lstStyle/>
                        <a:p>
                          <a:r>
                            <a:rPr lang="en-US" dirty="0"/>
                            <a:t>1</a:t>
                          </a:r>
                        </a:p>
                      </a:txBody>
                      <a:tcPr>
                        <a:solidFill>
                          <a:srgbClr val="F0FFC9"/>
                        </a:solidFill>
                      </a:tcPr>
                    </a:tc>
                    <a:tc>
                      <a:txBody>
                        <a:bodyPr/>
                        <a:lstStyle/>
                        <a:p>
                          <a:r>
                            <a:rPr lang="en-US" dirty="0"/>
                            <a:t>2</a:t>
                          </a:r>
                        </a:p>
                      </a:txBody>
                      <a:tcPr>
                        <a:solidFill>
                          <a:srgbClr val="F0FFC9"/>
                        </a:solidFill>
                      </a:tcPr>
                    </a:tc>
                    <a:tc>
                      <a:txBody>
                        <a:bodyPr/>
                        <a:lstStyle/>
                        <a:p>
                          <a:r>
                            <a:rPr lang="en-US" dirty="0"/>
                            <a:t>3</a:t>
                          </a:r>
                        </a:p>
                      </a:txBody>
                      <a:tcPr>
                        <a:solidFill>
                          <a:srgbClr val="F0FFC9"/>
                        </a:solidFill>
                      </a:tcPr>
                    </a:tc>
                    <a:tc>
                      <a:txBody>
                        <a:bodyPr/>
                        <a:lstStyle/>
                        <a:p>
                          <a:r>
                            <a:rPr lang="en-US" dirty="0"/>
                            <a:t>4</a:t>
                          </a:r>
                        </a:p>
                      </a:txBody>
                      <a:tcPr>
                        <a:solidFill>
                          <a:srgbClr val="F0FFC9"/>
                        </a:solidFill>
                      </a:tcPr>
                    </a:tc>
                    <a:tc>
                      <a:txBody>
                        <a:bodyPr/>
                        <a:lstStyle/>
                        <a:p>
                          <a:r>
                            <a:rPr lang="en-US" dirty="0"/>
                            <a:t>5</a:t>
                          </a:r>
                        </a:p>
                      </a:txBody>
                      <a:tcPr>
                        <a:solidFill>
                          <a:srgbClr val="F0FFC9"/>
                        </a:solidFill>
                      </a:tcPr>
                    </a:tc>
                    <a:tc>
                      <a:txBody>
                        <a:bodyPr/>
                        <a:lstStyle/>
                        <a:p>
                          <a:r>
                            <a:rPr lang="en-US" dirty="0"/>
                            <a:t>6</a:t>
                          </a:r>
                        </a:p>
                      </a:txBody>
                      <a:tcPr>
                        <a:solidFill>
                          <a:srgbClr val="F0FFC9"/>
                        </a:solidFill>
                      </a:tcPr>
                    </a:tc>
                    <a:extLst>
                      <a:ext uri="{0D108BD9-81ED-4DB2-BD59-A6C34878D82A}">
                        <a16:rowId xmlns:a16="http://schemas.microsoft.com/office/drawing/2014/main" val="3219824103"/>
                      </a:ext>
                    </a:extLst>
                  </a:tr>
                  <a:tr h="369408">
                    <a:tc>
                      <a:txBody>
                        <a:bodyPr/>
                        <a:lstStyle/>
                        <a:p>
                          <a:endParaRPr lang="en-US"/>
                        </a:p>
                      </a:txBody>
                      <a:tcPr>
                        <a:blipFill>
                          <a:blip r:embed="rId2"/>
                          <a:stretch>
                            <a:fillRect t="-101639" r="-598621" b="-103279"/>
                          </a:stretch>
                        </a:blipFill>
                      </a:tcPr>
                    </a:tc>
                    <a:tc>
                      <a:txBody>
                        <a:bodyPr/>
                        <a:lstStyle/>
                        <a:p>
                          <a:r>
                            <a:rPr lang="en-US" dirty="0"/>
                            <a:t>1</a:t>
                          </a:r>
                        </a:p>
                      </a:txBody>
                      <a:tcPr/>
                    </a:tc>
                    <a:tc>
                      <a:txBody>
                        <a:bodyPr/>
                        <a:lstStyle/>
                        <a:p>
                          <a:r>
                            <a:rPr lang="en-US" dirty="0"/>
                            <a:t>6</a:t>
                          </a:r>
                        </a:p>
                      </a:txBody>
                      <a:tcPr/>
                    </a:tc>
                    <a:tc>
                      <a:txBody>
                        <a:bodyPr/>
                        <a:lstStyle/>
                        <a:p>
                          <a:r>
                            <a:rPr lang="en-US" dirty="0"/>
                            <a:t>4</a:t>
                          </a:r>
                        </a:p>
                      </a:txBody>
                      <a:tcPr/>
                    </a:tc>
                    <a:tc>
                      <a:txBody>
                        <a:bodyPr/>
                        <a:lstStyle/>
                        <a:p>
                          <a:r>
                            <a:rPr lang="en-US" dirty="0"/>
                            <a:t>2</a:t>
                          </a:r>
                        </a:p>
                      </a:txBody>
                      <a:tcPr/>
                    </a:tc>
                    <a:tc>
                      <a:txBody>
                        <a:bodyPr/>
                        <a:lstStyle/>
                        <a:p>
                          <a:r>
                            <a:rPr lang="en-US" dirty="0"/>
                            <a:t>5</a:t>
                          </a:r>
                        </a:p>
                      </a:txBody>
                      <a:tcPr/>
                    </a:tc>
                    <a:tc>
                      <a:txBody>
                        <a:bodyPr/>
                        <a:lstStyle/>
                        <a:p>
                          <a:r>
                            <a:rPr lang="en-US" dirty="0"/>
                            <a:t>3</a:t>
                          </a:r>
                        </a:p>
                      </a:txBody>
                      <a:tcPr/>
                    </a:tc>
                    <a:extLst>
                      <a:ext uri="{0D108BD9-81ED-4DB2-BD59-A6C34878D82A}">
                        <a16:rowId xmlns:a16="http://schemas.microsoft.com/office/drawing/2014/main" val="4114906580"/>
                      </a:ext>
                    </a:extLst>
                  </a:tr>
                  <a:tr h="369408">
                    <a:tc>
                      <a:txBody>
                        <a:bodyPr/>
                        <a:lstStyle/>
                        <a:p>
                          <a:endParaRPr lang="en-US"/>
                        </a:p>
                      </a:txBody>
                      <a:tcPr>
                        <a:blipFill>
                          <a:blip r:embed="rId2"/>
                          <a:stretch>
                            <a:fillRect t="-201639" r="-598621" b="-3279"/>
                          </a:stretch>
                        </a:blipFill>
                      </a:tcPr>
                    </a:tc>
                    <a:tc>
                      <a:txBody>
                        <a:bodyPr/>
                        <a:lstStyle/>
                        <a:p>
                          <a:r>
                            <a:rPr lang="en-US" dirty="0"/>
                            <a:t>1</a:t>
                          </a:r>
                        </a:p>
                      </a:txBody>
                      <a:tcPr>
                        <a:solidFill>
                          <a:srgbClr val="2FD7B4"/>
                        </a:solidFill>
                      </a:tcPr>
                    </a:tc>
                    <a:tc>
                      <a:txBody>
                        <a:bodyPr/>
                        <a:lstStyle/>
                        <a:p>
                          <a:r>
                            <a:rPr lang="en-US" dirty="0"/>
                            <a:t>7</a:t>
                          </a:r>
                        </a:p>
                      </a:txBody>
                      <a:tcPr>
                        <a:solidFill>
                          <a:srgbClr val="2FD7B4"/>
                        </a:solidFill>
                      </a:tcPr>
                    </a:tc>
                    <a:tc>
                      <a:txBody>
                        <a:bodyPr/>
                        <a:lstStyle/>
                        <a:p>
                          <a:r>
                            <a:rPr lang="en-US" dirty="0"/>
                            <a:t>11</a:t>
                          </a:r>
                        </a:p>
                      </a:txBody>
                      <a:tcPr>
                        <a:solidFill>
                          <a:srgbClr val="2FD7B4"/>
                        </a:solidFill>
                      </a:tcPr>
                    </a:tc>
                    <a:tc>
                      <a:txBody>
                        <a:bodyPr/>
                        <a:lstStyle/>
                        <a:p>
                          <a:r>
                            <a:rPr lang="en-US" dirty="0"/>
                            <a:t>13</a:t>
                          </a:r>
                        </a:p>
                      </a:txBody>
                      <a:tcPr>
                        <a:solidFill>
                          <a:srgbClr val="2FD7B4"/>
                        </a:solidFill>
                      </a:tcPr>
                    </a:tc>
                    <a:tc>
                      <a:txBody>
                        <a:bodyPr/>
                        <a:lstStyle/>
                        <a:p>
                          <a:r>
                            <a:rPr lang="en-US" dirty="0"/>
                            <a:t>18</a:t>
                          </a:r>
                        </a:p>
                      </a:txBody>
                      <a:tcPr>
                        <a:solidFill>
                          <a:srgbClr val="2FD7B4"/>
                        </a:solidFill>
                      </a:tcPr>
                    </a:tc>
                    <a:tc>
                      <a:txBody>
                        <a:bodyPr/>
                        <a:lstStyle/>
                        <a:p>
                          <a:r>
                            <a:rPr lang="en-US" dirty="0"/>
                            <a:t>21</a:t>
                          </a:r>
                        </a:p>
                      </a:txBody>
                      <a:tcPr>
                        <a:solidFill>
                          <a:srgbClr val="2FD7B4"/>
                        </a:solidFill>
                      </a:tcPr>
                    </a:tc>
                    <a:extLst>
                      <a:ext uri="{0D108BD9-81ED-4DB2-BD59-A6C34878D82A}">
                        <a16:rowId xmlns:a16="http://schemas.microsoft.com/office/drawing/2014/main" val="2649547700"/>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CC753FE-42F2-4265-8E36-4B7140F581CD}"/>
                  </a:ext>
                </a:extLst>
              </p:cNvPr>
              <p:cNvSpPr txBox="1"/>
              <p:nvPr/>
            </p:nvSpPr>
            <p:spPr>
              <a:xfrm>
                <a:off x="2402058" y="2443383"/>
                <a:ext cx="4339883" cy="789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𝑎</m:t>
                          </m:r>
                        </m:sub>
                        <m:sup>
                          <m:r>
                            <a:rPr lang="en-US" sz="1600" b="0" i="1" smtClean="0">
                              <a:latin typeface="Cambria Math" panose="02040503050406030204" pitchFamily="18" charset="0"/>
                            </a:rPr>
                            <m:t>𝑏</m:t>
                          </m:r>
                        </m:sup>
                        <m:e>
                          <m:r>
                            <a:rPr lang="en-US" sz="1600" b="0" i="1" smtClean="0">
                              <a:latin typeface="Cambria Math" panose="02040503050406030204" pitchFamily="18" charset="0"/>
                            </a:rPr>
                            <m:t>𝑎𝑟𝑟</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smtClean="0">
                              <a:latin typeface="Cambria Math" panose="02040503050406030204" pitchFamily="18" charset="0"/>
                            </a:rPr>
                            <m:t>=</m:t>
                          </m:r>
                          <m:nary>
                            <m:naryPr>
                              <m:chr m:val="∑"/>
                              <m:ctrlPr>
                                <a:rPr lang="en-US" sz="1600" i="1">
                                  <a:latin typeface="Cambria Math" panose="02040503050406030204" pitchFamily="18" charset="0"/>
                                </a:rPr>
                              </m:ctrlPr>
                            </m:naryPr>
                            <m:sub>
                              <m:r>
                                <a:rPr lang="en-US" sz="1600" b="0" i="1" smtClean="0">
                                  <a:latin typeface="Cambria Math" panose="02040503050406030204" pitchFamily="18" charset="0"/>
                                </a:rPr>
                                <m:t>1</m:t>
                              </m:r>
                            </m:sub>
                            <m:sup>
                              <m:r>
                                <a:rPr lang="en-US" sz="1600" i="1">
                                  <a:latin typeface="Cambria Math" panose="02040503050406030204" pitchFamily="18" charset="0"/>
                                </a:rPr>
                                <m:t>𝑏</m:t>
                              </m:r>
                            </m:sup>
                            <m:e>
                              <m:r>
                                <a:rPr lang="en-US" sz="1600" i="1">
                                  <a:latin typeface="Cambria Math" panose="02040503050406030204" pitchFamily="18" charset="0"/>
                                </a:rPr>
                                <m:t>𝑎𝑟𝑟</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𝑖</m:t>
                                  </m:r>
                                </m:e>
                              </m:d>
                              <m:r>
                                <a:rPr lang="en-US" sz="1600" i="1">
                                  <a:latin typeface="Cambria Math" panose="02040503050406030204" pitchFamily="18" charset="0"/>
                                </a:rPr>
                                <m:t> </m:t>
                              </m:r>
                              <m:r>
                                <a:rPr lang="en-US" sz="1600" b="0" i="1" smtClean="0">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b="0" i="1" smtClean="0">
                                      <a:latin typeface="Cambria Math" panose="02040503050406030204" pitchFamily="18" charset="0"/>
                                    </a:rPr>
                                    <m:t>1</m:t>
                                  </m:r>
                                </m:sub>
                                <m:sup>
                                  <m:r>
                                    <a:rPr lang="en-US" sz="1600" b="0" i="1" smtClean="0">
                                      <a:latin typeface="Cambria Math" panose="02040503050406030204" pitchFamily="18" charset="0"/>
                                    </a:rPr>
                                    <m:t>𝑎</m:t>
                                  </m:r>
                                  <m:r>
                                    <a:rPr lang="en-US" sz="1600" b="0" i="1" smtClean="0">
                                      <a:latin typeface="Cambria Math" panose="02040503050406030204" pitchFamily="18" charset="0"/>
                                    </a:rPr>
                                    <m:t>−1</m:t>
                                  </m:r>
                                </m:sup>
                                <m:e>
                                  <m:r>
                                    <a:rPr lang="en-US" sz="1600" i="1">
                                      <a:latin typeface="Cambria Math" panose="02040503050406030204" pitchFamily="18" charset="0"/>
                                    </a:rPr>
                                    <m:t>𝑎𝑟𝑟</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𝑖</m:t>
                                      </m:r>
                                    </m:e>
                                  </m:d>
                                  <m:r>
                                    <a:rPr lang="en-US" sz="1600" i="1">
                                      <a:latin typeface="Cambria Math" panose="02040503050406030204" pitchFamily="18" charset="0"/>
                                    </a:rPr>
                                    <m:t> </m:t>
                                  </m:r>
                                </m:e>
                              </m:nary>
                            </m:e>
                          </m:nary>
                        </m:e>
                      </m:nary>
                    </m:oMath>
                  </m:oMathPara>
                </a14:m>
                <a:endParaRPr lang="en-US" sz="1600" dirty="0"/>
              </a:p>
            </p:txBody>
          </p:sp>
        </mc:Choice>
        <mc:Fallback xmlns="">
          <p:sp>
            <p:nvSpPr>
              <p:cNvPr id="7" name="TextBox 6">
                <a:extLst>
                  <a:ext uri="{FF2B5EF4-FFF2-40B4-BE49-F238E27FC236}">
                    <a16:creationId xmlns:a16="http://schemas.microsoft.com/office/drawing/2014/main" id="{5CC753FE-42F2-4265-8E36-4B7140F581CD}"/>
                  </a:ext>
                </a:extLst>
              </p:cNvPr>
              <p:cNvSpPr txBox="1">
                <a:spLocks noRot="1" noChangeAspect="1" noMove="1" noResize="1" noEditPoints="1" noAdjustHandles="1" noChangeArrowheads="1" noChangeShapeType="1" noTextEdit="1"/>
              </p:cNvSpPr>
              <p:nvPr/>
            </p:nvSpPr>
            <p:spPr>
              <a:xfrm>
                <a:off x="2402058" y="2443383"/>
                <a:ext cx="4339883" cy="7896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DAB607A-6FE3-4E56-AF17-D9C6120CEAB5}"/>
                  </a:ext>
                </a:extLst>
              </p:cNvPr>
              <p:cNvSpPr txBox="1"/>
              <p:nvPr/>
            </p:nvSpPr>
            <p:spPr>
              <a:xfrm>
                <a:off x="2402058" y="3266157"/>
                <a:ext cx="4339883" cy="789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𝑎</m:t>
                          </m:r>
                        </m:sub>
                        <m:sup>
                          <m:r>
                            <a:rPr lang="en-US" sz="1600" b="0" i="1" smtClean="0">
                              <a:latin typeface="Cambria Math" panose="02040503050406030204" pitchFamily="18" charset="0"/>
                            </a:rPr>
                            <m:t>𝑏</m:t>
                          </m:r>
                        </m:sup>
                        <m:e>
                          <m:r>
                            <a:rPr lang="en-US" sz="1600" b="0" i="1" smtClean="0">
                              <a:latin typeface="Cambria Math" panose="02040503050406030204" pitchFamily="18" charset="0"/>
                            </a:rPr>
                            <m:t>𝑎𝑟𝑟</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solidFill>
                                <a:srgbClr val="FF0000"/>
                              </a:solidFill>
                              <a:latin typeface="Cambria Math" panose="02040503050406030204" pitchFamily="18" charset="0"/>
                            </a:rPr>
                            <m:t>𝑃𝑟𝑒𝑓𝑖𝑥</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𝑏</m:t>
                              </m:r>
                            </m:e>
                          </m:d>
                          <m:r>
                            <a:rPr lang="en-US" sz="1600" b="0" i="1" smtClean="0">
                              <a:latin typeface="Cambria Math" panose="02040503050406030204" pitchFamily="18" charset="0"/>
                            </a:rPr>
                            <m:t>−</m:t>
                          </m:r>
                          <m:r>
                            <a:rPr lang="en-US" sz="1600" b="0" i="1" smtClean="0">
                              <a:solidFill>
                                <a:srgbClr val="FF0000"/>
                              </a:solidFill>
                              <a:latin typeface="Cambria Math" panose="02040503050406030204" pitchFamily="18" charset="0"/>
                            </a:rPr>
                            <m:t>𝑝𝑟𝑒𝑓𝑖𝑥</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−1]</m:t>
                          </m:r>
                        </m:e>
                      </m:nary>
                    </m:oMath>
                  </m:oMathPara>
                </a14:m>
                <a:endParaRPr lang="en-US" sz="1600" dirty="0"/>
              </a:p>
            </p:txBody>
          </p:sp>
        </mc:Choice>
        <mc:Fallback xmlns="">
          <p:sp>
            <p:nvSpPr>
              <p:cNvPr id="8" name="TextBox 7">
                <a:extLst>
                  <a:ext uri="{FF2B5EF4-FFF2-40B4-BE49-F238E27FC236}">
                    <a16:creationId xmlns:a16="http://schemas.microsoft.com/office/drawing/2014/main" id="{6DAB607A-6FE3-4E56-AF17-D9C6120CEAB5}"/>
                  </a:ext>
                </a:extLst>
              </p:cNvPr>
              <p:cNvSpPr txBox="1">
                <a:spLocks noRot="1" noChangeAspect="1" noMove="1" noResize="1" noEditPoints="1" noAdjustHandles="1" noChangeArrowheads="1" noChangeShapeType="1" noTextEdit="1"/>
              </p:cNvSpPr>
              <p:nvPr/>
            </p:nvSpPr>
            <p:spPr>
              <a:xfrm>
                <a:off x="2402058" y="3266157"/>
                <a:ext cx="4339883" cy="78964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7803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9E6288-60DE-4E9E-9CF0-CBC1347F7A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Google Shape;499;p18">
            <a:extLst>
              <a:ext uri="{FF2B5EF4-FFF2-40B4-BE49-F238E27FC236}">
                <a16:creationId xmlns:a16="http://schemas.microsoft.com/office/drawing/2014/main" id="{35576C75-544D-4DD1-8E84-FC8B15731611}"/>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Prefix</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Sum</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DB4F4C5-5EF2-451C-BE84-91327AF1F90C}"/>
                  </a:ext>
                </a:extLst>
              </p:cNvPr>
              <p:cNvGraphicFramePr>
                <a:graphicFrameLocks noGrp="1"/>
              </p:cNvGraphicFramePr>
              <p:nvPr>
                <p:extLst>
                  <p:ext uri="{D42A27DB-BD31-4B8C-83A1-F6EECF244321}">
                    <p14:modId xmlns:p14="http://schemas.microsoft.com/office/powerpoint/2010/main" val="2926293746"/>
                  </p:ext>
                </p:extLst>
              </p:nvPr>
            </p:nvGraphicFramePr>
            <p:xfrm>
              <a:off x="1523999" y="1543095"/>
              <a:ext cx="6095999" cy="741680"/>
            </p:xfrm>
            <a:graphic>
              <a:graphicData uri="http://schemas.openxmlformats.org/drawingml/2006/table">
                <a:tbl>
                  <a:tblPr firstRow="1" bandRow="1">
                    <a:tableStyleId>{891A1956-3D7E-41C0-9DF7-105A978C6925}</a:tableStyleId>
                  </a:tblPr>
                  <a:tblGrid>
                    <a:gridCol w="870857">
                      <a:extLst>
                        <a:ext uri="{9D8B030D-6E8A-4147-A177-3AD203B41FA5}">
                          <a16:colId xmlns:a16="http://schemas.microsoft.com/office/drawing/2014/main" val="1840510371"/>
                        </a:ext>
                      </a:extLst>
                    </a:gridCol>
                    <a:gridCol w="870857">
                      <a:extLst>
                        <a:ext uri="{9D8B030D-6E8A-4147-A177-3AD203B41FA5}">
                          <a16:colId xmlns:a16="http://schemas.microsoft.com/office/drawing/2014/main" val="534085067"/>
                        </a:ext>
                      </a:extLst>
                    </a:gridCol>
                    <a:gridCol w="870857">
                      <a:extLst>
                        <a:ext uri="{9D8B030D-6E8A-4147-A177-3AD203B41FA5}">
                          <a16:colId xmlns:a16="http://schemas.microsoft.com/office/drawing/2014/main" val="2564575017"/>
                        </a:ext>
                      </a:extLst>
                    </a:gridCol>
                    <a:gridCol w="870857">
                      <a:extLst>
                        <a:ext uri="{9D8B030D-6E8A-4147-A177-3AD203B41FA5}">
                          <a16:colId xmlns:a16="http://schemas.microsoft.com/office/drawing/2014/main" val="2582605119"/>
                        </a:ext>
                      </a:extLst>
                    </a:gridCol>
                    <a:gridCol w="870857">
                      <a:extLst>
                        <a:ext uri="{9D8B030D-6E8A-4147-A177-3AD203B41FA5}">
                          <a16:colId xmlns:a16="http://schemas.microsoft.com/office/drawing/2014/main" val="3520941964"/>
                        </a:ext>
                      </a:extLst>
                    </a:gridCol>
                    <a:gridCol w="870857">
                      <a:extLst>
                        <a:ext uri="{9D8B030D-6E8A-4147-A177-3AD203B41FA5}">
                          <a16:colId xmlns:a16="http://schemas.microsoft.com/office/drawing/2014/main" val="3203501836"/>
                        </a:ext>
                      </a:extLst>
                    </a:gridCol>
                    <a:gridCol w="870857">
                      <a:extLst>
                        <a:ext uri="{9D8B030D-6E8A-4147-A177-3AD203B41FA5}">
                          <a16:colId xmlns:a16="http://schemas.microsoft.com/office/drawing/2014/main" val="154015425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𝐼𝑛𝑑𝑒𝑥</m:t>
                                </m:r>
                                <m:r>
                                  <a:rPr lang="en-US" i="1" dirty="0" smtClean="0">
                                    <a:latin typeface="Cambria Math" panose="02040503050406030204" pitchFamily="18" charset="0"/>
                                  </a:rPr>
                                  <m:t> </m:t>
                                </m:r>
                                <m:r>
                                  <a:rPr lang="en-US" i="1" dirty="0" smtClean="0">
                                    <a:latin typeface="Cambria Math" panose="02040503050406030204" pitchFamily="18" charset="0"/>
                                  </a:rPr>
                                  <m:t>𝑖</m:t>
                                </m:r>
                              </m:oMath>
                            </m:oMathPara>
                          </a14:m>
                          <a:endParaRPr lang="en-US" dirty="0"/>
                        </a:p>
                      </a:txBody>
                      <a:tcPr>
                        <a:solidFill>
                          <a:srgbClr val="F0FFC9"/>
                        </a:solidFill>
                      </a:tcPr>
                    </a:tc>
                    <a:tc>
                      <a:txBody>
                        <a:bodyPr/>
                        <a:lstStyle/>
                        <a:p>
                          <a:pPr algn="ctr"/>
                          <a:r>
                            <a:rPr lang="en-US" dirty="0"/>
                            <a:t>1</a:t>
                          </a:r>
                        </a:p>
                      </a:txBody>
                      <a:tcPr>
                        <a:solidFill>
                          <a:srgbClr val="F0FFC9"/>
                        </a:solidFill>
                      </a:tcPr>
                    </a:tc>
                    <a:tc>
                      <a:txBody>
                        <a:bodyPr/>
                        <a:lstStyle/>
                        <a:p>
                          <a:pPr algn="ctr"/>
                          <a:r>
                            <a:rPr lang="en-US" dirty="0"/>
                            <a:t>2</a:t>
                          </a:r>
                        </a:p>
                      </a:txBody>
                      <a:tcPr>
                        <a:solidFill>
                          <a:srgbClr val="F0FFC9"/>
                        </a:solidFill>
                      </a:tcPr>
                    </a:tc>
                    <a:tc>
                      <a:txBody>
                        <a:bodyPr/>
                        <a:lstStyle/>
                        <a:p>
                          <a:pPr algn="ctr"/>
                          <a:r>
                            <a:rPr lang="en-US" dirty="0"/>
                            <a:t>3</a:t>
                          </a:r>
                        </a:p>
                      </a:txBody>
                      <a:tcPr>
                        <a:solidFill>
                          <a:srgbClr val="F0FFC9"/>
                        </a:solidFill>
                      </a:tcPr>
                    </a:tc>
                    <a:tc>
                      <a:txBody>
                        <a:bodyPr/>
                        <a:lstStyle/>
                        <a:p>
                          <a:pPr algn="ctr"/>
                          <a:r>
                            <a:rPr lang="en-US" dirty="0"/>
                            <a:t>4</a:t>
                          </a:r>
                        </a:p>
                      </a:txBody>
                      <a:tcPr>
                        <a:solidFill>
                          <a:srgbClr val="F0FFC9"/>
                        </a:solidFill>
                      </a:tcPr>
                    </a:tc>
                    <a:tc>
                      <a:txBody>
                        <a:bodyPr/>
                        <a:lstStyle/>
                        <a:p>
                          <a:pPr algn="ctr"/>
                          <a:r>
                            <a:rPr lang="en-US" dirty="0"/>
                            <a:t>5</a:t>
                          </a:r>
                        </a:p>
                      </a:txBody>
                      <a:tcPr>
                        <a:solidFill>
                          <a:srgbClr val="F0FFC9"/>
                        </a:solidFill>
                      </a:tcPr>
                    </a:tc>
                    <a:tc>
                      <a:txBody>
                        <a:bodyPr/>
                        <a:lstStyle/>
                        <a:p>
                          <a:pPr algn="ctr"/>
                          <a:r>
                            <a:rPr lang="en-US" dirty="0"/>
                            <a:t>6</a:t>
                          </a:r>
                        </a:p>
                      </a:txBody>
                      <a:tcPr>
                        <a:solidFill>
                          <a:srgbClr val="F0FFC9"/>
                        </a:solidFill>
                      </a:tcPr>
                    </a:tc>
                    <a:extLst>
                      <a:ext uri="{0D108BD9-81ED-4DB2-BD59-A6C34878D82A}">
                        <a16:rowId xmlns:a16="http://schemas.microsoft.com/office/drawing/2014/main" val="3219824103"/>
                      </a:ext>
                    </a:extLst>
                  </a:tr>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𝑎𝑟𝑟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b="0" i="1" dirty="0" smtClean="0">
                                    <a:latin typeface="Cambria Math" panose="02040503050406030204" pitchFamily="18" charset="0"/>
                                  </a:rPr>
                                  <m:t> </m:t>
                                </m:r>
                                <m:r>
                                  <a:rPr lang="en-US" i="1" dirty="0" smtClean="0">
                                    <a:latin typeface="Cambria Math" panose="02040503050406030204" pitchFamily="18" charset="0"/>
                                  </a:rPr>
                                  <m:t>]</m:t>
                                </m:r>
                              </m:oMath>
                            </m:oMathPara>
                          </a14:m>
                          <a:endParaRPr lang="en-US" dirty="0"/>
                        </a:p>
                      </a:txBody>
                      <a:tcPr/>
                    </a:tc>
                    <a:tc>
                      <a:txBody>
                        <a:bodyPr/>
                        <a:lstStyle/>
                        <a:p>
                          <a:pPr algn="ctr"/>
                          <a:r>
                            <a:rPr lang="en-US" dirty="0"/>
                            <a:t>1</a:t>
                          </a:r>
                        </a:p>
                      </a:txBody>
                      <a:tcPr/>
                    </a:tc>
                    <a:tc>
                      <a:txBody>
                        <a:bodyPr/>
                        <a:lstStyle/>
                        <a:p>
                          <a:pPr algn="ctr"/>
                          <a:r>
                            <a:rPr lang="en-US" dirty="0"/>
                            <a:t>6</a:t>
                          </a:r>
                        </a:p>
                      </a:txBody>
                      <a:tcPr>
                        <a:solidFill>
                          <a:srgbClr val="2FD7B4"/>
                        </a:solidFill>
                      </a:tcPr>
                    </a:tc>
                    <a:tc>
                      <a:txBody>
                        <a:bodyPr/>
                        <a:lstStyle/>
                        <a:p>
                          <a:pPr algn="ctr"/>
                          <a:r>
                            <a:rPr lang="en-US" dirty="0"/>
                            <a:t>4</a:t>
                          </a:r>
                        </a:p>
                      </a:txBody>
                      <a:tcPr>
                        <a:solidFill>
                          <a:srgbClr val="2FD7B4"/>
                        </a:solidFill>
                      </a:tcPr>
                    </a:tc>
                    <a:tc>
                      <a:txBody>
                        <a:bodyPr/>
                        <a:lstStyle/>
                        <a:p>
                          <a:pPr algn="ctr"/>
                          <a:r>
                            <a:rPr lang="en-US" dirty="0"/>
                            <a:t>2</a:t>
                          </a:r>
                        </a:p>
                      </a:txBody>
                      <a:tcPr>
                        <a:solidFill>
                          <a:srgbClr val="2FD7B4"/>
                        </a:solidFill>
                      </a:tcPr>
                    </a:tc>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4114906580"/>
                      </a:ext>
                    </a:extLst>
                  </a:tr>
                </a:tbl>
              </a:graphicData>
            </a:graphic>
          </p:graphicFrame>
        </mc:Choice>
        <mc:Fallback xmlns="">
          <p:graphicFrame>
            <p:nvGraphicFramePr>
              <p:cNvPr id="5" name="Table 4">
                <a:extLst>
                  <a:ext uri="{FF2B5EF4-FFF2-40B4-BE49-F238E27FC236}">
                    <a16:creationId xmlns:a16="http://schemas.microsoft.com/office/drawing/2014/main" id="{5DB4F4C5-5EF2-451C-BE84-91327AF1F90C}"/>
                  </a:ext>
                </a:extLst>
              </p:cNvPr>
              <p:cNvGraphicFramePr>
                <a:graphicFrameLocks noGrp="1"/>
              </p:cNvGraphicFramePr>
              <p:nvPr>
                <p:extLst>
                  <p:ext uri="{D42A27DB-BD31-4B8C-83A1-F6EECF244321}">
                    <p14:modId xmlns:p14="http://schemas.microsoft.com/office/powerpoint/2010/main" val="2926293746"/>
                  </p:ext>
                </p:extLst>
              </p:nvPr>
            </p:nvGraphicFramePr>
            <p:xfrm>
              <a:off x="1523999" y="1543095"/>
              <a:ext cx="6095999" cy="741680"/>
            </p:xfrm>
            <a:graphic>
              <a:graphicData uri="http://schemas.openxmlformats.org/drawingml/2006/table">
                <a:tbl>
                  <a:tblPr firstRow="1" bandRow="1">
                    <a:tableStyleId>{891A1956-3D7E-41C0-9DF7-105A978C6925}</a:tableStyleId>
                  </a:tblPr>
                  <a:tblGrid>
                    <a:gridCol w="870857">
                      <a:extLst>
                        <a:ext uri="{9D8B030D-6E8A-4147-A177-3AD203B41FA5}">
                          <a16:colId xmlns:a16="http://schemas.microsoft.com/office/drawing/2014/main" val="1840510371"/>
                        </a:ext>
                      </a:extLst>
                    </a:gridCol>
                    <a:gridCol w="870857">
                      <a:extLst>
                        <a:ext uri="{9D8B030D-6E8A-4147-A177-3AD203B41FA5}">
                          <a16:colId xmlns:a16="http://schemas.microsoft.com/office/drawing/2014/main" val="534085067"/>
                        </a:ext>
                      </a:extLst>
                    </a:gridCol>
                    <a:gridCol w="870857">
                      <a:extLst>
                        <a:ext uri="{9D8B030D-6E8A-4147-A177-3AD203B41FA5}">
                          <a16:colId xmlns:a16="http://schemas.microsoft.com/office/drawing/2014/main" val="2564575017"/>
                        </a:ext>
                      </a:extLst>
                    </a:gridCol>
                    <a:gridCol w="870857">
                      <a:extLst>
                        <a:ext uri="{9D8B030D-6E8A-4147-A177-3AD203B41FA5}">
                          <a16:colId xmlns:a16="http://schemas.microsoft.com/office/drawing/2014/main" val="2582605119"/>
                        </a:ext>
                      </a:extLst>
                    </a:gridCol>
                    <a:gridCol w="870857">
                      <a:extLst>
                        <a:ext uri="{9D8B030D-6E8A-4147-A177-3AD203B41FA5}">
                          <a16:colId xmlns:a16="http://schemas.microsoft.com/office/drawing/2014/main" val="3520941964"/>
                        </a:ext>
                      </a:extLst>
                    </a:gridCol>
                    <a:gridCol w="870857">
                      <a:extLst>
                        <a:ext uri="{9D8B030D-6E8A-4147-A177-3AD203B41FA5}">
                          <a16:colId xmlns:a16="http://schemas.microsoft.com/office/drawing/2014/main" val="3203501836"/>
                        </a:ext>
                      </a:extLst>
                    </a:gridCol>
                    <a:gridCol w="870857">
                      <a:extLst>
                        <a:ext uri="{9D8B030D-6E8A-4147-A177-3AD203B41FA5}">
                          <a16:colId xmlns:a16="http://schemas.microsoft.com/office/drawing/2014/main" val="1540154250"/>
                        </a:ext>
                      </a:extLst>
                    </a:gridCol>
                  </a:tblGrid>
                  <a:tr h="370840">
                    <a:tc>
                      <a:txBody>
                        <a:bodyPr/>
                        <a:lstStyle/>
                        <a:p>
                          <a:endParaRPr lang="en-US"/>
                        </a:p>
                      </a:txBody>
                      <a:tcPr>
                        <a:blipFill>
                          <a:blip r:embed="rId2"/>
                          <a:stretch>
                            <a:fillRect t="-3279" r="-601399" b="-103279"/>
                          </a:stretch>
                        </a:blipFill>
                      </a:tcPr>
                    </a:tc>
                    <a:tc>
                      <a:txBody>
                        <a:bodyPr/>
                        <a:lstStyle/>
                        <a:p>
                          <a:pPr algn="ctr"/>
                          <a:r>
                            <a:rPr lang="en-US" dirty="0"/>
                            <a:t>1</a:t>
                          </a:r>
                        </a:p>
                      </a:txBody>
                      <a:tcPr>
                        <a:solidFill>
                          <a:srgbClr val="F0FFC9"/>
                        </a:solidFill>
                      </a:tcPr>
                    </a:tc>
                    <a:tc>
                      <a:txBody>
                        <a:bodyPr/>
                        <a:lstStyle/>
                        <a:p>
                          <a:pPr algn="ctr"/>
                          <a:r>
                            <a:rPr lang="en-US" dirty="0"/>
                            <a:t>2</a:t>
                          </a:r>
                        </a:p>
                      </a:txBody>
                      <a:tcPr>
                        <a:solidFill>
                          <a:srgbClr val="F0FFC9"/>
                        </a:solidFill>
                      </a:tcPr>
                    </a:tc>
                    <a:tc>
                      <a:txBody>
                        <a:bodyPr/>
                        <a:lstStyle/>
                        <a:p>
                          <a:pPr algn="ctr"/>
                          <a:r>
                            <a:rPr lang="en-US" dirty="0"/>
                            <a:t>3</a:t>
                          </a:r>
                        </a:p>
                      </a:txBody>
                      <a:tcPr>
                        <a:solidFill>
                          <a:srgbClr val="F0FFC9"/>
                        </a:solidFill>
                      </a:tcPr>
                    </a:tc>
                    <a:tc>
                      <a:txBody>
                        <a:bodyPr/>
                        <a:lstStyle/>
                        <a:p>
                          <a:pPr algn="ctr"/>
                          <a:r>
                            <a:rPr lang="en-US" dirty="0"/>
                            <a:t>4</a:t>
                          </a:r>
                        </a:p>
                      </a:txBody>
                      <a:tcPr>
                        <a:solidFill>
                          <a:srgbClr val="F0FFC9"/>
                        </a:solidFill>
                      </a:tcPr>
                    </a:tc>
                    <a:tc>
                      <a:txBody>
                        <a:bodyPr/>
                        <a:lstStyle/>
                        <a:p>
                          <a:pPr algn="ctr"/>
                          <a:r>
                            <a:rPr lang="en-US" dirty="0"/>
                            <a:t>5</a:t>
                          </a:r>
                        </a:p>
                      </a:txBody>
                      <a:tcPr>
                        <a:solidFill>
                          <a:srgbClr val="F0FFC9"/>
                        </a:solidFill>
                      </a:tcPr>
                    </a:tc>
                    <a:tc>
                      <a:txBody>
                        <a:bodyPr/>
                        <a:lstStyle/>
                        <a:p>
                          <a:pPr algn="ctr"/>
                          <a:r>
                            <a:rPr lang="en-US" dirty="0"/>
                            <a:t>6</a:t>
                          </a:r>
                        </a:p>
                      </a:txBody>
                      <a:tcPr>
                        <a:solidFill>
                          <a:srgbClr val="F0FFC9"/>
                        </a:solidFill>
                      </a:tcPr>
                    </a:tc>
                    <a:extLst>
                      <a:ext uri="{0D108BD9-81ED-4DB2-BD59-A6C34878D82A}">
                        <a16:rowId xmlns:a16="http://schemas.microsoft.com/office/drawing/2014/main" val="3219824103"/>
                      </a:ext>
                    </a:extLst>
                  </a:tr>
                  <a:tr h="370840">
                    <a:tc>
                      <a:txBody>
                        <a:bodyPr/>
                        <a:lstStyle/>
                        <a:p>
                          <a:endParaRPr lang="en-US"/>
                        </a:p>
                      </a:txBody>
                      <a:tcPr>
                        <a:blipFill>
                          <a:blip r:embed="rId2"/>
                          <a:stretch>
                            <a:fillRect t="-103279" r="-601399" b="-3279"/>
                          </a:stretch>
                        </a:blipFill>
                      </a:tcPr>
                    </a:tc>
                    <a:tc>
                      <a:txBody>
                        <a:bodyPr/>
                        <a:lstStyle/>
                        <a:p>
                          <a:pPr algn="ctr"/>
                          <a:r>
                            <a:rPr lang="en-US" dirty="0"/>
                            <a:t>1</a:t>
                          </a:r>
                        </a:p>
                      </a:txBody>
                      <a:tcPr/>
                    </a:tc>
                    <a:tc>
                      <a:txBody>
                        <a:bodyPr/>
                        <a:lstStyle/>
                        <a:p>
                          <a:pPr algn="ctr"/>
                          <a:r>
                            <a:rPr lang="en-US" dirty="0"/>
                            <a:t>6</a:t>
                          </a:r>
                        </a:p>
                      </a:txBody>
                      <a:tcPr>
                        <a:solidFill>
                          <a:srgbClr val="2FD7B4"/>
                        </a:solidFill>
                      </a:tcPr>
                    </a:tc>
                    <a:tc>
                      <a:txBody>
                        <a:bodyPr/>
                        <a:lstStyle/>
                        <a:p>
                          <a:pPr algn="ctr"/>
                          <a:r>
                            <a:rPr lang="en-US" dirty="0"/>
                            <a:t>4</a:t>
                          </a:r>
                        </a:p>
                      </a:txBody>
                      <a:tcPr>
                        <a:solidFill>
                          <a:srgbClr val="2FD7B4"/>
                        </a:solidFill>
                      </a:tcPr>
                    </a:tc>
                    <a:tc>
                      <a:txBody>
                        <a:bodyPr/>
                        <a:lstStyle/>
                        <a:p>
                          <a:pPr algn="ctr"/>
                          <a:r>
                            <a:rPr lang="en-US" dirty="0"/>
                            <a:t>2</a:t>
                          </a:r>
                        </a:p>
                      </a:txBody>
                      <a:tcPr>
                        <a:solidFill>
                          <a:srgbClr val="2FD7B4"/>
                        </a:solidFill>
                      </a:tcPr>
                    </a:tc>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41149065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A331D81E-02D9-4C6D-B74B-0ABC24B5C953}"/>
                  </a:ext>
                </a:extLst>
              </p:cNvPr>
              <p:cNvGraphicFramePr>
                <a:graphicFrameLocks noGrp="1"/>
              </p:cNvGraphicFramePr>
              <p:nvPr>
                <p:extLst>
                  <p:ext uri="{D42A27DB-BD31-4B8C-83A1-F6EECF244321}">
                    <p14:modId xmlns:p14="http://schemas.microsoft.com/office/powerpoint/2010/main" val="3598401674"/>
                  </p:ext>
                </p:extLst>
              </p:nvPr>
            </p:nvGraphicFramePr>
            <p:xfrm>
              <a:off x="1523999" y="3036177"/>
              <a:ext cx="6096000" cy="741680"/>
            </p:xfrm>
            <a:graphic>
              <a:graphicData uri="http://schemas.openxmlformats.org/drawingml/2006/table">
                <a:tbl>
                  <a:tblPr firstRow="1" bandRow="1">
                    <a:tableStyleId>{891A1956-3D7E-41C0-9DF7-105A978C6925}</a:tableStyleId>
                  </a:tblPr>
                  <a:tblGrid>
                    <a:gridCol w="762000">
                      <a:extLst>
                        <a:ext uri="{9D8B030D-6E8A-4147-A177-3AD203B41FA5}">
                          <a16:colId xmlns:a16="http://schemas.microsoft.com/office/drawing/2014/main" val="1631446668"/>
                        </a:ext>
                      </a:extLst>
                    </a:gridCol>
                    <a:gridCol w="762000">
                      <a:extLst>
                        <a:ext uri="{9D8B030D-6E8A-4147-A177-3AD203B41FA5}">
                          <a16:colId xmlns:a16="http://schemas.microsoft.com/office/drawing/2014/main" val="3517063791"/>
                        </a:ext>
                      </a:extLst>
                    </a:gridCol>
                    <a:gridCol w="762000">
                      <a:extLst>
                        <a:ext uri="{9D8B030D-6E8A-4147-A177-3AD203B41FA5}">
                          <a16:colId xmlns:a16="http://schemas.microsoft.com/office/drawing/2014/main" val="521476588"/>
                        </a:ext>
                      </a:extLst>
                    </a:gridCol>
                    <a:gridCol w="762000">
                      <a:extLst>
                        <a:ext uri="{9D8B030D-6E8A-4147-A177-3AD203B41FA5}">
                          <a16:colId xmlns:a16="http://schemas.microsoft.com/office/drawing/2014/main" val="2459280161"/>
                        </a:ext>
                      </a:extLst>
                    </a:gridCol>
                    <a:gridCol w="762000">
                      <a:extLst>
                        <a:ext uri="{9D8B030D-6E8A-4147-A177-3AD203B41FA5}">
                          <a16:colId xmlns:a16="http://schemas.microsoft.com/office/drawing/2014/main" val="1830490046"/>
                        </a:ext>
                      </a:extLst>
                    </a:gridCol>
                    <a:gridCol w="762000">
                      <a:extLst>
                        <a:ext uri="{9D8B030D-6E8A-4147-A177-3AD203B41FA5}">
                          <a16:colId xmlns:a16="http://schemas.microsoft.com/office/drawing/2014/main" val="3010196836"/>
                        </a:ext>
                      </a:extLst>
                    </a:gridCol>
                    <a:gridCol w="762000">
                      <a:extLst>
                        <a:ext uri="{9D8B030D-6E8A-4147-A177-3AD203B41FA5}">
                          <a16:colId xmlns:a16="http://schemas.microsoft.com/office/drawing/2014/main" val="2749568335"/>
                        </a:ext>
                      </a:extLst>
                    </a:gridCol>
                    <a:gridCol w="762000">
                      <a:extLst>
                        <a:ext uri="{9D8B030D-6E8A-4147-A177-3AD203B41FA5}">
                          <a16:colId xmlns:a16="http://schemas.microsoft.com/office/drawing/2014/main" val="825719947"/>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𝐼𝑛𝑑𝑒𝑥</m:t>
                                </m:r>
                                <m:r>
                                  <a:rPr lang="en-US" i="1" dirty="0" smtClean="0">
                                    <a:latin typeface="Cambria Math" panose="02040503050406030204" pitchFamily="18" charset="0"/>
                                  </a:rPr>
                                  <m:t> </m:t>
                                </m:r>
                                <m:r>
                                  <a:rPr lang="en-US" i="1" dirty="0" smtClean="0">
                                    <a:latin typeface="Cambria Math" panose="02040503050406030204" pitchFamily="18" charset="0"/>
                                  </a:rPr>
                                  <m:t>𝑖</m:t>
                                </m:r>
                              </m:oMath>
                            </m:oMathPara>
                          </a14:m>
                          <a:endParaRPr lang="en-US" dirty="0"/>
                        </a:p>
                      </a:txBody>
                      <a:tcPr>
                        <a:solidFill>
                          <a:srgbClr val="F0FFC9"/>
                        </a:solidFill>
                      </a:tcPr>
                    </a:tc>
                    <a:tc>
                      <a:txBody>
                        <a:bodyPr/>
                        <a:lstStyle/>
                        <a:p>
                          <a:r>
                            <a:rPr lang="en-US" dirty="0"/>
                            <a:t>0</a:t>
                          </a:r>
                        </a:p>
                      </a:txBody>
                      <a:tcPr>
                        <a:solidFill>
                          <a:srgbClr val="F0FFC9"/>
                        </a:solidFill>
                      </a:tcPr>
                    </a:tc>
                    <a:tc>
                      <a:txBody>
                        <a:bodyPr/>
                        <a:lstStyle/>
                        <a:p>
                          <a:r>
                            <a:rPr lang="en-US" dirty="0"/>
                            <a:t>1</a:t>
                          </a:r>
                        </a:p>
                      </a:txBody>
                      <a:tcPr>
                        <a:solidFill>
                          <a:srgbClr val="F0FFC9"/>
                        </a:solidFill>
                      </a:tcPr>
                    </a:tc>
                    <a:tc>
                      <a:txBody>
                        <a:bodyPr/>
                        <a:lstStyle/>
                        <a:p>
                          <a:r>
                            <a:rPr lang="en-US" dirty="0"/>
                            <a:t>2</a:t>
                          </a:r>
                        </a:p>
                      </a:txBody>
                      <a:tcPr>
                        <a:solidFill>
                          <a:srgbClr val="F0FFC9"/>
                        </a:solidFill>
                      </a:tcPr>
                    </a:tc>
                    <a:tc>
                      <a:txBody>
                        <a:bodyPr/>
                        <a:lstStyle/>
                        <a:p>
                          <a:r>
                            <a:rPr lang="en-US" dirty="0"/>
                            <a:t>3</a:t>
                          </a:r>
                        </a:p>
                      </a:txBody>
                      <a:tcPr>
                        <a:solidFill>
                          <a:srgbClr val="F0FFC9"/>
                        </a:solidFill>
                      </a:tcPr>
                    </a:tc>
                    <a:tc>
                      <a:txBody>
                        <a:bodyPr/>
                        <a:lstStyle/>
                        <a:p>
                          <a:r>
                            <a:rPr lang="en-US" dirty="0"/>
                            <a:t>4</a:t>
                          </a:r>
                        </a:p>
                      </a:txBody>
                      <a:tcPr>
                        <a:solidFill>
                          <a:srgbClr val="F0FFC9"/>
                        </a:solidFill>
                      </a:tcPr>
                    </a:tc>
                    <a:tc>
                      <a:txBody>
                        <a:bodyPr/>
                        <a:lstStyle/>
                        <a:p>
                          <a:r>
                            <a:rPr lang="en-US" dirty="0"/>
                            <a:t>5</a:t>
                          </a:r>
                        </a:p>
                      </a:txBody>
                      <a:tcPr>
                        <a:solidFill>
                          <a:srgbClr val="F0FFC9"/>
                        </a:solidFill>
                      </a:tcPr>
                    </a:tc>
                    <a:tc>
                      <a:txBody>
                        <a:bodyPr/>
                        <a:lstStyle/>
                        <a:p>
                          <a:r>
                            <a:rPr lang="en-US" dirty="0"/>
                            <a:t>6</a:t>
                          </a:r>
                        </a:p>
                      </a:txBody>
                      <a:tcPr>
                        <a:solidFill>
                          <a:srgbClr val="F0FFC9"/>
                        </a:solidFill>
                      </a:tcPr>
                    </a:tc>
                    <a:extLst>
                      <a:ext uri="{0D108BD9-81ED-4DB2-BD59-A6C34878D82A}">
                        <a16:rowId xmlns:a16="http://schemas.microsoft.com/office/drawing/2014/main" val="168825033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𝑝𝑟𝑒𝑓</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b="0" i="1" dirty="0" smtClean="0">
                                    <a:latin typeface="Cambria Math" panose="02040503050406030204" pitchFamily="18" charset="0"/>
                                  </a:rPr>
                                  <m:t> </m:t>
                                </m:r>
                                <m:r>
                                  <a:rPr lang="en-US" i="1" dirty="0" smtClean="0">
                                    <a:latin typeface="Cambria Math" panose="02040503050406030204" pitchFamily="18" charset="0"/>
                                  </a:rPr>
                                  <m:t>]</m:t>
                                </m:r>
                              </m:oMath>
                            </m:oMathPara>
                          </a14:m>
                          <a:endParaRPr lang="en-US" dirty="0"/>
                        </a:p>
                      </a:txBody>
                      <a:tcPr/>
                    </a:tc>
                    <a:tc>
                      <a:txBody>
                        <a:bodyPr/>
                        <a:lstStyle/>
                        <a:p>
                          <a:r>
                            <a:rPr lang="en-US" dirty="0"/>
                            <a:t>0</a:t>
                          </a:r>
                        </a:p>
                      </a:txBody>
                      <a:tcPr/>
                    </a:tc>
                    <a:tc>
                      <a:txBody>
                        <a:bodyPr/>
                        <a:lstStyle/>
                        <a:p>
                          <a:r>
                            <a:rPr lang="en-US" dirty="0"/>
                            <a:t>1</a:t>
                          </a:r>
                        </a:p>
                      </a:txBody>
                      <a:tcPr>
                        <a:solidFill>
                          <a:srgbClr val="2FD7B4"/>
                        </a:solidFill>
                      </a:tcPr>
                    </a:tc>
                    <a:tc>
                      <a:txBody>
                        <a:bodyPr/>
                        <a:lstStyle/>
                        <a:p>
                          <a:r>
                            <a:rPr lang="en-US" dirty="0"/>
                            <a:t>7</a:t>
                          </a:r>
                        </a:p>
                      </a:txBody>
                      <a:tcPr/>
                    </a:tc>
                    <a:tc>
                      <a:txBody>
                        <a:bodyPr/>
                        <a:lstStyle/>
                        <a:p>
                          <a:r>
                            <a:rPr lang="en-US" dirty="0"/>
                            <a:t>11</a:t>
                          </a:r>
                        </a:p>
                      </a:txBody>
                      <a:tcPr/>
                    </a:tc>
                    <a:tc>
                      <a:txBody>
                        <a:bodyPr/>
                        <a:lstStyle/>
                        <a:p>
                          <a:r>
                            <a:rPr lang="en-US" dirty="0"/>
                            <a:t>13</a:t>
                          </a:r>
                        </a:p>
                      </a:txBody>
                      <a:tcPr>
                        <a:solidFill>
                          <a:srgbClr val="2FD7B4"/>
                        </a:solidFill>
                      </a:tcPr>
                    </a:tc>
                    <a:tc>
                      <a:txBody>
                        <a:bodyPr/>
                        <a:lstStyle/>
                        <a:p>
                          <a:r>
                            <a:rPr lang="en-US" dirty="0"/>
                            <a:t>18</a:t>
                          </a:r>
                        </a:p>
                      </a:txBody>
                      <a:tcPr/>
                    </a:tc>
                    <a:tc>
                      <a:txBody>
                        <a:bodyPr/>
                        <a:lstStyle/>
                        <a:p>
                          <a:r>
                            <a:rPr lang="en-US" dirty="0"/>
                            <a:t>21</a:t>
                          </a:r>
                        </a:p>
                      </a:txBody>
                      <a:tcPr/>
                    </a:tc>
                    <a:extLst>
                      <a:ext uri="{0D108BD9-81ED-4DB2-BD59-A6C34878D82A}">
                        <a16:rowId xmlns:a16="http://schemas.microsoft.com/office/drawing/2014/main" val="1969990996"/>
                      </a:ext>
                    </a:extLst>
                  </a:tr>
                </a:tbl>
              </a:graphicData>
            </a:graphic>
          </p:graphicFrame>
        </mc:Choice>
        <mc:Fallback xmlns="">
          <p:graphicFrame>
            <p:nvGraphicFramePr>
              <p:cNvPr id="7" name="Table 7">
                <a:extLst>
                  <a:ext uri="{FF2B5EF4-FFF2-40B4-BE49-F238E27FC236}">
                    <a16:creationId xmlns:a16="http://schemas.microsoft.com/office/drawing/2014/main" id="{A331D81E-02D9-4C6D-B74B-0ABC24B5C953}"/>
                  </a:ext>
                </a:extLst>
              </p:cNvPr>
              <p:cNvGraphicFramePr>
                <a:graphicFrameLocks noGrp="1"/>
              </p:cNvGraphicFramePr>
              <p:nvPr>
                <p:extLst>
                  <p:ext uri="{D42A27DB-BD31-4B8C-83A1-F6EECF244321}">
                    <p14:modId xmlns:p14="http://schemas.microsoft.com/office/powerpoint/2010/main" val="3598401674"/>
                  </p:ext>
                </p:extLst>
              </p:nvPr>
            </p:nvGraphicFramePr>
            <p:xfrm>
              <a:off x="1523999" y="3036177"/>
              <a:ext cx="6096000" cy="741680"/>
            </p:xfrm>
            <a:graphic>
              <a:graphicData uri="http://schemas.openxmlformats.org/drawingml/2006/table">
                <a:tbl>
                  <a:tblPr firstRow="1" bandRow="1">
                    <a:tableStyleId>{891A1956-3D7E-41C0-9DF7-105A978C6925}</a:tableStyleId>
                  </a:tblPr>
                  <a:tblGrid>
                    <a:gridCol w="762000">
                      <a:extLst>
                        <a:ext uri="{9D8B030D-6E8A-4147-A177-3AD203B41FA5}">
                          <a16:colId xmlns:a16="http://schemas.microsoft.com/office/drawing/2014/main" val="1631446668"/>
                        </a:ext>
                      </a:extLst>
                    </a:gridCol>
                    <a:gridCol w="762000">
                      <a:extLst>
                        <a:ext uri="{9D8B030D-6E8A-4147-A177-3AD203B41FA5}">
                          <a16:colId xmlns:a16="http://schemas.microsoft.com/office/drawing/2014/main" val="3517063791"/>
                        </a:ext>
                      </a:extLst>
                    </a:gridCol>
                    <a:gridCol w="762000">
                      <a:extLst>
                        <a:ext uri="{9D8B030D-6E8A-4147-A177-3AD203B41FA5}">
                          <a16:colId xmlns:a16="http://schemas.microsoft.com/office/drawing/2014/main" val="521476588"/>
                        </a:ext>
                      </a:extLst>
                    </a:gridCol>
                    <a:gridCol w="762000">
                      <a:extLst>
                        <a:ext uri="{9D8B030D-6E8A-4147-A177-3AD203B41FA5}">
                          <a16:colId xmlns:a16="http://schemas.microsoft.com/office/drawing/2014/main" val="2459280161"/>
                        </a:ext>
                      </a:extLst>
                    </a:gridCol>
                    <a:gridCol w="762000">
                      <a:extLst>
                        <a:ext uri="{9D8B030D-6E8A-4147-A177-3AD203B41FA5}">
                          <a16:colId xmlns:a16="http://schemas.microsoft.com/office/drawing/2014/main" val="1830490046"/>
                        </a:ext>
                      </a:extLst>
                    </a:gridCol>
                    <a:gridCol w="762000">
                      <a:extLst>
                        <a:ext uri="{9D8B030D-6E8A-4147-A177-3AD203B41FA5}">
                          <a16:colId xmlns:a16="http://schemas.microsoft.com/office/drawing/2014/main" val="3010196836"/>
                        </a:ext>
                      </a:extLst>
                    </a:gridCol>
                    <a:gridCol w="762000">
                      <a:extLst>
                        <a:ext uri="{9D8B030D-6E8A-4147-A177-3AD203B41FA5}">
                          <a16:colId xmlns:a16="http://schemas.microsoft.com/office/drawing/2014/main" val="2749568335"/>
                        </a:ext>
                      </a:extLst>
                    </a:gridCol>
                    <a:gridCol w="762000">
                      <a:extLst>
                        <a:ext uri="{9D8B030D-6E8A-4147-A177-3AD203B41FA5}">
                          <a16:colId xmlns:a16="http://schemas.microsoft.com/office/drawing/2014/main" val="825719947"/>
                        </a:ext>
                      </a:extLst>
                    </a:gridCol>
                  </a:tblGrid>
                  <a:tr h="370840">
                    <a:tc>
                      <a:txBody>
                        <a:bodyPr/>
                        <a:lstStyle/>
                        <a:p>
                          <a:endParaRPr lang="en-US"/>
                        </a:p>
                      </a:txBody>
                      <a:tcPr>
                        <a:blipFill>
                          <a:blip r:embed="rId3"/>
                          <a:stretch>
                            <a:fillRect t="-3279" r="-702400" b="-103279"/>
                          </a:stretch>
                        </a:blipFill>
                      </a:tcPr>
                    </a:tc>
                    <a:tc>
                      <a:txBody>
                        <a:bodyPr/>
                        <a:lstStyle/>
                        <a:p>
                          <a:r>
                            <a:rPr lang="en-US" dirty="0"/>
                            <a:t>0</a:t>
                          </a:r>
                        </a:p>
                      </a:txBody>
                      <a:tcPr>
                        <a:solidFill>
                          <a:srgbClr val="F0FFC9"/>
                        </a:solidFill>
                      </a:tcPr>
                    </a:tc>
                    <a:tc>
                      <a:txBody>
                        <a:bodyPr/>
                        <a:lstStyle/>
                        <a:p>
                          <a:r>
                            <a:rPr lang="en-US" dirty="0"/>
                            <a:t>1</a:t>
                          </a:r>
                        </a:p>
                      </a:txBody>
                      <a:tcPr>
                        <a:solidFill>
                          <a:srgbClr val="F0FFC9"/>
                        </a:solidFill>
                      </a:tcPr>
                    </a:tc>
                    <a:tc>
                      <a:txBody>
                        <a:bodyPr/>
                        <a:lstStyle/>
                        <a:p>
                          <a:r>
                            <a:rPr lang="en-US" dirty="0"/>
                            <a:t>2</a:t>
                          </a:r>
                        </a:p>
                      </a:txBody>
                      <a:tcPr>
                        <a:solidFill>
                          <a:srgbClr val="F0FFC9"/>
                        </a:solidFill>
                      </a:tcPr>
                    </a:tc>
                    <a:tc>
                      <a:txBody>
                        <a:bodyPr/>
                        <a:lstStyle/>
                        <a:p>
                          <a:r>
                            <a:rPr lang="en-US" dirty="0"/>
                            <a:t>3</a:t>
                          </a:r>
                        </a:p>
                      </a:txBody>
                      <a:tcPr>
                        <a:solidFill>
                          <a:srgbClr val="F0FFC9"/>
                        </a:solidFill>
                      </a:tcPr>
                    </a:tc>
                    <a:tc>
                      <a:txBody>
                        <a:bodyPr/>
                        <a:lstStyle/>
                        <a:p>
                          <a:r>
                            <a:rPr lang="en-US" dirty="0"/>
                            <a:t>4</a:t>
                          </a:r>
                        </a:p>
                      </a:txBody>
                      <a:tcPr>
                        <a:solidFill>
                          <a:srgbClr val="F0FFC9"/>
                        </a:solidFill>
                      </a:tcPr>
                    </a:tc>
                    <a:tc>
                      <a:txBody>
                        <a:bodyPr/>
                        <a:lstStyle/>
                        <a:p>
                          <a:r>
                            <a:rPr lang="en-US" dirty="0"/>
                            <a:t>5</a:t>
                          </a:r>
                        </a:p>
                      </a:txBody>
                      <a:tcPr>
                        <a:solidFill>
                          <a:srgbClr val="F0FFC9"/>
                        </a:solidFill>
                      </a:tcPr>
                    </a:tc>
                    <a:tc>
                      <a:txBody>
                        <a:bodyPr/>
                        <a:lstStyle/>
                        <a:p>
                          <a:r>
                            <a:rPr lang="en-US" dirty="0"/>
                            <a:t>6</a:t>
                          </a:r>
                        </a:p>
                      </a:txBody>
                      <a:tcPr>
                        <a:solidFill>
                          <a:srgbClr val="F0FFC9"/>
                        </a:solidFill>
                      </a:tcPr>
                    </a:tc>
                    <a:extLst>
                      <a:ext uri="{0D108BD9-81ED-4DB2-BD59-A6C34878D82A}">
                        <a16:rowId xmlns:a16="http://schemas.microsoft.com/office/drawing/2014/main" val="1688250333"/>
                      </a:ext>
                    </a:extLst>
                  </a:tr>
                  <a:tr h="370840">
                    <a:tc>
                      <a:txBody>
                        <a:bodyPr/>
                        <a:lstStyle/>
                        <a:p>
                          <a:endParaRPr lang="en-US"/>
                        </a:p>
                      </a:txBody>
                      <a:tcPr>
                        <a:blipFill>
                          <a:blip r:embed="rId3"/>
                          <a:stretch>
                            <a:fillRect t="-103279" r="-702400" b="-3279"/>
                          </a:stretch>
                        </a:blipFill>
                      </a:tcPr>
                    </a:tc>
                    <a:tc>
                      <a:txBody>
                        <a:bodyPr/>
                        <a:lstStyle/>
                        <a:p>
                          <a:r>
                            <a:rPr lang="en-US" dirty="0"/>
                            <a:t>0</a:t>
                          </a:r>
                        </a:p>
                      </a:txBody>
                      <a:tcPr/>
                    </a:tc>
                    <a:tc>
                      <a:txBody>
                        <a:bodyPr/>
                        <a:lstStyle/>
                        <a:p>
                          <a:r>
                            <a:rPr lang="en-US" dirty="0"/>
                            <a:t>1</a:t>
                          </a:r>
                        </a:p>
                      </a:txBody>
                      <a:tcPr>
                        <a:solidFill>
                          <a:srgbClr val="2FD7B4"/>
                        </a:solidFill>
                      </a:tcPr>
                    </a:tc>
                    <a:tc>
                      <a:txBody>
                        <a:bodyPr/>
                        <a:lstStyle/>
                        <a:p>
                          <a:r>
                            <a:rPr lang="en-US" dirty="0"/>
                            <a:t>7</a:t>
                          </a:r>
                        </a:p>
                      </a:txBody>
                      <a:tcPr/>
                    </a:tc>
                    <a:tc>
                      <a:txBody>
                        <a:bodyPr/>
                        <a:lstStyle/>
                        <a:p>
                          <a:r>
                            <a:rPr lang="en-US" dirty="0"/>
                            <a:t>11</a:t>
                          </a:r>
                        </a:p>
                      </a:txBody>
                      <a:tcPr/>
                    </a:tc>
                    <a:tc>
                      <a:txBody>
                        <a:bodyPr/>
                        <a:lstStyle/>
                        <a:p>
                          <a:r>
                            <a:rPr lang="en-US" dirty="0"/>
                            <a:t>13</a:t>
                          </a:r>
                        </a:p>
                      </a:txBody>
                      <a:tcPr>
                        <a:solidFill>
                          <a:srgbClr val="2FD7B4"/>
                        </a:solidFill>
                      </a:tcPr>
                    </a:tc>
                    <a:tc>
                      <a:txBody>
                        <a:bodyPr/>
                        <a:lstStyle/>
                        <a:p>
                          <a:r>
                            <a:rPr lang="en-US" dirty="0"/>
                            <a:t>18</a:t>
                          </a:r>
                        </a:p>
                      </a:txBody>
                      <a:tcPr/>
                    </a:tc>
                    <a:tc>
                      <a:txBody>
                        <a:bodyPr/>
                        <a:lstStyle/>
                        <a:p>
                          <a:r>
                            <a:rPr lang="en-US" dirty="0"/>
                            <a:t>21</a:t>
                          </a:r>
                        </a:p>
                      </a:txBody>
                      <a:tcPr/>
                    </a:tc>
                    <a:extLst>
                      <a:ext uri="{0D108BD9-81ED-4DB2-BD59-A6C34878D82A}">
                        <a16:rowId xmlns:a16="http://schemas.microsoft.com/office/drawing/2014/main" val="1969990996"/>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20B8F1-F351-46F9-96DB-44A2F662772E}"/>
                  </a:ext>
                </a:extLst>
              </p:cNvPr>
              <p:cNvSpPr txBox="1"/>
              <p:nvPr/>
            </p:nvSpPr>
            <p:spPr>
              <a:xfrm>
                <a:off x="0" y="980863"/>
                <a:ext cx="914400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u="none" strike="noStrike" baseline="0" dirty="0" smtClean="0">
                              <a:solidFill>
                                <a:schemeClr val="tx1"/>
                              </a:solidFill>
                              <a:latin typeface="Cambria Math" panose="02040503050406030204" pitchFamily="18" charset="0"/>
                            </a:rPr>
                          </m:ctrlPr>
                        </m:sSubPr>
                        <m:e>
                          <m:r>
                            <a:rPr lang="en-US" sz="1800" b="0" i="1" u="none" strike="noStrike" baseline="0" dirty="0" smtClean="0">
                              <a:solidFill>
                                <a:schemeClr val="tx1"/>
                              </a:solidFill>
                              <a:latin typeface="Cambria Math" panose="02040503050406030204" pitchFamily="18" charset="0"/>
                            </a:rPr>
                            <m:t>𝑆𝑢𝑚</m:t>
                          </m:r>
                        </m:e>
                        <m:sub>
                          <m:r>
                            <a:rPr lang="en-US" sz="1800" b="0" i="1" u="none" strike="noStrike" baseline="0" dirty="0" smtClean="0">
                              <a:solidFill>
                                <a:schemeClr val="tx1"/>
                              </a:solidFill>
                              <a:latin typeface="Cambria Math" panose="02040503050406030204" pitchFamily="18" charset="0"/>
                            </a:rPr>
                            <m:t>𝑞</m:t>
                          </m:r>
                        </m:sub>
                      </m:sSub>
                      <m:d>
                        <m:dPr>
                          <m:ctrlPr>
                            <a:rPr lang="en-US" sz="1800" b="0" i="1" u="none" strike="noStrike" baseline="0" dirty="0" smtClean="0">
                              <a:solidFill>
                                <a:schemeClr val="tx1"/>
                              </a:solidFill>
                              <a:latin typeface="Cambria Math" panose="02040503050406030204" pitchFamily="18" charset="0"/>
                            </a:rPr>
                          </m:ctrlPr>
                        </m:dPr>
                        <m:e>
                          <m:r>
                            <a:rPr lang="en-US" sz="1800" b="0" i="1" u="none" strike="noStrike" baseline="0" dirty="0" smtClean="0">
                              <a:solidFill>
                                <a:schemeClr val="tx1"/>
                              </a:solidFill>
                              <a:latin typeface="Cambria Math" panose="02040503050406030204" pitchFamily="18" charset="0"/>
                            </a:rPr>
                            <m:t>2,4</m:t>
                          </m:r>
                        </m:e>
                      </m:d>
                      <m:r>
                        <a:rPr lang="en-US" sz="1800" b="0" i="1" u="none" strike="noStrike" baseline="0" dirty="0" smtClean="0">
                          <a:solidFill>
                            <a:schemeClr val="tx1"/>
                          </a:solidFill>
                          <a:latin typeface="Cambria Math" panose="02040503050406030204" pitchFamily="18" charset="0"/>
                        </a:rPr>
                        <m:t>=6+4+2</m:t>
                      </m:r>
                    </m:oMath>
                  </m:oMathPara>
                </a14:m>
                <a:endParaRPr lang="en-US" sz="1800" dirty="0">
                  <a:solidFill>
                    <a:schemeClr val="tx1"/>
                  </a:solidFill>
                </a:endParaRPr>
              </a:p>
            </p:txBody>
          </p:sp>
        </mc:Choice>
        <mc:Fallback xmlns="">
          <p:sp>
            <p:nvSpPr>
              <p:cNvPr id="9" name="TextBox 8">
                <a:extLst>
                  <a:ext uri="{FF2B5EF4-FFF2-40B4-BE49-F238E27FC236}">
                    <a16:creationId xmlns:a16="http://schemas.microsoft.com/office/drawing/2014/main" id="{8720B8F1-F351-46F9-96DB-44A2F662772E}"/>
                  </a:ext>
                </a:extLst>
              </p:cNvPr>
              <p:cNvSpPr txBox="1">
                <a:spLocks noRot="1" noChangeAspect="1" noMove="1" noResize="1" noEditPoints="1" noAdjustHandles="1" noChangeArrowheads="1" noChangeShapeType="1" noTextEdit="1"/>
              </p:cNvSpPr>
              <p:nvPr/>
            </p:nvSpPr>
            <p:spPr>
              <a:xfrm>
                <a:off x="0" y="980863"/>
                <a:ext cx="9144000" cy="390748"/>
              </a:xfrm>
              <a:prstGeom prst="rect">
                <a:avLst/>
              </a:prstGeom>
              <a:blipFill>
                <a:blip r:embed="rId4"/>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DDC4D7F-1536-4D53-80C1-9C173BA55BBB}"/>
                  </a:ext>
                </a:extLst>
              </p:cNvPr>
              <p:cNvSpPr txBox="1"/>
              <p:nvPr/>
            </p:nvSpPr>
            <p:spPr>
              <a:xfrm>
                <a:off x="0" y="2467978"/>
                <a:ext cx="914400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u="none" strike="noStrike" baseline="0" dirty="0" smtClean="0">
                              <a:solidFill>
                                <a:schemeClr val="tx1"/>
                              </a:solidFill>
                              <a:latin typeface="Cambria Math" panose="02040503050406030204" pitchFamily="18" charset="0"/>
                            </a:rPr>
                          </m:ctrlPr>
                        </m:sSubPr>
                        <m:e>
                          <m:r>
                            <a:rPr lang="en-US" sz="1800" b="0" i="1" u="none" strike="noStrike" baseline="0" dirty="0" smtClean="0">
                              <a:solidFill>
                                <a:schemeClr val="tx1"/>
                              </a:solidFill>
                              <a:latin typeface="Cambria Math" panose="02040503050406030204" pitchFamily="18" charset="0"/>
                            </a:rPr>
                            <m:t>𝑆𝑢𝑚</m:t>
                          </m:r>
                        </m:e>
                        <m:sub>
                          <m:r>
                            <a:rPr lang="en-US" sz="1800" b="0" i="1" u="none" strike="noStrike" baseline="0" dirty="0" smtClean="0">
                              <a:solidFill>
                                <a:schemeClr val="tx1"/>
                              </a:solidFill>
                              <a:latin typeface="Cambria Math" panose="02040503050406030204" pitchFamily="18" charset="0"/>
                            </a:rPr>
                            <m:t>𝑞</m:t>
                          </m:r>
                        </m:sub>
                      </m:sSub>
                      <m:d>
                        <m:dPr>
                          <m:ctrlPr>
                            <a:rPr lang="en-US" sz="1800" b="0" i="1" u="none" strike="noStrike" baseline="0" dirty="0" smtClean="0">
                              <a:solidFill>
                                <a:schemeClr val="tx1"/>
                              </a:solidFill>
                              <a:latin typeface="Cambria Math" panose="02040503050406030204" pitchFamily="18" charset="0"/>
                            </a:rPr>
                          </m:ctrlPr>
                        </m:dPr>
                        <m:e>
                          <m:r>
                            <a:rPr lang="en-US" sz="1800" b="0" i="1" u="none" strike="noStrike" baseline="0" dirty="0" smtClean="0">
                              <a:solidFill>
                                <a:schemeClr val="tx1"/>
                              </a:solidFill>
                              <a:latin typeface="Cambria Math" panose="02040503050406030204" pitchFamily="18" charset="0"/>
                            </a:rPr>
                            <m:t>2,4</m:t>
                          </m:r>
                        </m:e>
                      </m:d>
                      <m:r>
                        <a:rPr lang="en-US" sz="1800" b="0" i="1" u="none" strike="noStrike" baseline="0" dirty="0" smtClean="0">
                          <a:solidFill>
                            <a:schemeClr val="tx1"/>
                          </a:solidFill>
                          <a:latin typeface="Cambria Math" panose="02040503050406030204" pitchFamily="18" charset="0"/>
                        </a:rPr>
                        <m:t>=</m:t>
                      </m:r>
                      <m:r>
                        <a:rPr lang="en-US" sz="1800" b="0" i="1" u="none" strike="noStrike" baseline="0" dirty="0" smtClean="0">
                          <a:solidFill>
                            <a:schemeClr val="tx1"/>
                          </a:solidFill>
                          <a:latin typeface="Cambria Math" panose="02040503050406030204" pitchFamily="18" charset="0"/>
                        </a:rPr>
                        <m:t>𝑝𝑟𝑒𝑓</m:t>
                      </m:r>
                      <m:d>
                        <m:dPr>
                          <m:begChr m:val="["/>
                          <m:endChr m:val="]"/>
                          <m:ctrlPr>
                            <a:rPr lang="en-US" sz="1800" b="0" i="1" u="none" strike="noStrike" baseline="0" dirty="0" smtClean="0">
                              <a:solidFill>
                                <a:schemeClr val="tx1"/>
                              </a:solidFill>
                              <a:latin typeface="Cambria Math" panose="02040503050406030204" pitchFamily="18" charset="0"/>
                            </a:rPr>
                          </m:ctrlPr>
                        </m:dPr>
                        <m:e>
                          <m:r>
                            <a:rPr lang="en-US" sz="1800" b="0" i="1" u="none" strike="noStrike" baseline="0" dirty="0" smtClean="0">
                              <a:solidFill>
                                <a:schemeClr val="tx1"/>
                              </a:solidFill>
                              <a:latin typeface="Cambria Math" panose="02040503050406030204" pitchFamily="18" charset="0"/>
                            </a:rPr>
                            <m:t>4</m:t>
                          </m:r>
                        </m:e>
                      </m:d>
                      <m:r>
                        <a:rPr lang="en-US" sz="1800" b="0" i="1" u="none" strike="noStrike" baseline="0" dirty="0" smtClean="0">
                          <a:solidFill>
                            <a:schemeClr val="tx1"/>
                          </a:solidFill>
                          <a:latin typeface="Cambria Math" panose="02040503050406030204" pitchFamily="18" charset="0"/>
                        </a:rPr>
                        <m:t>−</m:t>
                      </m:r>
                      <m:r>
                        <a:rPr lang="en-US" sz="1800" b="0" i="1" u="none" strike="noStrike" baseline="0" dirty="0" smtClean="0">
                          <a:solidFill>
                            <a:schemeClr val="tx1"/>
                          </a:solidFill>
                          <a:latin typeface="Cambria Math" panose="02040503050406030204" pitchFamily="18" charset="0"/>
                        </a:rPr>
                        <m:t>𝑝𝑟𝑒𝑓</m:t>
                      </m:r>
                      <m:r>
                        <a:rPr lang="en-US" sz="1800" b="0" i="1" u="none" strike="noStrike" baseline="0" dirty="0" smtClean="0">
                          <a:solidFill>
                            <a:schemeClr val="tx1"/>
                          </a:solidFill>
                          <a:latin typeface="Cambria Math" panose="02040503050406030204" pitchFamily="18" charset="0"/>
                        </a:rPr>
                        <m:t>[2−1]</m:t>
                      </m:r>
                    </m:oMath>
                  </m:oMathPara>
                </a14:m>
                <a:endParaRPr lang="en-US" sz="1800" dirty="0">
                  <a:solidFill>
                    <a:schemeClr val="tx1"/>
                  </a:solidFill>
                </a:endParaRPr>
              </a:p>
            </p:txBody>
          </p:sp>
        </mc:Choice>
        <mc:Fallback xmlns="">
          <p:sp>
            <p:nvSpPr>
              <p:cNvPr id="12" name="TextBox 11">
                <a:extLst>
                  <a:ext uri="{FF2B5EF4-FFF2-40B4-BE49-F238E27FC236}">
                    <a16:creationId xmlns:a16="http://schemas.microsoft.com/office/drawing/2014/main" id="{EDDC4D7F-1536-4D53-80C1-9C173BA55BBB}"/>
                  </a:ext>
                </a:extLst>
              </p:cNvPr>
              <p:cNvSpPr txBox="1">
                <a:spLocks noRot="1" noChangeAspect="1" noMove="1" noResize="1" noEditPoints="1" noAdjustHandles="1" noChangeArrowheads="1" noChangeShapeType="1" noTextEdit="1"/>
              </p:cNvSpPr>
              <p:nvPr/>
            </p:nvSpPr>
            <p:spPr>
              <a:xfrm>
                <a:off x="0" y="2467978"/>
                <a:ext cx="9144000" cy="390748"/>
              </a:xfrm>
              <a:prstGeom prst="rect">
                <a:avLst/>
              </a:prstGeom>
              <a:blipFill>
                <a:blip r:embed="rId5"/>
                <a:stretch>
                  <a:fillRect b="-10938"/>
                </a:stretch>
              </a:blipFill>
            </p:spPr>
            <p:txBody>
              <a:bodyPr/>
              <a:lstStyle/>
              <a:p>
                <a:r>
                  <a:rPr lang="en-US">
                    <a:noFill/>
                  </a:rPr>
                  <a:t> </a:t>
                </a:r>
              </a:p>
            </p:txBody>
          </p:sp>
        </mc:Fallback>
      </mc:AlternateContent>
    </p:spTree>
    <p:extLst>
      <p:ext uri="{BB962C8B-B14F-4D97-AF65-F5344CB8AC3E}">
        <p14:creationId xmlns:p14="http://schemas.microsoft.com/office/powerpoint/2010/main" val="2282006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ADAD32-310C-40DB-A0F5-F14095644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Slide Number Placeholder 1">
            <a:extLst>
              <a:ext uri="{FF2B5EF4-FFF2-40B4-BE49-F238E27FC236}">
                <a16:creationId xmlns:a16="http://schemas.microsoft.com/office/drawing/2014/main" id="{D8233893-41EA-49EC-A59F-0F5EA0BDEA50}"/>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12</a:t>
            </a:fld>
            <a:endParaRPr lang="en"/>
          </a:p>
        </p:txBody>
      </p:sp>
      <p:graphicFrame>
        <p:nvGraphicFramePr>
          <p:cNvPr id="4" name="Table 6">
            <a:extLst>
              <a:ext uri="{FF2B5EF4-FFF2-40B4-BE49-F238E27FC236}">
                <a16:creationId xmlns:a16="http://schemas.microsoft.com/office/drawing/2014/main" id="{B4B154CF-04B4-4FF9-BFEC-AD7E437D9DF4}"/>
              </a:ext>
            </a:extLst>
          </p:cNvPr>
          <p:cNvGraphicFramePr>
            <a:graphicFrameLocks noGrp="1"/>
          </p:cNvGraphicFramePr>
          <p:nvPr>
            <p:extLst>
              <p:ext uri="{D42A27DB-BD31-4B8C-83A1-F6EECF244321}">
                <p14:modId xmlns:p14="http://schemas.microsoft.com/office/powerpoint/2010/main" val="1348735372"/>
              </p:ext>
            </p:extLst>
          </p:nvPr>
        </p:nvGraphicFramePr>
        <p:xfrm>
          <a:off x="1730326" y="1593427"/>
          <a:ext cx="5683348" cy="1596443"/>
        </p:xfrm>
        <a:graphic>
          <a:graphicData uri="http://schemas.openxmlformats.org/drawingml/2006/table">
            <a:tbl>
              <a:tblPr firstRow="1" bandRow="1">
                <a:tableStyleId>{891A1956-3D7E-41C0-9DF7-105A978C6925}</a:tableStyleId>
              </a:tblPr>
              <a:tblGrid>
                <a:gridCol w="5683348">
                  <a:extLst>
                    <a:ext uri="{9D8B030D-6E8A-4147-A177-3AD203B41FA5}">
                      <a16:colId xmlns:a16="http://schemas.microsoft.com/office/drawing/2014/main" val="2458938827"/>
                    </a:ext>
                  </a:extLst>
                </a:gridCol>
              </a:tblGrid>
              <a:tr h="3966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swald" panose="00000500000000000000" pitchFamily="2" charset="0"/>
                        </a:rPr>
                        <a:t>https://leetcode.com/problems/running-sum-of-1d-array/</a:t>
                      </a:r>
                    </a:p>
                  </a:txBody>
                  <a:tcPr>
                    <a:solidFill>
                      <a:schemeClr val="accent5">
                        <a:lumMod val="20000"/>
                        <a:lumOff val="80000"/>
                      </a:schemeClr>
                    </a:solidFill>
                  </a:tcPr>
                </a:tc>
                <a:extLst>
                  <a:ext uri="{0D108BD9-81ED-4DB2-BD59-A6C34878D82A}">
                    <a16:rowId xmlns:a16="http://schemas.microsoft.com/office/drawing/2014/main" val="1038971698"/>
                  </a:ext>
                </a:extLst>
              </a:tr>
              <a:tr h="4064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swald" panose="00000500000000000000" pitchFamily="2" charset="0"/>
                        </a:rPr>
                        <a:t>https://leetcode.com/problems/minimum-value-to-get-positive-step-by-step-sum/</a:t>
                      </a:r>
                    </a:p>
                  </a:txBody>
                  <a:tcPr>
                    <a:solidFill>
                      <a:schemeClr val="accent3">
                        <a:lumMod val="20000"/>
                        <a:lumOff val="80000"/>
                      </a:schemeClr>
                    </a:solidFill>
                  </a:tcPr>
                </a:tc>
                <a:extLst>
                  <a:ext uri="{0D108BD9-81ED-4DB2-BD59-A6C34878D82A}">
                    <a16:rowId xmlns:a16="http://schemas.microsoft.com/office/drawing/2014/main" val="3090462451"/>
                  </a:ext>
                </a:extLst>
              </a:tr>
              <a:tr h="396657">
                <a:tc>
                  <a:txBody>
                    <a:bodyPr/>
                    <a:lstStyle/>
                    <a:p>
                      <a:r>
                        <a:rPr lang="en-US" dirty="0">
                          <a:latin typeface="Oswald" panose="00000500000000000000" pitchFamily="2" charset="0"/>
                        </a:rPr>
                        <a:t>https://codeforces.com/contest/433/problem/B</a:t>
                      </a:r>
                    </a:p>
                  </a:txBody>
                  <a:tcPr>
                    <a:solidFill>
                      <a:schemeClr val="accent5">
                        <a:lumMod val="20000"/>
                        <a:lumOff val="80000"/>
                      </a:schemeClr>
                    </a:solidFill>
                  </a:tcPr>
                </a:tc>
                <a:extLst>
                  <a:ext uri="{0D108BD9-81ED-4DB2-BD59-A6C34878D82A}">
                    <a16:rowId xmlns:a16="http://schemas.microsoft.com/office/drawing/2014/main" val="1498198397"/>
                  </a:ext>
                </a:extLst>
              </a:tr>
              <a:tr h="396657">
                <a:tc>
                  <a:txBody>
                    <a:bodyPr/>
                    <a:lstStyle/>
                    <a:p>
                      <a:r>
                        <a:rPr lang="en-US" dirty="0">
                          <a:latin typeface="Oswald" panose="00000500000000000000" pitchFamily="2" charset="0"/>
                        </a:rPr>
                        <a:t>https://codeforces.com/contest/1539/problem/B</a:t>
                      </a:r>
                    </a:p>
                  </a:txBody>
                  <a:tcPr>
                    <a:solidFill>
                      <a:schemeClr val="accent1">
                        <a:lumMod val="20000"/>
                        <a:lumOff val="80000"/>
                      </a:schemeClr>
                    </a:solidFill>
                  </a:tcPr>
                </a:tc>
                <a:extLst>
                  <a:ext uri="{0D108BD9-81ED-4DB2-BD59-A6C34878D82A}">
                    <a16:rowId xmlns:a16="http://schemas.microsoft.com/office/drawing/2014/main" val="2171139095"/>
                  </a:ext>
                </a:extLst>
              </a:tr>
            </a:tbl>
          </a:graphicData>
        </a:graphic>
      </p:graphicFrame>
      <p:sp>
        <p:nvSpPr>
          <p:cNvPr id="5" name="Google Shape;499;p18">
            <a:extLst>
              <a:ext uri="{FF2B5EF4-FFF2-40B4-BE49-F238E27FC236}">
                <a16:creationId xmlns:a16="http://schemas.microsoft.com/office/drawing/2014/main" id="{2D20E90F-B081-4F87-A436-F409AB341082}"/>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0" i="0" u="none" strike="noStrike" baseline="0" dirty="0">
                <a:solidFill>
                  <a:schemeClr val="accent1"/>
                </a:solidFill>
                <a:latin typeface="Oswald" panose="00000500000000000000" pitchFamily="2" charset="0"/>
              </a:rPr>
              <a:t>Problems</a:t>
            </a:r>
            <a:endParaRPr lang="en-US" sz="4000" dirty="0">
              <a:solidFill>
                <a:schemeClr val="accent2"/>
              </a:solidFill>
              <a:latin typeface="Oswald" panose="00000500000000000000" pitchFamily="2" charset="0"/>
            </a:endParaRPr>
          </a:p>
        </p:txBody>
      </p:sp>
    </p:spTree>
    <p:extLst>
      <p:ext uri="{BB962C8B-B14F-4D97-AF65-F5344CB8AC3E}">
        <p14:creationId xmlns:p14="http://schemas.microsoft.com/office/powerpoint/2010/main" val="256110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EF14E9-1A4F-437C-B3D4-13E3D929CE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
        <p:nvSpPr>
          <p:cNvPr id="3" name="Google Shape;719;p35">
            <a:extLst>
              <a:ext uri="{FF2B5EF4-FFF2-40B4-BE49-F238E27FC236}">
                <a16:creationId xmlns:a16="http://schemas.microsoft.com/office/drawing/2014/main" id="{7F221DFD-E02C-497B-9979-D7AC140A3193}"/>
              </a:ext>
            </a:extLst>
          </p:cNvPr>
          <p:cNvSpPr txBox="1">
            <a:spLocks/>
          </p:cNvSpPr>
          <p:nvPr/>
        </p:nvSpPr>
        <p:spPr>
          <a:xfrm>
            <a:off x="1427550" y="984738"/>
            <a:ext cx="6593700" cy="1606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0000" dirty="0"/>
              <a:t>THANKS!</a:t>
            </a:r>
          </a:p>
        </p:txBody>
      </p:sp>
      <p:sp>
        <p:nvSpPr>
          <p:cNvPr id="4" name="Google Shape;720;p35">
            <a:extLst>
              <a:ext uri="{FF2B5EF4-FFF2-40B4-BE49-F238E27FC236}">
                <a16:creationId xmlns:a16="http://schemas.microsoft.com/office/drawing/2014/main" id="{6F72E422-174E-4AFB-9878-DCED0B814EB8}"/>
              </a:ext>
            </a:extLst>
          </p:cNvPr>
          <p:cNvSpPr txBox="1">
            <a:spLocks/>
          </p:cNvSpPr>
          <p:nvPr/>
        </p:nvSpPr>
        <p:spPr>
          <a:xfrm>
            <a:off x="1427550" y="2571750"/>
            <a:ext cx="6593700" cy="919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3600" b="1" dirty="0"/>
              <a:t>Any questions?</a:t>
            </a:r>
          </a:p>
        </p:txBody>
      </p:sp>
      <p:pic>
        <p:nvPicPr>
          <p:cNvPr id="6" name="Picture 5" descr="Icon&#10;&#10;Description automatically generated">
            <a:extLst>
              <a:ext uri="{FF2B5EF4-FFF2-40B4-BE49-F238E27FC236}">
                <a16:creationId xmlns:a16="http://schemas.microsoft.com/office/drawing/2014/main" id="{32F5FFF8-C518-423C-BB0F-C4F9CDAC0060}"/>
              </a:ext>
            </a:extLst>
          </p:cNvPr>
          <p:cNvPicPr>
            <a:picLocks noChangeAspect="1"/>
          </p:cNvPicPr>
          <p:nvPr/>
        </p:nvPicPr>
        <p:blipFill>
          <a:blip r:embed="rId2"/>
          <a:stretch>
            <a:fillRect/>
          </a:stretch>
        </p:blipFill>
        <p:spPr>
          <a:xfrm>
            <a:off x="-1" y="-1"/>
            <a:ext cx="780757" cy="780757"/>
          </a:xfrm>
          <a:prstGeom prst="rect">
            <a:avLst/>
          </a:prstGeom>
        </p:spPr>
      </p:pic>
    </p:spTree>
    <p:extLst>
      <p:ext uri="{BB962C8B-B14F-4D97-AF65-F5344CB8AC3E}">
        <p14:creationId xmlns:p14="http://schemas.microsoft.com/office/powerpoint/2010/main" val="115075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5E87BA-D79A-4E17-A2F2-511020B67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Google Shape;499;p18">
            <a:extLst>
              <a:ext uri="{FF2B5EF4-FFF2-40B4-BE49-F238E27FC236}">
                <a16:creationId xmlns:a16="http://schemas.microsoft.com/office/drawing/2014/main" id="{7CC372F2-3D42-45CE-8821-FAD9C5669536}"/>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Solution</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Space</a:t>
            </a:r>
            <a:endParaRPr lang="en-US" sz="4000" dirty="0">
              <a:solidFill>
                <a:schemeClr val="accent2"/>
              </a:solidFill>
              <a:latin typeface="Oswald" panose="00000500000000000000" pitchFamily="2" charset="0"/>
            </a:endParaRPr>
          </a:p>
        </p:txBody>
      </p:sp>
      <p:sp>
        <p:nvSpPr>
          <p:cNvPr id="4" name="TextBox 3">
            <a:extLst>
              <a:ext uri="{FF2B5EF4-FFF2-40B4-BE49-F238E27FC236}">
                <a16:creationId xmlns:a16="http://schemas.microsoft.com/office/drawing/2014/main" id="{697D9665-9C61-41EC-B5BA-F035F90AEE46}"/>
              </a:ext>
            </a:extLst>
          </p:cNvPr>
          <p:cNvSpPr txBox="1"/>
          <p:nvPr/>
        </p:nvSpPr>
        <p:spPr>
          <a:xfrm>
            <a:off x="376472" y="998806"/>
            <a:ext cx="8729003" cy="369332"/>
          </a:xfrm>
          <a:prstGeom prst="rect">
            <a:avLst/>
          </a:prstGeom>
          <a:noFill/>
        </p:spPr>
        <p:txBody>
          <a:bodyPr wrap="square" rtlCol="0">
            <a:spAutoFit/>
          </a:bodyPr>
          <a:lstStyle/>
          <a:p>
            <a:r>
              <a:rPr lang="en-US" sz="1800" b="1" i="0" dirty="0">
                <a:solidFill>
                  <a:srgbClr val="FF0000"/>
                </a:solidFill>
                <a:effectLst/>
                <a:latin typeface="Oswald" panose="00000500000000000000" pitchFamily="2" charset="0"/>
              </a:rPr>
              <a:t>Solution space</a:t>
            </a:r>
            <a:r>
              <a:rPr lang="en-US" sz="1800" b="0" i="0" dirty="0">
                <a:solidFill>
                  <a:srgbClr val="FF0000"/>
                </a:solidFill>
                <a:effectLst/>
                <a:latin typeface="Oswald" panose="00000500000000000000" pitchFamily="2" charset="0"/>
              </a:rPr>
              <a:t> </a:t>
            </a:r>
            <a:r>
              <a:rPr lang="en-US" sz="1800" b="0" i="0" dirty="0">
                <a:solidFill>
                  <a:schemeClr val="tx2">
                    <a:lumMod val="10000"/>
                  </a:schemeClr>
                </a:solidFill>
                <a:effectLst/>
                <a:latin typeface="Oswald" panose="00000500000000000000" pitchFamily="2" charset="0"/>
              </a:rPr>
              <a:t>is the set of all possible </a:t>
            </a:r>
            <a:r>
              <a:rPr lang="en-US" sz="1800" b="1" i="0" dirty="0">
                <a:solidFill>
                  <a:schemeClr val="tx2">
                    <a:lumMod val="10000"/>
                  </a:schemeClr>
                </a:solidFill>
                <a:effectLst/>
                <a:latin typeface="Oswald" panose="00000500000000000000" pitchFamily="2" charset="0"/>
              </a:rPr>
              <a:t>solution</a:t>
            </a:r>
            <a:r>
              <a:rPr lang="en-US" sz="1800" b="0" i="0" dirty="0">
                <a:solidFill>
                  <a:schemeClr val="tx2">
                    <a:lumMod val="10000"/>
                  </a:schemeClr>
                </a:solidFill>
                <a:effectLst/>
                <a:latin typeface="Oswald" panose="00000500000000000000" pitchFamily="2" charset="0"/>
              </a:rPr>
              <a:t>s for the combinatorial optimization problem</a:t>
            </a:r>
            <a:endParaRPr lang="en-US" sz="1800" dirty="0">
              <a:solidFill>
                <a:schemeClr val="tx2">
                  <a:lumMod val="10000"/>
                </a:schemeClr>
              </a:solidFill>
              <a:latin typeface="Oswald" panose="00000500000000000000" pitchFamily="2" charset="0"/>
            </a:endParaRPr>
          </a:p>
        </p:txBody>
      </p:sp>
      <p:pic>
        <p:nvPicPr>
          <p:cNvPr id="6" name="Picture 5">
            <a:extLst>
              <a:ext uri="{FF2B5EF4-FFF2-40B4-BE49-F238E27FC236}">
                <a16:creationId xmlns:a16="http://schemas.microsoft.com/office/drawing/2014/main" id="{E4D1DF09-6843-46C1-A1E8-16B15F4306BD}"/>
              </a:ext>
            </a:extLst>
          </p:cNvPr>
          <p:cNvPicPr>
            <a:picLocks noChangeAspect="1"/>
          </p:cNvPicPr>
          <p:nvPr/>
        </p:nvPicPr>
        <p:blipFill>
          <a:blip r:embed="rId2"/>
          <a:stretch>
            <a:fillRect/>
          </a:stretch>
        </p:blipFill>
        <p:spPr>
          <a:xfrm>
            <a:off x="3301576" y="1746992"/>
            <a:ext cx="2540848" cy="2397702"/>
          </a:xfrm>
          <a:prstGeom prst="rect">
            <a:avLst/>
          </a:prstGeom>
        </p:spPr>
      </p:pic>
    </p:spTree>
    <p:extLst>
      <p:ext uri="{BB962C8B-B14F-4D97-AF65-F5344CB8AC3E}">
        <p14:creationId xmlns:p14="http://schemas.microsoft.com/office/powerpoint/2010/main" val="74535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450117" y="2974879"/>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Basic Complete Search</a:t>
            </a:r>
          </a:p>
        </p:txBody>
      </p:sp>
      <p:sp>
        <p:nvSpPr>
          <p:cNvPr id="486" name="Google Shape;486;p16"/>
          <p:cNvSpPr txBox="1">
            <a:spLocks noGrp="1"/>
          </p:cNvSpPr>
          <p:nvPr>
            <p:ph type="subTitle" idx="1"/>
          </p:nvPr>
        </p:nvSpPr>
        <p:spPr>
          <a:xfrm>
            <a:off x="1330712" y="4059250"/>
            <a:ext cx="6193329"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b="0" i="0" dirty="0">
                <a:effectLst/>
                <a:latin typeface="Inter var"/>
              </a:rPr>
              <a:t>In many problems it suffices to check all possible cases in the solution space</a:t>
            </a:r>
            <a:endParaRPr sz="16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1</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EA256E-7429-412C-ACCD-6E568462F9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Box 2">
            <a:extLst>
              <a:ext uri="{FF2B5EF4-FFF2-40B4-BE49-F238E27FC236}">
                <a16:creationId xmlns:a16="http://schemas.microsoft.com/office/drawing/2014/main" id="{AB045733-7610-44A2-8DA1-3E15884D0F70}"/>
              </a:ext>
            </a:extLst>
          </p:cNvPr>
          <p:cNvSpPr txBox="1"/>
          <p:nvPr/>
        </p:nvSpPr>
        <p:spPr>
          <a:xfrm>
            <a:off x="4114800" y="2127738"/>
            <a:ext cx="65" cy="215444"/>
          </a:xfrm>
          <a:prstGeom prst="rect">
            <a:avLst/>
          </a:prstGeom>
          <a:noFill/>
        </p:spPr>
        <p:txBody>
          <a:bodyPr wrap="none" lIns="0" tIns="0" rIns="0" bIns="0" rtlCol="0">
            <a:spAutoFit/>
          </a:bodyPr>
          <a:lstStyle/>
          <a:p>
            <a:endParaRPr lang="en-US" dirty="0"/>
          </a:p>
        </p:txBody>
      </p:sp>
      <p:sp>
        <p:nvSpPr>
          <p:cNvPr id="4" name="TextBox 3">
            <a:extLst>
              <a:ext uri="{FF2B5EF4-FFF2-40B4-BE49-F238E27FC236}">
                <a16:creationId xmlns:a16="http://schemas.microsoft.com/office/drawing/2014/main" id="{56581C56-6FF2-4E92-A9DD-E92A5DAA9F8F}"/>
              </a:ext>
            </a:extLst>
          </p:cNvPr>
          <p:cNvSpPr txBox="1"/>
          <p:nvPr/>
        </p:nvSpPr>
        <p:spPr>
          <a:xfrm>
            <a:off x="182880" y="1417588"/>
            <a:ext cx="8778240" cy="2031325"/>
          </a:xfrm>
          <a:prstGeom prst="rect">
            <a:avLst/>
          </a:prstGeom>
          <a:noFill/>
        </p:spPr>
        <p:txBody>
          <a:bodyPr wrap="square" rtlCol="0">
            <a:spAutoFit/>
          </a:bodyPr>
          <a:lstStyle/>
          <a:p>
            <a:pPr algn="l"/>
            <a:r>
              <a:rPr lang="en-US" sz="1800" b="1" i="0" u="none" strike="noStrike" baseline="0" dirty="0">
                <a:solidFill>
                  <a:srgbClr val="FF0000"/>
                </a:solidFill>
                <a:latin typeface="Oswald" panose="00000500000000000000" pitchFamily="2" charset="0"/>
              </a:rPr>
              <a:t>Complete search </a:t>
            </a:r>
            <a:r>
              <a:rPr lang="en-US" sz="1800" b="0" i="0" u="none" strike="noStrike" baseline="0" dirty="0">
                <a:latin typeface="Oswald" panose="00000500000000000000" pitchFamily="2" charset="0"/>
              </a:rPr>
              <a:t>is a general method that can be used to solve almost any algorithm problem. The idea is to </a:t>
            </a:r>
            <a:r>
              <a:rPr lang="en-US" sz="1800" b="0" i="0" u="sng" strike="noStrike" baseline="0" dirty="0">
                <a:latin typeface="Oswald" panose="00000500000000000000" pitchFamily="2" charset="0"/>
              </a:rPr>
              <a:t>generate all possible solutions </a:t>
            </a:r>
            <a:r>
              <a:rPr lang="en-US" sz="1800" b="0" i="0" u="none" strike="noStrike" baseline="0" dirty="0">
                <a:latin typeface="Oswald" panose="00000500000000000000" pitchFamily="2" charset="0"/>
              </a:rPr>
              <a:t>to the problem using</a:t>
            </a:r>
            <a:r>
              <a:rPr lang="en-US" sz="1800" b="0" i="0" u="none" strike="noStrike" baseline="0" dirty="0">
                <a:solidFill>
                  <a:srgbClr val="FF0000"/>
                </a:solidFill>
                <a:latin typeface="Oswald" panose="00000500000000000000" pitchFamily="2" charset="0"/>
              </a:rPr>
              <a:t> brute force</a:t>
            </a:r>
            <a:r>
              <a:rPr lang="en-US" sz="1800" b="0" i="0" u="none" strike="noStrike" baseline="0" dirty="0">
                <a:latin typeface="Oswald" panose="00000500000000000000" pitchFamily="2" charset="0"/>
              </a:rPr>
              <a:t>, and then select the best solution or count the number of solutions, depending on the problem.</a:t>
            </a:r>
          </a:p>
          <a:p>
            <a:pPr algn="l"/>
            <a:endParaRPr lang="en-US" sz="1800" b="0" i="0" u="none" strike="noStrike" baseline="0" dirty="0">
              <a:latin typeface="Oswald" panose="00000500000000000000" pitchFamily="2" charset="0"/>
            </a:endParaRPr>
          </a:p>
          <a:p>
            <a:pPr algn="l"/>
            <a:r>
              <a:rPr lang="en-US" sz="1800" b="0" i="0" u="none" strike="noStrike" baseline="0" dirty="0">
                <a:latin typeface="Oswald" panose="00000500000000000000" pitchFamily="2" charset="0"/>
              </a:rPr>
              <a:t>Complete search is a good technique if there is enough time to go through all the solutions, because the search is usually easy to implement, and it always gives the correct answer. If complete search is too slow, other techniques, such as greedy algorithms or dynamic programming, may be needed.</a:t>
            </a:r>
            <a:endParaRPr lang="en-US" dirty="0">
              <a:latin typeface="Oswald" panose="00000500000000000000" pitchFamily="2" charset="0"/>
            </a:endParaRPr>
          </a:p>
        </p:txBody>
      </p:sp>
      <p:sp>
        <p:nvSpPr>
          <p:cNvPr id="5" name="Google Shape;499;p18">
            <a:extLst>
              <a:ext uri="{FF2B5EF4-FFF2-40B4-BE49-F238E27FC236}">
                <a16:creationId xmlns:a16="http://schemas.microsoft.com/office/drawing/2014/main" id="{2369C076-444D-44AB-B29C-F10B1F376BEE}"/>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Complete</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Search</a:t>
            </a:r>
            <a:endParaRPr lang="en-US" sz="4000" dirty="0">
              <a:solidFill>
                <a:schemeClr val="accent2"/>
              </a:solidFill>
              <a:latin typeface="Oswald" panose="00000500000000000000" pitchFamily="2" charset="0"/>
            </a:endParaRPr>
          </a:p>
        </p:txBody>
      </p:sp>
    </p:spTree>
    <p:extLst>
      <p:ext uri="{BB962C8B-B14F-4D97-AF65-F5344CB8AC3E}">
        <p14:creationId xmlns:p14="http://schemas.microsoft.com/office/powerpoint/2010/main" val="42297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ADAD32-310C-40DB-A0F5-F14095644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Slide Number Placeholder 1">
            <a:extLst>
              <a:ext uri="{FF2B5EF4-FFF2-40B4-BE49-F238E27FC236}">
                <a16:creationId xmlns:a16="http://schemas.microsoft.com/office/drawing/2014/main" id="{D8233893-41EA-49EC-A59F-0F5EA0BDEA50}"/>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5</a:t>
            </a:fld>
            <a:endParaRPr lang="en"/>
          </a:p>
        </p:txBody>
      </p:sp>
      <p:graphicFrame>
        <p:nvGraphicFramePr>
          <p:cNvPr id="4" name="Table 6">
            <a:extLst>
              <a:ext uri="{FF2B5EF4-FFF2-40B4-BE49-F238E27FC236}">
                <a16:creationId xmlns:a16="http://schemas.microsoft.com/office/drawing/2014/main" id="{B4B154CF-04B4-4FF9-BFEC-AD7E437D9DF4}"/>
              </a:ext>
            </a:extLst>
          </p:cNvPr>
          <p:cNvGraphicFramePr>
            <a:graphicFrameLocks noGrp="1"/>
          </p:cNvGraphicFramePr>
          <p:nvPr>
            <p:extLst>
              <p:ext uri="{D42A27DB-BD31-4B8C-83A1-F6EECF244321}">
                <p14:modId xmlns:p14="http://schemas.microsoft.com/office/powerpoint/2010/main" val="2276078216"/>
              </p:ext>
            </p:extLst>
          </p:nvPr>
        </p:nvGraphicFramePr>
        <p:xfrm>
          <a:off x="2443089" y="1271857"/>
          <a:ext cx="4257821" cy="2225040"/>
        </p:xfrm>
        <a:graphic>
          <a:graphicData uri="http://schemas.openxmlformats.org/drawingml/2006/table">
            <a:tbl>
              <a:tblPr firstRow="1" bandRow="1">
                <a:tableStyleId>{891A1956-3D7E-41C0-9DF7-105A978C6925}</a:tableStyleId>
              </a:tblPr>
              <a:tblGrid>
                <a:gridCol w="4257821">
                  <a:extLst>
                    <a:ext uri="{9D8B030D-6E8A-4147-A177-3AD203B41FA5}">
                      <a16:colId xmlns:a16="http://schemas.microsoft.com/office/drawing/2014/main" val="2458938827"/>
                    </a:ext>
                  </a:extLst>
                </a:gridCol>
              </a:tblGrid>
              <a:tr h="370840">
                <a:tc>
                  <a:txBody>
                    <a:bodyPr/>
                    <a:lstStyle/>
                    <a:p>
                      <a:r>
                        <a:rPr lang="en-US" dirty="0">
                          <a:latin typeface="Oswald" panose="00000500000000000000" pitchFamily="2" charset="0"/>
                        </a:rPr>
                        <a:t>https://codeforces.com/problemset/problem/626/A</a:t>
                      </a:r>
                    </a:p>
                  </a:txBody>
                  <a:tcPr>
                    <a:solidFill>
                      <a:schemeClr val="accent5">
                        <a:lumMod val="20000"/>
                        <a:lumOff val="80000"/>
                      </a:schemeClr>
                    </a:solidFill>
                  </a:tcPr>
                </a:tc>
                <a:extLst>
                  <a:ext uri="{0D108BD9-81ED-4DB2-BD59-A6C34878D82A}">
                    <a16:rowId xmlns:a16="http://schemas.microsoft.com/office/drawing/2014/main" val="103897169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swald" panose="00000500000000000000" pitchFamily="2" charset="0"/>
                        </a:rPr>
                        <a:t>https://codeforces.com/contest/268/problem/A</a:t>
                      </a:r>
                    </a:p>
                  </a:txBody>
                  <a:tcPr>
                    <a:solidFill>
                      <a:schemeClr val="accent3">
                        <a:lumMod val="20000"/>
                        <a:lumOff val="80000"/>
                      </a:schemeClr>
                    </a:solidFill>
                  </a:tcPr>
                </a:tc>
                <a:extLst>
                  <a:ext uri="{0D108BD9-81ED-4DB2-BD59-A6C34878D82A}">
                    <a16:rowId xmlns:a16="http://schemas.microsoft.com/office/drawing/2014/main" val="3090462451"/>
                  </a:ext>
                </a:extLst>
              </a:tr>
              <a:tr h="370840">
                <a:tc>
                  <a:txBody>
                    <a:bodyPr/>
                    <a:lstStyle/>
                    <a:p>
                      <a:r>
                        <a:rPr lang="en-US" dirty="0">
                          <a:latin typeface="Oswald" panose="00000500000000000000" pitchFamily="2" charset="0"/>
                        </a:rPr>
                        <a:t>https://codeforces.com/problemset/problem/1359/B</a:t>
                      </a:r>
                    </a:p>
                  </a:txBody>
                  <a:tcPr>
                    <a:solidFill>
                      <a:schemeClr val="accent5">
                        <a:lumMod val="20000"/>
                        <a:lumOff val="80000"/>
                      </a:schemeClr>
                    </a:solidFill>
                  </a:tcPr>
                </a:tc>
                <a:extLst>
                  <a:ext uri="{0D108BD9-81ED-4DB2-BD59-A6C34878D82A}">
                    <a16:rowId xmlns:a16="http://schemas.microsoft.com/office/drawing/2014/main" val="1498198397"/>
                  </a:ext>
                </a:extLst>
              </a:tr>
              <a:tr h="370840">
                <a:tc>
                  <a:txBody>
                    <a:bodyPr/>
                    <a:lstStyle/>
                    <a:p>
                      <a:r>
                        <a:rPr lang="en-US" dirty="0">
                          <a:latin typeface="Oswald" panose="00000500000000000000" pitchFamily="2" charset="0"/>
                        </a:rPr>
                        <a:t>https://codeforces.com/contest/546/problem/B</a:t>
                      </a:r>
                    </a:p>
                  </a:txBody>
                  <a:tcPr>
                    <a:solidFill>
                      <a:schemeClr val="accent1">
                        <a:lumMod val="20000"/>
                        <a:lumOff val="80000"/>
                      </a:schemeClr>
                    </a:solidFill>
                  </a:tcPr>
                </a:tc>
                <a:extLst>
                  <a:ext uri="{0D108BD9-81ED-4DB2-BD59-A6C34878D82A}">
                    <a16:rowId xmlns:a16="http://schemas.microsoft.com/office/drawing/2014/main" val="2171139095"/>
                  </a:ext>
                </a:extLst>
              </a:tr>
              <a:tr h="370840">
                <a:tc>
                  <a:txBody>
                    <a:bodyPr/>
                    <a:lstStyle/>
                    <a:p>
                      <a:r>
                        <a:rPr lang="en-US" dirty="0">
                          <a:latin typeface="Oswald" panose="00000500000000000000" pitchFamily="2" charset="0"/>
                        </a:rPr>
                        <a:t>https://atcoder.jp/contests/abc237/tasks/abc237_b</a:t>
                      </a:r>
                    </a:p>
                  </a:txBody>
                  <a:tcPr>
                    <a:solidFill>
                      <a:srgbClr val="F0FFC9"/>
                    </a:solidFill>
                  </a:tcPr>
                </a:tc>
                <a:extLst>
                  <a:ext uri="{0D108BD9-81ED-4DB2-BD59-A6C34878D82A}">
                    <a16:rowId xmlns:a16="http://schemas.microsoft.com/office/drawing/2014/main" val="3885692741"/>
                  </a:ext>
                </a:extLst>
              </a:tr>
              <a:tr h="370840">
                <a:tc>
                  <a:txBody>
                    <a:bodyPr/>
                    <a:lstStyle/>
                    <a:p>
                      <a:r>
                        <a:rPr lang="en-US" dirty="0">
                          <a:latin typeface="Oswald" panose="00000500000000000000" pitchFamily="2" charset="0"/>
                        </a:rPr>
                        <a:t>https://codeforces.com/contest/263/problem/A</a:t>
                      </a:r>
                    </a:p>
                  </a:txBody>
                  <a:tcPr>
                    <a:solidFill>
                      <a:schemeClr val="accent1">
                        <a:lumMod val="20000"/>
                        <a:lumOff val="80000"/>
                      </a:schemeClr>
                    </a:solidFill>
                  </a:tcPr>
                </a:tc>
                <a:extLst>
                  <a:ext uri="{0D108BD9-81ED-4DB2-BD59-A6C34878D82A}">
                    <a16:rowId xmlns:a16="http://schemas.microsoft.com/office/drawing/2014/main" val="951001507"/>
                  </a:ext>
                </a:extLst>
              </a:tr>
            </a:tbl>
          </a:graphicData>
        </a:graphic>
      </p:graphicFrame>
      <p:sp>
        <p:nvSpPr>
          <p:cNvPr id="5" name="Google Shape;499;p18">
            <a:extLst>
              <a:ext uri="{FF2B5EF4-FFF2-40B4-BE49-F238E27FC236}">
                <a16:creationId xmlns:a16="http://schemas.microsoft.com/office/drawing/2014/main" id="{2D20E90F-B081-4F87-A436-F409AB341082}"/>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0" i="0" u="none" strike="noStrike" baseline="0" dirty="0">
                <a:solidFill>
                  <a:schemeClr val="accent1"/>
                </a:solidFill>
                <a:latin typeface="Oswald" panose="00000500000000000000" pitchFamily="2" charset="0"/>
              </a:rPr>
              <a:t>Problems</a:t>
            </a:r>
            <a:endParaRPr lang="en-US" sz="4000" dirty="0">
              <a:solidFill>
                <a:schemeClr val="accent2"/>
              </a:solidFill>
              <a:latin typeface="Oswald" panose="00000500000000000000" pitchFamily="2" charset="0"/>
            </a:endParaRPr>
          </a:p>
        </p:txBody>
      </p:sp>
    </p:spTree>
    <p:extLst>
      <p:ext uri="{BB962C8B-B14F-4D97-AF65-F5344CB8AC3E}">
        <p14:creationId xmlns:p14="http://schemas.microsoft.com/office/powerpoint/2010/main" val="269574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EF14E9-1A4F-437C-B3D4-13E3D929CE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sp>
        <p:nvSpPr>
          <p:cNvPr id="3" name="Google Shape;719;p35">
            <a:extLst>
              <a:ext uri="{FF2B5EF4-FFF2-40B4-BE49-F238E27FC236}">
                <a16:creationId xmlns:a16="http://schemas.microsoft.com/office/drawing/2014/main" id="{7F221DFD-E02C-497B-9979-D7AC140A3193}"/>
              </a:ext>
            </a:extLst>
          </p:cNvPr>
          <p:cNvSpPr txBox="1">
            <a:spLocks/>
          </p:cNvSpPr>
          <p:nvPr/>
        </p:nvSpPr>
        <p:spPr>
          <a:xfrm>
            <a:off x="1275150" y="1635100"/>
            <a:ext cx="6593700" cy="1606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0000" dirty="0"/>
              <a:t>Activity!</a:t>
            </a:r>
          </a:p>
        </p:txBody>
      </p:sp>
      <p:pic>
        <p:nvPicPr>
          <p:cNvPr id="6" name="Picture 5" descr="Icon&#10;&#10;Description automatically generated">
            <a:extLst>
              <a:ext uri="{FF2B5EF4-FFF2-40B4-BE49-F238E27FC236}">
                <a16:creationId xmlns:a16="http://schemas.microsoft.com/office/drawing/2014/main" id="{32F5FFF8-C518-423C-BB0F-C4F9CDAC0060}"/>
              </a:ext>
            </a:extLst>
          </p:cNvPr>
          <p:cNvPicPr>
            <a:picLocks noChangeAspect="1"/>
          </p:cNvPicPr>
          <p:nvPr/>
        </p:nvPicPr>
        <p:blipFill>
          <a:blip r:embed="rId2"/>
          <a:stretch>
            <a:fillRect/>
          </a:stretch>
        </p:blipFill>
        <p:spPr>
          <a:xfrm>
            <a:off x="-1" y="-1"/>
            <a:ext cx="780757" cy="780757"/>
          </a:xfrm>
          <a:prstGeom prst="rect">
            <a:avLst/>
          </a:prstGeom>
        </p:spPr>
      </p:pic>
    </p:spTree>
    <p:extLst>
      <p:ext uri="{BB962C8B-B14F-4D97-AF65-F5344CB8AC3E}">
        <p14:creationId xmlns:p14="http://schemas.microsoft.com/office/powerpoint/2010/main" val="390756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647114" y="2974879"/>
            <a:ext cx="7017603"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Introduction To Prefix Sum</a:t>
            </a:r>
          </a:p>
        </p:txBody>
      </p:sp>
      <p:sp>
        <p:nvSpPr>
          <p:cNvPr id="486" name="Google Shape;486;p16"/>
          <p:cNvSpPr txBox="1">
            <a:spLocks noGrp="1"/>
          </p:cNvSpPr>
          <p:nvPr>
            <p:ph type="subTitle" idx="1"/>
          </p:nvPr>
        </p:nvSpPr>
        <p:spPr>
          <a:xfrm>
            <a:off x="1379949" y="4030873"/>
            <a:ext cx="6193329"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b="0" dirty="0">
                <a:effectLst/>
                <a:latin typeface="Inter var"/>
              </a:rPr>
              <a:t>Computing range sum queries in constant time over a fixed 1D array.</a:t>
            </a:r>
            <a:endParaRPr lang="en-US" sz="14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94493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4FCEF8-2CD4-4493-96B0-2D7C8D341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Google Shape;499;p18">
            <a:extLst>
              <a:ext uri="{FF2B5EF4-FFF2-40B4-BE49-F238E27FC236}">
                <a16:creationId xmlns:a16="http://schemas.microsoft.com/office/drawing/2014/main" id="{201A2E0A-39C3-426C-813E-0B67A46348AB}"/>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Prefix</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Sum</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26CD41-90D8-48D6-9292-E951B7D62077}"/>
                  </a:ext>
                </a:extLst>
              </p:cNvPr>
              <p:cNvSpPr txBox="1"/>
              <p:nvPr/>
            </p:nvSpPr>
            <p:spPr>
              <a:xfrm>
                <a:off x="875815" y="1455561"/>
                <a:ext cx="7849772" cy="1221745"/>
              </a:xfrm>
              <a:prstGeom prst="rect">
                <a:avLst/>
              </a:prstGeom>
              <a:noFill/>
            </p:spPr>
            <p:txBody>
              <a:bodyPr wrap="square" rtlCol="0">
                <a:spAutoFit/>
              </a:bodyPr>
              <a:lstStyle/>
              <a:p>
                <a:pPr algn="l"/>
                <a:r>
                  <a:rPr lang="en-US" sz="1800" b="0" i="0" u="none" strike="noStrike" baseline="0" dirty="0">
                    <a:latin typeface="Oswald" panose="00000500000000000000" pitchFamily="2" charset="0"/>
                  </a:rPr>
                  <a:t>We can easily process sum queries on a static array by constructing a </a:t>
                </a:r>
                <a:r>
                  <a:rPr lang="en-US" sz="1800" b="1" i="0" u="none" strike="noStrike" baseline="0" dirty="0">
                    <a:latin typeface="Oswald" panose="00000500000000000000" pitchFamily="2" charset="0"/>
                  </a:rPr>
                  <a:t>prefix sum array</a:t>
                </a:r>
                <a:r>
                  <a:rPr lang="en-US" sz="1800" b="0" i="0" u="none" strike="noStrike" baseline="0" dirty="0">
                    <a:latin typeface="Oswald" panose="00000500000000000000" pitchFamily="2" charset="0"/>
                  </a:rPr>
                  <a:t>. Each value in the prefix sum array equals the sum of values in the original array up to that position, i.e., the value at position k is </a:t>
                </a:r>
                <a14:m>
                  <m:oMath xmlns:m="http://schemas.openxmlformats.org/officeDocument/2006/math">
                    <m:sSub>
                      <m:sSubPr>
                        <m:ctrlPr>
                          <a:rPr lang="en-US" sz="1800" b="0" i="1" u="none" strike="noStrike" baseline="0" dirty="0" smtClean="0">
                            <a:solidFill>
                              <a:srgbClr val="FF0000"/>
                            </a:solidFill>
                            <a:latin typeface="Cambria Math" panose="02040503050406030204" pitchFamily="18" charset="0"/>
                          </a:rPr>
                        </m:ctrlPr>
                      </m:sSubPr>
                      <m:e>
                        <m:r>
                          <a:rPr lang="en-US" sz="1800" b="0" i="1" u="none" strike="noStrike" baseline="0" dirty="0" smtClean="0">
                            <a:solidFill>
                              <a:srgbClr val="FF0000"/>
                            </a:solidFill>
                            <a:latin typeface="Cambria Math" panose="02040503050406030204" pitchFamily="18" charset="0"/>
                          </a:rPr>
                          <m:t>𝑆𝑢𝑚</m:t>
                        </m:r>
                      </m:e>
                      <m:sub>
                        <m:r>
                          <a:rPr lang="en-US" sz="1800" b="0" i="1" u="none" strike="noStrike" baseline="0" dirty="0" smtClean="0">
                            <a:solidFill>
                              <a:srgbClr val="FF0000"/>
                            </a:solidFill>
                            <a:latin typeface="Cambria Math" panose="02040503050406030204" pitchFamily="18" charset="0"/>
                          </a:rPr>
                          <m:t>𝑞</m:t>
                        </m:r>
                      </m:sub>
                    </m:sSub>
                    <m:d>
                      <m:dPr>
                        <m:ctrlPr>
                          <a:rPr lang="en-US" sz="1800" b="0" i="1" u="none" strike="noStrike" baseline="0" dirty="0" smtClean="0">
                            <a:solidFill>
                              <a:srgbClr val="FF0000"/>
                            </a:solidFill>
                            <a:latin typeface="Cambria Math" panose="02040503050406030204" pitchFamily="18" charset="0"/>
                          </a:rPr>
                        </m:ctrlPr>
                      </m:dPr>
                      <m:e>
                        <m:r>
                          <a:rPr lang="en-US" sz="1800" b="0" i="1" u="none" strike="noStrike" baseline="0" dirty="0" smtClean="0">
                            <a:solidFill>
                              <a:srgbClr val="FF0000"/>
                            </a:solidFill>
                            <a:latin typeface="Cambria Math" panose="02040503050406030204" pitchFamily="18" charset="0"/>
                          </a:rPr>
                          <m:t>0,</m:t>
                        </m:r>
                        <m:r>
                          <a:rPr lang="en-US" sz="1800" b="0" i="1" u="none" strike="noStrike" baseline="0" dirty="0" smtClean="0">
                            <a:solidFill>
                              <a:srgbClr val="FF0000"/>
                            </a:solidFill>
                            <a:latin typeface="Cambria Math" panose="02040503050406030204" pitchFamily="18" charset="0"/>
                          </a:rPr>
                          <m:t>𝑘</m:t>
                        </m:r>
                      </m:e>
                    </m:d>
                    <m:r>
                      <a:rPr lang="en-US" sz="1800" b="0" i="1" u="none" strike="noStrike" baseline="0" dirty="0" smtClean="0">
                        <a:solidFill>
                          <a:srgbClr val="FF0000"/>
                        </a:solidFill>
                        <a:latin typeface="Cambria Math" panose="02040503050406030204" pitchFamily="18" charset="0"/>
                      </a:rPr>
                      <m:t>. </m:t>
                    </m:r>
                    <m:r>
                      <a:rPr lang="en-US" sz="1800" b="0" i="0" u="none" strike="noStrike" baseline="0" dirty="0" smtClean="0">
                        <a:solidFill>
                          <a:srgbClr val="FF0000"/>
                        </a:solidFill>
                        <a:latin typeface="Cambria Math" panose="02040503050406030204" pitchFamily="18" charset="0"/>
                      </a:rPr>
                      <m:t> </m:t>
                    </m:r>
                  </m:oMath>
                </a14:m>
                <a:r>
                  <a:rPr lang="en-US" sz="1800" b="0" i="0" u="none" strike="noStrike" baseline="0" dirty="0">
                    <a:latin typeface="Oswald" panose="00000500000000000000" pitchFamily="2" charset="0"/>
                  </a:rPr>
                  <a:t>The prefix sum array can be constructed in </a:t>
                </a:r>
                <a14:m>
                  <m:oMath xmlns:m="http://schemas.openxmlformats.org/officeDocument/2006/math">
                    <m:r>
                      <a:rPr lang="en-US" sz="1800" b="0" i="1" u="none" strike="noStrike" baseline="0" dirty="0" smtClean="0">
                        <a:solidFill>
                          <a:srgbClr val="FF0000"/>
                        </a:solidFill>
                        <a:latin typeface="Cambria Math" panose="02040503050406030204" pitchFamily="18" charset="0"/>
                      </a:rPr>
                      <m:t>𝑂</m:t>
                    </m:r>
                    <m:r>
                      <a:rPr lang="en-US" sz="1800" b="0" i="1" u="none" strike="noStrike" baseline="0" dirty="0" smtClean="0">
                        <a:solidFill>
                          <a:srgbClr val="FF0000"/>
                        </a:solidFill>
                        <a:latin typeface="Cambria Math" panose="02040503050406030204" pitchFamily="18" charset="0"/>
                      </a:rPr>
                      <m:t>(</m:t>
                    </m:r>
                    <m:r>
                      <a:rPr lang="en-US" sz="1800" b="0" i="1" u="none" strike="noStrike" baseline="0" dirty="0" smtClean="0">
                        <a:solidFill>
                          <a:srgbClr val="FF0000"/>
                        </a:solidFill>
                        <a:latin typeface="Cambria Math" panose="02040503050406030204" pitchFamily="18" charset="0"/>
                      </a:rPr>
                      <m:t>𝑛</m:t>
                    </m:r>
                    <m:r>
                      <a:rPr lang="en-US" sz="1800" b="0" i="1" u="none" strike="noStrike" baseline="0" dirty="0" smtClean="0">
                        <a:solidFill>
                          <a:srgbClr val="FF0000"/>
                        </a:solidFill>
                        <a:latin typeface="Cambria Math" panose="02040503050406030204" pitchFamily="18" charset="0"/>
                      </a:rPr>
                      <m:t>) </m:t>
                    </m:r>
                  </m:oMath>
                </a14:m>
                <a:r>
                  <a:rPr lang="en-US" sz="1800" b="0" i="0" u="none" strike="noStrike" baseline="0" dirty="0">
                    <a:latin typeface="Oswald" panose="00000500000000000000" pitchFamily="2" charset="0"/>
                  </a:rPr>
                  <a:t>time.</a:t>
                </a:r>
                <a:endParaRPr lang="en-US" dirty="0">
                  <a:latin typeface="Oswald" panose="00000500000000000000" pitchFamily="2" charset="0"/>
                </a:endParaRPr>
              </a:p>
            </p:txBody>
          </p:sp>
        </mc:Choice>
        <mc:Fallback xmlns="">
          <p:sp>
            <p:nvSpPr>
              <p:cNvPr id="4" name="TextBox 3">
                <a:extLst>
                  <a:ext uri="{FF2B5EF4-FFF2-40B4-BE49-F238E27FC236}">
                    <a16:creationId xmlns:a16="http://schemas.microsoft.com/office/drawing/2014/main" id="{1A26CD41-90D8-48D6-9292-E951B7D62077}"/>
                  </a:ext>
                </a:extLst>
              </p:cNvPr>
              <p:cNvSpPr txBox="1">
                <a:spLocks noRot="1" noChangeAspect="1" noMove="1" noResize="1" noEditPoints="1" noAdjustHandles="1" noChangeArrowheads="1" noChangeShapeType="1" noTextEdit="1"/>
              </p:cNvSpPr>
              <p:nvPr/>
            </p:nvSpPr>
            <p:spPr>
              <a:xfrm>
                <a:off x="875815" y="1455561"/>
                <a:ext cx="7849772" cy="1221745"/>
              </a:xfrm>
              <a:prstGeom prst="rect">
                <a:avLst/>
              </a:prstGeom>
              <a:blipFill>
                <a:blip r:embed="rId2"/>
                <a:stretch>
                  <a:fillRect l="-699" t="-3000" b="-75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2532115-A6C3-41EF-9656-52F89B19C07F}"/>
              </a:ext>
            </a:extLst>
          </p:cNvPr>
          <p:cNvSpPr txBox="1"/>
          <p:nvPr/>
        </p:nvSpPr>
        <p:spPr>
          <a:xfrm>
            <a:off x="604911" y="993896"/>
            <a:ext cx="4617720" cy="461665"/>
          </a:xfrm>
          <a:prstGeom prst="rect">
            <a:avLst/>
          </a:prstGeom>
          <a:noFill/>
        </p:spPr>
        <p:txBody>
          <a:bodyPr wrap="square">
            <a:spAutoFit/>
          </a:bodyPr>
          <a:lstStyle/>
          <a:p>
            <a:pPr algn="l"/>
            <a:r>
              <a:rPr lang="en-US" sz="2400" b="1" i="0" u="none" strike="noStrike" baseline="0" dirty="0">
                <a:solidFill>
                  <a:srgbClr val="FF0000"/>
                </a:solidFill>
                <a:latin typeface="Oswald" panose="00000500000000000000" pitchFamily="2" charset="0"/>
              </a:rPr>
              <a:t>Sum queries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5FF0C6-0C16-4797-802D-903CD94908C3}"/>
                  </a:ext>
                </a:extLst>
              </p:cNvPr>
              <p:cNvSpPr txBox="1"/>
              <p:nvPr/>
            </p:nvSpPr>
            <p:spPr>
              <a:xfrm>
                <a:off x="0" y="2969694"/>
                <a:ext cx="9144000" cy="361894"/>
              </a:xfrm>
              <a:prstGeom prst="rect">
                <a:avLst/>
              </a:prstGeom>
              <a:noFill/>
            </p:spPr>
            <p:txBody>
              <a:bodyPr wrap="square">
                <a:spAutoFit/>
              </a:bodyPr>
              <a:lstStyle/>
              <a:p>
                <a:pPr algn="ctr"/>
                <a:r>
                  <a:rPr lang="en-US" sz="1600" dirty="0">
                    <a:latin typeface="Oswald" panose="00000500000000000000" pitchFamily="2" charset="0"/>
                  </a:rPr>
                  <a:t>let's say we have a one-indexed integer array</a:t>
                </a:r>
                <a14:m>
                  <m:oMath xmlns:m="http://schemas.openxmlformats.org/officeDocument/2006/math">
                    <m:r>
                      <a:rPr lang="en-US" sz="1600" i="1" dirty="0" smtClean="0">
                        <a:latin typeface="Cambria Math" panose="02040503050406030204" pitchFamily="18" charset="0"/>
                      </a:rPr>
                      <m:t> </m:t>
                    </m:r>
                    <m:r>
                      <a:rPr lang="en-US" sz="1600" b="1" i="1" dirty="0" err="1" smtClean="0">
                        <a:latin typeface="Cambria Math" panose="02040503050406030204" pitchFamily="18" charset="0"/>
                      </a:rPr>
                      <m:t>𝒂𝒓𝒓</m:t>
                    </m:r>
                    <m:r>
                      <a:rPr lang="en-US" sz="1600" b="1" i="1" dirty="0" smtClean="0">
                        <a:latin typeface="Cambria Math" panose="02040503050406030204" pitchFamily="18" charset="0"/>
                      </a:rPr>
                      <m:t> </m:t>
                    </m:r>
                  </m:oMath>
                </a14:m>
                <a:r>
                  <a:rPr lang="en-US" sz="1600" dirty="0">
                    <a:latin typeface="Oswald" panose="00000500000000000000" pitchFamily="2" charset="0"/>
                  </a:rPr>
                  <a:t>of size </a:t>
                </a:r>
                <a14:m>
                  <m:oMath xmlns:m="http://schemas.openxmlformats.org/officeDocument/2006/math">
                    <m:r>
                      <a:rPr lang="en-US" sz="1600" i="1" dirty="0" smtClean="0">
                        <a:latin typeface="Cambria Math" panose="02040503050406030204" pitchFamily="18" charset="0"/>
                      </a:rPr>
                      <m:t>𝑁</m:t>
                    </m:r>
                  </m:oMath>
                </a14:m>
                <a:r>
                  <a:rPr lang="en-US" sz="1600" dirty="0">
                    <a:latin typeface="Oswald" panose="00000500000000000000" pitchFamily="2" charset="0"/>
                  </a:rPr>
                  <a:t> and we want to compute value of </a:t>
                </a:r>
                <a14:m>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𝑎</m:t>
                        </m:r>
                      </m:sub>
                      <m:sup>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𝑏</m:t>
                        </m:r>
                      </m:sup>
                      <m:e>
                        <m:r>
                          <a:rPr lang="en-US" sz="1600" b="0" i="1" smtClean="0">
                            <a:latin typeface="Cambria Math" panose="02040503050406030204" pitchFamily="18" charset="0"/>
                          </a:rPr>
                          <m:t>𝑎𝑟𝑟</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e>
                    </m:nary>
                  </m:oMath>
                </a14:m>
                <a:endParaRPr lang="en-US" sz="1600" dirty="0">
                  <a:latin typeface="Oswald" panose="00000500000000000000" pitchFamily="2" charset="0"/>
                </a:endParaRPr>
              </a:p>
            </p:txBody>
          </p:sp>
        </mc:Choice>
        <mc:Fallback xmlns="">
          <p:sp>
            <p:nvSpPr>
              <p:cNvPr id="8" name="TextBox 7">
                <a:extLst>
                  <a:ext uri="{FF2B5EF4-FFF2-40B4-BE49-F238E27FC236}">
                    <a16:creationId xmlns:a16="http://schemas.microsoft.com/office/drawing/2014/main" id="{AD5FF0C6-0C16-4797-802D-903CD94908C3}"/>
                  </a:ext>
                </a:extLst>
              </p:cNvPr>
              <p:cNvSpPr txBox="1">
                <a:spLocks noRot="1" noChangeAspect="1" noMove="1" noResize="1" noEditPoints="1" noAdjustHandles="1" noChangeArrowheads="1" noChangeShapeType="1" noTextEdit="1"/>
              </p:cNvSpPr>
              <p:nvPr/>
            </p:nvSpPr>
            <p:spPr>
              <a:xfrm>
                <a:off x="0" y="2969694"/>
                <a:ext cx="9144000" cy="361894"/>
              </a:xfrm>
              <a:prstGeom prst="rect">
                <a:avLst/>
              </a:prstGeom>
              <a:blipFill>
                <a:blip r:embed="rId3"/>
                <a:stretch>
                  <a:fillRect t="-95000" b="-15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D219430-DF03-4225-BD91-5E78C413C25F}"/>
                  </a:ext>
                </a:extLst>
              </p:cNvPr>
              <p:cNvSpPr txBox="1"/>
              <p:nvPr/>
            </p:nvSpPr>
            <p:spPr>
              <a:xfrm>
                <a:off x="2210712" y="3477302"/>
                <a:ext cx="47225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𝑎𝑟𝑟</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𝑎</m:t>
                          </m:r>
                        </m:e>
                      </m:d>
                      <m:r>
                        <a:rPr lang="en-US" sz="1600" b="0" i="1" smtClean="0">
                          <a:latin typeface="Cambria Math" panose="02040503050406030204" pitchFamily="18" charset="0"/>
                        </a:rPr>
                        <m:t>+</m:t>
                      </m:r>
                      <m:r>
                        <a:rPr lang="en-US" sz="1600" b="0" i="1" smtClean="0">
                          <a:latin typeface="Cambria Math" panose="02040503050406030204" pitchFamily="18" charset="0"/>
                        </a:rPr>
                        <m:t>𝑎𝑟𝑟</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𝑎</m:t>
                          </m:r>
                          <m:r>
                            <a:rPr lang="en-US" sz="1600" b="0" i="1" smtClean="0">
                              <a:latin typeface="Cambria Math" panose="02040503050406030204" pitchFamily="18" charset="0"/>
                            </a:rPr>
                            <m:t>+1 </m:t>
                          </m:r>
                        </m:e>
                      </m:d>
                      <m:r>
                        <a:rPr lang="en-US" sz="1600" b="0" i="1" smtClean="0">
                          <a:latin typeface="Cambria Math" panose="02040503050406030204" pitchFamily="18" charset="0"/>
                        </a:rPr>
                        <m:t>+</m:t>
                      </m:r>
                      <m:r>
                        <a:rPr lang="en-US" sz="1600" b="0" i="1" smtClean="0">
                          <a:latin typeface="Cambria Math" panose="02040503050406030204" pitchFamily="18" charset="0"/>
                        </a:rPr>
                        <m:t>𝑎𝑟𝑟</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𝑎</m:t>
                          </m:r>
                          <m:r>
                            <a:rPr lang="en-US" sz="1600" b="0" i="1" smtClean="0">
                              <a:latin typeface="Cambria Math" panose="02040503050406030204" pitchFamily="18" charset="0"/>
                            </a:rPr>
                            <m:t>+2 </m:t>
                          </m:r>
                        </m:e>
                      </m:d>
                      <m:r>
                        <a:rPr lang="en-US" sz="1600" b="0" i="1" smtClean="0">
                          <a:latin typeface="Cambria Math" panose="02040503050406030204" pitchFamily="18" charset="0"/>
                        </a:rPr>
                        <m:t>+…+…+</m:t>
                      </m:r>
                      <m:r>
                        <a:rPr lang="en-US" sz="1600" b="0" i="1" smtClean="0">
                          <a:latin typeface="Cambria Math" panose="02040503050406030204" pitchFamily="18" charset="0"/>
                        </a:rPr>
                        <m:t>𝑎𝑟𝑟</m:t>
                      </m:r>
                      <m:r>
                        <a:rPr lang="en-US" sz="1600" b="0" i="1" smtClean="0">
                          <a:latin typeface="Cambria Math" panose="02040503050406030204" pitchFamily="18" charset="0"/>
                        </a:rPr>
                        <m:t>[</m:t>
                      </m:r>
                      <m:r>
                        <a:rPr lang="en-US" sz="1600" b="0" i="1" smtClean="0">
                          <a:latin typeface="Cambria Math" panose="02040503050406030204" pitchFamily="18" charset="0"/>
                        </a:rPr>
                        <m:t>𝑏</m:t>
                      </m:r>
                      <m:r>
                        <a:rPr lang="en-US" sz="1600" b="0" i="1" smtClean="0">
                          <a:latin typeface="Cambria Math" panose="02040503050406030204" pitchFamily="18" charset="0"/>
                        </a:rPr>
                        <m:t>]</m:t>
                      </m:r>
                    </m:oMath>
                  </m:oMathPara>
                </a14:m>
                <a:endParaRPr lang="en-US" sz="1600" dirty="0"/>
              </a:p>
            </p:txBody>
          </p:sp>
        </mc:Choice>
        <mc:Fallback xmlns="">
          <p:sp>
            <p:nvSpPr>
              <p:cNvPr id="9" name="TextBox 8">
                <a:extLst>
                  <a:ext uri="{FF2B5EF4-FFF2-40B4-BE49-F238E27FC236}">
                    <a16:creationId xmlns:a16="http://schemas.microsoft.com/office/drawing/2014/main" id="{5D219430-DF03-4225-BD91-5E78C413C25F}"/>
                  </a:ext>
                </a:extLst>
              </p:cNvPr>
              <p:cNvSpPr txBox="1">
                <a:spLocks noRot="1" noChangeAspect="1" noMove="1" noResize="1" noEditPoints="1" noAdjustHandles="1" noChangeArrowheads="1" noChangeShapeType="1" noTextEdit="1"/>
              </p:cNvSpPr>
              <p:nvPr/>
            </p:nvSpPr>
            <p:spPr>
              <a:xfrm>
                <a:off x="2210712" y="3477302"/>
                <a:ext cx="4722575" cy="246221"/>
              </a:xfrm>
              <a:prstGeom prst="rect">
                <a:avLst/>
              </a:prstGeom>
              <a:blipFill>
                <a:blip r:embed="rId4"/>
                <a:stretch>
                  <a:fillRect l="-129" r="-904" b="-34146"/>
                </a:stretch>
              </a:blipFill>
            </p:spPr>
            <p:txBody>
              <a:bodyPr/>
              <a:lstStyle/>
              <a:p>
                <a:r>
                  <a:rPr lang="en-US">
                    <a:noFill/>
                  </a:rPr>
                  <a:t> </a:t>
                </a:r>
              </a:p>
            </p:txBody>
          </p:sp>
        </mc:Fallback>
      </mc:AlternateContent>
    </p:spTree>
    <p:extLst>
      <p:ext uri="{BB962C8B-B14F-4D97-AF65-F5344CB8AC3E}">
        <p14:creationId xmlns:p14="http://schemas.microsoft.com/office/powerpoint/2010/main" val="320755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D6D30-128D-4EFC-9171-A90AE20AB5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Google Shape;499;p18">
            <a:extLst>
              <a:ext uri="{FF2B5EF4-FFF2-40B4-BE49-F238E27FC236}">
                <a16:creationId xmlns:a16="http://schemas.microsoft.com/office/drawing/2014/main" id="{6B2E5C66-884B-40FC-B771-5E6B92161E1E}"/>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Prefix</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Sum</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182E0F84-C306-493D-B3FA-09145863CB3C}"/>
                  </a:ext>
                </a:extLst>
              </p:cNvPr>
              <p:cNvGraphicFramePr>
                <a:graphicFrameLocks noGrp="1"/>
              </p:cNvGraphicFramePr>
              <p:nvPr>
                <p:extLst>
                  <p:ext uri="{D42A27DB-BD31-4B8C-83A1-F6EECF244321}">
                    <p14:modId xmlns:p14="http://schemas.microsoft.com/office/powerpoint/2010/main" val="306542592"/>
                  </p:ext>
                </p:extLst>
              </p:nvPr>
            </p:nvGraphicFramePr>
            <p:xfrm>
              <a:off x="1524000" y="1350034"/>
              <a:ext cx="6095999" cy="741680"/>
            </p:xfrm>
            <a:graphic>
              <a:graphicData uri="http://schemas.openxmlformats.org/drawingml/2006/table">
                <a:tbl>
                  <a:tblPr firstRow="1" bandRow="1">
                    <a:tableStyleId>{891A1956-3D7E-41C0-9DF7-105A978C6925}</a:tableStyleId>
                  </a:tblPr>
                  <a:tblGrid>
                    <a:gridCol w="870857">
                      <a:extLst>
                        <a:ext uri="{9D8B030D-6E8A-4147-A177-3AD203B41FA5}">
                          <a16:colId xmlns:a16="http://schemas.microsoft.com/office/drawing/2014/main" val="1840510371"/>
                        </a:ext>
                      </a:extLst>
                    </a:gridCol>
                    <a:gridCol w="870857">
                      <a:extLst>
                        <a:ext uri="{9D8B030D-6E8A-4147-A177-3AD203B41FA5}">
                          <a16:colId xmlns:a16="http://schemas.microsoft.com/office/drawing/2014/main" val="534085067"/>
                        </a:ext>
                      </a:extLst>
                    </a:gridCol>
                    <a:gridCol w="870857">
                      <a:extLst>
                        <a:ext uri="{9D8B030D-6E8A-4147-A177-3AD203B41FA5}">
                          <a16:colId xmlns:a16="http://schemas.microsoft.com/office/drawing/2014/main" val="2564575017"/>
                        </a:ext>
                      </a:extLst>
                    </a:gridCol>
                    <a:gridCol w="870857">
                      <a:extLst>
                        <a:ext uri="{9D8B030D-6E8A-4147-A177-3AD203B41FA5}">
                          <a16:colId xmlns:a16="http://schemas.microsoft.com/office/drawing/2014/main" val="2582605119"/>
                        </a:ext>
                      </a:extLst>
                    </a:gridCol>
                    <a:gridCol w="870857">
                      <a:extLst>
                        <a:ext uri="{9D8B030D-6E8A-4147-A177-3AD203B41FA5}">
                          <a16:colId xmlns:a16="http://schemas.microsoft.com/office/drawing/2014/main" val="3520941964"/>
                        </a:ext>
                      </a:extLst>
                    </a:gridCol>
                    <a:gridCol w="870857">
                      <a:extLst>
                        <a:ext uri="{9D8B030D-6E8A-4147-A177-3AD203B41FA5}">
                          <a16:colId xmlns:a16="http://schemas.microsoft.com/office/drawing/2014/main" val="3203501836"/>
                        </a:ext>
                      </a:extLst>
                    </a:gridCol>
                    <a:gridCol w="870857">
                      <a:extLst>
                        <a:ext uri="{9D8B030D-6E8A-4147-A177-3AD203B41FA5}">
                          <a16:colId xmlns:a16="http://schemas.microsoft.com/office/drawing/2014/main" val="154015425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𝐼𝑛𝑑𝑒𝑥</m:t>
                                </m:r>
                                <m:r>
                                  <a:rPr lang="en-US" i="1" dirty="0" smtClean="0">
                                    <a:latin typeface="Cambria Math" panose="02040503050406030204" pitchFamily="18" charset="0"/>
                                  </a:rPr>
                                  <m:t> </m:t>
                                </m:r>
                                <m:r>
                                  <a:rPr lang="en-US" i="1" dirty="0" smtClean="0">
                                    <a:latin typeface="Cambria Math" panose="02040503050406030204" pitchFamily="18" charset="0"/>
                                  </a:rPr>
                                  <m:t>𝑖</m:t>
                                </m:r>
                              </m:oMath>
                            </m:oMathPara>
                          </a14:m>
                          <a:endParaRPr lang="en-US" dirty="0"/>
                        </a:p>
                      </a:txBody>
                      <a:tcPr>
                        <a:solidFill>
                          <a:srgbClr val="F0FFC9"/>
                        </a:solidFill>
                      </a:tcPr>
                    </a:tc>
                    <a:tc>
                      <a:txBody>
                        <a:bodyPr/>
                        <a:lstStyle/>
                        <a:p>
                          <a:pPr algn="ctr"/>
                          <a:r>
                            <a:rPr lang="en-US" dirty="0"/>
                            <a:t>1</a:t>
                          </a:r>
                        </a:p>
                      </a:txBody>
                      <a:tcPr>
                        <a:solidFill>
                          <a:srgbClr val="F0FFC9"/>
                        </a:solidFill>
                      </a:tcPr>
                    </a:tc>
                    <a:tc>
                      <a:txBody>
                        <a:bodyPr/>
                        <a:lstStyle/>
                        <a:p>
                          <a:pPr algn="ctr"/>
                          <a:r>
                            <a:rPr lang="en-US" dirty="0"/>
                            <a:t>2</a:t>
                          </a:r>
                        </a:p>
                      </a:txBody>
                      <a:tcPr>
                        <a:solidFill>
                          <a:srgbClr val="F0FFC9"/>
                        </a:solidFill>
                      </a:tcPr>
                    </a:tc>
                    <a:tc>
                      <a:txBody>
                        <a:bodyPr/>
                        <a:lstStyle/>
                        <a:p>
                          <a:pPr algn="ctr"/>
                          <a:r>
                            <a:rPr lang="en-US" dirty="0"/>
                            <a:t>3</a:t>
                          </a:r>
                        </a:p>
                      </a:txBody>
                      <a:tcPr>
                        <a:solidFill>
                          <a:srgbClr val="F0FFC9"/>
                        </a:solidFill>
                      </a:tcPr>
                    </a:tc>
                    <a:tc>
                      <a:txBody>
                        <a:bodyPr/>
                        <a:lstStyle/>
                        <a:p>
                          <a:pPr algn="ctr"/>
                          <a:r>
                            <a:rPr lang="en-US" dirty="0"/>
                            <a:t>4</a:t>
                          </a:r>
                        </a:p>
                      </a:txBody>
                      <a:tcPr>
                        <a:solidFill>
                          <a:srgbClr val="F0FFC9"/>
                        </a:solidFill>
                      </a:tcPr>
                    </a:tc>
                    <a:tc>
                      <a:txBody>
                        <a:bodyPr/>
                        <a:lstStyle/>
                        <a:p>
                          <a:pPr algn="ctr"/>
                          <a:r>
                            <a:rPr lang="en-US" dirty="0"/>
                            <a:t>5</a:t>
                          </a:r>
                        </a:p>
                      </a:txBody>
                      <a:tcPr>
                        <a:solidFill>
                          <a:srgbClr val="F0FFC9"/>
                        </a:solidFill>
                      </a:tcPr>
                    </a:tc>
                    <a:tc>
                      <a:txBody>
                        <a:bodyPr/>
                        <a:lstStyle/>
                        <a:p>
                          <a:pPr algn="ctr"/>
                          <a:r>
                            <a:rPr lang="en-US" dirty="0"/>
                            <a:t>6</a:t>
                          </a:r>
                        </a:p>
                      </a:txBody>
                      <a:tcPr>
                        <a:solidFill>
                          <a:srgbClr val="F0FFC9"/>
                        </a:solidFill>
                      </a:tcPr>
                    </a:tc>
                    <a:extLst>
                      <a:ext uri="{0D108BD9-81ED-4DB2-BD59-A6C34878D82A}">
                        <a16:rowId xmlns:a16="http://schemas.microsoft.com/office/drawing/2014/main" val="3219824103"/>
                      </a:ext>
                    </a:extLst>
                  </a:tr>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𝑎𝑟𝑟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b="0" i="1" dirty="0" smtClean="0">
                                    <a:latin typeface="Cambria Math" panose="02040503050406030204" pitchFamily="18" charset="0"/>
                                  </a:rPr>
                                  <m:t> </m:t>
                                </m:r>
                                <m:r>
                                  <a:rPr lang="en-US" i="1" dirty="0" smtClean="0">
                                    <a:latin typeface="Cambria Math" panose="02040503050406030204" pitchFamily="18" charset="0"/>
                                  </a:rPr>
                                  <m:t>]</m:t>
                                </m:r>
                              </m:oMath>
                            </m:oMathPara>
                          </a14:m>
                          <a:endParaRPr lang="en-US" dirty="0"/>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4114906580"/>
                      </a:ext>
                    </a:extLst>
                  </a:tr>
                </a:tbl>
              </a:graphicData>
            </a:graphic>
          </p:graphicFrame>
        </mc:Choice>
        <mc:Fallback xmlns="">
          <p:graphicFrame>
            <p:nvGraphicFramePr>
              <p:cNvPr id="4" name="Table 4">
                <a:extLst>
                  <a:ext uri="{FF2B5EF4-FFF2-40B4-BE49-F238E27FC236}">
                    <a16:creationId xmlns:a16="http://schemas.microsoft.com/office/drawing/2014/main" id="{182E0F84-C306-493D-B3FA-09145863CB3C}"/>
                  </a:ext>
                </a:extLst>
              </p:cNvPr>
              <p:cNvGraphicFramePr>
                <a:graphicFrameLocks noGrp="1"/>
              </p:cNvGraphicFramePr>
              <p:nvPr>
                <p:extLst>
                  <p:ext uri="{D42A27DB-BD31-4B8C-83A1-F6EECF244321}">
                    <p14:modId xmlns:p14="http://schemas.microsoft.com/office/powerpoint/2010/main" val="306542592"/>
                  </p:ext>
                </p:extLst>
              </p:nvPr>
            </p:nvGraphicFramePr>
            <p:xfrm>
              <a:off x="1524000" y="1350034"/>
              <a:ext cx="6095999" cy="741680"/>
            </p:xfrm>
            <a:graphic>
              <a:graphicData uri="http://schemas.openxmlformats.org/drawingml/2006/table">
                <a:tbl>
                  <a:tblPr firstRow="1" bandRow="1">
                    <a:tableStyleId>{891A1956-3D7E-41C0-9DF7-105A978C6925}</a:tableStyleId>
                  </a:tblPr>
                  <a:tblGrid>
                    <a:gridCol w="870857">
                      <a:extLst>
                        <a:ext uri="{9D8B030D-6E8A-4147-A177-3AD203B41FA5}">
                          <a16:colId xmlns:a16="http://schemas.microsoft.com/office/drawing/2014/main" val="1840510371"/>
                        </a:ext>
                      </a:extLst>
                    </a:gridCol>
                    <a:gridCol w="870857">
                      <a:extLst>
                        <a:ext uri="{9D8B030D-6E8A-4147-A177-3AD203B41FA5}">
                          <a16:colId xmlns:a16="http://schemas.microsoft.com/office/drawing/2014/main" val="534085067"/>
                        </a:ext>
                      </a:extLst>
                    </a:gridCol>
                    <a:gridCol w="870857">
                      <a:extLst>
                        <a:ext uri="{9D8B030D-6E8A-4147-A177-3AD203B41FA5}">
                          <a16:colId xmlns:a16="http://schemas.microsoft.com/office/drawing/2014/main" val="2564575017"/>
                        </a:ext>
                      </a:extLst>
                    </a:gridCol>
                    <a:gridCol w="870857">
                      <a:extLst>
                        <a:ext uri="{9D8B030D-6E8A-4147-A177-3AD203B41FA5}">
                          <a16:colId xmlns:a16="http://schemas.microsoft.com/office/drawing/2014/main" val="2582605119"/>
                        </a:ext>
                      </a:extLst>
                    </a:gridCol>
                    <a:gridCol w="870857">
                      <a:extLst>
                        <a:ext uri="{9D8B030D-6E8A-4147-A177-3AD203B41FA5}">
                          <a16:colId xmlns:a16="http://schemas.microsoft.com/office/drawing/2014/main" val="3520941964"/>
                        </a:ext>
                      </a:extLst>
                    </a:gridCol>
                    <a:gridCol w="870857">
                      <a:extLst>
                        <a:ext uri="{9D8B030D-6E8A-4147-A177-3AD203B41FA5}">
                          <a16:colId xmlns:a16="http://schemas.microsoft.com/office/drawing/2014/main" val="3203501836"/>
                        </a:ext>
                      </a:extLst>
                    </a:gridCol>
                    <a:gridCol w="870857">
                      <a:extLst>
                        <a:ext uri="{9D8B030D-6E8A-4147-A177-3AD203B41FA5}">
                          <a16:colId xmlns:a16="http://schemas.microsoft.com/office/drawing/2014/main" val="1540154250"/>
                        </a:ext>
                      </a:extLst>
                    </a:gridCol>
                  </a:tblGrid>
                  <a:tr h="370840">
                    <a:tc>
                      <a:txBody>
                        <a:bodyPr/>
                        <a:lstStyle/>
                        <a:p>
                          <a:endParaRPr lang="en-US"/>
                        </a:p>
                      </a:txBody>
                      <a:tcPr>
                        <a:blipFill>
                          <a:blip r:embed="rId2"/>
                          <a:stretch>
                            <a:fillRect l="-699" t="-1613" r="-600699" b="-100000"/>
                          </a:stretch>
                        </a:blipFill>
                      </a:tcPr>
                    </a:tc>
                    <a:tc>
                      <a:txBody>
                        <a:bodyPr/>
                        <a:lstStyle/>
                        <a:p>
                          <a:pPr algn="ctr"/>
                          <a:r>
                            <a:rPr lang="en-US" dirty="0"/>
                            <a:t>1</a:t>
                          </a:r>
                        </a:p>
                      </a:txBody>
                      <a:tcPr>
                        <a:solidFill>
                          <a:srgbClr val="F0FFC9"/>
                        </a:solidFill>
                      </a:tcPr>
                    </a:tc>
                    <a:tc>
                      <a:txBody>
                        <a:bodyPr/>
                        <a:lstStyle/>
                        <a:p>
                          <a:pPr algn="ctr"/>
                          <a:r>
                            <a:rPr lang="en-US" dirty="0"/>
                            <a:t>2</a:t>
                          </a:r>
                        </a:p>
                      </a:txBody>
                      <a:tcPr>
                        <a:solidFill>
                          <a:srgbClr val="F0FFC9"/>
                        </a:solidFill>
                      </a:tcPr>
                    </a:tc>
                    <a:tc>
                      <a:txBody>
                        <a:bodyPr/>
                        <a:lstStyle/>
                        <a:p>
                          <a:pPr algn="ctr"/>
                          <a:r>
                            <a:rPr lang="en-US" dirty="0"/>
                            <a:t>3</a:t>
                          </a:r>
                        </a:p>
                      </a:txBody>
                      <a:tcPr>
                        <a:solidFill>
                          <a:srgbClr val="F0FFC9"/>
                        </a:solidFill>
                      </a:tcPr>
                    </a:tc>
                    <a:tc>
                      <a:txBody>
                        <a:bodyPr/>
                        <a:lstStyle/>
                        <a:p>
                          <a:pPr algn="ctr"/>
                          <a:r>
                            <a:rPr lang="en-US" dirty="0"/>
                            <a:t>4</a:t>
                          </a:r>
                        </a:p>
                      </a:txBody>
                      <a:tcPr>
                        <a:solidFill>
                          <a:srgbClr val="F0FFC9"/>
                        </a:solidFill>
                      </a:tcPr>
                    </a:tc>
                    <a:tc>
                      <a:txBody>
                        <a:bodyPr/>
                        <a:lstStyle/>
                        <a:p>
                          <a:pPr algn="ctr"/>
                          <a:r>
                            <a:rPr lang="en-US" dirty="0"/>
                            <a:t>5</a:t>
                          </a:r>
                        </a:p>
                      </a:txBody>
                      <a:tcPr>
                        <a:solidFill>
                          <a:srgbClr val="F0FFC9"/>
                        </a:solidFill>
                      </a:tcPr>
                    </a:tc>
                    <a:tc>
                      <a:txBody>
                        <a:bodyPr/>
                        <a:lstStyle/>
                        <a:p>
                          <a:pPr algn="ctr"/>
                          <a:r>
                            <a:rPr lang="en-US" dirty="0"/>
                            <a:t>6</a:t>
                          </a:r>
                        </a:p>
                      </a:txBody>
                      <a:tcPr>
                        <a:solidFill>
                          <a:srgbClr val="F0FFC9"/>
                        </a:solidFill>
                      </a:tcPr>
                    </a:tc>
                    <a:extLst>
                      <a:ext uri="{0D108BD9-81ED-4DB2-BD59-A6C34878D82A}">
                        <a16:rowId xmlns:a16="http://schemas.microsoft.com/office/drawing/2014/main" val="3219824103"/>
                      </a:ext>
                    </a:extLst>
                  </a:tr>
                  <a:tr h="370840">
                    <a:tc>
                      <a:txBody>
                        <a:bodyPr/>
                        <a:lstStyle/>
                        <a:p>
                          <a:endParaRPr lang="en-US"/>
                        </a:p>
                      </a:txBody>
                      <a:tcPr>
                        <a:blipFill>
                          <a:blip r:embed="rId2"/>
                          <a:stretch>
                            <a:fillRect l="-699" t="-103279" r="-600699" b="-1639"/>
                          </a:stretch>
                        </a:blipFill>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4114906580"/>
                      </a:ext>
                    </a:extLst>
                  </a:tr>
                </a:tbl>
              </a:graphicData>
            </a:graphic>
          </p:graphicFrame>
        </mc:Fallback>
      </mc:AlternateContent>
      <p:graphicFrame>
        <p:nvGraphicFramePr>
          <p:cNvPr id="5" name="Table 5">
            <a:extLst>
              <a:ext uri="{FF2B5EF4-FFF2-40B4-BE49-F238E27FC236}">
                <a16:creationId xmlns:a16="http://schemas.microsoft.com/office/drawing/2014/main" id="{168E37AB-F673-43A4-8FDD-B22B14218AAE}"/>
              </a:ext>
            </a:extLst>
          </p:cNvPr>
          <p:cNvGraphicFramePr>
            <a:graphicFrameLocks noGrp="1"/>
          </p:cNvGraphicFramePr>
          <p:nvPr>
            <p:extLst>
              <p:ext uri="{D42A27DB-BD31-4B8C-83A1-F6EECF244321}">
                <p14:modId xmlns:p14="http://schemas.microsoft.com/office/powerpoint/2010/main" val="679803628"/>
              </p:ext>
            </p:extLst>
          </p:nvPr>
        </p:nvGraphicFramePr>
        <p:xfrm>
          <a:off x="1524000" y="2987639"/>
          <a:ext cx="6095999" cy="346404"/>
        </p:xfrm>
        <a:graphic>
          <a:graphicData uri="http://schemas.openxmlformats.org/drawingml/2006/table">
            <a:tbl>
              <a:tblPr firstRow="1" bandRow="1">
                <a:tableStyleId>{891A1956-3D7E-41C0-9DF7-105A978C6925}</a:tableStyleId>
              </a:tblPr>
              <a:tblGrid>
                <a:gridCol w="870857">
                  <a:extLst>
                    <a:ext uri="{9D8B030D-6E8A-4147-A177-3AD203B41FA5}">
                      <a16:colId xmlns:a16="http://schemas.microsoft.com/office/drawing/2014/main" val="3026640287"/>
                    </a:ext>
                  </a:extLst>
                </a:gridCol>
                <a:gridCol w="870857">
                  <a:extLst>
                    <a:ext uri="{9D8B030D-6E8A-4147-A177-3AD203B41FA5}">
                      <a16:colId xmlns:a16="http://schemas.microsoft.com/office/drawing/2014/main" val="3950054432"/>
                    </a:ext>
                  </a:extLst>
                </a:gridCol>
                <a:gridCol w="870857">
                  <a:extLst>
                    <a:ext uri="{9D8B030D-6E8A-4147-A177-3AD203B41FA5}">
                      <a16:colId xmlns:a16="http://schemas.microsoft.com/office/drawing/2014/main" val="3895136656"/>
                    </a:ext>
                  </a:extLst>
                </a:gridCol>
                <a:gridCol w="870857">
                  <a:extLst>
                    <a:ext uri="{9D8B030D-6E8A-4147-A177-3AD203B41FA5}">
                      <a16:colId xmlns:a16="http://schemas.microsoft.com/office/drawing/2014/main" val="2575544388"/>
                    </a:ext>
                  </a:extLst>
                </a:gridCol>
                <a:gridCol w="870857">
                  <a:extLst>
                    <a:ext uri="{9D8B030D-6E8A-4147-A177-3AD203B41FA5}">
                      <a16:colId xmlns:a16="http://schemas.microsoft.com/office/drawing/2014/main" val="2803052367"/>
                    </a:ext>
                  </a:extLst>
                </a:gridCol>
                <a:gridCol w="870857">
                  <a:extLst>
                    <a:ext uri="{9D8B030D-6E8A-4147-A177-3AD203B41FA5}">
                      <a16:colId xmlns:a16="http://schemas.microsoft.com/office/drawing/2014/main" val="913872834"/>
                    </a:ext>
                  </a:extLst>
                </a:gridCol>
                <a:gridCol w="870857">
                  <a:extLst>
                    <a:ext uri="{9D8B030D-6E8A-4147-A177-3AD203B41FA5}">
                      <a16:colId xmlns:a16="http://schemas.microsoft.com/office/drawing/2014/main" val="3819645006"/>
                    </a:ext>
                  </a:extLst>
                </a:gridCol>
              </a:tblGrid>
              <a:tr h="346404">
                <a:tc>
                  <a:txBody>
                    <a:bodyPr/>
                    <a:lstStyle/>
                    <a:p>
                      <a:pPr algn="ctr"/>
                      <a:r>
                        <a:rPr lang="en-US" dirty="0"/>
                        <a:t>0</a:t>
                      </a:r>
                    </a:p>
                  </a:txBody>
                  <a:tcPr>
                    <a:solidFill>
                      <a:srgbClr val="2FD7B4"/>
                    </a:solidFill>
                  </a:tcPr>
                </a:tc>
                <a:tc>
                  <a:txBody>
                    <a:bodyPr/>
                    <a:lstStyle/>
                    <a:p>
                      <a:pPr algn="ctr"/>
                      <a:r>
                        <a:rPr lang="en-US" dirty="0"/>
                        <a:t>1</a:t>
                      </a:r>
                    </a:p>
                  </a:txBody>
                  <a:tcPr>
                    <a:solidFill>
                      <a:srgbClr val="2FD7B4"/>
                    </a:solidFill>
                  </a:tcPr>
                </a:tc>
                <a:tc>
                  <a:txBody>
                    <a:bodyPr/>
                    <a:lstStyle/>
                    <a:p>
                      <a:pPr algn="ctr"/>
                      <a:r>
                        <a:rPr lang="en-US" dirty="0"/>
                        <a:t>7</a:t>
                      </a:r>
                    </a:p>
                  </a:txBody>
                  <a:tcPr>
                    <a:solidFill>
                      <a:srgbClr val="2FD7B4"/>
                    </a:solidFill>
                  </a:tcPr>
                </a:tc>
                <a:tc>
                  <a:txBody>
                    <a:bodyPr/>
                    <a:lstStyle/>
                    <a:p>
                      <a:pPr algn="ctr"/>
                      <a:r>
                        <a:rPr lang="en-US" dirty="0"/>
                        <a:t>11</a:t>
                      </a:r>
                    </a:p>
                  </a:txBody>
                  <a:tcPr>
                    <a:solidFill>
                      <a:srgbClr val="2FD7B4"/>
                    </a:solidFill>
                  </a:tcPr>
                </a:tc>
                <a:tc>
                  <a:txBody>
                    <a:bodyPr/>
                    <a:lstStyle/>
                    <a:p>
                      <a:pPr algn="ctr"/>
                      <a:r>
                        <a:rPr lang="en-US" dirty="0"/>
                        <a:t>13</a:t>
                      </a:r>
                    </a:p>
                  </a:txBody>
                  <a:tcPr>
                    <a:solidFill>
                      <a:srgbClr val="2FD7B4"/>
                    </a:solidFill>
                  </a:tcPr>
                </a:tc>
                <a:tc>
                  <a:txBody>
                    <a:bodyPr/>
                    <a:lstStyle/>
                    <a:p>
                      <a:pPr algn="ctr"/>
                      <a:r>
                        <a:rPr lang="en-US" dirty="0"/>
                        <a:t>18</a:t>
                      </a:r>
                    </a:p>
                  </a:txBody>
                  <a:tcPr>
                    <a:solidFill>
                      <a:srgbClr val="2FD7B4"/>
                    </a:solidFill>
                  </a:tcPr>
                </a:tc>
                <a:tc>
                  <a:txBody>
                    <a:bodyPr/>
                    <a:lstStyle/>
                    <a:p>
                      <a:pPr algn="ctr"/>
                      <a:r>
                        <a:rPr lang="en-US" dirty="0"/>
                        <a:t>21</a:t>
                      </a:r>
                    </a:p>
                  </a:txBody>
                  <a:tcPr>
                    <a:solidFill>
                      <a:srgbClr val="2FD7B4"/>
                    </a:solidFill>
                  </a:tcPr>
                </a:tc>
                <a:extLst>
                  <a:ext uri="{0D108BD9-81ED-4DB2-BD59-A6C34878D82A}">
                    <a16:rowId xmlns:a16="http://schemas.microsoft.com/office/drawing/2014/main" val="715822143"/>
                  </a:ext>
                </a:extLst>
              </a:tr>
            </a:tbl>
          </a:graphicData>
        </a:graphic>
      </p:graphicFrame>
      <p:sp>
        <p:nvSpPr>
          <p:cNvPr id="10" name="Arrow: Circular 9">
            <a:extLst>
              <a:ext uri="{FF2B5EF4-FFF2-40B4-BE49-F238E27FC236}">
                <a16:creationId xmlns:a16="http://schemas.microsoft.com/office/drawing/2014/main" id="{4E8C427A-C61E-4143-BDF6-B035B151D5CD}"/>
              </a:ext>
            </a:extLst>
          </p:cNvPr>
          <p:cNvSpPr/>
          <p:nvPr/>
        </p:nvSpPr>
        <p:spPr>
          <a:xfrm>
            <a:off x="1822956" y="2542369"/>
            <a:ext cx="652971" cy="74168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Down 10">
            <a:extLst>
              <a:ext uri="{FF2B5EF4-FFF2-40B4-BE49-F238E27FC236}">
                <a16:creationId xmlns:a16="http://schemas.microsoft.com/office/drawing/2014/main" id="{017408EC-63AE-42F0-827F-41DD27DBC56C}"/>
              </a:ext>
            </a:extLst>
          </p:cNvPr>
          <p:cNvSpPr/>
          <p:nvPr/>
        </p:nvSpPr>
        <p:spPr>
          <a:xfrm>
            <a:off x="2570861" y="2168836"/>
            <a:ext cx="154745" cy="741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E8EF8CD7-B625-478B-A6AE-ED4F10066F3D}"/>
              </a:ext>
            </a:extLst>
          </p:cNvPr>
          <p:cNvSpPr/>
          <p:nvPr/>
        </p:nvSpPr>
        <p:spPr>
          <a:xfrm>
            <a:off x="3581395" y="2168836"/>
            <a:ext cx="154745" cy="741680"/>
          </a:xfrm>
          <a:prstGeom prst="down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Circular 14">
            <a:extLst>
              <a:ext uri="{FF2B5EF4-FFF2-40B4-BE49-F238E27FC236}">
                <a16:creationId xmlns:a16="http://schemas.microsoft.com/office/drawing/2014/main" id="{887A69D4-F631-4B3F-9130-C565ED76A551}"/>
              </a:ext>
            </a:extLst>
          </p:cNvPr>
          <p:cNvSpPr/>
          <p:nvPr/>
        </p:nvSpPr>
        <p:spPr>
          <a:xfrm>
            <a:off x="2829949" y="2542369"/>
            <a:ext cx="652971" cy="741680"/>
          </a:xfrm>
          <a:prstGeom prst="circular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Down 15">
            <a:extLst>
              <a:ext uri="{FF2B5EF4-FFF2-40B4-BE49-F238E27FC236}">
                <a16:creationId xmlns:a16="http://schemas.microsoft.com/office/drawing/2014/main" id="{E3625AFC-C089-45D4-B2DF-D90C44B3B885}"/>
              </a:ext>
            </a:extLst>
          </p:cNvPr>
          <p:cNvSpPr/>
          <p:nvPr/>
        </p:nvSpPr>
        <p:spPr>
          <a:xfrm>
            <a:off x="4535647" y="2145097"/>
            <a:ext cx="154745" cy="741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Circular 16">
            <a:extLst>
              <a:ext uri="{FF2B5EF4-FFF2-40B4-BE49-F238E27FC236}">
                <a16:creationId xmlns:a16="http://schemas.microsoft.com/office/drawing/2014/main" id="{F442C5D8-1FFD-48E4-A92A-47833C55149A}"/>
              </a:ext>
            </a:extLst>
          </p:cNvPr>
          <p:cNvSpPr/>
          <p:nvPr/>
        </p:nvSpPr>
        <p:spPr>
          <a:xfrm>
            <a:off x="3836942" y="2507603"/>
            <a:ext cx="652970" cy="74168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Down 17">
            <a:extLst>
              <a:ext uri="{FF2B5EF4-FFF2-40B4-BE49-F238E27FC236}">
                <a16:creationId xmlns:a16="http://schemas.microsoft.com/office/drawing/2014/main" id="{748B8234-8370-47F5-977C-F3A2F777CC24}"/>
              </a:ext>
            </a:extLst>
          </p:cNvPr>
          <p:cNvSpPr/>
          <p:nvPr/>
        </p:nvSpPr>
        <p:spPr>
          <a:xfrm>
            <a:off x="5439487" y="2145097"/>
            <a:ext cx="154745" cy="741680"/>
          </a:xfrm>
          <a:prstGeom prst="down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ircular 18">
            <a:extLst>
              <a:ext uri="{FF2B5EF4-FFF2-40B4-BE49-F238E27FC236}">
                <a16:creationId xmlns:a16="http://schemas.microsoft.com/office/drawing/2014/main" id="{4F4F2195-595E-47F7-BB7B-D55154B218ED}"/>
              </a:ext>
            </a:extLst>
          </p:cNvPr>
          <p:cNvSpPr/>
          <p:nvPr/>
        </p:nvSpPr>
        <p:spPr>
          <a:xfrm>
            <a:off x="4738454" y="2507603"/>
            <a:ext cx="652971" cy="741680"/>
          </a:xfrm>
          <a:prstGeom prst="circular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Arrow: Circular 19">
            <a:extLst>
              <a:ext uri="{FF2B5EF4-FFF2-40B4-BE49-F238E27FC236}">
                <a16:creationId xmlns:a16="http://schemas.microsoft.com/office/drawing/2014/main" id="{D73D35EF-D4C5-4043-9E45-BAD2148FD4D2}"/>
              </a:ext>
            </a:extLst>
          </p:cNvPr>
          <p:cNvSpPr/>
          <p:nvPr/>
        </p:nvSpPr>
        <p:spPr>
          <a:xfrm>
            <a:off x="5635306" y="2507603"/>
            <a:ext cx="652970" cy="74168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Down 20">
            <a:extLst>
              <a:ext uri="{FF2B5EF4-FFF2-40B4-BE49-F238E27FC236}">
                <a16:creationId xmlns:a16="http://schemas.microsoft.com/office/drawing/2014/main" id="{C20116EA-347C-4CFC-8703-C33450D5540C}"/>
              </a:ext>
            </a:extLst>
          </p:cNvPr>
          <p:cNvSpPr/>
          <p:nvPr/>
        </p:nvSpPr>
        <p:spPr>
          <a:xfrm>
            <a:off x="6379747" y="2171639"/>
            <a:ext cx="154745" cy="741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Circular 21">
            <a:extLst>
              <a:ext uri="{FF2B5EF4-FFF2-40B4-BE49-F238E27FC236}">
                <a16:creationId xmlns:a16="http://schemas.microsoft.com/office/drawing/2014/main" id="{A0196371-5D6D-4694-AEB0-7EB7435E961B}"/>
              </a:ext>
            </a:extLst>
          </p:cNvPr>
          <p:cNvSpPr/>
          <p:nvPr/>
        </p:nvSpPr>
        <p:spPr>
          <a:xfrm>
            <a:off x="6532157" y="2542369"/>
            <a:ext cx="652971" cy="741680"/>
          </a:xfrm>
          <a:prstGeom prst="circular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Arrow: Down 22">
            <a:extLst>
              <a:ext uri="{FF2B5EF4-FFF2-40B4-BE49-F238E27FC236}">
                <a16:creationId xmlns:a16="http://schemas.microsoft.com/office/drawing/2014/main" id="{FADA43EF-A009-4A6F-A402-EA622C9B26A9}"/>
              </a:ext>
            </a:extLst>
          </p:cNvPr>
          <p:cNvSpPr/>
          <p:nvPr/>
        </p:nvSpPr>
        <p:spPr>
          <a:xfrm>
            <a:off x="7274263" y="2166034"/>
            <a:ext cx="154745" cy="741680"/>
          </a:xfrm>
          <a:prstGeom prst="down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75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534</Words>
  <Application>Microsoft Office PowerPoint</Application>
  <PresentationFormat>On-screen Show (16:9)</PresentationFormat>
  <Paragraphs>128</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Cambria Math</vt:lpstr>
      <vt:lpstr>Oswald</vt:lpstr>
      <vt:lpstr>Arial</vt:lpstr>
      <vt:lpstr>Source Sans Pro</vt:lpstr>
      <vt:lpstr>Inter var</vt:lpstr>
      <vt:lpstr>Quince template</vt:lpstr>
      <vt:lpstr> Complete Search</vt:lpstr>
      <vt:lpstr>PowerPoint Presentation</vt:lpstr>
      <vt:lpstr>Basic Complete Search</vt:lpstr>
      <vt:lpstr>PowerPoint Presentation</vt:lpstr>
      <vt:lpstr>PowerPoint Presentation</vt:lpstr>
      <vt:lpstr>PowerPoint Presentation</vt:lpstr>
      <vt:lpstr>Introduction To Prefix Sum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Ahmed Tarek Fawzy Ibrahem</cp:lastModifiedBy>
  <cp:revision>19</cp:revision>
  <dcterms:modified xsi:type="dcterms:W3CDTF">2022-03-18T15:08:46Z</dcterms:modified>
</cp:coreProperties>
</file>