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340" r:id="rId2"/>
    <p:sldId id="259" r:id="rId3"/>
    <p:sldId id="343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29" r:id="rId14"/>
    <p:sldId id="356" r:id="rId15"/>
    <p:sldId id="359" r:id="rId16"/>
    <p:sldId id="357" r:id="rId17"/>
    <p:sldId id="358" r:id="rId18"/>
    <p:sldId id="362" r:id="rId19"/>
    <p:sldId id="363" r:id="rId20"/>
    <p:sldId id="361" r:id="rId21"/>
    <p:sldId id="364" r:id="rId22"/>
    <p:sldId id="315" r:id="rId2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Oswald" panose="00000500000000000000" pitchFamily="2" charset="0"/>
      <p:regular r:id="rId26"/>
      <p:bold r:id="rId27"/>
    </p:embeddedFont>
    <p:embeddedFont>
      <p:font typeface="Source Sans Pro" panose="020B0503030403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DBF8"/>
    <a:srgbClr val="2FD7B4"/>
    <a:srgbClr val="AFF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4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263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922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115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79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Monotonic_function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1992352" y="3085171"/>
            <a:ext cx="6465924" cy="14380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3895545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E929E3-D73B-47BE-B305-5D5A9EA9BA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5A11F-F1DD-4B48-96EB-2A6529A27A69}"/>
              </a:ext>
            </a:extLst>
          </p:cNvPr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44DBF8"/>
                </a:solidFill>
                <a:latin typeface="Oswald" panose="00000500000000000000" pitchFamily="2" charset="0"/>
              </a:rPr>
              <a:t>Definition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A0CD0C-2498-489E-968A-1468F9C02344}"/>
                  </a:ext>
                </a:extLst>
              </p:cNvPr>
              <p:cNvSpPr txBox="1"/>
              <p:nvPr/>
            </p:nvSpPr>
            <p:spPr>
              <a:xfrm>
                <a:off x="524154" y="1363080"/>
                <a:ext cx="8306971" cy="1930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Oswald" panose="00000500000000000000" pitchFamily="2" charset="0"/>
                  </a:rPr>
                  <a:t>Let's say we have a </a:t>
                </a:r>
                <a:r>
                  <a:rPr lang="en-US" sz="1800" dirty="0" err="1">
                    <a:latin typeface="Oswald" panose="00000500000000000000" pitchFamily="2" charset="0"/>
                  </a:rPr>
                  <a:t>boolean</a:t>
                </a:r>
                <a:r>
                  <a:rPr lang="en-US" sz="1800" dirty="0">
                    <a:latin typeface="Oswald" panose="00000500000000000000" pitchFamily="2" charset="0"/>
                  </a:rPr>
                  <a:t> function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1" i="1" dirty="0">
                  <a:latin typeface="Oswald" panose="00000500000000000000" pitchFamily="2" charset="0"/>
                </a:endParaRPr>
              </a:p>
              <a:p>
                <a:endParaRPr lang="en-US" sz="2000" b="1" i="1" dirty="0">
                  <a:latin typeface="Oswald" panose="00000500000000000000" pitchFamily="2" charset="0"/>
                </a:endParaRPr>
              </a:p>
              <a:p>
                <a:r>
                  <a:rPr lang="en-US" sz="1800" dirty="0">
                    <a:latin typeface="Oswald" panose="00000500000000000000" pitchFamily="2" charset="0"/>
                  </a:rPr>
                  <a:t>Usually, in such problems, we want to find the </a:t>
                </a:r>
                <a:r>
                  <a:rPr lang="en-US" sz="2000" b="1" dirty="0">
                    <a:solidFill>
                      <a:schemeClr val="tx1"/>
                    </a:solidFill>
                    <a:latin typeface="Oswald" panose="00000500000000000000" pitchFamily="2" charset="0"/>
                  </a:rPr>
                  <a:t>maximum</a:t>
                </a:r>
                <a:r>
                  <a:rPr lang="en-US" sz="1800" dirty="0">
                    <a:latin typeface="Oswald" panose="00000500000000000000" pitchFamily="2" charset="0"/>
                  </a:rPr>
                  <a:t> or </a:t>
                </a:r>
                <a:r>
                  <a:rPr lang="en-US" sz="2000" b="1" dirty="0">
                    <a:solidFill>
                      <a:schemeClr val="tx1"/>
                    </a:solidFill>
                    <a:latin typeface="Oswald" panose="00000500000000000000" pitchFamily="2" charset="0"/>
                  </a:rPr>
                  <a:t>minimum</a:t>
                </a:r>
                <a:r>
                  <a:rPr lang="en-US" sz="1800" dirty="0">
                    <a:latin typeface="Oswald" panose="00000500000000000000" pitchFamily="2" charset="0"/>
                  </a:rPr>
                  <a:t> value of</a:t>
                </a:r>
                <a:r>
                  <a:rPr lang="en-US" sz="1800" b="1" dirty="0">
                    <a:latin typeface="Oswald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800" b="1" dirty="0">
                    <a:latin typeface="Oswald" panose="00000500000000000000" pitchFamily="2" charset="0"/>
                  </a:rPr>
                  <a:t> </a:t>
                </a:r>
                <a:r>
                  <a:rPr lang="en-US" sz="1800" dirty="0">
                    <a:latin typeface="Oswald" panose="00000500000000000000" pitchFamily="2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000" dirty="0">
                    <a:latin typeface="Oswald" panose="00000500000000000000" pitchFamily="2" charset="0"/>
                  </a:rPr>
                  <a:t> </a:t>
                </a:r>
                <a:r>
                  <a:rPr lang="en-US" sz="1800" dirty="0">
                    <a:latin typeface="Oswald" panose="00000500000000000000" pitchFamily="2" charset="0"/>
                  </a:rPr>
                  <a:t>is </a:t>
                </a:r>
                <a:r>
                  <a:rPr lang="en-US" sz="1800" dirty="0">
                    <a:solidFill>
                      <a:srgbClr val="FF0000"/>
                    </a:solidFill>
                    <a:latin typeface="Oswald" panose="00000500000000000000" pitchFamily="2" charset="0"/>
                  </a:rPr>
                  <a:t>true</a:t>
                </a:r>
                <a:r>
                  <a:rPr lang="en-US" sz="1800" dirty="0">
                    <a:latin typeface="Oswald" panose="00000500000000000000" pitchFamily="2" charset="0"/>
                  </a:rPr>
                  <a:t>. Similarly, to how binary search on an array only works on a sorted array.</a:t>
                </a:r>
              </a:p>
              <a:p>
                <a:endParaRPr lang="en-US" sz="1800" dirty="0">
                  <a:latin typeface="Oswald" panose="00000500000000000000" pitchFamily="2" charset="0"/>
                </a:endParaRPr>
              </a:p>
              <a:p>
                <a:r>
                  <a:rPr lang="en-US" sz="1800" b="0" i="0" dirty="0">
                    <a:effectLst/>
                    <a:latin typeface="Oswald" panose="00000500000000000000" pitchFamily="2" charset="0"/>
                  </a:rPr>
                  <a:t>if the answer function is </a:t>
                </a:r>
                <a:r>
                  <a:rPr lang="en-US" sz="1800" b="1" i="0" dirty="0">
                    <a:solidFill>
                      <a:srgbClr val="A9C5EA"/>
                    </a:solidFill>
                    <a:effectLst/>
                    <a:latin typeface="Oswald" panose="00000500000000000000" pitchFamily="2" charset="0"/>
                    <a:hlinkClick r:id="rId2"/>
                  </a:rPr>
                  <a:t>monotonic</a:t>
                </a:r>
                <a:r>
                  <a:rPr lang="en-US" sz="1800" b="1" i="0" dirty="0">
                    <a:solidFill>
                      <a:schemeClr val="tx1"/>
                    </a:solidFill>
                    <a:effectLst/>
                    <a:latin typeface="Oswald" panose="00000500000000000000" pitchFamily="2" charset="0"/>
                  </a:rPr>
                  <a:t>.</a:t>
                </a:r>
                <a:endParaRPr lang="en-US" sz="1800" dirty="0">
                  <a:solidFill>
                    <a:schemeClr val="tx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A0CD0C-2498-489E-968A-1468F9C02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54" y="1363080"/>
                <a:ext cx="8306971" cy="1930465"/>
              </a:xfrm>
              <a:prstGeom prst="rect">
                <a:avLst/>
              </a:prstGeom>
              <a:blipFill>
                <a:blip r:embed="rId3"/>
                <a:stretch>
                  <a:fillRect l="-660" t="-633" b="-4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726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D0E1E9-DF7B-4FC0-808C-9DC8344513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3FDCC-ED85-44C3-AF1B-E94D45C78D43}"/>
              </a:ext>
            </a:extLst>
          </p:cNvPr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44DBF8"/>
                </a:solidFill>
                <a:latin typeface="Oswald" panose="00000500000000000000" pitchFamily="2" charset="0"/>
              </a:rPr>
              <a:t>Example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202AD-2BC4-43B5-A078-4BA681652D7D}"/>
              </a:ext>
            </a:extLst>
          </p:cNvPr>
          <p:cNvSpPr txBox="1"/>
          <p:nvPr/>
        </p:nvSpPr>
        <p:spPr>
          <a:xfrm>
            <a:off x="450166" y="837028"/>
            <a:ext cx="8405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swald" panose="00000500000000000000" pitchFamily="2" charset="0"/>
              </a:rPr>
              <a:t>Find first number greater than 5 in the following array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49592C-D063-421C-B9C0-496AF0510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86469"/>
              </p:ext>
            </p:extLst>
          </p:nvPr>
        </p:nvGraphicFramePr>
        <p:xfrm>
          <a:off x="879229" y="1699182"/>
          <a:ext cx="7385540" cy="74168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738554">
                  <a:extLst>
                    <a:ext uri="{9D8B030D-6E8A-4147-A177-3AD203B41FA5}">
                      <a16:colId xmlns:a16="http://schemas.microsoft.com/office/drawing/2014/main" val="773085355"/>
                    </a:ext>
                  </a:extLst>
                </a:gridCol>
                <a:gridCol w="738554">
                  <a:extLst>
                    <a:ext uri="{9D8B030D-6E8A-4147-A177-3AD203B41FA5}">
                      <a16:colId xmlns:a16="http://schemas.microsoft.com/office/drawing/2014/main" val="3386409719"/>
                    </a:ext>
                  </a:extLst>
                </a:gridCol>
                <a:gridCol w="738554">
                  <a:extLst>
                    <a:ext uri="{9D8B030D-6E8A-4147-A177-3AD203B41FA5}">
                      <a16:colId xmlns:a16="http://schemas.microsoft.com/office/drawing/2014/main" val="657524786"/>
                    </a:ext>
                  </a:extLst>
                </a:gridCol>
                <a:gridCol w="738554">
                  <a:extLst>
                    <a:ext uri="{9D8B030D-6E8A-4147-A177-3AD203B41FA5}">
                      <a16:colId xmlns:a16="http://schemas.microsoft.com/office/drawing/2014/main" val="2685749648"/>
                    </a:ext>
                  </a:extLst>
                </a:gridCol>
                <a:gridCol w="738554">
                  <a:extLst>
                    <a:ext uri="{9D8B030D-6E8A-4147-A177-3AD203B41FA5}">
                      <a16:colId xmlns:a16="http://schemas.microsoft.com/office/drawing/2014/main" val="906289740"/>
                    </a:ext>
                  </a:extLst>
                </a:gridCol>
                <a:gridCol w="738554">
                  <a:extLst>
                    <a:ext uri="{9D8B030D-6E8A-4147-A177-3AD203B41FA5}">
                      <a16:colId xmlns:a16="http://schemas.microsoft.com/office/drawing/2014/main" val="3873127306"/>
                    </a:ext>
                  </a:extLst>
                </a:gridCol>
                <a:gridCol w="738554">
                  <a:extLst>
                    <a:ext uri="{9D8B030D-6E8A-4147-A177-3AD203B41FA5}">
                      <a16:colId xmlns:a16="http://schemas.microsoft.com/office/drawing/2014/main" val="2492004311"/>
                    </a:ext>
                  </a:extLst>
                </a:gridCol>
                <a:gridCol w="738554">
                  <a:extLst>
                    <a:ext uri="{9D8B030D-6E8A-4147-A177-3AD203B41FA5}">
                      <a16:colId xmlns:a16="http://schemas.microsoft.com/office/drawing/2014/main" val="2715780248"/>
                    </a:ext>
                  </a:extLst>
                </a:gridCol>
                <a:gridCol w="738554">
                  <a:extLst>
                    <a:ext uri="{9D8B030D-6E8A-4147-A177-3AD203B41FA5}">
                      <a16:colId xmlns:a16="http://schemas.microsoft.com/office/drawing/2014/main" val="692639930"/>
                    </a:ext>
                  </a:extLst>
                </a:gridCol>
                <a:gridCol w="738554">
                  <a:extLst>
                    <a:ext uri="{9D8B030D-6E8A-4147-A177-3AD203B41FA5}">
                      <a16:colId xmlns:a16="http://schemas.microsoft.com/office/drawing/2014/main" val="401639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4249"/>
                  </a:ext>
                </a:extLst>
              </a:tr>
            </a:tbl>
          </a:graphicData>
        </a:graphic>
      </p:graphicFrame>
      <p:sp>
        <p:nvSpPr>
          <p:cNvPr id="7" name="Arrow: Up 6">
            <a:extLst>
              <a:ext uri="{FF2B5EF4-FFF2-40B4-BE49-F238E27FC236}">
                <a16:creationId xmlns:a16="http://schemas.microsoft.com/office/drawing/2014/main" id="{F8FF569B-3031-491B-8246-0F9025D2044B}"/>
              </a:ext>
            </a:extLst>
          </p:cNvPr>
          <p:cNvSpPr/>
          <p:nvPr/>
        </p:nvSpPr>
        <p:spPr>
          <a:xfrm>
            <a:off x="1048043" y="2611001"/>
            <a:ext cx="337624" cy="5838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0CA3933C-2349-43F0-BEE7-5DBB7F5A94C0}"/>
              </a:ext>
            </a:extLst>
          </p:cNvPr>
          <p:cNvSpPr/>
          <p:nvPr/>
        </p:nvSpPr>
        <p:spPr>
          <a:xfrm>
            <a:off x="7758333" y="2611000"/>
            <a:ext cx="337624" cy="5838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4272F85B-AA98-4267-BC8C-8FF7B8D1641D}"/>
              </a:ext>
            </a:extLst>
          </p:cNvPr>
          <p:cNvSpPr/>
          <p:nvPr/>
        </p:nvSpPr>
        <p:spPr>
          <a:xfrm>
            <a:off x="4037429" y="2611000"/>
            <a:ext cx="337624" cy="5838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5BA396-8855-41D5-9F2C-85F6FBF632B9}"/>
              </a:ext>
            </a:extLst>
          </p:cNvPr>
          <p:cNvSpPr txBox="1"/>
          <p:nvPr/>
        </p:nvSpPr>
        <p:spPr>
          <a:xfrm>
            <a:off x="995287" y="3211060"/>
            <a:ext cx="495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A2EEE3-A052-41FE-A819-58952D3BFC32}"/>
              </a:ext>
            </a:extLst>
          </p:cNvPr>
          <p:cNvSpPr txBox="1"/>
          <p:nvPr/>
        </p:nvSpPr>
        <p:spPr>
          <a:xfrm>
            <a:off x="7663374" y="3211060"/>
            <a:ext cx="678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518A19-A9ED-4AD2-869B-AA7B780D5EE4}"/>
              </a:ext>
            </a:extLst>
          </p:cNvPr>
          <p:cNvSpPr txBox="1"/>
          <p:nvPr/>
        </p:nvSpPr>
        <p:spPr>
          <a:xfrm>
            <a:off x="3974122" y="3211060"/>
            <a:ext cx="678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1D8D6B48-5B0C-40DC-969C-4CE9F2F7F47E}"/>
              </a:ext>
            </a:extLst>
          </p:cNvPr>
          <p:cNvSpPr/>
          <p:nvPr/>
        </p:nvSpPr>
        <p:spPr>
          <a:xfrm>
            <a:off x="3281289" y="2610747"/>
            <a:ext cx="337624" cy="5838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7744B-02D8-490D-A524-0389167E0798}"/>
              </a:ext>
            </a:extLst>
          </p:cNvPr>
          <p:cNvSpPr txBox="1"/>
          <p:nvPr/>
        </p:nvSpPr>
        <p:spPr>
          <a:xfrm>
            <a:off x="3156435" y="3211060"/>
            <a:ext cx="678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FCAC1ADC-DC42-44C8-97DF-3CB8CA03C678}"/>
              </a:ext>
            </a:extLst>
          </p:cNvPr>
          <p:cNvSpPr/>
          <p:nvPr/>
        </p:nvSpPr>
        <p:spPr>
          <a:xfrm>
            <a:off x="2588456" y="2614855"/>
            <a:ext cx="337624" cy="5838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731FB7-1558-4BFC-9D80-BDE56FC2BE48}"/>
              </a:ext>
            </a:extLst>
          </p:cNvPr>
          <p:cNvSpPr txBox="1"/>
          <p:nvPr/>
        </p:nvSpPr>
        <p:spPr>
          <a:xfrm>
            <a:off x="2565593" y="3227564"/>
            <a:ext cx="678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DF69EDE6-BE2C-416E-9038-A6D0037D92FE}"/>
                  </a:ext>
                </a:extLst>
              </p:cNvPr>
              <p:cNvSpPr/>
              <p:nvPr/>
            </p:nvSpPr>
            <p:spPr>
              <a:xfrm>
                <a:off x="3618913" y="3694204"/>
                <a:ext cx="1906172" cy="54160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𝐴𝑛𝑠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 = 10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DF69EDE6-BE2C-416E-9038-A6D0037D9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913" y="3694204"/>
                <a:ext cx="1906172" cy="54160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6BC52D4A-8A12-4E2A-B3E6-EAF4E2BAA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538" y="2601328"/>
            <a:ext cx="956603" cy="133361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AB748D9-BD18-4889-A127-45D4701C4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768" y="2601328"/>
            <a:ext cx="956603" cy="9745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E3EC7D6-B692-4786-BECD-41F6D65A5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8" y="2571751"/>
            <a:ext cx="956603" cy="1013582"/>
          </a:xfrm>
          <a:prstGeom prst="rect">
            <a:avLst/>
          </a:prstGeom>
        </p:spPr>
      </p:pic>
      <p:sp>
        <p:nvSpPr>
          <p:cNvPr id="27" name="Arrow: Up 26">
            <a:extLst>
              <a:ext uri="{FF2B5EF4-FFF2-40B4-BE49-F238E27FC236}">
                <a16:creationId xmlns:a16="http://schemas.microsoft.com/office/drawing/2014/main" id="{D5FCE6B9-8FC8-4085-9E57-C50F3F70CBD5}"/>
              </a:ext>
            </a:extLst>
          </p:cNvPr>
          <p:cNvSpPr/>
          <p:nvPr/>
        </p:nvSpPr>
        <p:spPr>
          <a:xfrm>
            <a:off x="3275133" y="2610747"/>
            <a:ext cx="337624" cy="5838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48DEA4-70C6-4429-86E4-AA193787C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936" y="2449948"/>
            <a:ext cx="956603" cy="101358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F12E40B-CCFF-498F-8DF9-0DDABDF75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685" y="3227565"/>
            <a:ext cx="956603" cy="2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3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  <p:bldP spid="17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1B076-284A-4331-9857-5962D285E4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DE6AE-FF3A-4F70-B06E-2858420CD7E2}"/>
              </a:ext>
            </a:extLst>
          </p:cNvPr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44DBF8"/>
                </a:solidFill>
                <a:latin typeface="Oswald" panose="00000500000000000000" pitchFamily="2" charset="0"/>
              </a:rPr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2255FF-58C4-43FD-BF80-0BC8A93FF7DA}"/>
                  </a:ext>
                </a:extLst>
              </p:cNvPr>
              <p:cNvSpPr txBox="1"/>
              <p:nvPr/>
            </p:nvSpPr>
            <p:spPr>
              <a:xfrm>
                <a:off x="569742" y="837028"/>
                <a:ext cx="84054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Oswald" panose="00000500000000000000" pitchFamily="2" charset="0"/>
                  </a:rPr>
                  <a:t>Is </a:t>
                </a:r>
                <a:r>
                  <a:rPr lang="en-US" sz="2000" dirty="0">
                    <a:solidFill>
                      <a:srgbClr val="FF0000"/>
                    </a:solidFill>
                    <a:latin typeface="Oswald" panose="00000500000000000000" pitchFamily="2" charset="0"/>
                  </a:rPr>
                  <a:t>9</a:t>
                </a:r>
                <a:r>
                  <a:rPr lang="en-US" sz="2000" dirty="0">
                    <a:latin typeface="Oswald" panose="00000500000000000000" pitchFamily="2" charset="0"/>
                  </a:rPr>
                  <a:t> square number ? And find </a:t>
                </a:r>
                <a:r>
                  <a:rPr lang="en-US" sz="2000" dirty="0">
                    <a:solidFill>
                      <a:srgbClr val="FF0000"/>
                    </a:solidFill>
                    <a:latin typeface="Oswald" panose="00000500000000000000" pitchFamily="2" charset="0"/>
                  </a:rPr>
                  <a:t>M</a:t>
                </a:r>
                <a:r>
                  <a:rPr lang="en-US" sz="2000" dirty="0">
                    <a:latin typeface="Oswald" panose="00000500000000000000" pitchFamily="2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2000" dirty="0">
                    <a:latin typeface="Oswald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=9 )</m:t>
                    </m:r>
                  </m:oMath>
                </a14:m>
                <a:endParaRPr lang="en-US" sz="2000" dirty="0"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2255FF-58C4-43FD-BF80-0BC8A93FF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2" y="837028"/>
                <a:ext cx="8405446" cy="400110"/>
              </a:xfrm>
              <a:prstGeom prst="rect">
                <a:avLst/>
              </a:prstGeom>
              <a:blipFill>
                <a:blip r:embed="rId2"/>
                <a:stretch>
                  <a:fillRect l="-72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BCC1E2C1-2C7A-4834-BB80-B608AC0C8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86142"/>
              </p:ext>
            </p:extLst>
          </p:nvPr>
        </p:nvGraphicFramePr>
        <p:xfrm>
          <a:off x="1248506" y="1699182"/>
          <a:ext cx="6646986" cy="748596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738554">
                  <a:extLst>
                    <a:ext uri="{9D8B030D-6E8A-4147-A177-3AD203B41FA5}">
                      <a16:colId xmlns:a16="http://schemas.microsoft.com/office/drawing/2014/main" val="773085355"/>
                    </a:ext>
                  </a:extLst>
                </a:gridCol>
                <a:gridCol w="738554">
                  <a:extLst>
                    <a:ext uri="{9D8B030D-6E8A-4147-A177-3AD203B41FA5}">
                      <a16:colId xmlns:a16="http://schemas.microsoft.com/office/drawing/2014/main" val="3386409719"/>
                    </a:ext>
                  </a:extLst>
                </a:gridCol>
                <a:gridCol w="738554">
                  <a:extLst>
                    <a:ext uri="{9D8B030D-6E8A-4147-A177-3AD203B41FA5}">
                      <a16:colId xmlns:a16="http://schemas.microsoft.com/office/drawing/2014/main" val="657524786"/>
                    </a:ext>
                  </a:extLst>
                </a:gridCol>
                <a:gridCol w="738554">
                  <a:extLst>
                    <a:ext uri="{9D8B030D-6E8A-4147-A177-3AD203B41FA5}">
                      <a16:colId xmlns:a16="http://schemas.microsoft.com/office/drawing/2014/main" val="2685749648"/>
                    </a:ext>
                  </a:extLst>
                </a:gridCol>
                <a:gridCol w="738554">
                  <a:extLst>
                    <a:ext uri="{9D8B030D-6E8A-4147-A177-3AD203B41FA5}">
                      <a16:colId xmlns:a16="http://schemas.microsoft.com/office/drawing/2014/main" val="906289740"/>
                    </a:ext>
                  </a:extLst>
                </a:gridCol>
                <a:gridCol w="738554">
                  <a:extLst>
                    <a:ext uri="{9D8B030D-6E8A-4147-A177-3AD203B41FA5}">
                      <a16:colId xmlns:a16="http://schemas.microsoft.com/office/drawing/2014/main" val="3873127306"/>
                    </a:ext>
                  </a:extLst>
                </a:gridCol>
                <a:gridCol w="738554">
                  <a:extLst>
                    <a:ext uri="{9D8B030D-6E8A-4147-A177-3AD203B41FA5}">
                      <a16:colId xmlns:a16="http://schemas.microsoft.com/office/drawing/2014/main" val="2492004311"/>
                    </a:ext>
                  </a:extLst>
                </a:gridCol>
                <a:gridCol w="738554">
                  <a:extLst>
                    <a:ext uri="{9D8B030D-6E8A-4147-A177-3AD203B41FA5}">
                      <a16:colId xmlns:a16="http://schemas.microsoft.com/office/drawing/2014/main" val="2715780248"/>
                    </a:ext>
                  </a:extLst>
                </a:gridCol>
                <a:gridCol w="738554">
                  <a:extLst>
                    <a:ext uri="{9D8B030D-6E8A-4147-A177-3AD203B41FA5}">
                      <a16:colId xmlns:a16="http://schemas.microsoft.com/office/drawing/2014/main" val="692639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67327"/>
                  </a:ext>
                </a:extLst>
              </a:tr>
              <a:tr h="3777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4249"/>
                  </a:ext>
                </a:extLst>
              </a:tr>
            </a:tbl>
          </a:graphicData>
        </a:graphic>
      </p:graphicFrame>
      <p:sp>
        <p:nvSpPr>
          <p:cNvPr id="10" name="Arrow: Up 9">
            <a:extLst>
              <a:ext uri="{FF2B5EF4-FFF2-40B4-BE49-F238E27FC236}">
                <a16:creationId xmlns:a16="http://schemas.microsoft.com/office/drawing/2014/main" id="{256DD2C8-A211-4DB8-B242-6882B4834573}"/>
              </a:ext>
            </a:extLst>
          </p:cNvPr>
          <p:cNvSpPr/>
          <p:nvPr/>
        </p:nvSpPr>
        <p:spPr>
          <a:xfrm>
            <a:off x="7361081" y="2571749"/>
            <a:ext cx="337624" cy="5838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5560DD1-FDE4-49CF-8087-6561C9D03937}"/>
              </a:ext>
            </a:extLst>
          </p:cNvPr>
          <p:cNvSpPr/>
          <p:nvPr/>
        </p:nvSpPr>
        <p:spPr>
          <a:xfrm>
            <a:off x="1427871" y="2571749"/>
            <a:ext cx="337624" cy="5838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3BB9C4-DEF7-4B90-9929-70BDADF11176}"/>
              </a:ext>
            </a:extLst>
          </p:cNvPr>
          <p:cNvSpPr txBox="1"/>
          <p:nvPr/>
        </p:nvSpPr>
        <p:spPr>
          <a:xfrm>
            <a:off x="1376437" y="3166987"/>
            <a:ext cx="567101" cy="30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C5D5A5-C9EF-47DA-9CFC-AEFEDD60849A}"/>
              </a:ext>
            </a:extLst>
          </p:cNvPr>
          <p:cNvSpPr txBox="1"/>
          <p:nvPr/>
        </p:nvSpPr>
        <p:spPr>
          <a:xfrm>
            <a:off x="7233312" y="3164348"/>
            <a:ext cx="643436" cy="30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9E403E40-B90E-41DB-9839-051142784A37}"/>
              </a:ext>
            </a:extLst>
          </p:cNvPr>
          <p:cNvSpPr/>
          <p:nvPr/>
        </p:nvSpPr>
        <p:spPr>
          <a:xfrm>
            <a:off x="4419613" y="2585020"/>
            <a:ext cx="337624" cy="5838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562CEE-5518-4BE8-879E-0AEE5A36497A}"/>
              </a:ext>
            </a:extLst>
          </p:cNvPr>
          <p:cNvSpPr txBox="1"/>
          <p:nvPr/>
        </p:nvSpPr>
        <p:spPr>
          <a:xfrm>
            <a:off x="4359825" y="3166987"/>
            <a:ext cx="643436" cy="30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F7382C97-C5DD-414F-8102-9FB4D3E0C295}"/>
                  </a:ext>
                </a:extLst>
              </p:cNvPr>
              <p:cNvSpPr/>
              <p:nvPr/>
            </p:nvSpPr>
            <p:spPr>
              <a:xfrm>
                <a:off x="3868615" y="3839474"/>
                <a:ext cx="1406768" cy="437938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25 &gt; 9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F7382C97-C5DD-414F-8102-9FB4D3E0C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615" y="3839474"/>
                <a:ext cx="1406768" cy="43793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33ECD5AC-FE12-42BD-B9B4-84C3655A2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895" y="2551737"/>
            <a:ext cx="815411" cy="922100"/>
          </a:xfrm>
          <a:prstGeom prst="rect">
            <a:avLst/>
          </a:prstGeom>
        </p:spPr>
      </p:pic>
      <p:sp>
        <p:nvSpPr>
          <p:cNvPr id="22" name="Arrow: Up 21">
            <a:extLst>
              <a:ext uri="{FF2B5EF4-FFF2-40B4-BE49-F238E27FC236}">
                <a16:creationId xmlns:a16="http://schemas.microsoft.com/office/drawing/2014/main" id="{962D4673-B951-4964-87AA-315EFBDA8B20}"/>
              </a:ext>
            </a:extLst>
          </p:cNvPr>
          <p:cNvSpPr/>
          <p:nvPr/>
        </p:nvSpPr>
        <p:spPr>
          <a:xfrm>
            <a:off x="2885061" y="2580539"/>
            <a:ext cx="337624" cy="5838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14AD60-5C64-4548-88BE-05182CDBA3CD}"/>
              </a:ext>
            </a:extLst>
          </p:cNvPr>
          <p:cNvSpPr txBox="1"/>
          <p:nvPr/>
        </p:nvSpPr>
        <p:spPr>
          <a:xfrm>
            <a:off x="2825273" y="3162506"/>
            <a:ext cx="643436" cy="30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AD20AE8-B583-4E0B-8C54-20332C7AE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293" y="2570619"/>
            <a:ext cx="815411" cy="922100"/>
          </a:xfrm>
          <a:prstGeom prst="rect">
            <a:avLst/>
          </a:prstGeom>
        </p:spPr>
      </p:pic>
      <p:sp>
        <p:nvSpPr>
          <p:cNvPr id="25" name="Arrow: Up 24">
            <a:extLst>
              <a:ext uri="{FF2B5EF4-FFF2-40B4-BE49-F238E27FC236}">
                <a16:creationId xmlns:a16="http://schemas.microsoft.com/office/drawing/2014/main" id="{4D58C922-AB7E-4B9E-A371-5CF1800FDC61}"/>
              </a:ext>
            </a:extLst>
          </p:cNvPr>
          <p:cNvSpPr/>
          <p:nvPr/>
        </p:nvSpPr>
        <p:spPr>
          <a:xfrm>
            <a:off x="3647055" y="2583904"/>
            <a:ext cx="337624" cy="5838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13DBB6-64F3-45F1-8CE6-803378036BFF}"/>
              </a:ext>
            </a:extLst>
          </p:cNvPr>
          <p:cNvSpPr txBox="1"/>
          <p:nvPr/>
        </p:nvSpPr>
        <p:spPr>
          <a:xfrm>
            <a:off x="3519286" y="3176503"/>
            <a:ext cx="643436" cy="30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71B92E27-D2B5-4498-B0BC-20D3A68AD7DB}"/>
                  </a:ext>
                </a:extLst>
              </p:cNvPr>
              <p:cNvSpPr/>
              <p:nvPr/>
            </p:nvSpPr>
            <p:spPr>
              <a:xfrm>
                <a:off x="3868614" y="3839443"/>
                <a:ext cx="1406768" cy="437938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9=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9 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71B92E27-D2B5-4498-B0BC-20D3A68AD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614" y="3839443"/>
                <a:ext cx="1406768" cy="43793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DBE674F4-C649-468A-9DFA-CDE24C82A1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8652" y="2543336"/>
            <a:ext cx="3750442" cy="891617"/>
          </a:xfrm>
          <a:prstGeom prst="rect">
            <a:avLst/>
          </a:prstGeom>
        </p:spPr>
      </p:pic>
      <p:sp>
        <p:nvSpPr>
          <p:cNvPr id="32" name="Arrow: Up 31">
            <a:extLst>
              <a:ext uri="{FF2B5EF4-FFF2-40B4-BE49-F238E27FC236}">
                <a16:creationId xmlns:a16="http://schemas.microsoft.com/office/drawing/2014/main" id="{A9B2FDA6-AD71-4FC0-BCDF-2999AA3FE198}"/>
              </a:ext>
            </a:extLst>
          </p:cNvPr>
          <p:cNvSpPr/>
          <p:nvPr/>
        </p:nvSpPr>
        <p:spPr>
          <a:xfrm>
            <a:off x="2915084" y="2617917"/>
            <a:ext cx="337624" cy="5838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8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 animBg="1"/>
      <p:bldP spid="15" grpId="0"/>
      <p:bldP spid="17" grpId="0" animBg="1"/>
      <p:bldP spid="22" grpId="0" animBg="1"/>
      <p:bldP spid="23" grpId="0"/>
      <p:bldP spid="25" grpId="0" animBg="1"/>
      <p:bldP spid="26" grpId="0"/>
      <p:bldP spid="27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661C0E-C90C-439A-B505-71245204F8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1EE5BA8-A022-49E0-8032-15FCA6FC34F1}"/>
              </a:ext>
            </a:extLst>
          </p:cNvPr>
          <p:cNvSpPr txBox="1">
            <a:spLocks/>
          </p:cNvSpPr>
          <p:nvPr/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97828C5-0BBA-475B-8D6D-14488A6D6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187241"/>
              </p:ext>
            </p:extLst>
          </p:nvPr>
        </p:nvGraphicFramePr>
        <p:xfrm>
          <a:off x="2443089" y="1400963"/>
          <a:ext cx="4257821" cy="178816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4257821">
                  <a:extLst>
                    <a:ext uri="{9D8B030D-6E8A-4147-A177-3AD203B41FA5}">
                      <a16:colId xmlns:a16="http://schemas.microsoft.com/office/drawing/2014/main" val="2458938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https://codeforces.com/contest/1201/problem/C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97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https://codeforces.com/contest/670/problem/D1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46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https://codeforces.com/contest/1476/problem/B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2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https://codeforces.com/contest/287/problem/B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80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https://www.codechef.com/problems/SQUIRREL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99478"/>
                  </a:ext>
                </a:extLst>
              </a:tr>
            </a:tbl>
          </a:graphicData>
        </a:graphic>
      </p:graphicFrame>
      <p:sp>
        <p:nvSpPr>
          <p:cNvPr id="5" name="Google Shape;499;p18">
            <a:extLst>
              <a:ext uri="{FF2B5EF4-FFF2-40B4-BE49-F238E27FC236}">
                <a16:creationId xmlns:a16="http://schemas.microsoft.com/office/drawing/2014/main" id="{C0CA0A9C-2C84-40EF-B565-66B2659C90E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0" i="0" u="none" strike="noStrike" baseline="0" dirty="0">
                <a:solidFill>
                  <a:schemeClr val="accent1"/>
                </a:solidFill>
                <a:latin typeface="Oswald" panose="00000500000000000000" pitchFamily="2" charset="0"/>
              </a:rPr>
              <a:t>Problems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726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3355145" y="3041500"/>
            <a:ext cx="428694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b="1" i="0" dirty="0">
                <a:effectLst/>
                <a:latin typeface="Oswald" panose="00000500000000000000" pitchFamily="2" charset="0"/>
              </a:rPr>
              <a:t>Library Functions For Binary Search</a:t>
            </a:r>
            <a:endParaRPr lang="en-US" dirty="0">
              <a:latin typeface="Oswald" panose="00000500000000000000" pitchFamily="2" charset="0"/>
            </a:endParaRP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603386" y="4223800"/>
            <a:ext cx="7404466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bg1"/>
                </a:solidFill>
                <a:latin typeface="CenturySchL-Bold"/>
              </a:rPr>
              <a:t>The </a:t>
            </a:r>
            <a:r>
              <a:rPr lang="en-US" sz="1400" i="1" u="sng" dirty="0">
                <a:solidFill>
                  <a:schemeClr val="bg1"/>
                </a:solidFill>
                <a:latin typeface="CenturySchL-Bold"/>
              </a:rPr>
              <a:t>CPP</a:t>
            </a:r>
            <a:r>
              <a:rPr lang="en-US" sz="1400" i="1" dirty="0">
                <a:solidFill>
                  <a:schemeClr val="bg1"/>
                </a:solidFill>
                <a:latin typeface="CenturySchL-Bold"/>
              </a:rPr>
              <a:t> standard library contains some functions based on binary search </a:t>
            </a:r>
            <a:endParaRPr lang="en-US" sz="1400" dirty="0">
              <a:solidFill>
                <a:schemeClr val="bg1"/>
              </a:solidFill>
              <a:latin typeface="CenturySchL-Bold"/>
            </a:endParaRPr>
          </a:p>
        </p:txBody>
      </p:sp>
      <p:sp>
        <p:nvSpPr>
          <p:cNvPr id="487" name="Google Shape;487;p16"/>
          <p:cNvSpPr txBox="1"/>
          <p:nvPr/>
        </p:nvSpPr>
        <p:spPr>
          <a:xfrm>
            <a:off x="7458928" y="3621400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3961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FA0AF8-C5F3-DC8D-CD01-474A416AA8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33CA3-52B1-C14D-7088-E9E19C366B99}"/>
              </a:ext>
            </a:extLst>
          </p:cNvPr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44DBF8"/>
                </a:solidFill>
                <a:latin typeface="Oswald" panose="00000500000000000000" pitchFamily="2" charset="0"/>
              </a:rPr>
              <a:t>Lower Bound Scenarios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D5424E-8588-399B-BFF2-CA8EFC867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96720"/>
              </p:ext>
            </p:extLst>
          </p:nvPr>
        </p:nvGraphicFramePr>
        <p:xfrm>
          <a:off x="1523999" y="1133232"/>
          <a:ext cx="6096000" cy="691172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820776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040460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393481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5229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499607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93293"/>
                    </a:ext>
                  </a:extLst>
                </a:gridCol>
              </a:tblGrid>
              <a:tr h="3455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170957"/>
                  </a:ext>
                </a:extLst>
              </a:tr>
              <a:tr h="3455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335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E39D12-871A-F869-A87A-470BBFC37988}"/>
              </a:ext>
            </a:extLst>
          </p:cNvPr>
          <p:cNvSpPr txBox="1"/>
          <p:nvPr/>
        </p:nvSpPr>
        <p:spPr>
          <a:xfrm>
            <a:off x="7704406" y="1324929"/>
            <a:ext cx="1547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anose="00000500000000000000" pitchFamily="2" charset="0"/>
              </a:rPr>
              <a:t>Return </a:t>
            </a:r>
            <a:r>
              <a:rPr lang="en-US" dirty="0">
                <a:solidFill>
                  <a:srgbClr val="FF0000"/>
                </a:solidFill>
                <a:latin typeface="Oswald" panose="00000500000000000000" pitchFamily="2" charset="0"/>
              </a:rPr>
              <a:t>1</a:t>
            </a:r>
            <a:r>
              <a:rPr lang="en-US" dirty="0">
                <a:latin typeface="Oswald" panose="00000500000000000000" pitchFamily="2" charset="0"/>
              </a:rPr>
              <a:t> 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6E96B76-3CD7-2C3F-A1C4-5ECD1CF1A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349449"/>
              </p:ext>
            </p:extLst>
          </p:nvPr>
        </p:nvGraphicFramePr>
        <p:xfrm>
          <a:off x="1523999" y="2312158"/>
          <a:ext cx="6096000" cy="691172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820776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040460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393481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5229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499607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93293"/>
                    </a:ext>
                  </a:extLst>
                </a:gridCol>
              </a:tblGrid>
              <a:tr h="3455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170957"/>
                  </a:ext>
                </a:extLst>
              </a:tr>
              <a:tr h="3455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3350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96FE654-B37B-DA24-4FC4-BC6B30BDD9AF}"/>
              </a:ext>
            </a:extLst>
          </p:cNvPr>
          <p:cNvSpPr txBox="1"/>
          <p:nvPr/>
        </p:nvSpPr>
        <p:spPr>
          <a:xfrm>
            <a:off x="225082" y="1325783"/>
            <a:ext cx="1547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anose="00000500000000000000" pitchFamily="2" charset="0"/>
              </a:rPr>
              <a:t>Search for </a:t>
            </a:r>
            <a:r>
              <a:rPr lang="en-US" dirty="0">
                <a:solidFill>
                  <a:srgbClr val="FF0000"/>
                </a:solidFill>
                <a:latin typeface="Oswald" panose="00000500000000000000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FF21F2-4187-E398-93EE-8BD87D1F4A95}"/>
              </a:ext>
            </a:extLst>
          </p:cNvPr>
          <p:cNvSpPr txBox="1"/>
          <p:nvPr/>
        </p:nvSpPr>
        <p:spPr>
          <a:xfrm>
            <a:off x="225082" y="2503856"/>
            <a:ext cx="1547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anose="00000500000000000000" pitchFamily="2" charset="0"/>
              </a:rPr>
              <a:t>Search for </a:t>
            </a:r>
            <a:r>
              <a:rPr lang="en-US" b="1" dirty="0">
                <a:solidFill>
                  <a:srgbClr val="FF0000"/>
                </a:solidFill>
                <a:latin typeface="Oswald" panose="00000500000000000000" pitchFamily="2" charset="0"/>
              </a:rPr>
              <a:t>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68D0E-D730-25B0-6BFA-C5C799F4DC1E}"/>
              </a:ext>
            </a:extLst>
          </p:cNvPr>
          <p:cNvSpPr txBox="1"/>
          <p:nvPr/>
        </p:nvSpPr>
        <p:spPr>
          <a:xfrm>
            <a:off x="7704406" y="2571750"/>
            <a:ext cx="1130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swald" panose="00000500000000000000" pitchFamily="2" charset="0"/>
              </a:rPr>
              <a:t>Return </a:t>
            </a:r>
            <a:r>
              <a:rPr lang="en-US" b="1" dirty="0">
                <a:solidFill>
                  <a:srgbClr val="FF0000"/>
                </a:solidFill>
                <a:latin typeface="Oswald" panose="00000500000000000000" pitchFamily="2" charset="0"/>
              </a:rPr>
              <a:t>5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E23AC3B0-7A50-0120-D7C5-7C53D743A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633470"/>
              </p:ext>
            </p:extLst>
          </p:nvPr>
        </p:nvGraphicFramePr>
        <p:xfrm>
          <a:off x="1524000" y="3385992"/>
          <a:ext cx="6096000" cy="691172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820776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040460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393481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5229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499607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93293"/>
                    </a:ext>
                  </a:extLst>
                </a:gridCol>
              </a:tblGrid>
              <a:tr h="3455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170957"/>
                  </a:ext>
                </a:extLst>
              </a:tr>
              <a:tr h="3455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3350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9A2EAED-C6AF-38E6-11F5-57FBE80E624D}"/>
              </a:ext>
            </a:extLst>
          </p:cNvPr>
          <p:cNvSpPr txBox="1"/>
          <p:nvPr/>
        </p:nvSpPr>
        <p:spPr>
          <a:xfrm>
            <a:off x="225083" y="3577690"/>
            <a:ext cx="1547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anose="00000500000000000000" pitchFamily="2" charset="0"/>
              </a:rPr>
              <a:t>Search for </a:t>
            </a:r>
            <a:r>
              <a:rPr lang="en-US" dirty="0">
                <a:solidFill>
                  <a:srgbClr val="FF0000"/>
                </a:solidFill>
                <a:latin typeface="Oswald" panose="00000500000000000000" pitchFamily="2" charset="0"/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6F66EF-DE07-468B-7680-C14D29B6D8BB}"/>
              </a:ext>
            </a:extLst>
          </p:cNvPr>
          <p:cNvSpPr txBox="1"/>
          <p:nvPr/>
        </p:nvSpPr>
        <p:spPr>
          <a:xfrm>
            <a:off x="7704406" y="3607599"/>
            <a:ext cx="1130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swald" panose="00000500000000000000" pitchFamily="2" charset="0"/>
              </a:rPr>
              <a:t>Return </a:t>
            </a:r>
            <a:r>
              <a:rPr lang="en-US" dirty="0">
                <a:solidFill>
                  <a:srgbClr val="FF0000"/>
                </a:solidFill>
                <a:latin typeface="Oswald" panose="00000500000000000000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54559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DBD4AE-AF91-B044-A9E6-84FF0715EA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083D4B-A009-4F78-A07E-42810E5E0AE9}"/>
              </a:ext>
            </a:extLst>
          </p:cNvPr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44DBF8"/>
                </a:solidFill>
                <a:latin typeface="Oswald" panose="00000500000000000000" pitchFamily="2" charset="0"/>
              </a:rPr>
              <a:t>Lower Bound 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D84FF156-9DA5-C5F2-3AF2-5066C516A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473017"/>
              </p:ext>
            </p:extLst>
          </p:nvPr>
        </p:nvGraphicFramePr>
        <p:xfrm>
          <a:off x="1269607" y="2333761"/>
          <a:ext cx="6604784" cy="800696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825598">
                  <a:extLst>
                    <a:ext uri="{9D8B030D-6E8A-4147-A177-3AD203B41FA5}">
                      <a16:colId xmlns:a16="http://schemas.microsoft.com/office/drawing/2014/main" val="3127744920"/>
                    </a:ext>
                  </a:extLst>
                </a:gridCol>
                <a:gridCol w="825598">
                  <a:extLst>
                    <a:ext uri="{9D8B030D-6E8A-4147-A177-3AD203B41FA5}">
                      <a16:colId xmlns:a16="http://schemas.microsoft.com/office/drawing/2014/main" val="2292667926"/>
                    </a:ext>
                  </a:extLst>
                </a:gridCol>
                <a:gridCol w="825598">
                  <a:extLst>
                    <a:ext uri="{9D8B030D-6E8A-4147-A177-3AD203B41FA5}">
                      <a16:colId xmlns:a16="http://schemas.microsoft.com/office/drawing/2014/main" val="1471231014"/>
                    </a:ext>
                  </a:extLst>
                </a:gridCol>
                <a:gridCol w="825598">
                  <a:extLst>
                    <a:ext uri="{9D8B030D-6E8A-4147-A177-3AD203B41FA5}">
                      <a16:colId xmlns:a16="http://schemas.microsoft.com/office/drawing/2014/main" val="4149459303"/>
                    </a:ext>
                  </a:extLst>
                </a:gridCol>
                <a:gridCol w="825598">
                  <a:extLst>
                    <a:ext uri="{9D8B030D-6E8A-4147-A177-3AD203B41FA5}">
                      <a16:colId xmlns:a16="http://schemas.microsoft.com/office/drawing/2014/main" val="2166632617"/>
                    </a:ext>
                  </a:extLst>
                </a:gridCol>
                <a:gridCol w="825598">
                  <a:extLst>
                    <a:ext uri="{9D8B030D-6E8A-4147-A177-3AD203B41FA5}">
                      <a16:colId xmlns:a16="http://schemas.microsoft.com/office/drawing/2014/main" val="3154932890"/>
                    </a:ext>
                  </a:extLst>
                </a:gridCol>
                <a:gridCol w="825598">
                  <a:extLst>
                    <a:ext uri="{9D8B030D-6E8A-4147-A177-3AD203B41FA5}">
                      <a16:colId xmlns:a16="http://schemas.microsoft.com/office/drawing/2014/main" val="878042362"/>
                    </a:ext>
                  </a:extLst>
                </a:gridCol>
                <a:gridCol w="825598">
                  <a:extLst>
                    <a:ext uri="{9D8B030D-6E8A-4147-A177-3AD203B41FA5}">
                      <a16:colId xmlns:a16="http://schemas.microsoft.com/office/drawing/2014/main" val="3851600192"/>
                    </a:ext>
                  </a:extLst>
                </a:gridCol>
              </a:tblGrid>
              <a:tr h="403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0ffx50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0ffx54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0ffx52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0fzx522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0ffo64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0ffxa5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0fyxa5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099452"/>
                  </a:ext>
                </a:extLst>
              </a:tr>
              <a:tr h="3970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393190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27C519B-8DDE-D7AD-DF3C-03D5CC4F9DF4}"/>
              </a:ext>
            </a:extLst>
          </p:cNvPr>
          <p:cNvSpPr/>
          <p:nvPr/>
        </p:nvSpPr>
        <p:spPr>
          <a:xfrm>
            <a:off x="2359853" y="1904579"/>
            <a:ext cx="302455" cy="391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1B0C057-DF2B-5F2B-146A-43429FE29304}"/>
              </a:ext>
            </a:extLst>
          </p:cNvPr>
          <p:cNvSpPr/>
          <p:nvPr/>
        </p:nvSpPr>
        <p:spPr>
          <a:xfrm>
            <a:off x="7290583" y="1904579"/>
            <a:ext cx="302455" cy="3787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1AA62-3609-4FFA-5AA0-37BA862097BB}"/>
              </a:ext>
            </a:extLst>
          </p:cNvPr>
          <p:cNvSpPr txBox="1"/>
          <p:nvPr/>
        </p:nvSpPr>
        <p:spPr>
          <a:xfrm>
            <a:off x="2131252" y="1535593"/>
            <a:ext cx="759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Begin()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634C9-70F7-2208-889C-6070B3EE25B4}"/>
              </a:ext>
            </a:extLst>
          </p:cNvPr>
          <p:cNvSpPr txBox="1"/>
          <p:nvPr/>
        </p:nvSpPr>
        <p:spPr>
          <a:xfrm>
            <a:off x="7116495" y="1535592"/>
            <a:ext cx="65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77D87-2B09-74E1-01DE-8D2A9528331B}"/>
              </a:ext>
            </a:extLst>
          </p:cNvPr>
          <p:cNvSpPr txBox="1"/>
          <p:nvPr/>
        </p:nvSpPr>
        <p:spPr>
          <a:xfrm>
            <a:off x="-1" y="3392576"/>
            <a:ext cx="9144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u="none" strike="noStrike" baseline="0" dirty="0">
                <a:solidFill>
                  <a:schemeClr val="accent3"/>
                </a:solidFill>
                <a:latin typeface="Inconsolatazi4-Regular"/>
              </a:rPr>
              <a:t>Int</a:t>
            </a:r>
            <a:r>
              <a:rPr lang="en-US" sz="2000" b="0" i="0" u="none" strike="noStrike" baseline="0" dirty="0">
                <a:solidFill>
                  <a:srgbClr val="44548B"/>
                </a:solidFill>
                <a:latin typeface="Inconsolatazi4-Regular"/>
              </a:rPr>
              <a:t>  *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Inconsolatazi4-Regular"/>
              </a:rPr>
              <a:t>index = </a:t>
            </a:r>
            <a:r>
              <a:rPr lang="en-US" sz="2000" b="1" i="0" u="none" strike="noStrike" baseline="0" dirty="0" err="1">
                <a:solidFill>
                  <a:srgbClr val="FF0000"/>
                </a:solidFill>
                <a:latin typeface="Inconsolatazi4-Regular"/>
              </a:rPr>
              <a:t>lower_bound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Inconsolatazi4-Regular"/>
              </a:rPr>
              <a:t>(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Inconsolatazi4-Regular"/>
              </a:rPr>
              <a:t>First pointer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Inconsolatazi4-Regular"/>
              </a:rPr>
              <a:t>,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Inconsolatazi4-Regular"/>
              </a:rPr>
              <a:t>Last pointer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Inconsolatazi4-Regular"/>
              </a:rPr>
              <a:t>,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Inconsolatazi4-Regular"/>
              </a:rPr>
              <a:t>Value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Inconsolatazi4-Regular"/>
              </a:rPr>
              <a:t> );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49BB2-1278-B870-8B9B-9261085DEA1F}"/>
              </a:ext>
            </a:extLst>
          </p:cNvPr>
          <p:cNvSpPr txBox="1"/>
          <p:nvPr/>
        </p:nvSpPr>
        <p:spPr>
          <a:xfrm>
            <a:off x="221565" y="1108196"/>
            <a:ext cx="87008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Oswald" panose="00000500000000000000" pitchFamily="2" charset="0"/>
              </a:rPr>
              <a:t>Returns an iterator pointing to the first element in the range [</a:t>
            </a:r>
            <a:r>
              <a:rPr lang="en-US" sz="1600" dirty="0" err="1">
                <a:latin typeface="Oswald" panose="00000500000000000000" pitchFamily="2" charset="0"/>
              </a:rPr>
              <a:t>first,last</a:t>
            </a:r>
            <a:r>
              <a:rPr lang="en-US" sz="1600" dirty="0">
                <a:latin typeface="Oswald" panose="00000500000000000000" pitchFamily="2" charset="0"/>
              </a:rPr>
              <a:t>[ which </a:t>
            </a:r>
            <a:r>
              <a:rPr lang="en-US" sz="1600" dirty="0">
                <a:solidFill>
                  <a:srgbClr val="FF0000"/>
                </a:solidFill>
                <a:latin typeface="Oswald" panose="00000500000000000000" pitchFamily="2" charset="0"/>
              </a:rPr>
              <a:t>does not compare less than val</a:t>
            </a:r>
            <a:r>
              <a:rPr lang="en-US" sz="1600" dirty="0">
                <a:latin typeface="Oswald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1294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C444B1-85D3-4E4D-3981-F3166DF7D7E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76" y="4826100"/>
            <a:ext cx="548700" cy="3174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3B9D5-95DA-7695-EBA3-68D4A09843D5}"/>
              </a:ext>
            </a:extLst>
          </p:cNvPr>
          <p:cNvSpPr txBox="1"/>
          <p:nvPr/>
        </p:nvSpPr>
        <p:spPr>
          <a:xfrm>
            <a:off x="0" y="-100"/>
            <a:ext cx="9144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44DBF8"/>
                </a:solidFill>
                <a:latin typeface="Oswald" panose="00000500000000000000" pitchFamily="2" charset="0"/>
              </a:rPr>
              <a:t>Lower Bound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FBAE7-35BC-DFF1-C0A8-40B2CD6D8A10}"/>
              </a:ext>
            </a:extLst>
          </p:cNvPr>
          <p:cNvSpPr txBox="1"/>
          <p:nvPr/>
        </p:nvSpPr>
        <p:spPr>
          <a:xfrm>
            <a:off x="534573" y="1097180"/>
            <a:ext cx="675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Oswald" panose="00000500000000000000" pitchFamily="2" charset="0"/>
              </a:rPr>
              <a:t>Parameters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56030B5-7175-DA93-50B1-143506053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28576"/>
              </p:ext>
            </p:extLst>
          </p:nvPr>
        </p:nvGraphicFramePr>
        <p:xfrm>
          <a:off x="1524000" y="1743511"/>
          <a:ext cx="6096000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45646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625596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535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swald" panose="00000500000000000000" pitchFamily="2" charset="0"/>
                        </a:rPr>
                        <a:t>First : Start of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swald" panose="00000500000000000000" pitchFamily="2" charset="0"/>
                        </a:rPr>
                        <a:t>Last : End of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swald" panose="00000500000000000000" pitchFamily="2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5215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E9A508-89F7-D68F-2FB8-5DBE82EB2AA2}"/>
              </a:ext>
            </a:extLst>
          </p:cNvPr>
          <p:cNvSpPr txBox="1"/>
          <p:nvPr/>
        </p:nvSpPr>
        <p:spPr>
          <a:xfrm>
            <a:off x="534573" y="2768598"/>
            <a:ext cx="675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Oswald" panose="00000500000000000000" pitchFamily="2" charset="0"/>
              </a:rPr>
              <a:t>Return Value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66EE90-53F1-0C82-D591-908E67CCF438}"/>
              </a:ext>
            </a:extLst>
          </p:cNvPr>
          <p:cNvSpPr txBox="1"/>
          <p:nvPr/>
        </p:nvSpPr>
        <p:spPr>
          <a:xfrm>
            <a:off x="2264899" y="3188391"/>
            <a:ext cx="4614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Oswald" panose="00000500000000000000" pitchFamily="2" charset="0"/>
              </a:rPr>
              <a:t>An iterator to the lower bound of </a:t>
            </a:r>
            <a:r>
              <a:rPr lang="en-US" sz="1600" u="sng" dirty="0">
                <a:solidFill>
                  <a:schemeClr val="tx1"/>
                </a:solidFill>
                <a:latin typeface="Oswald" panose="00000500000000000000" pitchFamily="2" charset="0"/>
              </a:rPr>
              <a:t>value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swald" panose="00000500000000000000" pitchFamily="2" charset="0"/>
              </a:rPr>
              <a:t> in the range.</a:t>
            </a:r>
            <a:endParaRPr lang="en-US" sz="1600" dirty="0">
              <a:latin typeface="Oswald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C4C0C-FB27-42C9-4D8D-7449D7B41685}"/>
              </a:ext>
            </a:extLst>
          </p:cNvPr>
          <p:cNvSpPr txBox="1"/>
          <p:nvPr/>
        </p:nvSpPr>
        <p:spPr>
          <a:xfrm>
            <a:off x="1310053" y="3595229"/>
            <a:ext cx="65238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Oswald" panose="00000500000000000000" pitchFamily="2" charset="0"/>
              </a:rPr>
              <a:t>If all the element in the range compare less than </a:t>
            </a:r>
            <a:r>
              <a:rPr lang="en-US" sz="1600" b="0" u="sng" dirty="0"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value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swald" panose="00000500000000000000" pitchFamily="2" charset="0"/>
              </a:rPr>
              <a:t>, the function returns </a:t>
            </a:r>
            <a:r>
              <a:rPr lang="en-US" sz="1600" i="1" dirty="0">
                <a:latin typeface="Oswald" panose="00000500000000000000" pitchFamily="2" charset="0"/>
              </a:rPr>
              <a:t>Last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swald" panose="00000500000000000000" pitchFamily="2" charset="0"/>
              </a:rPr>
              <a:t>.</a:t>
            </a:r>
            <a:endParaRPr lang="en-US" sz="1600" dirty="0">
              <a:latin typeface="Oswald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B25383-ECC4-2F9E-67CB-C22A08B71214}"/>
              </a:ext>
            </a:extLst>
          </p:cNvPr>
          <p:cNvSpPr txBox="1"/>
          <p:nvPr/>
        </p:nvSpPr>
        <p:spPr>
          <a:xfrm>
            <a:off x="2" y="2299968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subtract First to get index of value</a:t>
            </a:r>
          </a:p>
        </p:txBody>
      </p:sp>
    </p:spTree>
    <p:extLst>
      <p:ext uri="{BB962C8B-B14F-4D97-AF65-F5344CB8AC3E}">
        <p14:creationId xmlns:p14="http://schemas.microsoft.com/office/powerpoint/2010/main" val="3561045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FA0AF8-C5F3-DC8D-CD01-474A416AA8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33CA3-52B1-C14D-7088-E9E19C366B99}"/>
              </a:ext>
            </a:extLst>
          </p:cNvPr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44DBF8"/>
                </a:solidFill>
                <a:latin typeface="Oswald" panose="00000500000000000000" pitchFamily="2" charset="0"/>
              </a:rPr>
              <a:t>Upper Bound Scenarios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D5424E-8588-399B-BFF2-CA8EFC86784D}"/>
              </a:ext>
            </a:extLst>
          </p:cNvPr>
          <p:cNvGraphicFramePr>
            <a:graphicFrameLocks noGrp="1"/>
          </p:cNvGraphicFramePr>
          <p:nvPr/>
        </p:nvGraphicFramePr>
        <p:xfrm>
          <a:off x="1523999" y="1133232"/>
          <a:ext cx="6096000" cy="691172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820776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040460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393481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5229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499607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93293"/>
                    </a:ext>
                  </a:extLst>
                </a:gridCol>
              </a:tblGrid>
              <a:tr h="3455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170957"/>
                  </a:ext>
                </a:extLst>
              </a:tr>
              <a:tr h="3455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335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E39D12-871A-F869-A87A-470BBFC37988}"/>
              </a:ext>
            </a:extLst>
          </p:cNvPr>
          <p:cNvSpPr txBox="1"/>
          <p:nvPr/>
        </p:nvSpPr>
        <p:spPr>
          <a:xfrm>
            <a:off x="7704406" y="1325783"/>
            <a:ext cx="1547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anose="00000500000000000000" pitchFamily="2" charset="0"/>
              </a:rPr>
              <a:t>Return </a:t>
            </a:r>
            <a:r>
              <a:rPr lang="en-US" dirty="0">
                <a:solidFill>
                  <a:srgbClr val="FF0000"/>
                </a:solidFill>
                <a:latin typeface="Oswald" panose="00000500000000000000" pitchFamily="2" charset="0"/>
              </a:rPr>
              <a:t>4</a:t>
            </a:r>
            <a:endParaRPr lang="en-US" dirty="0">
              <a:latin typeface="Oswald" panose="00000500000000000000" pitchFamily="2" charset="0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6E96B76-3CD7-2C3F-A1C4-5ECD1CF1A557}"/>
              </a:ext>
            </a:extLst>
          </p:cNvPr>
          <p:cNvGraphicFramePr>
            <a:graphicFrameLocks noGrp="1"/>
          </p:cNvGraphicFramePr>
          <p:nvPr/>
        </p:nvGraphicFramePr>
        <p:xfrm>
          <a:off x="1523999" y="2312158"/>
          <a:ext cx="6096000" cy="691172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820776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040460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393481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5229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499607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93293"/>
                    </a:ext>
                  </a:extLst>
                </a:gridCol>
              </a:tblGrid>
              <a:tr h="3455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170957"/>
                  </a:ext>
                </a:extLst>
              </a:tr>
              <a:tr h="3455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3350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96FE654-B37B-DA24-4FC4-BC6B30BDD9AF}"/>
              </a:ext>
            </a:extLst>
          </p:cNvPr>
          <p:cNvSpPr txBox="1"/>
          <p:nvPr/>
        </p:nvSpPr>
        <p:spPr>
          <a:xfrm>
            <a:off x="225082" y="1325783"/>
            <a:ext cx="1547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anose="00000500000000000000" pitchFamily="2" charset="0"/>
              </a:rPr>
              <a:t>Search for </a:t>
            </a:r>
            <a:r>
              <a:rPr lang="en-US" dirty="0">
                <a:solidFill>
                  <a:srgbClr val="FF0000"/>
                </a:solidFill>
                <a:latin typeface="Oswald" panose="00000500000000000000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FF21F2-4187-E398-93EE-8BD87D1F4A95}"/>
              </a:ext>
            </a:extLst>
          </p:cNvPr>
          <p:cNvSpPr txBox="1"/>
          <p:nvPr/>
        </p:nvSpPr>
        <p:spPr>
          <a:xfrm>
            <a:off x="225082" y="2503856"/>
            <a:ext cx="1547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anose="00000500000000000000" pitchFamily="2" charset="0"/>
              </a:rPr>
              <a:t>Search for </a:t>
            </a:r>
            <a:r>
              <a:rPr lang="en-US" dirty="0">
                <a:solidFill>
                  <a:srgbClr val="FF0000"/>
                </a:solidFill>
                <a:latin typeface="Oswald" panose="00000500000000000000" pitchFamily="2" charset="0"/>
              </a:rPr>
              <a:t>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68D0E-D730-25B0-6BFA-C5C799F4DC1E}"/>
              </a:ext>
            </a:extLst>
          </p:cNvPr>
          <p:cNvSpPr txBox="1"/>
          <p:nvPr/>
        </p:nvSpPr>
        <p:spPr>
          <a:xfrm>
            <a:off x="7704406" y="2571750"/>
            <a:ext cx="1130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swald" panose="00000500000000000000" pitchFamily="2" charset="0"/>
              </a:rPr>
              <a:t>Return </a:t>
            </a:r>
            <a:r>
              <a:rPr lang="en-US" dirty="0">
                <a:solidFill>
                  <a:srgbClr val="FF0000"/>
                </a:solidFill>
                <a:latin typeface="Oswald" panose="00000500000000000000" pitchFamily="2" charset="0"/>
              </a:rPr>
              <a:t>5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E23AC3B0-7A50-0120-D7C5-7C53D743A5CE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385992"/>
          <a:ext cx="6096000" cy="691172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820776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040460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393481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5229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499607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93293"/>
                    </a:ext>
                  </a:extLst>
                </a:gridCol>
              </a:tblGrid>
              <a:tr h="3455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170957"/>
                  </a:ext>
                </a:extLst>
              </a:tr>
              <a:tr h="3455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3350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9A2EAED-C6AF-38E6-11F5-57FBE80E624D}"/>
              </a:ext>
            </a:extLst>
          </p:cNvPr>
          <p:cNvSpPr txBox="1"/>
          <p:nvPr/>
        </p:nvSpPr>
        <p:spPr>
          <a:xfrm>
            <a:off x="225083" y="3577690"/>
            <a:ext cx="1547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anose="00000500000000000000" pitchFamily="2" charset="0"/>
              </a:rPr>
              <a:t>Search for </a:t>
            </a:r>
            <a:r>
              <a:rPr lang="en-US" dirty="0">
                <a:solidFill>
                  <a:srgbClr val="FF0000"/>
                </a:solidFill>
                <a:latin typeface="Oswald" panose="00000500000000000000" pitchFamily="2" charset="0"/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6F66EF-DE07-468B-7680-C14D29B6D8BB}"/>
              </a:ext>
            </a:extLst>
          </p:cNvPr>
          <p:cNvSpPr txBox="1"/>
          <p:nvPr/>
        </p:nvSpPr>
        <p:spPr>
          <a:xfrm>
            <a:off x="7704406" y="3607599"/>
            <a:ext cx="1130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swald" panose="00000500000000000000" pitchFamily="2" charset="0"/>
              </a:rPr>
              <a:t>Return </a:t>
            </a:r>
            <a:r>
              <a:rPr lang="en-US" dirty="0">
                <a:solidFill>
                  <a:srgbClr val="FF0000"/>
                </a:solidFill>
                <a:latin typeface="Oswald" panose="00000500000000000000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26588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DBD4AE-AF91-B044-A9E6-84FF0715EA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083D4B-A009-4F78-A07E-42810E5E0AE9}"/>
              </a:ext>
            </a:extLst>
          </p:cNvPr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44DBF8"/>
                </a:solidFill>
                <a:latin typeface="Oswald" panose="00000500000000000000" pitchFamily="2" charset="0"/>
              </a:rPr>
              <a:t>Upper Bound 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D84FF156-9DA5-C5F2-3AF2-5066C516A756}"/>
              </a:ext>
            </a:extLst>
          </p:cNvPr>
          <p:cNvGraphicFramePr>
            <a:graphicFrameLocks noGrp="1"/>
          </p:cNvGraphicFramePr>
          <p:nvPr/>
        </p:nvGraphicFramePr>
        <p:xfrm>
          <a:off x="1269607" y="2333761"/>
          <a:ext cx="6604784" cy="800696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825598">
                  <a:extLst>
                    <a:ext uri="{9D8B030D-6E8A-4147-A177-3AD203B41FA5}">
                      <a16:colId xmlns:a16="http://schemas.microsoft.com/office/drawing/2014/main" val="3127744920"/>
                    </a:ext>
                  </a:extLst>
                </a:gridCol>
                <a:gridCol w="825598">
                  <a:extLst>
                    <a:ext uri="{9D8B030D-6E8A-4147-A177-3AD203B41FA5}">
                      <a16:colId xmlns:a16="http://schemas.microsoft.com/office/drawing/2014/main" val="2292667926"/>
                    </a:ext>
                  </a:extLst>
                </a:gridCol>
                <a:gridCol w="825598">
                  <a:extLst>
                    <a:ext uri="{9D8B030D-6E8A-4147-A177-3AD203B41FA5}">
                      <a16:colId xmlns:a16="http://schemas.microsoft.com/office/drawing/2014/main" val="1471231014"/>
                    </a:ext>
                  </a:extLst>
                </a:gridCol>
                <a:gridCol w="825598">
                  <a:extLst>
                    <a:ext uri="{9D8B030D-6E8A-4147-A177-3AD203B41FA5}">
                      <a16:colId xmlns:a16="http://schemas.microsoft.com/office/drawing/2014/main" val="4149459303"/>
                    </a:ext>
                  </a:extLst>
                </a:gridCol>
                <a:gridCol w="825598">
                  <a:extLst>
                    <a:ext uri="{9D8B030D-6E8A-4147-A177-3AD203B41FA5}">
                      <a16:colId xmlns:a16="http://schemas.microsoft.com/office/drawing/2014/main" val="2166632617"/>
                    </a:ext>
                  </a:extLst>
                </a:gridCol>
                <a:gridCol w="825598">
                  <a:extLst>
                    <a:ext uri="{9D8B030D-6E8A-4147-A177-3AD203B41FA5}">
                      <a16:colId xmlns:a16="http://schemas.microsoft.com/office/drawing/2014/main" val="3154932890"/>
                    </a:ext>
                  </a:extLst>
                </a:gridCol>
                <a:gridCol w="825598">
                  <a:extLst>
                    <a:ext uri="{9D8B030D-6E8A-4147-A177-3AD203B41FA5}">
                      <a16:colId xmlns:a16="http://schemas.microsoft.com/office/drawing/2014/main" val="878042362"/>
                    </a:ext>
                  </a:extLst>
                </a:gridCol>
                <a:gridCol w="825598">
                  <a:extLst>
                    <a:ext uri="{9D8B030D-6E8A-4147-A177-3AD203B41FA5}">
                      <a16:colId xmlns:a16="http://schemas.microsoft.com/office/drawing/2014/main" val="3851600192"/>
                    </a:ext>
                  </a:extLst>
                </a:gridCol>
              </a:tblGrid>
              <a:tr h="403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0ffx50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0ffx54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0ffx52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0fzx522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0ffo64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0ffxa5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0fyxa5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099452"/>
                  </a:ext>
                </a:extLst>
              </a:tr>
              <a:tr h="3970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393190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27C519B-8DDE-D7AD-DF3C-03D5CC4F9DF4}"/>
              </a:ext>
            </a:extLst>
          </p:cNvPr>
          <p:cNvSpPr/>
          <p:nvPr/>
        </p:nvSpPr>
        <p:spPr>
          <a:xfrm>
            <a:off x="2359853" y="1904579"/>
            <a:ext cx="302455" cy="391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1B0C057-DF2B-5F2B-146A-43429FE29304}"/>
              </a:ext>
            </a:extLst>
          </p:cNvPr>
          <p:cNvSpPr/>
          <p:nvPr/>
        </p:nvSpPr>
        <p:spPr>
          <a:xfrm>
            <a:off x="7290583" y="1904579"/>
            <a:ext cx="302455" cy="3787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1AA62-3609-4FFA-5AA0-37BA862097BB}"/>
              </a:ext>
            </a:extLst>
          </p:cNvPr>
          <p:cNvSpPr txBox="1"/>
          <p:nvPr/>
        </p:nvSpPr>
        <p:spPr>
          <a:xfrm>
            <a:off x="2131252" y="1535593"/>
            <a:ext cx="759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Begin()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634C9-70F7-2208-889C-6070B3EE25B4}"/>
              </a:ext>
            </a:extLst>
          </p:cNvPr>
          <p:cNvSpPr txBox="1"/>
          <p:nvPr/>
        </p:nvSpPr>
        <p:spPr>
          <a:xfrm>
            <a:off x="7116495" y="1535592"/>
            <a:ext cx="65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77D87-2B09-74E1-01DE-8D2A9528331B}"/>
              </a:ext>
            </a:extLst>
          </p:cNvPr>
          <p:cNvSpPr txBox="1"/>
          <p:nvPr/>
        </p:nvSpPr>
        <p:spPr>
          <a:xfrm>
            <a:off x="-1" y="3392576"/>
            <a:ext cx="9144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u="none" strike="noStrike" baseline="0" dirty="0">
                <a:solidFill>
                  <a:schemeClr val="accent3"/>
                </a:solidFill>
                <a:latin typeface="Inconsolatazi4-Regular"/>
              </a:rPr>
              <a:t>Int</a:t>
            </a:r>
            <a:r>
              <a:rPr lang="en-US" sz="2000" b="0" i="0" u="none" strike="noStrike" baseline="0" dirty="0">
                <a:solidFill>
                  <a:srgbClr val="44548B"/>
                </a:solidFill>
                <a:latin typeface="Inconsolatazi4-Regular"/>
              </a:rPr>
              <a:t>  *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Inconsolatazi4-Regular"/>
              </a:rPr>
              <a:t>index = </a:t>
            </a:r>
            <a:r>
              <a:rPr lang="en-US" sz="2000" b="1" i="0" u="none" strike="noStrike" baseline="0" dirty="0" err="1">
                <a:solidFill>
                  <a:srgbClr val="FF0000"/>
                </a:solidFill>
                <a:latin typeface="Inconsolatazi4-Regular"/>
              </a:rPr>
              <a:t>upper_bound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Inconsolatazi4-Regular"/>
              </a:rPr>
              <a:t>(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Inconsolatazi4-Regular"/>
              </a:rPr>
              <a:t>First pointer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Inconsolatazi4-Regular"/>
              </a:rPr>
              <a:t>,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Inconsolatazi4-Regular"/>
              </a:rPr>
              <a:t>Last pointer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Inconsolatazi4-Regular"/>
              </a:rPr>
              <a:t>,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Inconsolatazi4-Regular"/>
              </a:rPr>
              <a:t>Value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Inconsolatazi4-Regular"/>
              </a:rPr>
              <a:t> );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49BB2-1278-B870-8B9B-9261085DEA1F}"/>
              </a:ext>
            </a:extLst>
          </p:cNvPr>
          <p:cNvSpPr txBox="1"/>
          <p:nvPr/>
        </p:nvSpPr>
        <p:spPr>
          <a:xfrm>
            <a:off x="221565" y="1108196"/>
            <a:ext cx="87008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Oswald" panose="00000500000000000000" pitchFamily="2" charset="0"/>
              </a:rPr>
              <a:t>Returns an iterator pointing to the first element in the range [</a:t>
            </a:r>
            <a:r>
              <a:rPr lang="en-US" sz="1600" dirty="0" err="1">
                <a:latin typeface="Oswald" panose="00000500000000000000" pitchFamily="2" charset="0"/>
              </a:rPr>
              <a:t>first,last</a:t>
            </a:r>
            <a:r>
              <a:rPr lang="en-US" sz="1600" dirty="0">
                <a:latin typeface="Oswald" panose="00000500000000000000" pitchFamily="2" charset="0"/>
              </a:rPr>
              <a:t>) which compares</a:t>
            </a:r>
            <a:r>
              <a:rPr lang="en-US" sz="1600" dirty="0">
                <a:solidFill>
                  <a:srgbClr val="FF0000"/>
                </a:solidFill>
                <a:latin typeface="Oswald" panose="00000500000000000000" pitchFamily="2" charset="0"/>
              </a:rPr>
              <a:t> greater </a:t>
            </a:r>
            <a:r>
              <a:rPr lang="en-US" sz="1600" dirty="0">
                <a:latin typeface="Oswald" panose="00000500000000000000" pitchFamily="2" charset="0"/>
              </a:rPr>
              <a:t>than val.</a:t>
            </a:r>
          </a:p>
        </p:txBody>
      </p:sp>
    </p:spTree>
    <p:extLst>
      <p:ext uri="{BB962C8B-B14F-4D97-AF65-F5344CB8AC3E}">
        <p14:creationId xmlns:p14="http://schemas.microsoft.com/office/powerpoint/2010/main" val="398172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441559" y="3161322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Motivation</a:t>
            </a:r>
          </a:p>
        </p:txBody>
      </p:sp>
      <p:sp>
        <p:nvSpPr>
          <p:cNvPr id="487" name="Google Shape;487;p16"/>
          <p:cNvSpPr txBox="1"/>
          <p:nvPr/>
        </p:nvSpPr>
        <p:spPr>
          <a:xfrm>
            <a:off x="7458928" y="3621400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C444B1-85D3-4E4D-3981-F3166DF7D7E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76" y="4826100"/>
            <a:ext cx="548700" cy="3174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3B9D5-95DA-7695-EBA3-68D4A09843D5}"/>
              </a:ext>
            </a:extLst>
          </p:cNvPr>
          <p:cNvSpPr txBox="1"/>
          <p:nvPr/>
        </p:nvSpPr>
        <p:spPr>
          <a:xfrm>
            <a:off x="0" y="-100"/>
            <a:ext cx="9144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44DBF8"/>
                </a:solidFill>
                <a:latin typeface="Oswald" panose="00000500000000000000" pitchFamily="2" charset="0"/>
              </a:rPr>
              <a:t>Upper Bound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FBAE7-35BC-DFF1-C0A8-40B2CD6D8A10}"/>
              </a:ext>
            </a:extLst>
          </p:cNvPr>
          <p:cNvSpPr txBox="1"/>
          <p:nvPr/>
        </p:nvSpPr>
        <p:spPr>
          <a:xfrm>
            <a:off x="534573" y="1097180"/>
            <a:ext cx="675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Oswald" panose="00000500000000000000" pitchFamily="2" charset="0"/>
              </a:rPr>
              <a:t>Parameters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56030B5-7175-DA93-50B1-143506053951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743511"/>
          <a:ext cx="6096000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45646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625596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535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swald" panose="00000500000000000000" pitchFamily="2" charset="0"/>
                        </a:rPr>
                        <a:t>First : Start of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swald" panose="00000500000000000000" pitchFamily="2" charset="0"/>
                        </a:rPr>
                        <a:t>Last : End of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swald" panose="00000500000000000000" pitchFamily="2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5215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E9A508-89F7-D68F-2FB8-5DBE82EB2AA2}"/>
              </a:ext>
            </a:extLst>
          </p:cNvPr>
          <p:cNvSpPr txBox="1"/>
          <p:nvPr/>
        </p:nvSpPr>
        <p:spPr>
          <a:xfrm>
            <a:off x="534573" y="2768598"/>
            <a:ext cx="675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Oswald" panose="00000500000000000000" pitchFamily="2" charset="0"/>
              </a:rPr>
              <a:t>Return Value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66EE90-53F1-0C82-D591-908E67CCF438}"/>
              </a:ext>
            </a:extLst>
          </p:cNvPr>
          <p:cNvSpPr txBox="1"/>
          <p:nvPr/>
        </p:nvSpPr>
        <p:spPr>
          <a:xfrm>
            <a:off x="2264899" y="3188391"/>
            <a:ext cx="4614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Oswald" panose="00000500000000000000" pitchFamily="2" charset="0"/>
              </a:rPr>
              <a:t>An iterator to the Upper bound of </a:t>
            </a:r>
            <a:r>
              <a:rPr lang="en-US" sz="1600" u="sng" dirty="0">
                <a:solidFill>
                  <a:schemeClr val="tx1"/>
                </a:solidFill>
                <a:latin typeface="Oswald" panose="00000500000000000000" pitchFamily="2" charset="0"/>
              </a:rPr>
              <a:t>value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swald" panose="00000500000000000000" pitchFamily="2" charset="0"/>
              </a:rPr>
              <a:t> in the range.</a:t>
            </a:r>
            <a:endParaRPr lang="en-US" sz="1600" dirty="0">
              <a:latin typeface="Oswald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C4C0C-FB27-42C9-4D8D-7449D7B41685}"/>
              </a:ext>
            </a:extLst>
          </p:cNvPr>
          <p:cNvSpPr txBox="1"/>
          <p:nvPr/>
        </p:nvSpPr>
        <p:spPr>
          <a:xfrm>
            <a:off x="1310053" y="3577406"/>
            <a:ext cx="65238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Oswald" panose="00000500000000000000" pitchFamily="2" charset="0"/>
              </a:rPr>
              <a:t>If no element in the range compares greater than </a:t>
            </a:r>
            <a:r>
              <a:rPr lang="en-US" sz="1600" u="sng" dirty="0">
                <a:latin typeface="Oswald" panose="00000500000000000000" pitchFamily="2" charset="0"/>
              </a:rPr>
              <a:t>value</a:t>
            </a:r>
            <a:r>
              <a:rPr lang="en-US" sz="1600" dirty="0">
                <a:latin typeface="Oswald" panose="00000500000000000000" pitchFamily="2" charset="0"/>
              </a:rPr>
              <a:t>, the function returns </a:t>
            </a:r>
            <a:r>
              <a:rPr lang="en-US" sz="1600" u="sng" dirty="0">
                <a:latin typeface="Oswald" panose="00000500000000000000" pitchFamily="2" charset="0"/>
              </a:rPr>
              <a:t>last</a:t>
            </a:r>
            <a:r>
              <a:rPr lang="en-US" sz="1600" dirty="0">
                <a:latin typeface="Oswald" panose="00000500000000000000" pitchFamily="2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B25383-ECC4-2F9E-67CB-C22A08B71214}"/>
              </a:ext>
            </a:extLst>
          </p:cNvPr>
          <p:cNvSpPr txBox="1"/>
          <p:nvPr/>
        </p:nvSpPr>
        <p:spPr>
          <a:xfrm>
            <a:off x="2" y="2299968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subtract First to get index of value</a:t>
            </a:r>
          </a:p>
        </p:txBody>
      </p:sp>
    </p:spTree>
    <p:extLst>
      <p:ext uri="{BB962C8B-B14F-4D97-AF65-F5344CB8AC3E}">
        <p14:creationId xmlns:p14="http://schemas.microsoft.com/office/powerpoint/2010/main" val="2168070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661C0E-C90C-439A-B505-71245204F8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1EE5BA8-A022-49E0-8032-15FCA6FC34F1}"/>
              </a:ext>
            </a:extLst>
          </p:cNvPr>
          <p:cNvSpPr txBox="1">
            <a:spLocks/>
          </p:cNvSpPr>
          <p:nvPr/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97828C5-0BBA-475B-8D6D-14488A6D6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07386"/>
              </p:ext>
            </p:extLst>
          </p:nvPr>
        </p:nvGraphicFramePr>
        <p:xfrm>
          <a:off x="2443089" y="1400963"/>
          <a:ext cx="4257821" cy="178816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4257821">
                  <a:extLst>
                    <a:ext uri="{9D8B030D-6E8A-4147-A177-3AD203B41FA5}">
                      <a16:colId xmlns:a16="http://schemas.microsoft.com/office/drawing/2014/main" val="2458938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https://codeforces.com/problemset/problem/600/B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97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https://codeforces.com/contest/978/problem/C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46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https://codeforces.com/contest/1324/problem/D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2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https://atcoder.jp/contests/abc124/tasks/abc124_d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80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https://codeforces.com/contest/978/problem/F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99478"/>
                  </a:ext>
                </a:extLst>
              </a:tr>
            </a:tbl>
          </a:graphicData>
        </a:graphic>
      </p:graphicFrame>
      <p:sp>
        <p:nvSpPr>
          <p:cNvPr id="5" name="Google Shape;499;p18">
            <a:extLst>
              <a:ext uri="{FF2B5EF4-FFF2-40B4-BE49-F238E27FC236}">
                <a16:creationId xmlns:a16="http://schemas.microsoft.com/office/drawing/2014/main" id="{C0CA0A9C-2C84-40EF-B565-66B2659C90E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0" i="0" u="none" strike="noStrike" baseline="0" dirty="0">
                <a:solidFill>
                  <a:schemeClr val="accent1"/>
                </a:solidFill>
                <a:latin typeface="Oswald" panose="00000500000000000000" pitchFamily="2" charset="0"/>
              </a:rPr>
              <a:t>Problems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302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EF14E9-1A4F-437C-B3D4-13E3D929CE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/>
          </a:p>
        </p:txBody>
      </p:sp>
      <p:sp>
        <p:nvSpPr>
          <p:cNvPr id="3" name="Google Shape;719;p35">
            <a:extLst>
              <a:ext uri="{FF2B5EF4-FFF2-40B4-BE49-F238E27FC236}">
                <a16:creationId xmlns:a16="http://schemas.microsoft.com/office/drawing/2014/main" id="{7F221DFD-E02C-497B-9979-D7AC140A3193}"/>
              </a:ext>
            </a:extLst>
          </p:cNvPr>
          <p:cNvSpPr txBox="1">
            <a:spLocks/>
          </p:cNvSpPr>
          <p:nvPr/>
        </p:nvSpPr>
        <p:spPr>
          <a:xfrm>
            <a:off x="1427550" y="984738"/>
            <a:ext cx="6593700" cy="160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0000" dirty="0"/>
              <a:t>THANKS!</a:t>
            </a:r>
          </a:p>
        </p:txBody>
      </p:sp>
      <p:sp>
        <p:nvSpPr>
          <p:cNvPr id="4" name="Google Shape;720;p35">
            <a:extLst>
              <a:ext uri="{FF2B5EF4-FFF2-40B4-BE49-F238E27FC236}">
                <a16:creationId xmlns:a16="http://schemas.microsoft.com/office/drawing/2014/main" id="{6F72E422-174E-4AFB-9878-DCED0B814EB8}"/>
              </a:ext>
            </a:extLst>
          </p:cNvPr>
          <p:cNvSpPr txBox="1">
            <a:spLocks/>
          </p:cNvSpPr>
          <p:nvPr/>
        </p:nvSpPr>
        <p:spPr>
          <a:xfrm>
            <a:off x="1427550" y="2571750"/>
            <a:ext cx="6593700" cy="91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US" sz="3600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5075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9389A4-65A9-4616-9D61-05AC029863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33B79F32-CF93-435D-A3CC-62CDC041A73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3390F-3CA8-4FCE-8695-C7C6A6E14F03}"/>
              </a:ext>
            </a:extLst>
          </p:cNvPr>
          <p:cNvSpPr txBox="1"/>
          <p:nvPr/>
        </p:nvSpPr>
        <p:spPr>
          <a:xfrm>
            <a:off x="0" y="-1652"/>
            <a:ext cx="9144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Oswald" panose="00000500000000000000" pitchFamily="2" charset="0"/>
              </a:rPr>
              <a:t>Real Life Problem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42584-BF4A-47A5-86A8-1D29BEDED607}"/>
              </a:ext>
            </a:extLst>
          </p:cNvPr>
          <p:cNvSpPr txBox="1"/>
          <p:nvPr/>
        </p:nvSpPr>
        <p:spPr>
          <a:xfrm>
            <a:off x="731519" y="970669"/>
            <a:ext cx="7547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wald" panose="00000500000000000000" pitchFamily="2" charset="0"/>
              </a:rPr>
              <a:t>Imagine you have a dictionary, and want to find some words in it. But you want to do this without going through the whole dictionary. So, what do you do?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99369-3481-43F2-8BEB-22F9056B164B}"/>
              </a:ext>
            </a:extLst>
          </p:cNvPr>
          <p:cNvSpPr txBox="1"/>
          <p:nvPr/>
        </p:nvSpPr>
        <p:spPr>
          <a:xfrm>
            <a:off x="731519" y="1704806"/>
            <a:ext cx="7825256" cy="2264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Oswald" panose="00000500000000000000" pitchFamily="2" charset="0"/>
              </a:rPr>
              <a:t>How are you supposed to use a dictionary? Well, for those of you old enough to have used a real-world dictionary (not an online one), this will come easy: you open it </a:t>
            </a:r>
            <a:r>
              <a:rPr lang="en-US" sz="1600" dirty="0">
                <a:solidFill>
                  <a:srgbClr val="FF0000"/>
                </a:solidFill>
                <a:latin typeface="Oswald" panose="00000500000000000000" pitchFamily="2" charset="0"/>
              </a:rPr>
              <a:t>right down in the middle</a:t>
            </a:r>
            <a:r>
              <a:rPr lang="en-US" sz="1600" dirty="0">
                <a:latin typeface="Oswald" panose="00000500000000000000" pitchFamily="2" charset="0"/>
              </a:rPr>
              <a:t>, and check a random word from the page where you opened it. Now, if your word starts with the letter </a:t>
            </a:r>
            <a:r>
              <a:rPr lang="en-US" sz="1600" b="1" dirty="0">
                <a:solidFill>
                  <a:srgbClr val="FF0000"/>
                </a:solidFill>
                <a:latin typeface="Oswald" panose="00000500000000000000" pitchFamily="2" charset="0"/>
              </a:rPr>
              <a:t>Q</a:t>
            </a:r>
            <a:r>
              <a:rPr lang="en-US" sz="1600" dirty="0">
                <a:latin typeface="Oswald" panose="00000500000000000000" pitchFamily="2" charset="0"/>
              </a:rPr>
              <a:t> and the word you found in the middle starts with letter </a:t>
            </a:r>
            <a:r>
              <a:rPr lang="en-US" sz="1600" b="1" dirty="0">
                <a:solidFill>
                  <a:srgbClr val="FF0000"/>
                </a:solidFill>
                <a:latin typeface="Oswald" panose="00000500000000000000" pitchFamily="2" charset="0"/>
              </a:rPr>
              <a:t>G</a:t>
            </a:r>
            <a:r>
              <a:rPr lang="en-US" sz="1600" dirty="0">
                <a:latin typeface="Oswald" panose="00000500000000000000" pitchFamily="2" charset="0"/>
              </a:rPr>
              <a:t>, you know that the whole </a:t>
            </a:r>
            <a:r>
              <a:rPr lang="en-US" sz="1600" dirty="0">
                <a:solidFill>
                  <a:srgbClr val="FF0000"/>
                </a:solidFill>
                <a:latin typeface="Oswald" panose="00000500000000000000" pitchFamily="2" charset="0"/>
              </a:rPr>
              <a:t>first half </a:t>
            </a:r>
            <a:r>
              <a:rPr lang="en-US" sz="1600" dirty="0">
                <a:latin typeface="Oswald" panose="00000500000000000000" pitchFamily="2" charset="0"/>
              </a:rPr>
              <a:t>of the dictionary is </a:t>
            </a:r>
            <a:r>
              <a:rPr lang="en-US" sz="1600" u="sng" dirty="0">
                <a:latin typeface="Oswald" panose="00000500000000000000" pitchFamily="2" charset="0"/>
              </a:rPr>
              <a:t>useless</a:t>
            </a:r>
            <a:r>
              <a:rPr lang="en-US" sz="1600" dirty="0">
                <a:latin typeface="Oswald" panose="00000500000000000000" pitchFamily="2" charset="0"/>
              </a:rPr>
              <a:t> to you right now, since the word is definitely in the </a:t>
            </a:r>
            <a:r>
              <a:rPr lang="en-US" sz="1600" dirty="0">
                <a:solidFill>
                  <a:srgbClr val="FF0000"/>
                </a:solidFill>
                <a:latin typeface="Oswald" panose="00000500000000000000" pitchFamily="2" charset="0"/>
              </a:rPr>
              <a:t>second half</a:t>
            </a:r>
            <a:r>
              <a:rPr lang="en-US" sz="1600" dirty="0">
                <a:latin typeface="Oswald" panose="00000500000000000000" pitchFamily="2" charset="0"/>
              </a:rPr>
              <a:t>. So you only need to search further in the </a:t>
            </a:r>
            <a:r>
              <a:rPr lang="en-US" sz="1600" b="1" dirty="0">
                <a:solidFill>
                  <a:srgbClr val="FF0000"/>
                </a:solidFill>
                <a:latin typeface="Oswald" panose="00000500000000000000" pitchFamily="2" charset="0"/>
              </a:rPr>
              <a:t>second half</a:t>
            </a:r>
            <a:r>
              <a:rPr lang="en-US" sz="1600" dirty="0">
                <a:latin typeface="Oswald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99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EF14E9-1A4F-437C-B3D4-13E3D929CE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sp>
        <p:nvSpPr>
          <p:cNvPr id="3" name="Google Shape;719;p35">
            <a:extLst>
              <a:ext uri="{FF2B5EF4-FFF2-40B4-BE49-F238E27FC236}">
                <a16:creationId xmlns:a16="http://schemas.microsoft.com/office/drawing/2014/main" id="{7F221DFD-E02C-497B-9979-D7AC140A3193}"/>
              </a:ext>
            </a:extLst>
          </p:cNvPr>
          <p:cNvSpPr txBox="1">
            <a:spLocks/>
          </p:cNvSpPr>
          <p:nvPr/>
        </p:nvSpPr>
        <p:spPr>
          <a:xfrm>
            <a:off x="1" y="590843"/>
            <a:ext cx="9143999" cy="160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6600" dirty="0"/>
              <a:t>Pick Number [ 1 , 1000]</a:t>
            </a:r>
          </a:p>
        </p:txBody>
      </p:sp>
      <p:sp>
        <p:nvSpPr>
          <p:cNvPr id="4" name="Google Shape;720;p35">
            <a:extLst>
              <a:ext uri="{FF2B5EF4-FFF2-40B4-BE49-F238E27FC236}">
                <a16:creationId xmlns:a16="http://schemas.microsoft.com/office/drawing/2014/main" id="{6F72E422-174E-4AFB-9878-DCED0B814EB8}"/>
              </a:ext>
            </a:extLst>
          </p:cNvPr>
          <p:cNvSpPr txBox="1">
            <a:spLocks/>
          </p:cNvSpPr>
          <p:nvPr/>
        </p:nvSpPr>
        <p:spPr>
          <a:xfrm>
            <a:off x="1275150" y="2196855"/>
            <a:ext cx="6593700" cy="1465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US" sz="3600" b="1" dirty="0"/>
              <a:t>And I will tell you the number in </a:t>
            </a:r>
          </a:p>
          <a:p>
            <a:pPr marL="0" indent="0" algn="ctr">
              <a:buFont typeface="Source Sans Pro"/>
              <a:buNone/>
            </a:pPr>
            <a:r>
              <a:rPr lang="en-US" sz="3600" b="1" dirty="0"/>
              <a:t>10 Questions.</a:t>
            </a:r>
          </a:p>
        </p:txBody>
      </p:sp>
    </p:spTree>
    <p:extLst>
      <p:ext uri="{BB962C8B-B14F-4D97-AF65-F5344CB8AC3E}">
        <p14:creationId xmlns:p14="http://schemas.microsoft.com/office/powerpoint/2010/main" val="166915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420458" y="2869872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Abstract</a:t>
            </a: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547114" y="4022999"/>
            <a:ext cx="7404466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dirty="0">
                <a:effectLst/>
                <a:latin typeface="CenturySchL-Bold"/>
              </a:rPr>
              <a:t>Binary search is an efficient algorithm for finding an item from a sorted list of items.</a:t>
            </a:r>
            <a:endParaRPr lang="en-US" sz="1400" dirty="0">
              <a:solidFill>
                <a:schemeClr val="bg1"/>
              </a:solidFill>
              <a:latin typeface="CenturySchL-Bold"/>
            </a:endParaRPr>
          </a:p>
        </p:txBody>
      </p:sp>
      <p:sp>
        <p:nvSpPr>
          <p:cNvPr id="487" name="Google Shape;487;p16"/>
          <p:cNvSpPr txBox="1"/>
          <p:nvPr/>
        </p:nvSpPr>
        <p:spPr>
          <a:xfrm>
            <a:off x="7458928" y="3621400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347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E1DCDB-88C0-4BC8-AC16-8B12A5A93B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3CB1735-6A07-49CC-A1BF-2340A5999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317965"/>
              </p:ext>
            </p:extLst>
          </p:nvPr>
        </p:nvGraphicFramePr>
        <p:xfrm>
          <a:off x="390380" y="1756606"/>
          <a:ext cx="8363235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491955">
                  <a:extLst>
                    <a:ext uri="{9D8B030D-6E8A-4147-A177-3AD203B41FA5}">
                      <a16:colId xmlns:a16="http://schemas.microsoft.com/office/drawing/2014/main" val="1860738030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621624348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3303053589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2242127489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3965875495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2211503677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3097203140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1913382183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4288276319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1062717889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204607952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554580809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2553606697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3106442148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3440713050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1299154516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4086617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996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D3442E7-D746-4317-BD5D-B2ECEE6AC0A6}"/>
              </a:ext>
            </a:extLst>
          </p:cNvPr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44DBF8"/>
                </a:solidFill>
                <a:latin typeface="Oswald" panose="00000500000000000000" pitchFamily="2" charset="0"/>
              </a:rPr>
              <a:t>How binary search works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DAD76888-A2F9-4EA9-9E96-8066FE7F0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575059"/>
              </p:ext>
            </p:extLst>
          </p:nvPr>
        </p:nvGraphicFramePr>
        <p:xfrm>
          <a:off x="390380" y="2295867"/>
          <a:ext cx="8363235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491955">
                  <a:extLst>
                    <a:ext uri="{9D8B030D-6E8A-4147-A177-3AD203B41FA5}">
                      <a16:colId xmlns:a16="http://schemas.microsoft.com/office/drawing/2014/main" val="1860738030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621624348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3303053589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2242127489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3965875495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2211503677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3097203140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1913382183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4288276319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1062717889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204607952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554580809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2553606697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3106442148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3440713050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1299154516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4086617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9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899648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968C6F-E7DD-4A54-BF82-1E2448926EC0}"/>
              </a:ext>
            </a:extLst>
          </p:cNvPr>
          <p:cNvSpPr/>
          <p:nvPr/>
        </p:nvSpPr>
        <p:spPr>
          <a:xfrm>
            <a:off x="349931" y="2666707"/>
            <a:ext cx="8444131" cy="4290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44DBF8"/>
                </a:solidFill>
              </a:rPr>
              <a:t>Left</a:t>
            </a:r>
            <a:r>
              <a:rPr lang="en-US" dirty="0"/>
              <a:t>			                        </a:t>
            </a:r>
            <a:r>
              <a:rPr lang="en-US" dirty="0">
                <a:solidFill>
                  <a:srgbClr val="FFC000"/>
                </a:solidFill>
              </a:rPr>
              <a:t>Mid</a:t>
            </a:r>
            <a:r>
              <a:rPr lang="en-US" dirty="0"/>
              <a:t>		   	                           </a:t>
            </a:r>
            <a:r>
              <a:rPr lang="en-US" dirty="0">
                <a:solidFill>
                  <a:srgbClr val="FF0000"/>
                </a:solidFill>
              </a:rPr>
              <a:t>Right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12ECDB-6FB4-4C15-808F-2CB631D84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610081"/>
              </p:ext>
            </p:extLst>
          </p:nvPr>
        </p:nvGraphicFramePr>
        <p:xfrm>
          <a:off x="4326020" y="1756606"/>
          <a:ext cx="4427595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491955">
                  <a:extLst>
                    <a:ext uri="{9D8B030D-6E8A-4147-A177-3AD203B41FA5}">
                      <a16:colId xmlns:a16="http://schemas.microsoft.com/office/drawing/2014/main" val="3032484828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297370308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507808255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2808112792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2171464549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4025176949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3222661625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1636094050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3724323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404152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D44FDAE0-FC07-48F4-8DEE-E9BEDBBB8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238134"/>
              </p:ext>
            </p:extLst>
          </p:nvPr>
        </p:nvGraphicFramePr>
        <p:xfrm>
          <a:off x="390380" y="2295867"/>
          <a:ext cx="8363235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491955">
                  <a:extLst>
                    <a:ext uri="{9D8B030D-6E8A-4147-A177-3AD203B41FA5}">
                      <a16:colId xmlns:a16="http://schemas.microsoft.com/office/drawing/2014/main" val="1860738030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621624348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3303053589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2242127489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3965875495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2211503677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3097203140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1913382183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4288276319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1062717889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204607952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554580809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2553606697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3106442148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3440713050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1299154516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4086617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899648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28946A-1B26-4114-9A32-D11A95C42068}"/>
              </a:ext>
            </a:extLst>
          </p:cNvPr>
          <p:cNvSpPr/>
          <p:nvPr/>
        </p:nvSpPr>
        <p:spPr>
          <a:xfrm>
            <a:off x="349931" y="2666707"/>
            <a:ext cx="8444131" cy="4290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44DBF8"/>
                </a:solidFill>
              </a:rPr>
              <a:t>Left</a:t>
            </a:r>
            <a:r>
              <a:rPr lang="en-US" dirty="0"/>
              <a:t>	            </a:t>
            </a:r>
            <a:r>
              <a:rPr lang="en-US" dirty="0">
                <a:solidFill>
                  <a:srgbClr val="FFC000"/>
                </a:solidFill>
              </a:rPr>
              <a:t>Mid                                 </a:t>
            </a:r>
            <a:r>
              <a:rPr lang="en-US" dirty="0">
                <a:solidFill>
                  <a:srgbClr val="FF0000"/>
                </a:solidFill>
              </a:rPr>
              <a:t>Right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F6851C4-84F3-416A-AC74-73074A8D1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263392"/>
              </p:ext>
            </p:extLst>
          </p:nvPr>
        </p:nvGraphicFramePr>
        <p:xfrm>
          <a:off x="1866245" y="1756606"/>
          <a:ext cx="2459775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491955">
                  <a:extLst>
                    <a:ext uri="{9D8B030D-6E8A-4147-A177-3AD203B41FA5}">
                      <a16:colId xmlns:a16="http://schemas.microsoft.com/office/drawing/2014/main" val="1838900906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1325939233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3613795722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2193451708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476534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310070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C14A64F0-C1C5-4C75-9199-249563310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949699"/>
              </p:ext>
            </p:extLst>
          </p:nvPr>
        </p:nvGraphicFramePr>
        <p:xfrm>
          <a:off x="390378" y="2295867"/>
          <a:ext cx="8363235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491955">
                  <a:extLst>
                    <a:ext uri="{9D8B030D-6E8A-4147-A177-3AD203B41FA5}">
                      <a16:colId xmlns:a16="http://schemas.microsoft.com/office/drawing/2014/main" val="1860738030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621624348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3303053589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2242127489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3965875495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2211503677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3097203140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1913382183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4288276319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1062717889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204607952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554580809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2553606697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3106442148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3440713050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1299154516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4086617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899648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E37819-45BF-4721-A299-5ED413BE9613}"/>
              </a:ext>
            </a:extLst>
          </p:cNvPr>
          <p:cNvSpPr/>
          <p:nvPr/>
        </p:nvSpPr>
        <p:spPr>
          <a:xfrm>
            <a:off x="349931" y="2666707"/>
            <a:ext cx="8444131" cy="4290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44DBF8"/>
                </a:solidFill>
              </a:rPr>
              <a:t>Left    </a:t>
            </a:r>
            <a:r>
              <a:rPr lang="en-US" dirty="0">
                <a:solidFill>
                  <a:srgbClr val="FFC000"/>
                </a:solidFill>
              </a:rPr>
              <a:t>Mid    </a:t>
            </a:r>
            <a:r>
              <a:rPr lang="en-US" dirty="0">
                <a:solidFill>
                  <a:srgbClr val="FF0000"/>
                </a:solidFill>
              </a:rPr>
              <a:t>Right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A797AE5-97CE-46E1-8D76-022F81BAA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48876"/>
              </p:ext>
            </p:extLst>
          </p:nvPr>
        </p:nvGraphicFramePr>
        <p:xfrm>
          <a:off x="882335" y="1756606"/>
          <a:ext cx="983910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491955">
                  <a:extLst>
                    <a:ext uri="{9D8B030D-6E8A-4147-A177-3AD203B41FA5}">
                      <a16:colId xmlns:a16="http://schemas.microsoft.com/office/drawing/2014/main" val="3049395210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791251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613706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28BCC178-78AC-458D-877F-01C665432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228921"/>
              </p:ext>
            </p:extLst>
          </p:nvPr>
        </p:nvGraphicFramePr>
        <p:xfrm>
          <a:off x="390376" y="2295867"/>
          <a:ext cx="8363235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491955">
                  <a:extLst>
                    <a:ext uri="{9D8B030D-6E8A-4147-A177-3AD203B41FA5}">
                      <a16:colId xmlns:a16="http://schemas.microsoft.com/office/drawing/2014/main" val="1860738030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621624348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3303053589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2242127489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3965875495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2211503677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3097203140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1913382183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4288276319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1062717889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204607952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554580809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2553606697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3106442148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3440713050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1299154516"/>
                    </a:ext>
                  </a:extLst>
                </a:gridCol>
                <a:gridCol w="491955">
                  <a:extLst>
                    <a:ext uri="{9D8B030D-6E8A-4147-A177-3AD203B41FA5}">
                      <a16:colId xmlns:a16="http://schemas.microsoft.com/office/drawing/2014/main" val="4086617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899648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2935DD-B234-4892-9459-504A30E97741}"/>
              </a:ext>
            </a:extLst>
          </p:cNvPr>
          <p:cNvSpPr/>
          <p:nvPr/>
        </p:nvSpPr>
        <p:spPr>
          <a:xfrm>
            <a:off x="349927" y="2666706"/>
            <a:ext cx="8444131" cy="4290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44DBF8"/>
                </a:solidFill>
              </a:rPr>
              <a:t>Mid </a:t>
            </a:r>
            <a:r>
              <a:rPr lang="en-US" dirty="0">
                <a:solidFill>
                  <a:srgbClr val="FFC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Right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C86324-1B26-4342-8593-AD82CBEFE3AE}"/>
                  </a:ext>
                </a:extLst>
              </p:cNvPr>
              <p:cNvSpPr txBox="1"/>
              <p:nvPr/>
            </p:nvSpPr>
            <p:spPr>
              <a:xfrm>
                <a:off x="2444253" y="3515372"/>
                <a:ext cx="42554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 </m:t>
                      </m:r>
                      <m:func>
                        <m:func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 )</m:t>
                          </m:r>
                        </m:e>
                      </m:fun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C86324-1B26-4342-8593-AD82CBEFE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253" y="3515372"/>
                <a:ext cx="42554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39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69BB9-E0D4-4C57-9814-43E49D7499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5F9B0-EF5B-4E68-99D7-E0ACF4A746DF}"/>
              </a:ext>
            </a:extLst>
          </p:cNvPr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44DBF8"/>
                </a:solidFill>
                <a:latin typeface="Oswald" panose="00000500000000000000" pitchFamily="2" charset="0"/>
              </a:rPr>
              <a:t>Implementation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712B8F-07E3-4508-B6CD-BE4E7D1399AF}"/>
              </a:ext>
            </a:extLst>
          </p:cNvPr>
          <p:cNvSpPr/>
          <p:nvPr/>
        </p:nvSpPr>
        <p:spPr>
          <a:xfrm>
            <a:off x="2704513" y="742950"/>
            <a:ext cx="3734972" cy="3657600"/>
          </a:xfrm>
          <a:prstGeom prst="round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Int </a:t>
            </a:r>
            <a:r>
              <a:rPr lang="en-US" dirty="0">
                <a:solidFill>
                  <a:schemeClr val="tx1"/>
                </a:solidFill>
              </a:rPr>
              <a:t>left = 0 , right = n – 1 ;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While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left &lt;= right 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</a:rPr>
              <a:t>          </a:t>
            </a:r>
            <a:r>
              <a:rPr lang="en-US" dirty="0">
                <a:solidFill>
                  <a:schemeClr val="tx1"/>
                </a:solidFill>
              </a:rPr>
              <a:t>int mid = ( left + right ) / 2 ;</a:t>
            </a:r>
          </a:p>
          <a:p>
            <a:r>
              <a:rPr lang="en-US" dirty="0">
                <a:solidFill>
                  <a:srgbClr val="FF0000"/>
                </a:solidFill>
              </a:rPr>
              <a:t>          if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 err="1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tx1"/>
                </a:solidFill>
              </a:rPr>
              <a:t> [ mid ] == target ){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// x found at index mid</a:t>
            </a:r>
          </a:p>
          <a:p>
            <a:r>
              <a:rPr lang="en-US" dirty="0">
                <a:solidFill>
                  <a:schemeClr val="tx1"/>
                </a:solidFill>
              </a:rPr>
              <a:t>          }</a:t>
            </a:r>
          </a:p>
          <a:p>
            <a:r>
              <a:rPr lang="en-US" dirty="0">
                <a:solidFill>
                  <a:schemeClr val="tx1"/>
                </a:solidFill>
              </a:rPr>
              <a:t>         </a:t>
            </a:r>
            <a:r>
              <a:rPr lang="en-US" dirty="0">
                <a:solidFill>
                  <a:srgbClr val="FF0000"/>
                </a:solidFill>
              </a:rPr>
              <a:t> 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tx1"/>
                </a:solidFill>
              </a:rPr>
              <a:t> [ mid ] &gt; target ){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right = mid – 1 ;</a:t>
            </a:r>
          </a:p>
          <a:p>
            <a:r>
              <a:rPr lang="en-US" dirty="0">
                <a:solidFill>
                  <a:schemeClr val="tx1"/>
                </a:solidFill>
              </a:rPr>
              <a:t>          }</a:t>
            </a:r>
          </a:p>
          <a:p>
            <a:r>
              <a:rPr lang="en-US" dirty="0">
                <a:solidFill>
                  <a:schemeClr val="tx1"/>
                </a:solidFill>
              </a:rPr>
              <a:t>         </a:t>
            </a:r>
            <a:r>
              <a:rPr lang="en-US" dirty="0">
                <a:solidFill>
                  <a:srgbClr val="FF0000"/>
                </a:solidFill>
              </a:rPr>
              <a:t> Else</a:t>
            </a:r>
            <a:r>
              <a:rPr lang="en-US" dirty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left = mid + 1 ;</a:t>
            </a:r>
          </a:p>
          <a:p>
            <a:r>
              <a:rPr lang="en-US" dirty="0">
                <a:solidFill>
                  <a:schemeClr val="tx1"/>
                </a:solidFill>
              </a:rPr>
              <a:t>        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929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427491" y="304150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Binary Searching on Monotonic Functions</a:t>
            </a: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603386" y="4223800"/>
            <a:ext cx="7404466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dirty="0">
                <a:effectLst/>
                <a:latin typeface="CenturySchL-Bold"/>
              </a:rPr>
              <a:t>Binary search is an efficient algorithm for finding an item from a sorted list of items.</a:t>
            </a:r>
            <a:endParaRPr lang="en-US" sz="1400" dirty="0">
              <a:solidFill>
                <a:schemeClr val="bg1"/>
              </a:solidFill>
              <a:latin typeface="CenturySchL-Bold"/>
            </a:endParaRPr>
          </a:p>
        </p:txBody>
      </p:sp>
      <p:sp>
        <p:nvSpPr>
          <p:cNvPr id="487" name="Google Shape;487;p16"/>
          <p:cNvSpPr txBox="1"/>
          <p:nvPr/>
        </p:nvSpPr>
        <p:spPr>
          <a:xfrm>
            <a:off x="7458928" y="3621400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5951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31D0B2-6530-45FD-B60C-36D90C92F2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2F470-3751-4501-B444-DE3496433B0A}"/>
              </a:ext>
            </a:extLst>
          </p:cNvPr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44DBF8"/>
                </a:solidFill>
                <a:latin typeface="Oswald" panose="00000500000000000000" pitchFamily="2" charset="0"/>
              </a:rPr>
              <a:t>Monotonic Function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E3D93A-737E-44E4-A47F-3C8D02F168C9}"/>
              </a:ext>
            </a:extLst>
          </p:cNvPr>
          <p:cNvCxnSpPr>
            <a:cxnSpLocks/>
          </p:cNvCxnSpPr>
          <p:nvPr/>
        </p:nvCxnSpPr>
        <p:spPr>
          <a:xfrm>
            <a:off x="1167618" y="3819379"/>
            <a:ext cx="24477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ED8DA2-84BE-41E1-9D6B-1175561EEAE0}"/>
              </a:ext>
            </a:extLst>
          </p:cNvPr>
          <p:cNvCxnSpPr>
            <a:cxnSpLocks/>
          </p:cNvCxnSpPr>
          <p:nvPr/>
        </p:nvCxnSpPr>
        <p:spPr>
          <a:xfrm flipV="1">
            <a:off x="1175091" y="1951159"/>
            <a:ext cx="0" cy="18967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F0D089-6B9E-4B1D-9342-B65E00EB6CCE}"/>
              </a:ext>
            </a:extLst>
          </p:cNvPr>
          <p:cNvCxnSpPr>
            <a:cxnSpLocks/>
          </p:cNvCxnSpPr>
          <p:nvPr/>
        </p:nvCxnSpPr>
        <p:spPr>
          <a:xfrm>
            <a:off x="5617698" y="3819379"/>
            <a:ext cx="24477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1ADDB7-012A-4D27-BC93-D2AE39EA986C}"/>
              </a:ext>
            </a:extLst>
          </p:cNvPr>
          <p:cNvCxnSpPr>
            <a:cxnSpLocks/>
          </p:cNvCxnSpPr>
          <p:nvPr/>
        </p:nvCxnSpPr>
        <p:spPr>
          <a:xfrm flipV="1">
            <a:off x="5625171" y="1951159"/>
            <a:ext cx="0" cy="18967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F33D3AC-FE12-4170-8061-3B9842C8A3E1}"/>
              </a:ext>
            </a:extLst>
          </p:cNvPr>
          <p:cNvSpPr/>
          <p:nvPr/>
        </p:nvSpPr>
        <p:spPr>
          <a:xfrm>
            <a:off x="1182564" y="2081608"/>
            <a:ext cx="2239425" cy="1709189"/>
          </a:xfrm>
          <a:custGeom>
            <a:avLst/>
            <a:gdLst>
              <a:gd name="connsiteX0" fmla="*/ 0 w 2240303"/>
              <a:gd name="connsiteY0" fmla="*/ 1744805 h 1744805"/>
              <a:gd name="connsiteX1" fmla="*/ 513471 w 2240303"/>
              <a:gd name="connsiteY1" fmla="*/ 872608 h 1744805"/>
              <a:gd name="connsiteX2" fmla="*/ 1744394 w 2240303"/>
              <a:gd name="connsiteY2" fmla="*/ 689728 h 1744805"/>
              <a:gd name="connsiteX3" fmla="*/ 2180492 w 2240303"/>
              <a:gd name="connsiteY3" fmla="*/ 84818 h 1744805"/>
              <a:gd name="connsiteX4" fmla="*/ 2236763 w 2240303"/>
              <a:gd name="connsiteY4" fmla="*/ 7445 h 1744805"/>
              <a:gd name="connsiteX5" fmla="*/ 2229729 w 2240303"/>
              <a:gd name="connsiteY5" fmla="*/ 7445 h 174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0303" h="1744805">
                <a:moveTo>
                  <a:pt x="0" y="1744805"/>
                </a:moveTo>
                <a:cubicBezTo>
                  <a:pt x="111369" y="1396629"/>
                  <a:pt x="222739" y="1048454"/>
                  <a:pt x="513471" y="872608"/>
                </a:cubicBezTo>
                <a:cubicBezTo>
                  <a:pt x="804203" y="696762"/>
                  <a:pt x="1466557" y="821026"/>
                  <a:pt x="1744394" y="689728"/>
                </a:cubicBezTo>
                <a:cubicBezTo>
                  <a:pt x="2022231" y="558430"/>
                  <a:pt x="2098431" y="198532"/>
                  <a:pt x="2180492" y="84818"/>
                </a:cubicBezTo>
                <a:cubicBezTo>
                  <a:pt x="2262553" y="-28896"/>
                  <a:pt x="2228557" y="20340"/>
                  <a:pt x="2236763" y="7445"/>
                </a:cubicBezTo>
                <a:cubicBezTo>
                  <a:pt x="2244969" y="-5451"/>
                  <a:pt x="2237349" y="997"/>
                  <a:pt x="2229729" y="744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ADC53B-C510-4D4C-BB31-BC3AAEBE558D}"/>
              </a:ext>
            </a:extLst>
          </p:cNvPr>
          <p:cNvSpPr txBox="1"/>
          <p:nvPr/>
        </p:nvSpPr>
        <p:spPr>
          <a:xfrm>
            <a:off x="773723" y="1067017"/>
            <a:ext cx="768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FF0000"/>
                </a:solidFill>
                <a:effectLst/>
                <a:latin typeface="Oswald" panose="00000500000000000000" pitchFamily="2" charset="0"/>
              </a:rPr>
              <a:t>Monotonic Function </a:t>
            </a:r>
            <a:r>
              <a:rPr lang="en-US" sz="1800" b="0" i="0" dirty="0">
                <a:effectLst/>
                <a:latin typeface="Oswald" panose="00000500000000000000" pitchFamily="2" charset="0"/>
              </a:rPr>
              <a:t>meaning that it is always </a:t>
            </a:r>
            <a:r>
              <a:rPr lang="en-US" sz="1800" b="0" i="0" u="sng" dirty="0">
                <a:effectLst/>
                <a:latin typeface="Oswald" panose="00000500000000000000" pitchFamily="2" charset="0"/>
              </a:rPr>
              <a:t>non-decreasing</a:t>
            </a:r>
            <a:r>
              <a:rPr lang="en-US" sz="1800" b="0" i="0" dirty="0">
                <a:effectLst/>
                <a:latin typeface="Oswald" panose="00000500000000000000" pitchFamily="2" charset="0"/>
              </a:rPr>
              <a:t> or always </a:t>
            </a:r>
            <a:r>
              <a:rPr lang="en-US" sz="1800" b="0" i="0" u="sng" dirty="0">
                <a:effectLst/>
                <a:latin typeface="Oswald" panose="00000500000000000000" pitchFamily="2" charset="0"/>
              </a:rPr>
              <a:t>non-increasing</a:t>
            </a:r>
            <a:r>
              <a:rPr lang="en-US" sz="1800" b="0" i="0" dirty="0">
                <a:effectLst/>
                <a:latin typeface="Oswald" panose="00000500000000000000" pitchFamily="2" charset="0"/>
              </a:rPr>
              <a:t>.</a:t>
            </a:r>
            <a:endParaRPr lang="en-US" sz="1800" dirty="0">
              <a:latin typeface="Oswald" panose="00000500000000000000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15456C-81F2-4BB0-81FE-B79EF0FC5421}"/>
              </a:ext>
            </a:extLst>
          </p:cNvPr>
          <p:cNvSpPr/>
          <p:nvPr/>
        </p:nvSpPr>
        <p:spPr>
          <a:xfrm>
            <a:off x="5788856" y="2286000"/>
            <a:ext cx="1920239" cy="1167613"/>
          </a:xfrm>
          <a:custGeom>
            <a:avLst/>
            <a:gdLst>
              <a:gd name="connsiteX0" fmla="*/ 0 w 1981813"/>
              <a:gd name="connsiteY0" fmla="*/ 0 h 1063431"/>
              <a:gd name="connsiteX1" fmla="*/ 555674 w 1981813"/>
              <a:gd name="connsiteY1" fmla="*/ 513471 h 1063431"/>
              <a:gd name="connsiteX2" fmla="*/ 1181687 w 1981813"/>
              <a:gd name="connsiteY2" fmla="*/ 647114 h 1063431"/>
              <a:gd name="connsiteX3" fmla="*/ 1892105 w 1981813"/>
              <a:gd name="connsiteY3" fmla="*/ 1019908 h 1063431"/>
              <a:gd name="connsiteX4" fmla="*/ 1948376 w 1981813"/>
              <a:gd name="connsiteY4" fmla="*/ 1041009 h 106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813" h="1063431">
                <a:moveTo>
                  <a:pt x="0" y="0"/>
                </a:moveTo>
                <a:cubicBezTo>
                  <a:pt x="179363" y="202809"/>
                  <a:pt x="358726" y="405619"/>
                  <a:pt x="555674" y="513471"/>
                </a:cubicBezTo>
                <a:cubicBezTo>
                  <a:pt x="752622" y="621323"/>
                  <a:pt x="958948" y="562708"/>
                  <a:pt x="1181687" y="647114"/>
                </a:cubicBezTo>
                <a:cubicBezTo>
                  <a:pt x="1404426" y="731520"/>
                  <a:pt x="1764324" y="954259"/>
                  <a:pt x="1892105" y="1019908"/>
                </a:cubicBezTo>
                <a:cubicBezTo>
                  <a:pt x="2019886" y="1085557"/>
                  <a:pt x="1984131" y="1063283"/>
                  <a:pt x="1948376" y="104100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8F2DB1-6A1E-4CAC-AF11-4ED8BBC0D42B}"/>
              </a:ext>
            </a:extLst>
          </p:cNvPr>
          <p:cNvSpPr txBox="1"/>
          <p:nvPr/>
        </p:nvSpPr>
        <p:spPr>
          <a:xfrm>
            <a:off x="1308296" y="3876536"/>
            <a:ext cx="46142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Oswald" panose="00000500000000000000" pitchFamily="2" charset="0"/>
              </a:rPr>
              <a:t>non-decreasing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D5481A-29AA-44D1-B31E-79F8A3689638}"/>
              </a:ext>
            </a:extLst>
          </p:cNvPr>
          <p:cNvSpPr txBox="1"/>
          <p:nvPr/>
        </p:nvSpPr>
        <p:spPr>
          <a:xfrm>
            <a:off x="6006904" y="3876209"/>
            <a:ext cx="2447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Oswald" panose="00000500000000000000" pitchFamily="2" charset="0"/>
              </a:rPr>
              <a:t>non-increasing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3883700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1101</Words>
  <Application>Microsoft Office PowerPoint</Application>
  <PresentationFormat>On-screen Show (16:9)</PresentationFormat>
  <Paragraphs>387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Cambria Math</vt:lpstr>
      <vt:lpstr>Inconsolatazi4-Regular</vt:lpstr>
      <vt:lpstr>Arial</vt:lpstr>
      <vt:lpstr>Oswald</vt:lpstr>
      <vt:lpstr>Source Sans Pro</vt:lpstr>
      <vt:lpstr>CenturySchL-Bold</vt:lpstr>
      <vt:lpstr>Quince template</vt:lpstr>
      <vt:lpstr>Binary Search</vt:lpstr>
      <vt:lpstr>Motivation</vt:lpstr>
      <vt:lpstr>PowerPoint Presentation</vt:lpstr>
      <vt:lpstr>PowerPoint Presentation</vt:lpstr>
      <vt:lpstr>Abstract</vt:lpstr>
      <vt:lpstr>PowerPoint Presentation</vt:lpstr>
      <vt:lpstr>PowerPoint Presentation</vt:lpstr>
      <vt:lpstr>Binary Searching on Monotonic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Library Functions For Binary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Ahmed Tarek Fawzy Ibrahem</cp:lastModifiedBy>
  <cp:revision>69</cp:revision>
  <dcterms:modified xsi:type="dcterms:W3CDTF">2022-05-19T14:10:28Z</dcterms:modified>
</cp:coreProperties>
</file>