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9" r:id="rId3"/>
    <p:sldId id="306" r:id="rId4"/>
    <p:sldId id="307" r:id="rId5"/>
    <p:sldId id="260" r:id="rId6"/>
    <p:sldId id="261" r:id="rId7"/>
    <p:sldId id="309" r:id="rId8"/>
    <p:sldId id="262" r:id="rId9"/>
    <p:sldId id="308" r:id="rId10"/>
    <p:sldId id="265" r:id="rId11"/>
    <p:sldId id="264" r:id="rId12"/>
    <p:sldId id="304" r:id="rId13"/>
    <p:sldId id="311" r:id="rId14"/>
    <p:sldId id="310" r:id="rId1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D26D4B0-4ECA-4811-B669-B171449FB9FA}">
  <a:tblStyle styleId="{FD26D4B0-4ECA-4811-B669-B171449FB9F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1135" y="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marL="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marL="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marL="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Assigned to: Prajwal 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@todo add ASU symbol on top-right</a:t>
            </a:r>
            <a:endParaRPr sz="1800"/>
          </a:p>
        </p:txBody>
      </p:sp>
      <p:sp>
        <p:nvSpPr>
          <p:cNvPr id="87" name="Google Shape;87;p4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50ef463511_27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4" name="Google Shape;154;g50ef463511_27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  <p:sp>
        <p:nvSpPr>
          <p:cNvPr id="155" name="Google Shape;155;g50ef463511_27_0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50ef463511_21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g50ef463511_21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Prajwal: Spam and bot </a:t>
            </a:r>
            <a:endParaRPr sz="1800" b="0" i="0" u="none" strike="noStrike" cap="none"/>
          </a:p>
        </p:txBody>
      </p:sp>
      <p:sp>
        <p:nvSpPr>
          <p:cNvPr id="147" name="Google Shape;147;g50ef463511_21_14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50ef463511_21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g50ef463511_21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Prajwal: Spam and bot </a:t>
            </a:r>
            <a:endParaRPr sz="1800" b="0" i="0" u="none" strike="noStrike" cap="none"/>
          </a:p>
        </p:txBody>
      </p:sp>
      <p:sp>
        <p:nvSpPr>
          <p:cNvPr id="147" name="Google Shape;147;g50ef463511_21_14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266543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50ef463511_21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g50ef463511_21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Prajwal: Spam and bot </a:t>
            </a:r>
            <a:endParaRPr sz="1800" b="0" i="0" u="none" strike="noStrike" cap="none"/>
          </a:p>
        </p:txBody>
      </p:sp>
      <p:sp>
        <p:nvSpPr>
          <p:cNvPr id="147" name="Google Shape;147;g50ef463511_21_14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438129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50ef463511_21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g50ef463511_21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Prajwal: Spam and bot </a:t>
            </a:r>
            <a:endParaRPr sz="1800" b="0" i="0" u="none" strike="noStrike" cap="none"/>
          </a:p>
        </p:txBody>
      </p:sp>
      <p:sp>
        <p:nvSpPr>
          <p:cNvPr id="147" name="Google Shape;147;g50ef463511_21_14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086283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50ef463511_18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g50ef463511_18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  <p:sp>
        <p:nvSpPr>
          <p:cNvPr id="110" name="Google Shape;110;g50ef463511_18_16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50ef463511_18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g50ef463511_18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  <p:sp>
        <p:nvSpPr>
          <p:cNvPr id="110" name="Google Shape;110;g50ef463511_18_16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820076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50ef463511_18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g50ef463511_18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  <p:sp>
        <p:nvSpPr>
          <p:cNvPr id="110" name="Google Shape;110;g50ef463511_18_16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336235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50ef463511_18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g50ef463511_18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Prajwal: Spam and bot </a:t>
            </a:r>
            <a:endParaRPr sz="1800" b="0" i="0" u="none" strike="noStrike" cap="none"/>
          </a:p>
        </p:txBody>
      </p:sp>
      <p:sp>
        <p:nvSpPr>
          <p:cNvPr id="117" name="Google Shape;117;g50ef463511_18_22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50ef463511_4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" name="Google Shape;123;g50ef463511_4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Prajwal: Spam and bot </a:t>
            </a:r>
            <a:endParaRPr sz="1800" b="0" i="0" u="none" strike="noStrike" cap="none"/>
          </a:p>
        </p:txBody>
      </p:sp>
      <p:sp>
        <p:nvSpPr>
          <p:cNvPr id="124" name="Google Shape;124;g50ef463511_43_0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50ef463511_4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" name="Google Shape;123;g50ef463511_4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Prajwal: Spam and bot </a:t>
            </a:r>
            <a:endParaRPr sz="1800" b="0" i="0" u="none" strike="noStrike" cap="none"/>
          </a:p>
        </p:txBody>
      </p:sp>
      <p:sp>
        <p:nvSpPr>
          <p:cNvPr id="124" name="Google Shape;124;g50ef463511_43_0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252671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50ef463511_18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g50ef463511_18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Add a ‘why’ slide for bot detection: election, product placement, spam messages with some examples 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What is eugene? &gt; sambhav. Hey that’s part of my presentation. Eugene is the algorithm emulating a 13yr old which passed the Turing test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I will explain this while presenting 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31" name="Google Shape;131;g50ef463511_18_4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50ef463511_18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g50ef463511_18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Add a ‘why’ slide for bot detection: election, product placement, spam messages with some examples 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What is eugene? &gt; sambhav. Hey that’s part of my presentation. Eugene is the algorithm emulating a 13yr old which passed the Turing test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I will explain this while presenting 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31" name="Google Shape;131;g50ef463511_18_4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601307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marL="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marL="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9"/>
            <a:ext cx="4525962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1pPr>
            <a:lvl2pPr marL="914400" lvl="1" indent="-317500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/>
            </a:lvl2pPr>
            <a:lvl3pPr marL="1371600" lvl="2" indent="-3175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marL="1828800" lvl="3" indent="-3175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/>
            </a:lvl4pPr>
            <a:lvl5pPr marL="2286000" lvl="4" indent="-3175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marL="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marL="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1pPr>
            <a:lvl2pPr marL="914400" lvl="1" indent="-317500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/>
            </a:lvl2pPr>
            <a:lvl3pPr marL="1371600" lvl="2" indent="-3175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marL="1828800" lvl="3" indent="-3175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/>
            </a:lvl4pPr>
            <a:lvl5pPr marL="2286000" lvl="4" indent="-3175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marL="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marL="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marL="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1pPr>
            <a:lvl2pPr marL="457200" marR="0" lvl="1" indent="0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2pPr>
            <a:lvl3pPr marL="914400" marR="0" lvl="2" indent="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3pPr>
            <a:lvl4pPr marL="1371600" marR="0" lvl="3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4pPr>
            <a:lvl5pPr marL="1828800" marR="0" lvl="4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5pPr>
            <a:lvl6pPr marL="22860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/>
            </a:lvl6pPr>
            <a:lvl7pPr marL="27432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/>
            </a:lvl7pPr>
            <a:lvl8pPr marL="32004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/>
            </a:lvl8pPr>
            <a:lvl9pPr marL="36576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marL="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marL="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1pPr>
            <a:lvl2pPr marL="914400" lvl="1" indent="-317500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/>
            </a:lvl2pPr>
            <a:lvl3pPr marL="1371600" lvl="2" indent="-3175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marL="1828800" lvl="3" indent="-3175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/>
            </a:lvl4pPr>
            <a:lvl5pPr marL="2286000" lvl="4" indent="-3175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marL="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marL="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lvl="0" indent="-228600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marL="914400" lvl="1" indent="-228600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2pPr>
            <a:lvl3pPr marL="1371600" lvl="2" indent="-228600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3pPr>
            <a:lvl4pPr marL="1828800" lvl="3" indent="-228600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4pPr>
            <a:lvl5pPr marL="2286000" lvl="4" indent="-228600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5pPr>
            <a:lvl6pPr marL="2743200" lvl="5" indent="-228600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/>
            </a:lvl6pPr>
            <a:lvl7pPr marL="3200400" lvl="6" indent="-228600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/>
            </a:lvl7pPr>
            <a:lvl8pPr marL="3657600" lvl="7" indent="-228600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/>
            </a:lvl8pPr>
            <a:lvl9pPr marL="4114800" lvl="8" indent="-228600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marL="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marL="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40"/>
              </a:spcBef>
              <a:spcAft>
                <a:spcPts val="0"/>
              </a:spcAft>
              <a:buSzPts val="1400"/>
              <a:buChar char="•"/>
              <a:defRPr/>
            </a:lvl1pPr>
            <a:lvl2pPr marL="914400" lvl="1" indent="-317500" rtl="0">
              <a:spcBef>
                <a:spcPts val="560"/>
              </a:spcBef>
              <a:spcAft>
                <a:spcPts val="0"/>
              </a:spcAft>
              <a:buSzPts val="1400"/>
              <a:buChar char="–"/>
              <a:defRPr/>
            </a:lvl2pPr>
            <a:lvl3pPr marL="1371600" lvl="2" indent="-317500" rtl="0">
              <a:spcBef>
                <a:spcPts val="480"/>
              </a:spcBef>
              <a:spcAft>
                <a:spcPts val="0"/>
              </a:spcAft>
              <a:buSzPts val="1400"/>
              <a:buChar char="•"/>
              <a:defRPr/>
            </a:lvl3pPr>
            <a:lvl4pPr marL="1828800" lvl="3" indent="-317500" rtl="0">
              <a:spcBef>
                <a:spcPts val="400"/>
              </a:spcBef>
              <a:spcAft>
                <a:spcPts val="0"/>
              </a:spcAft>
              <a:buSzPts val="1400"/>
              <a:buChar char="–"/>
              <a:defRPr/>
            </a:lvl4pPr>
            <a:lvl5pPr marL="2286000" lvl="4" indent="-3175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40"/>
              </a:spcBef>
              <a:spcAft>
                <a:spcPts val="0"/>
              </a:spcAft>
              <a:buSzPts val="1400"/>
              <a:buChar char="•"/>
              <a:defRPr/>
            </a:lvl1pPr>
            <a:lvl2pPr marL="914400" lvl="1" indent="-317500" rtl="0">
              <a:spcBef>
                <a:spcPts val="560"/>
              </a:spcBef>
              <a:spcAft>
                <a:spcPts val="0"/>
              </a:spcAft>
              <a:buSzPts val="1400"/>
              <a:buChar char="–"/>
              <a:defRPr/>
            </a:lvl2pPr>
            <a:lvl3pPr marL="1371600" lvl="2" indent="-317500" rtl="0">
              <a:spcBef>
                <a:spcPts val="480"/>
              </a:spcBef>
              <a:spcAft>
                <a:spcPts val="0"/>
              </a:spcAft>
              <a:buSzPts val="1400"/>
              <a:buChar char="•"/>
              <a:defRPr/>
            </a:lvl3pPr>
            <a:lvl4pPr marL="1828800" lvl="3" indent="-317500" rtl="0">
              <a:spcBef>
                <a:spcPts val="400"/>
              </a:spcBef>
              <a:spcAft>
                <a:spcPts val="0"/>
              </a:spcAft>
              <a:buSzPts val="1400"/>
              <a:buChar char="–"/>
              <a:defRPr/>
            </a:lvl4pPr>
            <a:lvl5pPr marL="2286000" lvl="4" indent="-3175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marL="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marL="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lvl="0" indent="-228600" rtl="0">
              <a:spcBef>
                <a:spcPts val="640"/>
              </a:spcBef>
              <a:spcAft>
                <a:spcPts val="0"/>
              </a:spcAft>
              <a:buSzPts val="1400"/>
              <a:buFont typeface="Calibri"/>
              <a:buNone/>
              <a:defRPr/>
            </a:lvl1pPr>
            <a:lvl2pPr marL="914400" lvl="1" indent="-228600" rtl="0">
              <a:spcBef>
                <a:spcPts val="560"/>
              </a:spcBef>
              <a:spcAft>
                <a:spcPts val="0"/>
              </a:spcAft>
              <a:buSzPts val="1400"/>
              <a:buFont typeface="Calibri"/>
              <a:buNone/>
              <a:defRPr/>
            </a:lvl2pPr>
            <a:lvl3pPr marL="1371600" lvl="2" indent="-228600" rtl="0">
              <a:spcBef>
                <a:spcPts val="480"/>
              </a:spcBef>
              <a:spcAft>
                <a:spcPts val="0"/>
              </a:spcAft>
              <a:buSzPts val="1400"/>
              <a:buFont typeface="Calibri"/>
              <a:buNone/>
              <a:defRPr/>
            </a:lvl3pPr>
            <a:lvl4pPr marL="1828800" lvl="3" indent="-228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4pPr>
            <a:lvl5pPr marL="2286000" lvl="4" indent="-228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5pPr>
            <a:lvl6pPr marL="2743200" lvl="5" indent="-228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40"/>
              </a:spcBef>
              <a:spcAft>
                <a:spcPts val="0"/>
              </a:spcAft>
              <a:buSzPts val="1400"/>
              <a:buChar char="•"/>
              <a:defRPr/>
            </a:lvl1pPr>
            <a:lvl2pPr marL="914400" lvl="1" indent="-317500" rtl="0">
              <a:spcBef>
                <a:spcPts val="560"/>
              </a:spcBef>
              <a:spcAft>
                <a:spcPts val="0"/>
              </a:spcAft>
              <a:buSzPts val="1400"/>
              <a:buChar char="–"/>
              <a:defRPr/>
            </a:lvl2pPr>
            <a:lvl3pPr marL="1371600" lvl="2" indent="-317500" rtl="0">
              <a:spcBef>
                <a:spcPts val="480"/>
              </a:spcBef>
              <a:spcAft>
                <a:spcPts val="0"/>
              </a:spcAft>
              <a:buSzPts val="1400"/>
              <a:buChar char="•"/>
              <a:defRPr/>
            </a:lvl3pPr>
            <a:lvl4pPr marL="1828800" lvl="3" indent="-317500" rtl="0">
              <a:spcBef>
                <a:spcPts val="400"/>
              </a:spcBef>
              <a:spcAft>
                <a:spcPts val="0"/>
              </a:spcAft>
              <a:buSzPts val="1400"/>
              <a:buChar char="–"/>
              <a:defRPr/>
            </a:lvl4pPr>
            <a:lvl5pPr marL="2286000" lvl="4" indent="-3175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lvl="0" indent="-228600" rtl="0">
              <a:spcBef>
                <a:spcPts val="640"/>
              </a:spcBef>
              <a:spcAft>
                <a:spcPts val="0"/>
              </a:spcAft>
              <a:buSzPts val="1400"/>
              <a:buFont typeface="Calibri"/>
              <a:buNone/>
              <a:defRPr/>
            </a:lvl1pPr>
            <a:lvl2pPr marL="914400" lvl="1" indent="-228600" rtl="0">
              <a:spcBef>
                <a:spcPts val="560"/>
              </a:spcBef>
              <a:spcAft>
                <a:spcPts val="0"/>
              </a:spcAft>
              <a:buSzPts val="1400"/>
              <a:buFont typeface="Calibri"/>
              <a:buNone/>
              <a:defRPr/>
            </a:lvl2pPr>
            <a:lvl3pPr marL="1371600" lvl="2" indent="-228600" rtl="0">
              <a:spcBef>
                <a:spcPts val="480"/>
              </a:spcBef>
              <a:spcAft>
                <a:spcPts val="0"/>
              </a:spcAft>
              <a:buSzPts val="1400"/>
              <a:buFont typeface="Calibri"/>
              <a:buNone/>
              <a:defRPr/>
            </a:lvl3pPr>
            <a:lvl4pPr marL="1828800" lvl="3" indent="-228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4pPr>
            <a:lvl5pPr marL="2286000" lvl="4" indent="-228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5pPr>
            <a:lvl6pPr marL="2743200" lvl="5" indent="-228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40"/>
              </a:spcBef>
              <a:spcAft>
                <a:spcPts val="0"/>
              </a:spcAft>
              <a:buSzPts val="1400"/>
              <a:buChar char="•"/>
              <a:defRPr/>
            </a:lvl1pPr>
            <a:lvl2pPr marL="914400" lvl="1" indent="-317500" rtl="0">
              <a:spcBef>
                <a:spcPts val="560"/>
              </a:spcBef>
              <a:spcAft>
                <a:spcPts val="0"/>
              </a:spcAft>
              <a:buSzPts val="1400"/>
              <a:buChar char="–"/>
              <a:defRPr/>
            </a:lvl2pPr>
            <a:lvl3pPr marL="1371600" lvl="2" indent="-317500" rtl="0">
              <a:spcBef>
                <a:spcPts val="480"/>
              </a:spcBef>
              <a:spcAft>
                <a:spcPts val="0"/>
              </a:spcAft>
              <a:buSzPts val="1400"/>
              <a:buChar char="•"/>
              <a:defRPr/>
            </a:lvl3pPr>
            <a:lvl4pPr marL="1828800" lvl="3" indent="-317500" rtl="0">
              <a:spcBef>
                <a:spcPts val="400"/>
              </a:spcBef>
              <a:spcAft>
                <a:spcPts val="0"/>
              </a:spcAft>
              <a:buSzPts val="1400"/>
              <a:buChar char="–"/>
              <a:defRPr/>
            </a:lvl4pPr>
            <a:lvl5pPr marL="2286000" lvl="4" indent="-3175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marL="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marL="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marL="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marL="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40"/>
              </a:spcBef>
              <a:spcAft>
                <a:spcPts val="0"/>
              </a:spcAft>
              <a:buSzPts val="1400"/>
              <a:buChar char="•"/>
              <a:defRPr/>
            </a:lvl1pPr>
            <a:lvl2pPr marL="914400" lvl="1" indent="-317500" rtl="0">
              <a:spcBef>
                <a:spcPts val="560"/>
              </a:spcBef>
              <a:spcAft>
                <a:spcPts val="0"/>
              </a:spcAft>
              <a:buSzPts val="1400"/>
              <a:buChar char="–"/>
              <a:defRPr/>
            </a:lvl2pPr>
            <a:lvl3pPr marL="1371600" lvl="2" indent="-317500" rtl="0">
              <a:spcBef>
                <a:spcPts val="480"/>
              </a:spcBef>
              <a:spcAft>
                <a:spcPts val="0"/>
              </a:spcAft>
              <a:buSzPts val="1400"/>
              <a:buChar char="•"/>
              <a:defRPr/>
            </a:lvl3pPr>
            <a:lvl4pPr marL="1828800" lvl="3" indent="-317500" rtl="0">
              <a:spcBef>
                <a:spcPts val="400"/>
              </a:spcBef>
              <a:spcAft>
                <a:spcPts val="0"/>
              </a:spcAft>
              <a:buSzPts val="1400"/>
              <a:buChar char="–"/>
              <a:defRPr/>
            </a:lvl4pPr>
            <a:lvl5pPr marL="2286000" lvl="4" indent="-3175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28600" rtl="0">
              <a:spcBef>
                <a:spcPts val="640"/>
              </a:spcBef>
              <a:spcAft>
                <a:spcPts val="0"/>
              </a:spcAft>
              <a:buSzPts val="1400"/>
              <a:buFont typeface="Calibri"/>
              <a:buNone/>
              <a:defRPr/>
            </a:lvl1pPr>
            <a:lvl2pPr marL="914400" lvl="1" indent="-228600" rtl="0">
              <a:spcBef>
                <a:spcPts val="560"/>
              </a:spcBef>
              <a:spcAft>
                <a:spcPts val="0"/>
              </a:spcAft>
              <a:buSzPts val="1400"/>
              <a:buFont typeface="Calibri"/>
              <a:buNone/>
              <a:defRPr/>
            </a:lvl2pPr>
            <a:lvl3pPr marL="1371600" lvl="2" indent="-228600" rtl="0">
              <a:spcBef>
                <a:spcPts val="480"/>
              </a:spcBef>
              <a:spcAft>
                <a:spcPts val="0"/>
              </a:spcAft>
              <a:buSzPts val="1400"/>
              <a:buFont typeface="Calibri"/>
              <a:buNone/>
              <a:defRPr/>
            </a:lvl3pPr>
            <a:lvl4pPr marL="1828800" lvl="3" indent="-228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4pPr>
            <a:lvl5pPr marL="2286000" lvl="4" indent="-228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5pPr>
            <a:lvl6pPr marL="2743200" lvl="5" indent="-228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marL="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marL="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28600" rtl="0">
              <a:spcBef>
                <a:spcPts val="640"/>
              </a:spcBef>
              <a:spcAft>
                <a:spcPts val="0"/>
              </a:spcAft>
              <a:buSzPts val="1400"/>
              <a:buFont typeface="Calibri"/>
              <a:buNone/>
              <a:defRPr/>
            </a:lvl1pPr>
            <a:lvl2pPr marL="914400" lvl="1" indent="-228600" rtl="0">
              <a:spcBef>
                <a:spcPts val="560"/>
              </a:spcBef>
              <a:spcAft>
                <a:spcPts val="0"/>
              </a:spcAft>
              <a:buSzPts val="1400"/>
              <a:buFont typeface="Calibri"/>
              <a:buNone/>
              <a:defRPr/>
            </a:lvl2pPr>
            <a:lvl3pPr marL="1371600" lvl="2" indent="-228600" rtl="0">
              <a:spcBef>
                <a:spcPts val="480"/>
              </a:spcBef>
              <a:spcAft>
                <a:spcPts val="0"/>
              </a:spcAft>
              <a:buSzPts val="1400"/>
              <a:buFont typeface="Calibri"/>
              <a:buNone/>
              <a:defRPr/>
            </a:lvl3pPr>
            <a:lvl4pPr marL="1828800" lvl="3" indent="-228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4pPr>
            <a:lvl5pPr marL="2286000" lvl="4" indent="-228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5pPr>
            <a:lvl6pPr marL="2743200" lvl="5" indent="-228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marL="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marL="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marL="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75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1pPr>
            <a:lvl2pPr marL="914400" marR="0" lvl="1" indent="-3175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/>
            </a:lvl2pPr>
            <a:lvl3pPr marL="1371600" marR="0" lvl="2" indent="-317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marL="1828800" marR="0" lvl="3" indent="-317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/>
            </a:lvl4pPr>
            <a:lvl5pPr marL="2286000" marR="0" lvl="4" indent="-317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/>
            </a:lvl5pPr>
            <a:lvl6pPr marL="2743200" marR="0" lvl="5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marR="0" lvl="6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marR="0" lvl="7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marR="0" lvl="8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marL="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marL="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*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push dir="r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/>
          <p:nvPr/>
        </p:nvSpPr>
        <p:spPr>
          <a:xfrm>
            <a:off x="1671716" y="1384253"/>
            <a:ext cx="5737430" cy="17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3600" b="1" dirty="0">
                <a:solidFill>
                  <a:schemeClr val="dk1"/>
                </a:solidFill>
              </a:rPr>
              <a:t>Comparative Analysis of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3600" b="1" dirty="0">
                <a:solidFill>
                  <a:schemeClr val="dk1"/>
                </a:solidFill>
              </a:rPr>
              <a:t>Sarcasm Detection in Reddit Comments</a:t>
            </a:r>
            <a:endParaRPr sz="3600" b="1" dirty="0">
              <a:solidFill>
                <a:schemeClr val="dk1"/>
              </a:solidFill>
            </a:endParaRPr>
          </a:p>
        </p:txBody>
      </p:sp>
      <p:sp>
        <p:nvSpPr>
          <p:cNvPr id="90" name="Google Shape;90;p13"/>
          <p:cNvSpPr txBox="1"/>
          <p:nvPr/>
        </p:nvSpPr>
        <p:spPr>
          <a:xfrm>
            <a:off x="2148840" y="113400"/>
            <a:ext cx="4663440" cy="508006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310"/>
              </a:buClr>
              <a:buFont typeface="Arial"/>
              <a:buNone/>
            </a:pPr>
            <a:r>
              <a:rPr lang="en-US" sz="1600" b="1" dirty="0">
                <a:solidFill>
                  <a:srgbClr val="FFB310"/>
                </a:solidFill>
              </a:rPr>
              <a:t>CSE 575: Statistical Machine Learning</a:t>
            </a:r>
            <a:endParaRPr dirty="0"/>
          </a:p>
        </p:txBody>
      </p:sp>
      <p:sp>
        <p:nvSpPr>
          <p:cNvPr id="91" name="Google Shape;91;p13"/>
          <p:cNvSpPr txBox="1"/>
          <p:nvPr/>
        </p:nvSpPr>
        <p:spPr>
          <a:xfrm>
            <a:off x="0" y="3906000"/>
            <a:ext cx="9144000" cy="2838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310"/>
              </a:buClr>
              <a:buFont typeface="Arial"/>
              <a:buNone/>
            </a:pPr>
            <a:endParaRPr sz="1600" b="1" dirty="0">
              <a:solidFill>
                <a:srgbClr val="FFB310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310"/>
              </a:buClr>
              <a:buFont typeface="Arial"/>
              <a:buNone/>
            </a:pPr>
            <a:r>
              <a:rPr lang="en-US" sz="1800" b="1" dirty="0">
                <a:solidFill>
                  <a:srgbClr val="FFB310"/>
                </a:solidFill>
              </a:rPr>
              <a:t>Team: </a:t>
            </a:r>
            <a:endParaRPr sz="1800" b="1" dirty="0">
              <a:solidFill>
                <a:srgbClr val="FFB310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600" b="1" dirty="0">
              <a:solidFill>
                <a:srgbClr val="FFB310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 dirty="0">
                <a:solidFill>
                  <a:srgbClr val="FFB310"/>
                </a:solidFill>
              </a:rPr>
              <a:t>Kovidnath Reddy Pyla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 dirty="0">
                <a:solidFill>
                  <a:srgbClr val="FFB310"/>
                </a:solidFill>
              </a:rPr>
              <a:t> </a:t>
            </a:r>
            <a:r>
              <a:rPr lang="en-US" sz="1800" b="1" dirty="0" err="1">
                <a:solidFill>
                  <a:srgbClr val="FFB310"/>
                </a:solidFill>
              </a:rPr>
              <a:t>Tharun</a:t>
            </a:r>
            <a:r>
              <a:rPr lang="en-US" sz="1800" b="1" dirty="0">
                <a:solidFill>
                  <a:srgbClr val="FFB310"/>
                </a:solidFill>
              </a:rPr>
              <a:t> Kumar </a:t>
            </a:r>
            <a:r>
              <a:rPr lang="en-US" sz="1800" b="1" dirty="0" err="1">
                <a:solidFill>
                  <a:srgbClr val="FFB310"/>
                </a:solidFill>
              </a:rPr>
              <a:t>Veeralam</a:t>
            </a:r>
            <a:r>
              <a:rPr lang="en-US" sz="1800" b="1" dirty="0">
                <a:solidFill>
                  <a:srgbClr val="FFB310"/>
                </a:solidFill>
              </a:rPr>
              <a:t> Sreedhar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 dirty="0" err="1">
                <a:solidFill>
                  <a:srgbClr val="FFB310"/>
                </a:solidFill>
              </a:rPr>
              <a:t>Sambhav</a:t>
            </a:r>
            <a:r>
              <a:rPr lang="en-US" sz="1800" b="1" dirty="0">
                <a:solidFill>
                  <a:srgbClr val="FFB310"/>
                </a:solidFill>
              </a:rPr>
              <a:t> Jain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 dirty="0">
                <a:solidFill>
                  <a:srgbClr val="FFB310"/>
                </a:solidFill>
              </a:rPr>
              <a:t>Anh Nguyen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 dirty="0">
                <a:solidFill>
                  <a:srgbClr val="FFB310"/>
                </a:solidFill>
              </a:rPr>
              <a:t>Vishal Tyagi</a:t>
            </a:r>
            <a:endParaRPr sz="1800" b="1" dirty="0">
              <a:solidFill>
                <a:srgbClr val="FFB310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310"/>
              </a:buClr>
              <a:buFont typeface="Arial"/>
              <a:buNone/>
            </a:pPr>
            <a:endParaRPr sz="1600" b="1" dirty="0">
              <a:solidFill>
                <a:srgbClr val="FFB310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310"/>
              </a:buClr>
              <a:buFont typeface="Arial"/>
              <a:buNone/>
            </a:pPr>
            <a:endParaRPr sz="1600" b="1" dirty="0">
              <a:solidFill>
                <a:srgbClr val="FFB310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310"/>
              </a:buClr>
              <a:buFont typeface="Arial"/>
              <a:buNone/>
            </a:pPr>
            <a:endParaRPr sz="1600" b="1" dirty="0">
              <a:solidFill>
                <a:srgbClr val="FFB310"/>
              </a:solidFill>
            </a:endParaRPr>
          </a:p>
        </p:txBody>
      </p:sp>
      <p:pic>
        <p:nvPicPr>
          <p:cNvPr id="92" name="Google Shape;9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50608" y="87760"/>
            <a:ext cx="1899447" cy="1192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B31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22"/>
          <p:cNvSpPr txBox="1"/>
          <p:nvPr/>
        </p:nvSpPr>
        <p:spPr>
          <a:xfrm>
            <a:off x="203725" y="999900"/>
            <a:ext cx="8119200" cy="485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159" name="Google Shape;159;p22"/>
          <p:cNvSpPr/>
          <p:nvPr/>
        </p:nvSpPr>
        <p:spPr>
          <a:xfrm>
            <a:off x="265975" y="72975"/>
            <a:ext cx="8467994" cy="12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-US" sz="6500" b="1" dirty="0">
                <a:solidFill>
                  <a:schemeClr val="tx1"/>
                </a:solidFill>
              </a:rPr>
              <a:t>Accuracies</a:t>
            </a:r>
            <a:endParaRPr sz="6500" b="1" dirty="0">
              <a:solidFill>
                <a:schemeClr val="tx1"/>
              </a:solidFill>
            </a:endParaRPr>
          </a:p>
        </p:txBody>
      </p:sp>
      <p:sp>
        <p:nvSpPr>
          <p:cNvPr id="163" name="Google Shape;163;p22"/>
          <p:cNvSpPr txBox="1"/>
          <p:nvPr/>
        </p:nvSpPr>
        <p:spPr>
          <a:xfrm>
            <a:off x="90163" y="5744800"/>
            <a:ext cx="2886600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		</a:t>
            </a:r>
            <a:endParaRPr sz="2400" dirty="0"/>
          </a:p>
        </p:txBody>
      </p:sp>
      <p:sp>
        <p:nvSpPr>
          <p:cNvPr id="164" name="Google Shape;164;p22"/>
          <p:cNvSpPr txBox="1"/>
          <p:nvPr/>
        </p:nvSpPr>
        <p:spPr>
          <a:xfrm>
            <a:off x="3160188" y="5744800"/>
            <a:ext cx="2886600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65" name="Google Shape;165;p22"/>
          <p:cNvSpPr txBox="1"/>
          <p:nvPr/>
        </p:nvSpPr>
        <p:spPr>
          <a:xfrm>
            <a:off x="6230213" y="5744800"/>
            <a:ext cx="2886600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3C70C5F-D489-4D68-9BA5-0F0C23A8C7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060" y="1558360"/>
            <a:ext cx="2618703" cy="196402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36905CC-9336-4D99-A083-53B469837E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1764" y="1523044"/>
            <a:ext cx="2636290" cy="197721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BF0C940-1252-4484-BFC1-A366914536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2001" y="1522789"/>
            <a:ext cx="2636290" cy="197721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1D5C529-5C8A-48B3-BFCA-524F3EE9996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51586" y="4002236"/>
            <a:ext cx="2579533" cy="193465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A495E5A-1D94-4590-B51A-55EFA72EFFE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82266" y="3963724"/>
            <a:ext cx="2630883" cy="19731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B31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Google Shape;150;p21"/>
              <p:cNvSpPr txBox="1"/>
              <p:nvPr/>
            </p:nvSpPr>
            <p:spPr>
              <a:xfrm>
                <a:off x="203725" y="1054764"/>
                <a:ext cx="8736550" cy="4858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sz="2400" b="1" dirty="0"/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𝑃𝑟𝑒𝑐𝑖𝑠𝑖𝑜𝑛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𝑇𝑟𝑢𝑒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𝑃𝑜𝑠𝑖𝑡𝑖𝑣𝑒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𝑇𝑟𝑢𝑒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𝑃𝑜𝑠𝑖𝑡𝑖𝑣𝑒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𝐹𝑎𝑙𝑠𝑒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𝑃𝑜𝑠𝑖𝑡𝑖𝑣𝑒</m:t>
                          </m:r>
                        </m:den>
                      </m:f>
                    </m:oMath>
                  </m:oMathPara>
                </a14:m>
                <a:endParaRPr lang="en-US" sz="24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1" dirty="0"/>
              </a:p>
              <a:p>
                <a:pPr marL="45720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sz="2400" b="1" dirty="0"/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𝑅𝑒𝑐𝑎𝑙𝑙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𝑇𝑟𝑢𝑒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𝑃𝑜𝑠𝑖𝑡𝑖𝑣𝑒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𝑇𝑟𝑢𝑒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𝑃𝑜𝑠𝑖𝑡𝑖𝑣𝑒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𝐹𝑎𝑙𝑠𝑒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𝑁𝑒𝑔𝑎𝑡𝑖𝑣𝑒𝑠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n-US" sz="24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1" dirty="0"/>
              </a:p>
            </p:txBody>
          </p:sp>
        </mc:Choice>
        <mc:Fallback xmlns="">
          <p:sp>
            <p:nvSpPr>
              <p:cNvPr id="150" name="Google Shape;150;p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725" y="1054764"/>
                <a:ext cx="8736550" cy="48582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1" name="Google Shape;151;p21"/>
          <p:cNvSpPr/>
          <p:nvPr/>
        </p:nvSpPr>
        <p:spPr>
          <a:xfrm>
            <a:off x="265974" y="72975"/>
            <a:ext cx="8674301" cy="12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-US" sz="4500" b="1" dirty="0">
                <a:solidFill>
                  <a:schemeClr val="tx1"/>
                </a:solidFill>
              </a:rPr>
              <a:t>Metrics</a:t>
            </a:r>
            <a:endParaRPr sz="45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1"/>
          <p:cNvSpPr/>
          <p:nvPr/>
        </p:nvSpPr>
        <p:spPr>
          <a:xfrm>
            <a:off x="0" y="9144"/>
            <a:ext cx="9144000" cy="6858000"/>
          </a:xfrm>
          <a:prstGeom prst="rect">
            <a:avLst/>
          </a:prstGeom>
          <a:solidFill>
            <a:srgbClr val="FFB31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21"/>
          <p:cNvSpPr/>
          <p:nvPr/>
        </p:nvSpPr>
        <p:spPr>
          <a:xfrm>
            <a:off x="265974" y="72975"/>
            <a:ext cx="8674301" cy="12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-US" sz="6500" b="1" dirty="0">
                <a:solidFill>
                  <a:schemeClr val="tx1"/>
                </a:solidFill>
              </a:rPr>
              <a:t>Results</a:t>
            </a:r>
            <a:endParaRPr sz="6500" b="1" dirty="0">
              <a:solidFill>
                <a:schemeClr val="tx1"/>
              </a:solidFill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26E5EFE-5C9C-4F96-A206-C7F4661113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2847360"/>
              </p:ext>
            </p:extLst>
          </p:nvPr>
        </p:nvGraphicFramePr>
        <p:xfrm>
          <a:off x="1521596" y="1372950"/>
          <a:ext cx="6163056" cy="5131608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2054352">
                  <a:extLst>
                    <a:ext uri="{9D8B030D-6E8A-4147-A177-3AD203B41FA5}">
                      <a16:colId xmlns:a16="http://schemas.microsoft.com/office/drawing/2014/main" val="2090836238"/>
                    </a:ext>
                  </a:extLst>
                </a:gridCol>
                <a:gridCol w="2054352">
                  <a:extLst>
                    <a:ext uri="{9D8B030D-6E8A-4147-A177-3AD203B41FA5}">
                      <a16:colId xmlns:a16="http://schemas.microsoft.com/office/drawing/2014/main" val="1124700024"/>
                    </a:ext>
                  </a:extLst>
                </a:gridCol>
                <a:gridCol w="2054352">
                  <a:extLst>
                    <a:ext uri="{9D8B030D-6E8A-4147-A177-3AD203B41FA5}">
                      <a16:colId xmlns:a16="http://schemas.microsoft.com/office/drawing/2014/main" val="4021993137"/>
                    </a:ext>
                  </a:extLst>
                </a:gridCol>
              </a:tblGrid>
              <a:tr h="85526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Glove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Word2Vec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4984397"/>
                  </a:ext>
                </a:extLst>
              </a:tr>
              <a:tr h="85526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LSTM Attention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0.598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0.618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6846518"/>
                  </a:ext>
                </a:extLst>
              </a:tr>
              <a:tr h="85526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Bi LSTM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0.595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0.614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4428184"/>
                  </a:ext>
                </a:extLst>
              </a:tr>
              <a:tr h="85526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LSTM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0.584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0.607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1130175"/>
                  </a:ext>
                </a:extLst>
              </a:tr>
              <a:tr h="85526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/>
                        <a:t>0.506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/>
                        <a:t>0.548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6163217"/>
                  </a:ext>
                </a:extLst>
              </a:tr>
              <a:tr h="85526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0.517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0.541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14131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23099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B31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21"/>
          <p:cNvSpPr/>
          <p:nvPr/>
        </p:nvSpPr>
        <p:spPr>
          <a:xfrm>
            <a:off x="265974" y="72975"/>
            <a:ext cx="8674301" cy="12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-US" sz="6500" b="1" dirty="0">
                <a:solidFill>
                  <a:schemeClr val="tx1"/>
                </a:solidFill>
              </a:rPr>
              <a:t>Results</a:t>
            </a:r>
            <a:endParaRPr sz="6500" b="1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BA41B2-75E7-4F80-970F-56422628FA3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02" r="4499"/>
          <a:stretch/>
        </p:blipFill>
        <p:spPr>
          <a:xfrm>
            <a:off x="402843" y="2112264"/>
            <a:ext cx="3794590" cy="315877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4440032-8FFF-44F0-9588-57710C41764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247" r="6222"/>
          <a:stretch/>
        </p:blipFill>
        <p:spPr>
          <a:xfrm>
            <a:off x="4572000" y="2112264"/>
            <a:ext cx="4407312" cy="3158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8544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B31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21"/>
          <p:cNvSpPr/>
          <p:nvPr/>
        </p:nvSpPr>
        <p:spPr>
          <a:xfrm>
            <a:off x="265975" y="2249425"/>
            <a:ext cx="8539698" cy="1335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-US" sz="4500" b="1" dirty="0">
                <a:solidFill>
                  <a:schemeClr val="accent2">
                    <a:lumMod val="75000"/>
                  </a:schemeClr>
                </a:solidFill>
              </a:rPr>
              <a:t>Thank You!</a:t>
            </a:r>
            <a:endParaRPr sz="45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1769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B31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BAED94E-57F9-4BA5-B72D-8671DD63F7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9656" y="676656"/>
            <a:ext cx="5504688" cy="550468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B31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6"/>
          <p:cNvSpPr/>
          <p:nvPr/>
        </p:nvSpPr>
        <p:spPr>
          <a:xfrm>
            <a:off x="678250" y="659525"/>
            <a:ext cx="7856700" cy="59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-US" sz="4800" b="1" dirty="0">
                <a:solidFill>
                  <a:schemeClr val="accent2"/>
                </a:solidFill>
              </a:rPr>
              <a:t>Context in Sarcasm</a:t>
            </a:r>
            <a:endParaRPr lang="en-US" sz="4800" b="1" dirty="0">
              <a:solidFill>
                <a:schemeClr val="lt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endParaRPr sz="4800" b="1" dirty="0">
              <a:solidFill>
                <a:schemeClr val="lt1"/>
              </a:solidFill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</a:pPr>
            <a:r>
              <a:rPr lang="en-US" sz="2400" b="1" dirty="0">
                <a:solidFill>
                  <a:schemeClr val="lt1"/>
                </a:solidFill>
              </a:rPr>
              <a:t>Sarcasm is a conversational tool which uses irony to imply the exact opposite of the literal meaning of the sentence.</a:t>
            </a:r>
            <a:endParaRPr sz="2400" b="1" dirty="0">
              <a:solidFill>
                <a:schemeClr val="lt1"/>
              </a:solidFill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</a:pPr>
            <a:endParaRPr lang="en-US" sz="2400" b="1" dirty="0">
              <a:solidFill>
                <a:schemeClr val="lt1"/>
              </a:solidFill>
            </a:endParaRPr>
          </a:p>
          <a:p>
            <a:pPr marL="457200" lvl="0" indent="-381000">
              <a:buClr>
                <a:schemeClr val="lt1"/>
              </a:buClr>
              <a:buSzPts val="2400"/>
              <a:buChar char="●"/>
            </a:pPr>
            <a:r>
              <a:rPr lang="en-US" sz="2400" b="1" dirty="0">
                <a:solidFill>
                  <a:schemeClr val="accent2"/>
                </a:solidFill>
              </a:rPr>
              <a:t>For example:</a:t>
            </a:r>
            <a:endParaRPr sz="2400" b="1" dirty="0">
              <a:solidFill>
                <a:schemeClr val="lt1"/>
              </a:solidFill>
            </a:endParaRPr>
          </a:p>
          <a:p>
            <a:pPr marL="457200" lvl="1" indent="-381000">
              <a:buClr>
                <a:schemeClr val="lt1"/>
              </a:buClr>
              <a:buSzPts val="2400"/>
              <a:buChar char="●"/>
            </a:pPr>
            <a:endParaRPr lang="en-US" sz="2400" b="1" dirty="0">
              <a:solidFill>
                <a:schemeClr val="lt1"/>
              </a:solidFill>
            </a:endParaRPr>
          </a:p>
          <a:p>
            <a:pPr marL="457200" lvl="1" indent="-381000">
              <a:buClr>
                <a:schemeClr val="lt1"/>
              </a:buClr>
              <a:buSzPts val="2400"/>
              <a:buFont typeface="Arial"/>
              <a:buChar char="●"/>
            </a:pPr>
            <a:r>
              <a:rPr lang="en-US" sz="2400" b="1" dirty="0">
                <a:solidFill>
                  <a:schemeClr val="accent2"/>
                </a:solidFill>
              </a:rPr>
              <a:t>Context: …</a:t>
            </a:r>
            <a:endParaRPr lang="en-US" sz="2400" b="1" dirty="0">
              <a:solidFill>
                <a:schemeClr val="lt1"/>
              </a:solidFill>
            </a:endParaRPr>
          </a:p>
          <a:p>
            <a:pPr marL="76200" lvl="1">
              <a:buClr>
                <a:schemeClr val="lt1"/>
              </a:buClr>
              <a:buSzPts val="2400"/>
            </a:pPr>
            <a:endParaRPr lang="en-US" sz="2400" b="1" dirty="0">
              <a:solidFill>
                <a:schemeClr val="lt1"/>
              </a:solidFill>
            </a:endParaRPr>
          </a:p>
          <a:p>
            <a:pPr marL="76200" lvl="1">
              <a:buClr>
                <a:schemeClr val="lt1"/>
              </a:buClr>
              <a:buSzPts val="2400"/>
            </a:pPr>
            <a:endParaRPr lang="en-US" sz="2400" b="1" dirty="0">
              <a:solidFill>
                <a:schemeClr val="lt1"/>
              </a:solidFill>
            </a:endParaRPr>
          </a:p>
          <a:p>
            <a:pPr marL="457200" lvl="1" indent="-381000">
              <a:buClr>
                <a:schemeClr val="lt1"/>
              </a:buClr>
              <a:buSzPts val="2400"/>
              <a:buChar char="●"/>
            </a:pPr>
            <a:r>
              <a:rPr lang="en-US" sz="2400" b="1" dirty="0">
                <a:solidFill>
                  <a:schemeClr val="accent2"/>
                </a:solidFill>
              </a:rPr>
              <a:t>Sentence</a:t>
            </a:r>
            <a:r>
              <a:rPr lang="en-US" sz="2400" b="1" dirty="0">
                <a:solidFill>
                  <a:schemeClr val="lt1"/>
                </a:solidFill>
              </a:rPr>
              <a:t>: Thank you for the great news! You made my day!</a:t>
            </a:r>
          </a:p>
          <a:p>
            <a:pPr marL="457200" lvl="1" indent="-381000">
              <a:buClr>
                <a:schemeClr val="lt1"/>
              </a:buClr>
              <a:buSzPts val="2400"/>
              <a:buChar char="●"/>
            </a:pPr>
            <a:endParaRPr lang="en-US" sz="2400" b="1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3779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B31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6"/>
          <p:cNvSpPr/>
          <p:nvPr/>
        </p:nvSpPr>
        <p:spPr>
          <a:xfrm>
            <a:off x="678250" y="659525"/>
            <a:ext cx="7856700" cy="59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-US" sz="4800" b="1" dirty="0">
                <a:solidFill>
                  <a:schemeClr val="accent2"/>
                </a:solidFill>
              </a:rPr>
              <a:t>Context in Sarcasm</a:t>
            </a:r>
            <a:endParaRPr lang="en-US" sz="4800" b="1" dirty="0">
              <a:solidFill>
                <a:schemeClr val="lt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endParaRPr sz="4800" b="1" dirty="0">
              <a:solidFill>
                <a:schemeClr val="lt1"/>
              </a:solidFill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</a:pPr>
            <a:r>
              <a:rPr lang="en-US" sz="2400" b="1" dirty="0">
                <a:solidFill>
                  <a:schemeClr val="lt1"/>
                </a:solidFill>
              </a:rPr>
              <a:t>Sarcasm is a conversational tool which uses irony to imply the exact opposite of the literal meaning of the sentence.</a:t>
            </a:r>
            <a:endParaRPr sz="2400" b="1" dirty="0">
              <a:solidFill>
                <a:schemeClr val="lt1"/>
              </a:solidFill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</a:pPr>
            <a:endParaRPr lang="en-US" sz="2400" b="1" dirty="0">
              <a:solidFill>
                <a:schemeClr val="lt1"/>
              </a:solidFill>
            </a:endParaRPr>
          </a:p>
          <a:p>
            <a:pPr marL="457200" lvl="0" indent="-381000">
              <a:buClr>
                <a:schemeClr val="lt1"/>
              </a:buClr>
              <a:buSzPts val="2400"/>
              <a:buChar char="●"/>
            </a:pPr>
            <a:r>
              <a:rPr lang="en-US" sz="2400" b="1" dirty="0">
                <a:solidFill>
                  <a:schemeClr val="accent2"/>
                </a:solidFill>
              </a:rPr>
              <a:t>For example:</a:t>
            </a:r>
            <a:endParaRPr sz="2400" b="1" dirty="0">
              <a:solidFill>
                <a:schemeClr val="lt1"/>
              </a:solidFill>
            </a:endParaRPr>
          </a:p>
          <a:p>
            <a:pPr marL="457200" lvl="1" indent="-381000">
              <a:buClr>
                <a:schemeClr val="lt1"/>
              </a:buClr>
              <a:buSzPts val="2400"/>
              <a:buChar char="●"/>
            </a:pPr>
            <a:endParaRPr lang="en-US" sz="2400" b="1" dirty="0">
              <a:solidFill>
                <a:schemeClr val="lt1"/>
              </a:solidFill>
            </a:endParaRPr>
          </a:p>
          <a:p>
            <a:pPr marL="457200" lvl="1" indent="-381000">
              <a:buClr>
                <a:schemeClr val="lt1"/>
              </a:buClr>
              <a:buSzPts val="2400"/>
              <a:buFont typeface="Arial"/>
              <a:buChar char="●"/>
            </a:pPr>
            <a:r>
              <a:rPr lang="en-US" sz="2400" b="1" dirty="0">
                <a:solidFill>
                  <a:schemeClr val="accent2"/>
                </a:solidFill>
              </a:rPr>
              <a:t>Context: </a:t>
            </a:r>
            <a:r>
              <a:rPr lang="en-US" sz="2400" b="1" dirty="0">
                <a:solidFill>
                  <a:schemeClr val="lt1"/>
                </a:solidFill>
              </a:rPr>
              <a:t>I’m sorry but after much deliberation we have rejected your application.</a:t>
            </a:r>
          </a:p>
          <a:p>
            <a:pPr marL="76200" lvl="1">
              <a:buClr>
                <a:schemeClr val="lt1"/>
              </a:buClr>
              <a:buSzPts val="2400"/>
            </a:pPr>
            <a:endParaRPr lang="en-US" sz="2400" b="1" dirty="0">
              <a:solidFill>
                <a:schemeClr val="lt1"/>
              </a:solidFill>
            </a:endParaRPr>
          </a:p>
          <a:p>
            <a:pPr marL="457200" lvl="1" indent="-381000">
              <a:buClr>
                <a:schemeClr val="lt1"/>
              </a:buClr>
              <a:buSzPts val="2400"/>
              <a:buChar char="●"/>
            </a:pPr>
            <a:r>
              <a:rPr lang="en-US" sz="2400" b="1" dirty="0">
                <a:solidFill>
                  <a:schemeClr val="accent2"/>
                </a:solidFill>
              </a:rPr>
              <a:t>Sentence</a:t>
            </a:r>
            <a:r>
              <a:rPr lang="en-US" sz="2400" b="1" dirty="0">
                <a:solidFill>
                  <a:schemeClr val="lt1"/>
                </a:solidFill>
              </a:rPr>
              <a:t>: Thank you for the great news! You made my day!</a:t>
            </a:r>
          </a:p>
          <a:p>
            <a:pPr marL="457200" lvl="1" indent="-381000">
              <a:buClr>
                <a:schemeClr val="lt1"/>
              </a:buClr>
              <a:buSzPts val="2400"/>
              <a:buChar char="●"/>
            </a:pPr>
            <a:endParaRPr lang="en-US" sz="2400" b="1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6308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B31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7"/>
          <p:cNvSpPr/>
          <p:nvPr/>
        </p:nvSpPr>
        <p:spPr>
          <a:xfrm>
            <a:off x="373450" y="297575"/>
            <a:ext cx="7856700" cy="59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-US" sz="4800" b="1" dirty="0">
                <a:solidFill>
                  <a:schemeClr val="dk1"/>
                </a:solidFill>
              </a:rPr>
              <a:t>The SARC dataset</a:t>
            </a:r>
            <a:endParaRPr sz="4800" b="1" dirty="0">
              <a:solidFill>
                <a:schemeClr val="lt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endParaRPr sz="4800" b="1" dirty="0">
              <a:solidFill>
                <a:schemeClr val="lt1"/>
              </a:solidFill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</a:pPr>
            <a:r>
              <a:rPr lang="en-US" sz="2400" b="1" dirty="0">
                <a:solidFill>
                  <a:schemeClr val="lt1"/>
                </a:solidFill>
              </a:rPr>
              <a:t>Reddit has a unique parent and response structure.</a:t>
            </a: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</a:pPr>
            <a:r>
              <a:rPr lang="en-US" sz="2400" b="1" dirty="0">
                <a:solidFill>
                  <a:schemeClr val="lt1"/>
                </a:solidFill>
              </a:rPr>
              <a:t>Reddit as a social media platform is known to use extensive sarcasm and humor.</a:t>
            </a: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</a:pPr>
            <a:r>
              <a:rPr lang="en-US" sz="2400" b="1" dirty="0">
                <a:solidFill>
                  <a:schemeClr val="lt1"/>
                </a:solidFill>
              </a:rPr>
              <a:t>Each Sub Reddit has it’s own rules some of which are specifically know for sarcasm and humor.</a:t>
            </a:r>
            <a:endParaRPr sz="2400" b="1" dirty="0">
              <a:solidFill>
                <a:schemeClr val="lt1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</a:pPr>
            <a:r>
              <a:rPr lang="en-US" sz="2400" b="1" dirty="0">
                <a:solidFill>
                  <a:schemeClr val="lt1"/>
                </a:solidFill>
              </a:rPr>
              <a:t>Reddit allows the user to use sarcasm tags to identify his comment as sarcastic.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</a:pPr>
            <a:r>
              <a:rPr lang="en-US" sz="2400" b="1" dirty="0">
                <a:solidFill>
                  <a:schemeClr val="lt1"/>
                </a:solidFill>
              </a:rPr>
              <a:t>Reddit vocabular is generally clean and easy to process</a:t>
            </a:r>
            <a:endParaRPr sz="2400" b="1" dirty="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B31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8"/>
          <p:cNvSpPr/>
          <p:nvPr/>
        </p:nvSpPr>
        <p:spPr>
          <a:xfrm>
            <a:off x="373450" y="297575"/>
            <a:ext cx="7856700" cy="59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-US" sz="4800" b="1" dirty="0"/>
              <a:t>Algorithms Implemented</a:t>
            </a:r>
            <a:endParaRPr sz="4800" b="1" dirty="0"/>
          </a:p>
          <a:p>
            <a:pPr marL="762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</a:pPr>
            <a:endParaRPr lang="en-US" sz="2400" b="1" dirty="0">
              <a:solidFill>
                <a:schemeClr val="lt1"/>
              </a:solidFill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</a:pPr>
            <a:r>
              <a:rPr lang="en-US" sz="2400" b="1" dirty="0">
                <a:solidFill>
                  <a:schemeClr val="lt1"/>
                </a:solidFill>
              </a:rPr>
              <a:t>SVM</a:t>
            </a: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</a:pPr>
            <a:r>
              <a:rPr lang="en-US" sz="2400" b="1" dirty="0">
                <a:solidFill>
                  <a:schemeClr val="lt1"/>
                </a:solidFill>
              </a:rPr>
              <a:t>Logistic Regression</a:t>
            </a: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</a:pPr>
            <a:r>
              <a:rPr lang="en-US" sz="2400" b="1" dirty="0">
                <a:solidFill>
                  <a:schemeClr val="lt1"/>
                </a:solidFill>
              </a:rPr>
              <a:t>LSTM</a:t>
            </a: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</a:pPr>
            <a:r>
              <a:rPr lang="en-US" sz="2400" b="1" dirty="0">
                <a:solidFill>
                  <a:schemeClr val="lt1"/>
                </a:solidFill>
              </a:rPr>
              <a:t>LSTM with Attention</a:t>
            </a: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</a:pPr>
            <a:r>
              <a:rPr lang="en-US" sz="2400" b="1" dirty="0">
                <a:solidFill>
                  <a:schemeClr val="lt1"/>
                </a:solidFill>
              </a:rPr>
              <a:t>Bi Directional RNN</a:t>
            </a: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</a:pPr>
            <a:endParaRPr lang="en-US" sz="2400" b="1" dirty="0">
              <a:solidFill>
                <a:schemeClr val="lt1"/>
              </a:solidFill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</a:pPr>
            <a:r>
              <a:rPr lang="en-US" sz="2400" b="1" dirty="0">
                <a:solidFill>
                  <a:schemeClr val="lt1"/>
                </a:solidFill>
              </a:rPr>
              <a:t>LSTM cells have been used to integrate the parent sentence as context to the responses.</a:t>
            </a: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</a:pPr>
            <a:endParaRPr lang="en-US" sz="2400" b="1" dirty="0">
              <a:solidFill>
                <a:schemeClr val="lt1"/>
              </a:solidFill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</a:pPr>
            <a:r>
              <a:rPr lang="en-US" sz="2400" b="1" dirty="0">
                <a:solidFill>
                  <a:schemeClr val="lt1"/>
                </a:solidFill>
              </a:rPr>
              <a:t>SVM and Logistic regression doesn’t use the context to show the importance of context in sarcasm.</a:t>
            </a: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</a:pPr>
            <a:endParaRPr lang="en-US" sz="2400" b="1" dirty="0">
              <a:solidFill>
                <a:schemeClr val="lt1"/>
              </a:solidFill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</a:pPr>
            <a:endParaRPr sz="2400" b="1" dirty="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B31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8"/>
          <p:cNvSpPr/>
          <p:nvPr/>
        </p:nvSpPr>
        <p:spPr>
          <a:xfrm>
            <a:off x="373450" y="297575"/>
            <a:ext cx="7856700" cy="59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-US" sz="4800" b="1" dirty="0"/>
              <a:t>Word Embeddings</a:t>
            </a:r>
            <a:endParaRPr sz="4800" b="1" dirty="0"/>
          </a:p>
          <a:p>
            <a:pPr marL="762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</a:pPr>
            <a:endParaRPr lang="en-US" sz="2400" b="1" dirty="0">
              <a:solidFill>
                <a:schemeClr val="lt1"/>
              </a:solidFill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</a:pPr>
            <a:endParaRPr lang="en-US" sz="2400" b="1" dirty="0">
              <a:solidFill>
                <a:schemeClr val="lt1"/>
              </a:solidFill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</a:pPr>
            <a:r>
              <a:rPr lang="en-US" sz="2400" b="1" dirty="0">
                <a:solidFill>
                  <a:schemeClr val="lt1"/>
                </a:solidFill>
              </a:rPr>
              <a:t>GLOVE vectors: Pretrained glove vectors were used to convert each word into a 100 dimensional vector.</a:t>
            </a: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</a:pPr>
            <a:endParaRPr lang="en-US" sz="2400" b="1" dirty="0">
              <a:solidFill>
                <a:schemeClr val="lt1"/>
              </a:solidFill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</a:pPr>
            <a:r>
              <a:rPr lang="en-US" sz="2400" b="1" dirty="0">
                <a:solidFill>
                  <a:schemeClr val="lt1"/>
                </a:solidFill>
              </a:rPr>
              <a:t>Word2Vec: We trained our own word embeddings using the CBOW Word2Vec model and this has provided slightly better results over the pretrained Glove vectors.</a:t>
            </a: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</a:pPr>
            <a:endParaRPr lang="en-US" sz="2400" b="1" dirty="0">
              <a:solidFill>
                <a:schemeClr val="lt1"/>
              </a:solidFill>
            </a:endParaRPr>
          </a:p>
          <a:p>
            <a:pPr marL="762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</a:pPr>
            <a:endParaRPr lang="en-US" sz="2400" b="1" dirty="0">
              <a:solidFill>
                <a:schemeClr val="lt1"/>
              </a:solidFill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</a:pPr>
            <a:endParaRPr lang="en-US" sz="2400" b="1" dirty="0">
              <a:solidFill>
                <a:schemeClr val="lt1"/>
              </a:solidFill>
            </a:endParaRPr>
          </a:p>
          <a:p>
            <a:pPr marL="762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</a:pPr>
            <a:endParaRPr lang="en-US" sz="2400" b="1" dirty="0">
              <a:solidFill>
                <a:schemeClr val="lt1"/>
              </a:solidFill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</a:pPr>
            <a:endParaRPr lang="en-US" sz="2400" b="1" dirty="0">
              <a:solidFill>
                <a:schemeClr val="lt1"/>
              </a:solidFill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</a:pPr>
            <a:endParaRPr sz="2400" b="1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5700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B31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19"/>
          <p:cNvSpPr/>
          <p:nvPr/>
        </p:nvSpPr>
        <p:spPr>
          <a:xfrm>
            <a:off x="265975" y="300761"/>
            <a:ext cx="8539822" cy="9596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-US" sz="4500" b="1" dirty="0">
                <a:solidFill>
                  <a:schemeClr val="tx1"/>
                </a:solidFill>
              </a:rPr>
              <a:t>LSTM</a:t>
            </a:r>
            <a:endParaRPr sz="4500" b="1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0671763-ADFD-47B5-A7CB-F4E705694B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875" y="1876424"/>
            <a:ext cx="8096250" cy="357339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B31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19"/>
          <p:cNvSpPr/>
          <p:nvPr/>
        </p:nvSpPr>
        <p:spPr>
          <a:xfrm>
            <a:off x="265975" y="300761"/>
            <a:ext cx="8539822" cy="9596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-US" sz="4500" b="1" dirty="0">
                <a:solidFill>
                  <a:schemeClr val="tx1"/>
                </a:solidFill>
              </a:rPr>
              <a:t>LSTM vs LSTM with Attention</a:t>
            </a:r>
            <a:endParaRPr sz="4500" b="1" dirty="0">
              <a:solidFill>
                <a:schemeClr val="tx1"/>
              </a:solidFill>
            </a:endParaRPr>
          </a:p>
        </p:txBody>
      </p:sp>
      <p:sp>
        <p:nvSpPr>
          <p:cNvPr id="135" name="Google Shape;135;p19"/>
          <p:cNvSpPr txBox="1"/>
          <p:nvPr/>
        </p:nvSpPr>
        <p:spPr>
          <a:xfrm>
            <a:off x="415725" y="1582625"/>
            <a:ext cx="8119200" cy="485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2400"/>
              <a:buChar char="●"/>
            </a:pPr>
            <a:r>
              <a:rPr lang="en-US" sz="2400" b="1" dirty="0">
                <a:solidFill>
                  <a:schemeClr val="bg1"/>
                </a:solidFill>
              </a:rPr>
              <a:t>LSTM (Long short term memory) is a type of recurrent neural network.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2400"/>
              <a:buChar char="●"/>
            </a:pPr>
            <a:endParaRPr lang="en-US" sz="2400" b="1" dirty="0">
              <a:solidFill>
                <a:schemeClr val="bg1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2400"/>
              <a:buChar char="●"/>
            </a:pPr>
            <a:r>
              <a:rPr lang="en-US" sz="2400" b="1" dirty="0">
                <a:solidFill>
                  <a:schemeClr val="bg1"/>
                </a:solidFill>
              </a:rPr>
              <a:t>The LSTM model takes in input from the previous states and retains information.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2400"/>
              <a:buChar char="●"/>
            </a:pPr>
            <a:endParaRPr lang="en-US" sz="2400" b="1" dirty="0">
              <a:solidFill>
                <a:schemeClr val="bg1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2400"/>
              <a:buChar char="●"/>
            </a:pPr>
            <a:r>
              <a:rPr lang="en-US" sz="2400" b="1" dirty="0">
                <a:solidFill>
                  <a:schemeClr val="bg1"/>
                </a:solidFill>
              </a:rPr>
              <a:t>The Attention layer helps the LSTM model concentrate on required parts of the previous states.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2400"/>
              <a:buChar char="●"/>
            </a:pPr>
            <a:endParaRPr lang="en-US" sz="2400" b="1" dirty="0">
              <a:solidFill>
                <a:schemeClr val="bg1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2400"/>
              <a:buChar char="●"/>
            </a:pPr>
            <a:r>
              <a:rPr lang="en-US" sz="2400" b="1" dirty="0">
                <a:solidFill>
                  <a:schemeClr val="bg1"/>
                </a:solidFill>
              </a:rPr>
              <a:t>Since the LSTM model has a problem with retaining information from distance words.</a:t>
            </a:r>
            <a:endParaRPr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3843647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4F81BD"/>
      </a:accent4>
      <a:accent5>
        <a:srgbClr val="C0504D"/>
      </a:accent5>
      <a:accent6>
        <a:srgbClr val="FFFFFF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554</Words>
  <Application>Microsoft Office PowerPoint</Application>
  <PresentationFormat>On-screen Show (4:3)</PresentationFormat>
  <Paragraphs>126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Cambria Math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Sambhav Jain</cp:lastModifiedBy>
  <cp:revision>50</cp:revision>
  <dcterms:modified xsi:type="dcterms:W3CDTF">2019-04-26T17:07:57Z</dcterms:modified>
</cp:coreProperties>
</file>