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6" r:id="rId3"/>
    <p:sldId id="279" r:id="rId4"/>
    <p:sldId id="280" r:id="rId5"/>
    <p:sldId id="284" r:id="rId6"/>
    <p:sldId id="272" r:id="rId7"/>
    <p:sldId id="281" r:id="rId8"/>
    <p:sldId id="282" r:id="rId9"/>
    <p:sldId id="283" r:id="rId10"/>
    <p:sldId id="286" r:id="rId11"/>
    <p:sldId id="275" r:id="rId12"/>
    <p:sldId id="276" r:id="rId13"/>
    <p:sldId id="267" r:id="rId14"/>
    <p:sldId id="268" r:id="rId15"/>
    <p:sldId id="269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tniptw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1014" y="-78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1-14T12:20:41.675" idx="1">
    <p:pos x="2744" y="2014"/>
    <p:text>have already been done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12/19/2012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211"/>
            <a:ext cx="8229600" cy="5416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5677"/>
            <a:ext cx="2133600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6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0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434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1151"/>
            <a:ext cx="4040188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434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1151"/>
            <a:ext cx="4041775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9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28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6212"/>
            <a:ext cx="8229600" cy="526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14371" y="6399740"/>
            <a:ext cx="211525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Android</a:t>
            </a:r>
            <a:r>
              <a:rPr lang="en-US" sz="1000" baseline="0" dirty="0" smtClean="0">
                <a:solidFill>
                  <a:schemeClr val="tx1">
                    <a:tint val="75000"/>
                  </a:schemeClr>
                </a:solidFill>
              </a:rPr>
              <a:t> Based Situational Awareness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SRR&amp;PDR/Gate 6&amp;7</a:t>
            </a:r>
          </a:p>
        </p:txBody>
      </p:sp>
    </p:spTree>
    <p:extLst>
      <p:ext uri="{BB962C8B-B14F-4D97-AF65-F5344CB8AC3E}">
        <p14:creationId xmlns:p14="http://schemas.microsoft.com/office/powerpoint/2010/main" val="8698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Gate 6/7: SRR/PDR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December 14, </a:t>
            </a:r>
            <a:r>
              <a:rPr lang="en-US" dirty="0" smtClean="0"/>
              <a:t>2012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Raytheon Senior Design Project</a:t>
            </a:r>
            <a:br>
              <a:rPr lang="en-US" dirty="0" smtClean="0"/>
            </a:br>
            <a:r>
              <a:rPr lang="en-US" dirty="0"/>
              <a:t>Android </a:t>
            </a:r>
            <a:r>
              <a:rPr lang="en-US" dirty="0" smtClean="0"/>
              <a:t>Based Situational Awareness: Moving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3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99" y="2680431"/>
            <a:ext cx="4387816" cy="32908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20" y="1152329"/>
            <a:ext cx="7081559" cy="48232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8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00" y="1513425"/>
            <a:ext cx="5410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00" y="2524125"/>
            <a:ext cx="51054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00" y="4191300"/>
            <a:ext cx="66865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03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113" y="3456500"/>
            <a:ext cx="7772400" cy="1362075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113" y="3871513"/>
            <a:ext cx="7772400" cy="1500187"/>
          </a:xfrm>
        </p:spPr>
        <p:txBody>
          <a:bodyPr/>
          <a:lstStyle/>
          <a:p>
            <a:r>
              <a:rPr lang="en-US" dirty="0"/>
              <a:t>Include extra slides if discussion goes ‘deeper’ and all slides from after meeting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Requirements Review:  September 26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Preliminary Design Review:        November 14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Alpha Release:                              December 19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Beta Release:                                     February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Critical Design Review:                     February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Test Readiness Review:                       March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Final Release:                                          April 17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Expo/Out brief:                                       May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53000" y="986265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Todd Lovell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Chief Engineer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753000" y="3846507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Tom Atnip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78087" y="5455919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Susi Cisneros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Client Contact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54489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Sam Kim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30891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Seth Troisi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27" name="Elbow Connector 26"/>
          <p:cNvCxnSpPr>
            <a:stCxn id="10" idx="2"/>
            <a:endCxn id="12" idx="0"/>
          </p:cNvCxnSpPr>
          <p:nvPr/>
        </p:nvCxnSpPr>
        <p:spPr>
          <a:xfrm rot="16200000" flipH="1">
            <a:off x="4203936" y="5086367"/>
            <a:ext cx="737616" cy="148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13" idx="0"/>
          </p:cNvCxnSpPr>
          <p:nvPr/>
        </p:nvCxnSpPr>
        <p:spPr>
          <a:xfrm rot="16200000" flipH="1">
            <a:off x="5442137" y="3848166"/>
            <a:ext cx="737616" cy="247789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>
            <a:off x="2965737" y="3849655"/>
            <a:ext cx="737615" cy="247491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50234" y="1923220"/>
            <a:ext cx="4243532" cy="773311"/>
            <a:chOff x="2435415" y="1923220"/>
            <a:chExt cx="4243532" cy="7733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040947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J.D. Hill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+mj-lt"/>
                </a:rPr>
                <a:t>Program</a:t>
              </a:r>
              <a:r>
                <a:rPr lang="en-US" sz="12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Engineer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435415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Doug </a:t>
              </a:r>
              <a:r>
                <a:rPr lang="en-US" sz="1200" b="1" dirty="0" err="1" smtClean="0">
                  <a:solidFill>
                    <a:sysClr val="windowText" lastClr="000000"/>
                  </a:solidFill>
                  <a:latin typeface="+mj-lt"/>
                </a:rPr>
                <a:t>Dusseau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Subject Matter Expert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cxnSp>
          <p:nvCxnSpPr>
            <p:cNvPr id="39" name="Straight Connector 38"/>
            <p:cNvCxnSpPr>
              <a:stCxn id="7" idx="1"/>
              <a:endCxn id="9" idx="3"/>
            </p:cNvCxnSpPr>
            <p:nvPr/>
          </p:nvCxnSpPr>
          <p:spPr>
            <a:xfrm flipH="1">
              <a:off x="4073415" y="2309876"/>
              <a:ext cx="9675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8" idx="2"/>
            <a:endCxn id="10" idx="0"/>
          </p:cNvCxnSpPr>
          <p:nvPr/>
        </p:nvCxnSpPr>
        <p:spPr>
          <a:xfrm>
            <a:off x="4572000" y="1759576"/>
            <a:ext cx="0" cy="2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 bwMode="auto">
          <a:xfrm>
            <a:off x="5528206" y="2926012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Michael Wollowski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Project Advisor</a:t>
            </a: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>
            <a:off x="4560674" y="3312668"/>
            <a:ext cx="9675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7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Risks</a:t>
            </a:r>
          </a:p>
          <a:p>
            <a:pPr lvl="1"/>
            <a:r>
              <a:rPr lang="en-US" sz="2400" dirty="0"/>
              <a:t>Performance of the system</a:t>
            </a:r>
          </a:p>
          <a:p>
            <a:pPr lvl="1"/>
            <a:r>
              <a:rPr lang="en-US" sz="2400" dirty="0" smtClean="0"/>
              <a:t>Organizing </a:t>
            </a:r>
            <a:r>
              <a:rPr lang="en-US" sz="2400" dirty="0"/>
              <a:t>data in the correct format in a timely </a:t>
            </a:r>
            <a:r>
              <a:rPr lang="en-US" sz="2400" dirty="0" smtClean="0"/>
              <a:t>manner</a:t>
            </a:r>
          </a:p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400" dirty="0" smtClean="0"/>
              <a:t>Map data exists in a format that can be easily manipulated</a:t>
            </a:r>
            <a:endParaRPr lang="en-US" sz="2400" dirty="0"/>
          </a:p>
          <a:p>
            <a:pPr lvl="1"/>
            <a:r>
              <a:rPr lang="en-US" sz="2400" dirty="0" smtClean="0"/>
              <a:t>Android device can cache enough map data to allow for smooth map transitions</a:t>
            </a:r>
          </a:p>
          <a:p>
            <a:r>
              <a:rPr lang="en-US" sz="2400" dirty="0" smtClean="0"/>
              <a:t>Opportunities</a:t>
            </a:r>
          </a:p>
          <a:p>
            <a:pPr lvl="1"/>
            <a:r>
              <a:rPr lang="en-US" sz="2400" dirty="0"/>
              <a:t>Finding a feature complete mapping engine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Tile Folder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1725613"/>
            <a:ext cx="6696075" cy="36766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54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Background: </a:t>
            </a:r>
            <a:r>
              <a:rPr lang="en-US" sz="1500" dirty="0"/>
              <a:t>There are no current Raytheon non-web based mapping applications on an Android device.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CONOPS: </a:t>
            </a:r>
            <a:r>
              <a:rPr lang="en-US" sz="1600" dirty="0" smtClean="0"/>
              <a:t>(Concept of Operations) </a:t>
            </a:r>
            <a:r>
              <a:rPr lang="en-US" sz="1500" dirty="0"/>
              <a:t>The application is intended for soldiers, law enforcement officers, or other personnel without access to the Internet. The application will be compatible with Android devices.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Key Assumptions:</a:t>
            </a:r>
            <a:endParaRPr lang="en-US" sz="1600" dirty="0" smtClean="0"/>
          </a:p>
          <a:p>
            <a:pPr marL="233363" indent="-177800"/>
            <a:r>
              <a:rPr lang="en-US" sz="1500" dirty="0"/>
              <a:t>Map data exists in a format that can be easily manipulated</a:t>
            </a:r>
          </a:p>
          <a:p>
            <a:pPr marL="233363" indent="-177800"/>
            <a:r>
              <a:rPr lang="en-US" sz="1500" dirty="0"/>
              <a:t>Android device can cache enough map data to allow for smooth map transitions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Critical Success Factors: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Requirements approval by 11/15</a:t>
            </a:r>
          </a:p>
          <a:p>
            <a:pPr marL="233363" indent="-177800"/>
            <a:r>
              <a:rPr lang="en-US" sz="1600" dirty="0" smtClean="0"/>
              <a:t>Design Approval by 11/26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55563" indent="0">
              <a:buNone/>
            </a:pPr>
            <a:r>
              <a:rPr lang="en-US" sz="1600" b="1" dirty="0" smtClean="0"/>
              <a:t>Buyoff Criteria: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Final Release Demonstration for Raytheon Management</a:t>
            </a:r>
          </a:p>
          <a:p>
            <a:pPr marL="233363" indent="-177800"/>
            <a:r>
              <a:rPr lang="en-US" sz="1600" dirty="0" smtClean="0"/>
              <a:t>Successful completion of all university project requirements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233363" indent="-17780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235570"/>
            <a:ext cx="4038600" cy="2890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Deliverables:</a:t>
            </a:r>
          </a:p>
          <a:p>
            <a:pPr marL="228600" indent="-173038"/>
            <a:r>
              <a:rPr lang="en-US" sz="1600" dirty="0" smtClean="0"/>
              <a:t>Program Documentation (Schedule, etc.)</a:t>
            </a:r>
          </a:p>
          <a:p>
            <a:pPr marL="228600" indent="-173038"/>
            <a:r>
              <a:rPr lang="en-US" sz="1600" dirty="0" smtClean="0"/>
              <a:t>Requirements/Architecture</a:t>
            </a:r>
          </a:p>
          <a:p>
            <a:pPr marL="228600" indent="-173038"/>
            <a:r>
              <a:rPr lang="en-US" sz="1600" dirty="0" smtClean="0"/>
              <a:t>System Design</a:t>
            </a:r>
          </a:p>
          <a:p>
            <a:pPr marL="228600" indent="-173038"/>
            <a:r>
              <a:rPr lang="en-US" sz="1600" dirty="0" smtClean="0"/>
              <a:t>Source Code/</a:t>
            </a:r>
            <a:r>
              <a:rPr lang="en-US" sz="1600" dirty="0" err="1" smtClean="0"/>
              <a:t>Executables</a:t>
            </a:r>
            <a:endParaRPr lang="en-US" sz="1600" dirty="0" smtClean="0"/>
          </a:p>
          <a:p>
            <a:pPr marL="228600" indent="-173038"/>
            <a:r>
              <a:rPr lang="en-US" sz="1600" dirty="0" smtClean="0"/>
              <a:t>Demonstrations</a:t>
            </a:r>
          </a:p>
          <a:p>
            <a:pPr marL="0" indent="0">
              <a:buNone/>
            </a:pPr>
            <a:r>
              <a:rPr lang="en-US" sz="1600" b="1" dirty="0" smtClean="0"/>
              <a:t>Next Milestone: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sz="1600" dirty="0" smtClean="0"/>
              <a:t>	Critical Design Review (CDR) – 13 Feb 2013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48" y="237600"/>
            <a:ext cx="1315052" cy="31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46416"/>
              </p:ext>
            </p:extLst>
          </p:nvPr>
        </p:nvGraphicFramePr>
        <p:xfrm>
          <a:off x="468000" y="864200"/>
          <a:ext cx="814221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285600"/>
                <a:gridCol w="116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pan the map by a dragging gesture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an on-screen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pinch gestures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double tap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map tiles on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display map tiles which are stored on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be able to pull map tiles which are stored on a local 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store them on the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</a:t>
                      </a:r>
                      <a:r>
                        <a:rPr lang="en-US" dirty="0" err="1" smtClean="0"/>
                        <a:t>georeference</a:t>
                      </a:r>
                      <a:r>
                        <a:rPr lang="en-US" dirty="0" smtClean="0"/>
                        <a:t> the location of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center on current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multiple map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choose the map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points of interest as a map overlay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152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04833"/>
              </p:ext>
            </p:extLst>
          </p:nvPr>
        </p:nvGraphicFramePr>
        <p:xfrm>
          <a:off x="457200" y="855663"/>
          <a:ext cx="8099014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242400"/>
                <a:gridCol w="116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display points of interest overlays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choose which overlays are 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add custom points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choose which overlay the custom point of interest is added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create new overlays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display a compass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toggle heading/north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change default settings via a settings menu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found in the menu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access a help menu via the menu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0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Deliverable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Overview</a:t>
            </a:r>
          </a:p>
          <a:p>
            <a:pPr lvl="1"/>
            <a:r>
              <a:rPr lang="en-US" sz="2000" dirty="0"/>
              <a:t>Details a high level overview of the system</a:t>
            </a:r>
          </a:p>
          <a:p>
            <a:r>
              <a:rPr lang="en-US" dirty="0" smtClean="0"/>
              <a:t>Package Diagram</a:t>
            </a:r>
          </a:p>
          <a:p>
            <a:pPr lvl="1"/>
            <a:r>
              <a:rPr lang="en-US" sz="2000" dirty="0"/>
              <a:t>Defines system modules and details their high level interactions</a:t>
            </a:r>
          </a:p>
          <a:p>
            <a:r>
              <a:rPr lang="en-US" dirty="0" smtClean="0"/>
              <a:t>System Sequence Diagrams</a:t>
            </a:r>
          </a:p>
          <a:p>
            <a:pPr marL="800100" lvl="3" indent="-342900"/>
            <a:r>
              <a:rPr lang="en-US" dirty="0" smtClean="0"/>
              <a:t>These SSDs help </a:t>
            </a:r>
            <a:r>
              <a:rPr lang="en-US" dirty="0"/>
              <a:t>describe the interaction between Android app and server, specifically with regards to the protocol of fetching map data (known as “tiles</a:t>
            </a:r>
            <a:r>
              <a:rPr lang="en-US" dirty="0" smtClean="0"/>
              <a:t>”) and receiving point of </a:t>
            </a:r>
            <a:r>
              <a:rPr lang="en-US" dirty="0"/>
              <a:t>i</a:t>
            </a:r>
            <a:r>
              <a:rPr lang="en-US" dirty="0" smtClean="0"/>
              <a:t>nterest (POI) data.</a:t>
            </a:r>
          </a:p>
          <a:p>
            <a:r>
              <a:rPr lang="en-US" dirty="0" smtClean="0"/>
              <a:t>UML Class Diagram</a:t>
            </a:r>
          </a:p>
          <a:p>
            <a:pPr lvl="1"/>
            <a:r>
              <a:rPr lang="en-US" sz="2000" dirty="0"/>
              <a:t>Shows all the components of the system and their interactions and </a:t>
            </a:r>
            <a:r>
              <a:rPr lang="en-US" sz="2000" dirty="0" smtClean="0"/>
              <a:t>dependencies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8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4" y="855663"/>
            <a:ext cx="7178872" cy="5416550"/>
          </a:xfrm>
        </p:spPr>
      </p:pic>
    </p:spTree>
    <p:extLst>
      <p:ext uri="{BB962C8B-B14F-4D97-AF65-F5344CB8AC3E}">
        <p14:creationId xmlns:p14="http://schemas.microsoft.com/office/powerpoint/2010/main" val="2184614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3" y="855663"/>
            <a:ext cx="7603513" cy="5416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1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Map Tile Sequence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4700"/>
            <a:ext cx="6896100" cy="3038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3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POI Sequence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06"/>
          <a:stretch/>
        </p:blipFill>
        <p:spPr>
          <a:xfrm>
            <a:off x="1670016" y="1388463"/>
            <a:ext cx="5803968" cy="40187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12/19/2012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Words>717</Words>
  <Application>Microsoft Office PowerPoint</Application>
  <PresentationFormat>On-screen Show (4:3)</PresentationFormat>
  <Paragraphs>185</Paragraphs>
  <Slides>16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Raytheon Senior Design Project Android Based Situational Awareness: Moving Map  </vt:lpstr>
      <vt:lpstr>Project Overview</vt:lpstr>
      <vt:lpstr>Functional Requirements</vt:lpstr>
      <vt:lpstr>Functional Requirements</vt:lpstr>
      <vt:lpstr>Deliverable Diagrams</vt:lpstr>
      <vt:lpstr>High Level Architecture</vt:lpstr>
      <vt:lpstr>Package Diagram</vt:lpstr>
      <vt:lpstr>Get Map Tile Sequence</vt:lpstr>
      <vt:lpstr>Get POI Sequence</vt:lpstr>
      <vt:lpstr>Class Diagram</vt:lpstr>
      <vt:lpstr>Project Schedule</vt:lpstr>
      <vt:lpstr>Backup Slides</vt:lpstr>
      <vt:lpstr>Project Schedule &amp; Milestones</vt:lpstr>
      <vt:lpstr>Project Team</vt:lpstr>
      <vt:lpstr>Assumptions, Risks, &amp; Opportunities</vt:lpstr>
      <vt:lpstr>Map Tile Folder Structure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&lt;Project Name&gt;</dc:title>
  <dc:subject>Event Name</dc:subject>
  <dc:creator>JD Hill</dc:creator>
  <cp:keywords>Raytheon</cp:keywords>
  <dc:description>Template: Mark Johnson, Silver Fox Productions
Formatting:
Event Date:
Event Location:
Audience Type: Internal</dc:description>
  <cp:lastModifiedBy>atniptw</cp:lastModifiedBy>
  <cp:revision>62</cp:revision>
  <dcterms:created xsi:type="dcterms:W3CDTF">2012-08-29T12:13:00Z</dcterms:created>
  <dcterms:modified xsi:type="dcterms:W3CDTF">2012-12-19T19:22:56Z</dcterms:modified>
</cp:coreProperties>
</file>