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9"/>
  </p:notesMasterIdLst>
  <p:handoutMasterIdLst>
    <p:handoutMasterId r:id="rId10"/>
  </p:handoutMasterIdLst>
  <p:sldIdLst>
    <p:sldId id="258" r:id="rId2"/>
    <p:sldId id="266" r:id="rId3"/>
    <p:sldId id="272" r:id="rId4"/>
    <p:sldId id="274" r:id="rId5"/>
    <p:sldId id="267" r:id="rId6"/>
    <p:sldId id="268" r:id="rId7"/>
    <p:sldId id="26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32" d="100"/>
          <a:sy n="132" d="100"/>
        </p:scale>
        <p:origin x="-1014" y="-78"/>
      </p:cViewPr>
      <p:guideLst>
        <p:guide orient="horz" pos="1259"/>
        <p:guide orient="horz" pos="2182"/>
        <p:guide orient="horz" pos="605"/>
        <p:guide orient="horz" pos="655"/>
        <p:guide orient="horz" pos="4239"/>
        <p:guide orient="horz" pos="4055"/>
        <p:guide pos="2880"/>
        <p:guide pos="5617"/>
        <p:guide pos="3238"/>
        <p:guide pos="149"/>
        <p:guide pos="470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-322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>
                <a:latin typeface="Arial" pitchFamily="34" charset="0"/>
              </a:rPr>
              <a:t>Raytheon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104DB-5A84-4417-9505-9949D8449EC3}" type="datetimeFigureOut">
              <a:rPr lang="en-US" smtClean="0">
                <a:latin typeface="Arial" pitchFamily="34" charset="0"/>
              </a:rPr>
              <a:pPr/>
              <a:t>9/18/2012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DAC55-62D0-4EAE-A230-0CCA3BD4BC39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0124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r>
              <a:rPr lang="en-US" dirty="0" smtClean="0"/>
              <a:t>Raytheon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FC1312E8-DAE4-4DB4-9959-6EFE043C5908}" type="datetimeFigureOut">
              <a:rPr lang="en-US" smtClean="0"/>
              <a:pPr/>
              <a:t>9/18/2012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0D02AC4-1C81-4AB4-8D73-92191CCF54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426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02AC4-1C81-4AB4-8D73-92191CCF549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312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6211"/>
            <a:ext cx="8229600" cy="54164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9/18/2012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5677"/>
            <a:ext cx="2133600" cy="365125"/>
          </a:xfrm>
        </p:spPr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84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9/18/2012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684611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55964"/>
            <a:ext cx="4038600" cy="53166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55964"/>
            <a:ext cx="4038600" cy="53166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9/18/2012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00035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34341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21151"/>
            <a:ext cx="4040188" cy="46050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34341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21151"/>
            <a:ext cx="4041775" cy="46050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9/18/2012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774905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389F-DE1D-44C7-B37E-89BCC2F680BE}" type="datetime1">
              <a:rPr lang="en-US" smtClean="0"/>
              <a:pPr/>
              <a:t>9/18/2012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180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9/18/2012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732820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resentation Titl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ub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1069974" y="3937000"/>
            <a:ext cx="7832726" cy="2057400"/>
          </a:xfrm>
          <a:noFill/>
          <a:ln w="9525"/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Subtitle</a:t>
            </a:r>
          </a:p>
        </p:txBody>
      </p:sp>
      <p:sp>
        <p:nvSpPr>
          <p:cNvPr id="29" name="Title 1"/>
          <p:cNvSpPr>
            <a:spLocks noGrp="1"/>
          </p:cNvSpPr>
          <p:nvPr>
            <p:ph type="ctrTitle"/>
          </p:nvPr>
        </p:nvSpPr>
        <p:spPr>
          <a:xfrm>
            <a:off x="1065213" y="2119313"/>
            <a:ext cx="7837487" cy="1327150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44450" rIns="90487" bIns="4445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fidential"/>
          <p:cNvSpPr/>
          <p:nvPr userDrawn="1"/>
        </p:nvSpPr>
        <p:spPr>
          <a:xfrm>
            <a:off x="3881362" y="6209186"/>
            <a:ext cx="5107122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marR="0" lvl="0" indent="-230188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Copyright © 2011 Raytheon Company. All rights reserved. </a:t>
            </a:r>
            <a:b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en-US" sz="9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Customer Success Is Our Mission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is a registered trademark of Raytheon Company.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33005"/>
            <a:ext cx="8229600" cy="623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6212"/>
            <a:ext cx="8229600" cy="5269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2FB2E-ABA8-41CA-9C7C-28F5EB525474}" type="datetime1">
              <a:rPr lang="en-US" smtClean="0"/>
              <a:pPr/>
              <a:t>9/18/2012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514371" y="6399740"/>
            <a:ext cx="211525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r>
              <a:rPr lang="en-US" sz="1000" dirty="0" smtClean="0">
                <a:solidFill>
                  <a:schemeClr val="tx1">
                    <a:tint val="75000"/>
                  </a:schemeClr>
                </a:solidFill>
              </a:rPr>
              <a:t>Android</a:t>
            </a:r>
            <a:r>
              <a:rPr lang="en-US" sz="1000" baseline="0" dirty="0" smtClean="0">
                <a:solidFill>
                  <a:schemeClr val="tx1">
                    <a:tint val="75000"/>
                  </a:schemeClr>
                </a:solidFill>
              </a:rPr>
              <a:t> Based Situational Awareness </a:t>
            </a:r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</a:rPr>
              <a:t>Kickoff/Gate </a:t>
            </a:r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69860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5" r:id="rId7"/>
  </p:sldLayoutIdLst>
  <p:transition>
    <p:fade/>
  </p:transition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 smtClean="0"/>
              <a:t>Gate 5: Kickoff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September 19, 2012</a:t>
            </a:r>
            <a:endParaRPr lang="en-US" dirty="0" smtClean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065213" y="1199213"/>
            <a:ext cx="7837487" cy="224725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Raytheon Senior Design Project</a:t>
            </a:r>
            <a:br>
              <a:rPr lang="en-US" dirty="0" smtClean="0"/>
            </a:br>
            <a:r>
              <a:rPr lang="en-US" dirty="0"/>
              <a:t>Android </a:t>
            </a:r>
            <a:r>
              <a:rPr lang="en-US" dirty="0" smtClean="0"/>
              <a:t>Based Situational Awareness: Moving Map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30" name="Picture 6" descr="https://encrypted-tbn3.google.com/images?q=tbn:ANd9GcRH57f9pQOCzycQ8iRB3gZv6eJcM90t8aNxCQFyGKhCc8nWKqiuA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83" y="914401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199" y="2680431"/>
            <a:ext cx="4387816" cy="329086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1" dirty="0" smtClean="0"/>
              <a:t>Background: </a:t>
            </a:r>
            <a:r>
              <a:rPr lang="en-US" sz="1600" dirty="0" smtClean="0"/>
              <a:t>There are no current Raytheon non-web based mapping applications on an Android device. 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/>
              <a:t>CONOPS: (</a:t>
            </a:r>
            <a:r>
              <a:rPr lang="en-US" sz="1600" dirty="0" smtClean="0"/>
              <a:t>Concept of Operations) The application is intended for soldiers, law enforcement officers, or other personnel without access to the Internet. The application will be compatible with Android devices.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/>
              <a:t>Key Assumptions:</a:t>
            </a:r>
            <a:endParaRPr lang="en-US" sz="1600" dirty="0" smtClean="0"/>
          </a:p>
          <a:p>
            <a:pPr marL="233363" indent="-177800"/>
            <a:r>
              <a:rPr lang="en-US" sz="1600" dirty="0" smtClean="0"/>
              <a:t>Raytheon will provide one 10” Samsung Galaxy Tablet</a:t>
            </a:r>
          </a:p>
          <a:p>
            <a:pPr marL="55563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/>
              <a:t>Critical Success Factors:</a:t>
            </a:r>
            <a:endParaRPr lang="en-US" sz="1600" dirty="0" smtClean="0"/>
          </a:p>
          <a:p>
            <a:pPr marL="233363" indent="-177800"/>
            <a:r>
              <a:rPr lang="en-US" sz="1600" dirty="0" smtClean="0"/>
              <a:t>Selected a map engine by 9/26/2012</a:t>
            </a:r>
          </a:p>
          <a:p>
            <a:pPr marL="233363" indent="-177800"/>
            <a:r>
              <a:rPr lang="en-US" sz="1600" dirty="0" smtClean="0"/>
              <a:t>Screen shots of existing applications by 9/26/2012, and ask for screen shots of all required maps layers</a:t>
            </a:r>
          </a:p>
          <a:p>
            <a:pPr marL="55563" indent="0">
              <a:buNone/>
            </a:pPr>
            <a:endParaRPr lang="en-US" sz="1600" dirty="0" smtClean="0"/>
          </a:p>
          <a:p>
            <a:pPr marL="55563" indent="0">
              <a:buNone/>
            </a:pPr>
            <a:r>
              <a:rPr lang="en-US" sz="1600" b="1" dirty="0" smtClean="0"/>
              <a:t>Buyoff Criteria:</a:t>
            </a:r>
            <a:endParaRPr lang="en-US" sz="1600" dirty="0" smtClean="0"/>
          </a:p>
          <a:p>
            <a:pPr marL="233363" indent="-177800"/>
            <a:r>
              <a:rPr lang="en-US" sz="1600" dirty="0" smtClean="0"/>
              <a:t>Final Release Demonstration for Raytheon Management</a:t>
            </a:r>
          </a:p>
          <a:p>
            <a:pPr marL="233363" indent="-177800"/>
            <a:r>
              <a:rPr lang="en-US" sz="1600" dirty="0" smtClean="0"/>
              <a:t>Successful completion of all university project requirements</a:t>
            </a:r>
          </a:p>
          <a:p>
            <a:pPr marL="55563" indent="0">
              <a:buNone/>
            </a:pPr>
            <a:endParaRPr lang="en-US" sz="1600" dirty="0" smtClean="0"/>
          </a:p>
          <a:p>
            <a:pPr marL="233363" indent="-177800"/>
            <a:endParaRPr lang="en-US" sz="1600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3235570"/>
            <a:ext cx="4038600" cy="28905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/>
              <a:t>Deliverables:</a:t>
            </a:r>
          </a:p>
          <a:p>
            <a:pPr marL="228600" indent="-173038"/>
            <a:r>
              <a:rPr lang="en-US" sz="1600" dirty="0" smtClean="0"/>
              <a:t>Program Documentation (Schedule, etc.)</a:t>
            </a:r>
          </a:p>
          <a:p>
            <a:pPr marL="228600" indent="-173038"/>
            <a:r>
              <a:rPr lang="en-US" sz="1600" dirty="0" smtClean="0"/>
              <a:t>Requirements/Architecture</a:t>
            </a:r>
          </a:p>
          <a:p>
            <a:pPr marL="228600" indent="-173038"/>
            <a:r>
              <a:rPr lang="en-US" sz="1600" dirty="0" smtClean="0"/>
              <a:t>System Design</a:t>
            </a:r>
          </a:p>
          <a:p>
            <a:pPr marL="228600" indent="-173038"/>
            <a:r>
              <a:rPr lang="en-US" sz="1600" dirty="0" smtClean="0"/>
              <a:t>Source Code/</a:t>
            </a:r>
            <a:r>
              <a:rPr lang="en-US" sz="1600" dirty="0" err="1" smtClean="0"/>
              <a:t>Executables</a:t>
            </a:r>
            <a:endParaRPr lang="en-US" sz="1600" dirty="0" smtClean="0"/>
          </a:p>
          <a:p>
            <a:pPr marL="228600" indent="-173038"/>
            <a:r>
              <a:rPr lang="en-US" sz="1600" dirty="0" smtClean="0"/>
              <a:t>Demonstrations</a:t>
            </a:r>
          </a:p>
          <a:p>
            <a:pPr marL="0" indent="0">
              <a:buNone/>
            </a:pPr>
            <a:r>
              <a:rPr lang="en-US" sz="1600" b="1" dirty="0" smtClean="0"/>
              <a:t>Next Milestone:</a:t>
            </a:r>
          </a:p>
          <a:p>
            <a:pPr marL="0" indent="0">
              <a:buNone/>
              <a:tabLst>
                <a:tab pos="228600" algn="l"/>
              </a:tabLst>
            </a:pPr>
            <a:r>
              <a:rPr lang="en-US" sz="1600" dirty="0" smtClean="0"/>
              <a:t>	System </a:t>
            </a:r>
            <a:r>
              <a:rPr lang="en-US" sz="1600" dirty="0" err="1" smtClean="0"/>
              <a:t>Reqs</a:t>
            </a:r>
            <a:r>
              <a:rPr lang="en-US" sz="1600" dirty="0" smtClean="0"/>
              <a:t>. Review (SRR) – 3 Oct 2012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9/18/2012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748" y="237600"/>
            <a:ext cx="1315052" cy="310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6875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High Level Architecture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9/18/2012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64" y="855663"/>
            <a:ext cx="7178872" cy="5416550"/>
          </a:xfrm>
        </p:spPr>
      </p:pic>
    </p:spTree>
    <p:extLst>
      <p:ext uri="{BB962C8B-B14F-4D97-AF65-F5344CB8AC3E}">
        <p14:creationId xmlns:p14="http://schemas.microsoft.com/office/powerpoint/2010/main" val="21846144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Existing Situational Awareness Software</a:t>
            </a:r>
            <a:endParaRPr lang="en-US" sz="36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92188"/>
            <a:ext cx="8229600" cy="5143499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9/18/2012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812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Schedule &amp; Milestones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Requirements Review:  September 26</a:t>
            </a:r>
            <a:r>
              <a:rPr lang="en-US" baseline="30000" dirty="0" smtClean="0"/>
              <a:t>th</a:t>
            </a:r>
          </a:p>
          <a:p>
            <a:r>
              <a:rPr lang="en-US" dirty="0" smtClean="0"/>
              <a:t>Preliminary Design Review:            October 31</a:t>
            </a:r>
            <a:r>
              <a:rPr lang="en-US" baseline="30000" dirty="0" smtClean="0"/>
              <a:t>st</a:t>
            </a:r>
            <a:endParaRPr lang="en-US" dirty="0" smtClean="0"/>
          </a:p>
          <a:p>
            <a:r>
              <a:rPr lang="en-US" dirty="0" smtClean="0"/>
              <a:t>Alpha Release:                              December 19</a:t>
            </a:r>
            <a:r>
              <a:rPr lang="en-US" baseline="30000" dirty="0" smtClean="0"/>
              <a:t>th</a:t>
            </a:r>
          </a:p>
          <a:p>
            <a:r>
              <a:rPr lang="en-US" dirty="0" smtClean="0"/>
              <a:t>Beta Release:                                     February 6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</a:p>
          <a:p>
            <a:r>
              <a:rPr lang="en-US" dirty="0" smtClean="0"/>
              <a:t>Critical Design Review:                     February 6</a:t>
            </a:r>
            <a:r>
              <a:rPr lang="en-US" baseline="30000" dirty="0" smtClean="0"/>
              <a:t>th</a:t>
            </a:r>
            <a:endParaRPr lang="en-US" dirty="0" smtClean="0"/>
          </a:p>
          <a:p>
            <a:r>
              <a:rPr lang="en-US" dirty="0" smtClean="0"/>
              <a:t>Test Readiness Review:                       March 20</a:t>
            </a:r>
            <a:r>
              <a:rPr lang="en-US" baseline="30000" dirty="0" smtClean="0"/>
              <a:t>th</a:t>
            </a:r>
            <a:endParaRPr lang="en-US" dirty="0" smtClean="0"/>
          </a:p>
          <a:p>
            <a:r>
              <a:rPr lang="en-US" dirty="0" smtClean="0"/>
              <a:t>Final Release:                                          April 17</a:t>
            </a:r>
            <a:r>
              <a:rPr lang="en-US" baseline="30000" dirty="0" smtClean="0"/>
              <a:t>th</a:t>
            </a:r>
            <a:endParaRPr lang="en-US" dirty="0" smtClean="0"/>
          </a:p>
          <a:p>
            <a:r>
              <a:rPr lang="en-US" dirty="0" smtClean="0"/>
              <a:t>Expo/Out brief:                                       May 22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9/18/2012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7953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005"/>
            <a:ext cx="8229600" cy="6234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Team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9/18/2012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3753000" y="986265"/>
            <a:ext cx="1638000" cy="773311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" tIns="9144" rIns="9144" bIns="914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ysClr val="windowText" lastClr="000000"/>
                </a:solidFill>
                <a:latin typeface="+mj-lt"/>
              </a:rPr>
              <a:t>Todd Lovell</a:t>
            </a:r>
            <a:endParaRPr lang="en-US" sz="1200" b="1" dirty="0">
              <a:solidFill>
                <a:sysClr val="windowText" lastClr="000000"/>
              </a:solidFill>
              <a:latin typeface="+mj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</a:rPr>
              <a:t>Chief Engineer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3753000" y="3846507"/>
            <a:ext cx="1638000" cy="871797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" tIns="9144" rIns="9144" bIns="914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ysClr val="windowText" lastClr="000000"/>
                </a:solidFill>
                <a:latin typeface="+mj-lt"/>
              </a:rPr>
              <a:t>Tom Atnip</a:t>
            </a:r>
            <a:endParaRPr lang="en-US" sz="1200" b="1" dirty="0">
              <a:solidFill>
                <a:sysClr val="windowText" lastClr="000000"/>
              </a:solidFill>
              <a:latin typeface="+mj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</a:rPr>
              <a:t>Team Leader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ysClr val="windowText" lastClr="000000"/>
                </a:solidFill>
                <a:latin typeface="+mj-lt"/>
              </a:rPr>
              <a:t>Software Engineer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+mj-lt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1278087" y="5455919"/>
            <a:ext cx="1638000" cy="871797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" tIns="9144" rIns="9144" bIns="914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ysClr val="windowText" lastClr="000000"/>
                </a:solidFill>
                <a:latin typeface="+mj-lt"/>
              </a:rPr>
              <a:t>Susi Cisneros</a:t>
            </a:r>
            <a:endParaRPr lang="en-US" sz="1200" b="1" dirty="0">
              <a:solidFill>
                <a:sysClr val="windowText" lastClr="000000"/>
              </a:solidFill>
              <a:latin typeface="+mj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</a:rPr>
              <a:t>Client Contact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ysClr val="windowText" lastClr="000000"/>
                </a:solidFill>
                <a:latin typeface="+mj-lt"/>
              </a:rPr>
              <a:t>Software Engineer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+mj-lt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3754489" y="5455920"/>
            <a:ext cx="1638000" cy="871797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" tIns="9144" rIns="9144" bIns="914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ysClr val="windowText" lastClr="000000"/>
                </a:solidFill>
                <a:latin typeface="+mj-lt"/>
              </a:rPr>
              <a:t>Sam Kim</a:t>
            </a:r>
            <a:endParaRPr lang="en-US" sz="1200" b="1" dirty="0">
              <a:solidFill>
                <a:sysClr val="windowText" lastClr="000000"/>
              </a:solidFill>
              <a:latin typeface="+mj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ysClr val="windowText" lastClr="000000"/>
                </a:solidFill>
                <a:latin typeface="+mj-lt"/>
              </a:rPr>
              <a:t>Software Engineer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+mj-lt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6230891" y="5455920"/>
            <a:ext cx="1638000" cy="871797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" tIns="9144" rIns="9144" bIns="914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ysClr val="windowText" lastClr="000000"/>
                </a:solidFill>
                <a:latin typeface="+mj-lt"/>
              </a:rPr>
              <a:t>Seth Troisi</a:t>
            </a:r>
            <a:endParaRPr lang="en-US" sz="1200" b="1" dirty="0">
              <a:solidFill>
                <a:sysClr val="windowText" lastClr="000000"/>
              </a:solidFill>
              <a:latin typeface="+mj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ysClr val="windowText" lastClr="000000"/>
                </a:solidFill>
                <a:latin typeface="+mj-lt"/>
              </a:rPr>
              <a:t>Software Engineer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+mj-lt"/>
            </a:endParaRPr>
          </a:p>
        </p:txBody>
      </p:sp>
      <p:cxnSp>
        <p:nvCxnSpPr>
          <p:cNvPr id="27" name="Elbow Connector 26"/>
          <p:cNvCxnSpPr>
            <a:stCxn id="10" idx="2"/>
            <a:endCxn id="12" idx="0"/>
          </p:cNvCxnSpPr>
          <p:nvPr/>
        </p:nvCxnSpPr>
        <p:spPr>
          <a:xfrm rot="16200000" flipH="1">
            <a:off x="4203936" y="5086367"/>
            <a:ext cx="737616" cy="1489"/>
          </a:xfrm>
          <a:prstGeom prst="bent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0" idx="2"/>
            <a:endCxn id="13" idx="0"/>
          </p:cNvCxnSpPr>
          <p:nvPr/>
        </p:nvCxnSpPr>
        <p:spPr>
          <a:xfrm rot="16200000" flipH="1">
            <a:off x="5442137" y="3848166"/>
            <a:ext cx="737616" cy="2477891"/>
          </a:xfrm>
          <a:prstGeom prst="bent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0" idx="2"/>
            <a:endCxn id="11" idx="0"/>
          </p:cNvCxnSpPr>
          <p:nvPr/>
        </p:nvCxnSpPr>
        <p:spPr>
          <a:xfrm rot="5400000">
            <a:off x="2965737" y="3849655"/>
            <a:ext cx="737615" cy="2474913"/>
          </a:xfrm>
          <a:prstGeom prst="bent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450234" y="1923220"/>
            <a:ext cx="4243532" cy="773311"/>
            <a:chOff x="2435415" y="1923220"/>
            <a:chExt cx="4243532" cy="773311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5040947" y="1923220"/>
              <a:ext cx="1638000" cy="773311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" tIns="9144" rIns="9144" bIns="9144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ysClr val="windowText" lastClr="000000"/>
                  </a:solidFill>
                  <a:latin typeface="+mj-lt"/>
                </a:rPr>
                <a:t>J.D. Hill</a:t>
              </a:r>
              <a:endParaRPr lang="en-US" sz="1200" b="1" dirty="0">
                <a:solidFill>
                  <a:sysClr val="windowText" lastClr="000000"/>
                </a:solidFill>
                <a:latin typeface="+mj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latin typeface="+mj-lt"/>
                </a:rPr>
                <a:t>Program</a:t>
              </a:r>
              <a:r>
                <a:rPr lang="en-US" sz="1200" dirty="0">
                  <a:solidFill>
                    <a:sysClr val="windowText" lastClr="000000"/>
                  </a:solidFill>
                  <a:latin typeface="+mj-lt"/>
                </a:rPr>
                <a:t> 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+mj-lt"/>
                </a:rPr>
                <a:t>Engineer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2435415" y="1923220"/>
              <a:ext cx="1638000" cy="773311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" tIns="9144" rIns="9144" bIns="9144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ysClr val="windowText" lastClr="000000"/>
                  </a:solidFill>
                  <a:latin typeface="+mj-lt"/>
                </a:rPr>
                <a:t>TBD</a:t>
              </a:r>
              <a:endParaRPr lang="en-US" sz="1200" b="1" dirty="0">
                <a:solidFill>
                  <a:sysClr val="windowText" lastClr="000000"/>
                </a:solidFill>
                <a:latin typeface="+mj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>
                  <a:solidFill>
                    <a:sysClr val="windowText" lastClr="000000"/>
                  </a:solidFill>
                  <a:latin typeface="+mj-lt"/>
                </a:rPr>
                <a:t>Subject Matter Expert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</a:endParaRPr>
            </a:p>
          </p:txBody>
        </p:sp>
        <p:cxnSp>
          <p:nvCxnSpPr>
            <p:cNvPr id="39" name="Straight Connector 38"/>
            <p:cNvCxnSpPr>
              <a:stCxn id="7" idx="1"/>
              <a:endCxn id="9" idx="3"/>
            </p:cNvCxnSpPr>
            <p:nvPr/>
          </p:nvCxnSpPr>
          <p:spPr>
            <a:xfrm flipH="1">
              <a:off x="4073415" y="2309876"/>
              <a:ext cx="96753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Connector 40"/>
          <p:cNvCxnSpPr>
            <a:stCxn id="8" idx="2"/>
            <a:endCxn id="10" idx="0"/>
          </p:cNvCxnSpPr>
          <p:nvPr/>
        </p:nvCxnSpPr>
        <p:spPr>
          <a:xfrm>
            <a:off x="4572000" y="1759576"/>
            <a:ext cx="0" cy="20869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 bwMode="auto">
          <a:xfrm>
            <a:off x="5528206" y="2926012"/>
            <a:ext cx="1638000" cy="773311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" tIns="9144" rIns="9144" bIns="914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ysClr val="windowText" lastClr="000000"/>
                </a:solidFill>
                <a:latin typeface="+mj-lt"/>
              </a:rPr>
              <a:t>Michael Wollowski</a:t>
            </a:r>
            <a:endParaRPr lang="en-US" sz="1200" b="1" dirty="0">
              <a:solidFill>
                <a:sysClr val="windowText" lastClr="000000"/>
              </a:solidFill>
              <a:latin typeface="+mj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</a:rPr>
              <a:t>Project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</a:rPr>
              <a:t>Advisor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+mj-lt"/>
            </a:endParaRPr>
          </a:p>
        </p:txBody>
      </p:sp>
      <p:cxnSp>
        <p:nvCxnSpPr>
          <p:cNvPr id="19" name="Straight Connector 18"/>
          <p:cNvCxnSpPr>
            <a:stCxn id="18" idx="1"/>
          </p:cNvCxnSpPr>
          <p:nvPr/>
        </p:nvCxnSpPr>
        <p:spPr>
          <a:xfrm flipH="1">
            <a:off x="4560674" y="3312668"/>
            <a:ext cx="967532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4377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Assumptions, Risks, &amp; Opportunities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Risks</a:t>
            </a:r>
            <a:endParaRPr lang="en-US" sz="2400" dirty="0" smtClean="0"/>
          </a:p>
          <a:p>
            <a:pPr lvl="1"/>
            <a:r>
              <a:rPr lang="en-US" sz="2000" dirty="0" smtClean="0"/>
              <a:t>Find a </a:t>
            </a:r>
            <a:r>
              <a:rPr lang="en-US" sz="2000" dirty="0"/>
              <a:t>mapping engine that </a:t>
            </a:r>
            <a:r>
              <a:rPr lang="en-US" sz="2000" dirty="0" smtClean="0"/>
              <a:t>supports Raytheon’s map format</a:t>
            </a:r>
            <a:endParaRPr lang="en-US" sz="2000" dirty="0" smtClean="0"/>
          </a:p>
          <a:p>
            <a:r>
              <a:rPr lang="en-US" sz="2400" dirty="0" smtClean="0"/>
              <a:t>Assumptions</a:t>
            </a:r>
          </a:p>
          <a:p>
            <a:pPr lvl="1"/>
            <a:r>
              <a:rPr lang="en-US" sz="2000" dirty="0" smtClean="0"/>
              <a:t>There exists a mapping tool that provides the ability to perform basic functionality </a:t>
            </a:r>
            <a:r>
              <a:rPr lang="en-US" sz="2000" dirty="0"/>
              <a:t>(e.g. panning, zooming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/>
              <a:t>Libraries for pulling mapping information from local server (e.g. </a:t>
            </a:r>
            <a:r>
              <a:rPr lang="en-US" sz="2000" dirty="0" err="1"/>
              <a:t>Wifi</a:t>
            </a:r>
            <a:r>
              <a:rPr lang="en-US" sz="2000" dirty="0"/>
              <a:t>, USB</a:t>
            </a:r>
            <a:r>
              <a:rPr lang="en-US" sz="2000" dirty="0" smtClean="0"/>
              <a:t>)</a:t>
            </a:r>
            <a:endParaRPr lang="en-US" sz="2000" dirty="0" smtClean="0"/>
          </a:p>
          <a:p>
            <a:r>
              <a:rPr lang="en-US" sz="2400" dirty="0" smtClean="0"/>
              <a:t>Opportunities</a:t>
            </a:r>
            <a:endParaRPr lang="en-US" sz="2400" dirty="0" smtClean="0"/>
          </a:p>
          <a:p>
            <a:pPr lvl="1"/>
            <a:r>
              <a:rPr lang="en-US" sz="2000" dirty="0" smtClean="0"/>
              <a:t>Google’s mapping engine may provide many required features</a:t>
            </a:r>
            <a:endParaRPr lang="en-US" sz="2000" dirty="0" smtClean="0"/>
          </a:p>
          <a:p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389F-DE1D-44C7-B37E-89BCC2F680BE}" type="datetime1">
              <a:rPr lang="en-US" smtClean="0"/>
              <a:pPr/>
              <a:t>9/18/2012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165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</TotalTime>
  <Words>308</Words>
  <Application>Microsoft Office PowerPoint</Application>
  <PresentationFormat>On-screen Show (4:3)</PresentationFormat>
  <Paragraphs>78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Raytheon Senior Design Project Android Based Situational Awareness: Moving Map  </vt:lpstr>
      <vt:lpstr>Project Overview</vt:lpstr>
      <vt:lpstr>High Level Architecture</vt:lpstr>
      <vt:lpstr>Existing Situational Awareness Software</vt:lpstr>
      <vt:lpstr>Project Schedule &amp; Milestones</vt:lpstr>
      <vt:lpstr>Project Team</vt:lpstr>
      <vt:lpstr>Assumptions, Risks, &amp; Opportunities</vt:lpstr>
    </vt:vector>
  </TitlesOfParts>
  <Company>Raytheon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Raytheon Senior Design Project &lt;Project Name&gt;</dc:title>
  <dc:subject>Event Name</dc:subject>
  <dc:creator>JD Hill</dc:creator>
  <cp:keywords>Raytheon</cp:keywords>
  <dc:description>Template: Mark Johnson, Silver Fox Productions
Formatting:
Event Date:
Event Location:
Audience Type: Internal</dc:description>
  <cp:lastModifiedBy>atniptw</cp:lastModifiedBy>
  <cp:revision>34</cp:revision>
  <dcterms:created xsi:type="dcterms:W3CDTF">2012-08-29T12:13:00Z</dcterms:created>
  <dcterms:modified xsi:type="dcterms:W3CDTF">2012-09-18T22:36:55Z</dcterms:modified>
</cp:coreProperties>
</file>