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6"/>
  </p:notesMasterIdLst>
  <p:handoutMasterIdLst>
    <p:handoutMasterId r:id="rId17"/>
  </p:handoutMasterIdLst>
  <p:sldIdLst>
    <p:sldId id="258" r:id="rId2"/>
    <p:sldId id="266" r:id="rId3"/>
    <p:sldId id="279" r:id="rId4"/>
    <p:sldId id="280" r:id="rId5"/>
    <p:sldId id="284" r:id="rId6"/>
    <p:sldId id="272" r:id="rId7"/>
    <p:sldId id="281" r:id="rId8"/>
    <p:sldId id="282" r:id="rId9"/>
    <p:sldId id="283" r:id="rId10"/>
    <p:sldId id="275" r:id="rId11"/>
    <p:sldId id="27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32" d="100"/>
          <a:sy n="132" d="100"/>
        </p:scale>
        <p:origin x="-1014" y="-78"/>
      </p:cViewPr>
      <p:guideLst>
        <p:guide orient="horz" pos="1259"/>
        <p:guide orient="horz" pos="2182"/>
        <p:guide orient="horz" pos="605"/>
        <p:guide orient="horz" pos="655"/>
        <p:guide orient="horz" pos="4239"/>
        <p:guide orient="horz" pos="4055"/>
        <p:guide pos="2880"/>
        <p:guide pos="5617"/>
        <p:guide pos="3238"/>
        <p:guide pos="149"/>
        <p:guide pos="470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105" d="100"/>
          <a:sy n="105" d="100"/>
        </p:scale>
        <p:origin x="-343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Arial" pitchFamily="34" charset="0"/>
              </a:rPr>
              <a:t>Raytheon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104DB-5A84-4417-9505-9949D8449EC3}" type="datetimeFigureOut">
              <a:rPr lang="en-US" smtClean="0">
                <a:latin typeface="Arial" pitchFamily="34" charset="0"/>
              </a:rPr>
              <a:pPr/>
              <a:t>11/13/2012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DAC55-62D0-4EAE-A230-0CCA3BD4BC39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012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r>
              <a:rPr lang="en-US" dirty="0" smtClean="0"/>
              <a:t>Raytheon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FC1312E8-DAE4-4DB4-9959-6EFE043C5908}" type="datetimeFigureOut">
              <a:rPr lang="en-US" smtClean="0"/>
              <a:pPr/>
              <a:t>11/13/2012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0D02AC4-1C81-4AB4-8D73-92191CCF54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2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1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6211"/>
            <a:ext cx="8229600" cy="5416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11/13/2012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5677"/>
            <a:ext cx="2133600" cy="365125"/>
          </a:xfrm>
        </p:spPr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8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11/13/2012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84611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55964"/>
            <a:ext cx="4038600" cy="53166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5964"/>
            <a:ext cx="4038600" cy="53166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11/13/2012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0035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4341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1151"/>
            <a:ext cx="4040188" cy="46050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34341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1151"/>
            <a:ext cx="4041775" cy="46050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11/13/2012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74905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11/13/2012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180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11/13/2012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328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on Tit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1069974" y="3937000"/>
            <a:ext cx="7832726" cy="2057400"/>
          </a:xfrm>
          <a:noFill/>
          <a:ln w="9525"/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Subtitle</a:t>
            </a:r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1065213" y="2119313"/>
            <a:ext cx="7837487" cy="1327150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44450" rIns="90487" bIns="4445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fidential"/>
          <p:cNvSpPr/>
          <p:nvPr userDrawn="1"/>
        </p:nvSpPr>
        <p:spPr>
          <a:xfrm>
            <a:off x="3881362" y="6209186"/>
            <a:ext cx="510712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30188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© 2011 Raytheon Company. All rights reserved. </a:t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Customer Success Is Our Mission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a registered trademark of Raytheon Company.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3005"/>
            <a:ext cx="8229600" cy="623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6212"/>
            <a:ext cx="8229600" cy="5269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2FB2E-ABA8-41CA-9C7C-28F5EB525474}" type="datetime1">
              <a:rPr lang="en-US" smtClean="0"/>
              <a:pPr/>
              <a:t>11/13/2012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14371" y="6399740"/>
            <a:ext cx="211525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000" dirty="0" smtClean="0">
                <a:solidFill>
                  <a:schemeClr val="tx1">
                    <a:tint val="75000"/>
                  </a:schemeClr>
                </a:solidFill>
              </a:rPr>
              <a:t>Android</a:t>
            </a:r>
            <a:r>
              <a:rPr lang="en-US" sz="1000" baseline="0" dirty="0" smtClean="0">
                <a:solidFill>
                  <a:schemeClr val="tx1">
                    <a:tint val="75000"/>
                  </a:schemeClr>
                </a:solidFill>
              </a:rPr>
              <a:t> Based Situational Awareness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</a:rPr>
              <a:t>SRR&amp;PDR/Gate 6&amp;7</a:t>
            </a:r>
          </a:p>
        </p:txBody>
      </p:sp>
    </p:spTree>
    <p:extLst>
      <p:ext uri="{BB962C8B-B14F-4D97-AF65-F5344CB8AC3E}">
        <p14:creationId xmlns:p14="http://schemas.microsoft.com/office/powerpoint/2010/main" val="86986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5" r:id="rId7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Gate 6/7: SRR/PDR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November 14, 2012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65213" y="1199213"/>
            <a:ext cx="7837487" cy="224725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Raytheon Senior Design Project</a:t>
            </a:r>
            <a:br>
              <a:rPr lang="en-US" dirty="0" smtClean="0"/>
            </a:br>
            <a:r>
              <a:rPr lang="en-US" dirty="0"/>
              <a:t>Android </a:t>
            </a:r>
            <a:r>
              <a:rPr lang="en-US" dirty="0" smtClean="0"/>
              <a:t>Based Situational Awareness: Moving Map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30" name="Picture 6" descr="https://encrypted-tbn3.google.com/images?q=tbn:ANd9GcRH57f9pQOCzycQ8iRB3gZv6eJcM90t8aNxCQFyGKhCc8nWKqiu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83" y="91440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199" y="2680431"/>
            <a:ext cx="4387816" cy="329086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Schedule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11/13/2012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900" y="1513425"/>
            <a:ext cx="54102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700" y="2524125"/>
            <a:ext cx="51054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500" y="4191300"/>
            <a:ext cx="66865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303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113" y="3456500"/>
            <a:ext cx="7772400" cy="1362075"/>
          </a:xfrm>
        </p:spPr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113" y="3871513"/>
            <a:ext cx="7772400" cy="1500187"/>
          </a:xfrm>
        </p:spPr>
        <p:txBody>
          <a:bodyPr/>
          <a:lstStyle/>
          <a:p>
            <a:r>
              <a:rPr lang="en-US" dirty="0"/>
              <a:t>Include extra slides if discussion goes ‘deeper’ and all slides from after meeting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11/13/2012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8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Schedule &amp; Milestones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Requirements Review:  September 26</a:t>
            </a:r>
            <a:r>
              <a:rPr lang="en-US" baseline="30000" dirty="0" smtClean="0"/>
              <a:t>th</a:t>
            </a:r>
          </a:p>
          <a:p>
            <a:r>
              <a:rPr lang="en-US" dirty="0" smtClean="0"/>
              <a:t>Preliminary Design Review:        November 14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Alpha Release:                              December 19</a:t>
            </a:r>
            <a:r>
              <a:rPr lang="en-US" baseline="30000" dirty="0" smtClean="0"/>
              <a:t>th</a:t>
            </a:r>
          </a:p>
          <a:p>
            <a:r>
              <a:rPr lang="en-US" dirty="0" smtClean="0"/>
              <a:t>Beta Release:                                     February 6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Critical Design Review:                     February 6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Test Readiness Review:                       March 20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Final Release:                                          April 17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Expo/Out brief:                                       May 22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11/13/2012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95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005"/>
            <a:ext cx="8229600" cy="6234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FB2E-ABA8-41CA-9C7C-28F5EB525474}" type="datetime1">
              <a:rPr lang="en-US" smtClean="0"/>
              <a:pPr/>
              <a:t>11/13/2012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3753000" y="986265"/>
            <a:ext cx="1638000" cy="773311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Todd Lovell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Chief Engineer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753000" y="3846507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Tom Atnip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Team Leader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278087" y="5455919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Susi Cisneros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Client Contact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754489" y="5455920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Sam Kim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230891" y="5455920"/>
            <a:ext cx="1638000" cy="87179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Seth Troisi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ysClr val="windowText" lastClr="000000"/>
                </a:solidFill>
                <a:latin typeface="+mj-lt"/>
              </a:rPr>
              <a:t>Software Engineer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cxnSp>
        <p:nvCxnSpPr>
          <p:cNvPr id="27" name="Elbow Connector 26"/>
          <p:cNvCxnSpPr>
            <a:stCxn id="10" idx="2"/>
            <a:endCxn id="12" idx="0"/>
          </p:cNvCxnSpPr>
          <p:nvPr/>
        </p:nvCxnSpPr>
        <p:spPr>
          <a:xfrm rot="16200000" flipH="1">
            <a:off x="4203936" y="5086367"/>
            <a:ext cx="737616" cy="1489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0" idx="2"/>
            <a:endCxn id="13" idx="0"/>
          </p:cNvCxnSpPr>
          <p:nvPr/>
        </p:nvCxnSpPr>
        <p:spPr>
          <a:xfrm rot="16200000" flipH="1">
            <a:off x="5442137" y="3848166"/>
            <a:ext cx="737616" cy="2477891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" idx="2"/>
            <a:endCxn id="11" idx="0"/>
          </p:cNvCxnSpPr>
          <p:nvPr/>
        </p:nvCxnSpPr>
        <p:spPr>
          <a:xfrm rot="5400000">
            <a:off x="2965737" y="3849655"/>
            <a:ext cx="737615" cy="2474913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450234" y="1923220"/>
            <a:ext cx="4243532" cy="773311"/>
            <a:chOff x="2435415" y="1923220"/>
            <a:chExt cx="4243532" cy="773311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5040947" y="1923220"/>
              <a:ext cx="1638000" cy="773311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" tIns="9144" rIns="9144" bIns="9144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ysClr val="windowText" lastClr="000000"/>
                  </a:solidFill>
                  <a:latin typeface="+mj-lt"/>
                </a:rPr>
                <a:t>J.D. Hill</a:t>
              </a:r>
              <a:endParaRPr lang="en-US" sz="1200" b="1" dirty="0">
                <a:solidFill>
                  <a:sysClr val="windowText" lastClr="000000"/>
                </a:solidFill>
                <a:latin typeface="+mj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+mj-lt"/>
                </a:rPr>
                <a:t>Program</a:t>
              </a:r>
              <a:r>
                <a:rPr lang="en-US" sz="1200" dirty="0">
                  <a:solidFill>
                    <a:sysClr val="windowText" lastClr="000000"/>
                  </a:solidFill>
                  <a:latin typeface="+mj-lt"/>
                </a:rPr>
                <a:t> 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+mj-lt"/>
                </a:rPr>
                <a:t>Engineer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435415" y="1923220"/>
              <a:ext cx="1638000" cy="773311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" tIns="9144" rIns="9144" bIns="9144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ysClr val="windowText" lastClr="000000"/>
                  </a:solidFill>
                  <a:latin typeface="+mj-lt"/>
                </a:rPr>
                <a:t>Doug </a:t>
              </a:r>
              <a:r>
                <a:rPr lang="en-US" sz="1200" b="1" dirty="0" err="1" smtClean="0">
                  <a:solidFill>
                    <a:sysClr val="windowText" lastClr="000000"/>
                  </a:solidFill>
                  <a:latin typeface="+mj-lt"/>
                </a:rPr>
                <a:t>Dusseau</a:t>
              </a:r>
              <a:endParaRPr lang="en-US" sz="1200" b="1" dirty="0">
                <a:solidFill>
                  <a:sysClr val="windowText" lastClr="000000"/>
                </a:solidFill>
                <a:latin typeface="+mj-lt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ysClr val="windowText" lastClr="000000"/>
                  </a:solidFill>
                  <a:latin typeface="+mj-lt"/>
                </a:rPr>
                <a:t>Subject Matter Expert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endParaRPr>
            </a:p>
          </p:txBody>
        </p:sp>
        <p:cxnSp>
          <p:nvCxnSpPr>
            <p:cNvPr id="39" name="Straight Connector 38"/>
            <p:cNvCxnSpPr>
              <a:stCxn id="7" idx="1"/>
              <a:endCxn id="9" idx="3"/>
            </p:cNvCxnSpPr>
            <p:nvPr/>
          </p:nvCxnSpPr>
          <p:spPr>
            <a:xfrm flipH="1">
              <a:off x="4073415" y="2309876"/>
              <a:ext cx="9675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>
            <a:stCxn id="8" idx="2"/>
            <a:endCxn id="10" idx="0"/>
          </p:cNvCxnSpPr>
          <p:nvPr/>
        </p:nvCxnSpPr>
        <p:spPr>
          <a:xfrm>
            <a:off x="4572000" y="1759576"/>
            <a:ext cx="0" cy="20869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 bwMode="auto">
          <a:xfrm>
            <a:off x="5528206" y="2926012"/>
            <a:ext cx="1638000" cy="773311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" tIns="9144" rIns="9144" bIns="9144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ysClr val="windowText" lastClr="000000"/>
                </a:solidFill>
                <a:latin typeface="+mj-lt"/>
              </a:rPr>
              <a:t>Michael Wollowski</a:t>
            </a:r>
            <a:endParaRPr lang="en-US" sz="1200" b="1" dirty="0">
              <a:solidFill>
                <a:sysClr val="windowText" lastClr="000000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</a:rPr>
              <a:t>Project Advisor</a:t>
            </a:r>
          </a:p>
        </p:txBody>
      </p:sp>
      <p:cxnSp>
        <p:nvCxnSpPr>
          <p:cNvPr id="19" name="Straight Connector 18"/>
          <p:cNvCxnSpPr>
            <a:stCxn id="18" idx="1"/>
          </p:cNvCxnSpPr>
          <p:nvPr/>
        </p:nvCxnSpPr>
        <p:spPr>
          <a:xfrm flipH="1">
            <a:off x="4560674" y="3312668"/>
            <a:ext cx="96753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437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Assumptions, Risks, &amp; Opportunities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Risks</a:t>
            </a:r>
          </a:p>
          <a:p>
            <a:pPr lvl="1"/>
            <a:r>
              <a:rPr lang="en-US" sz="2400" dirty="0"/>
              <a:t>Performance of the system</a:t>
            </a:r>
          </a:p>
          <a:p>
            <a:pPr lvl="1"/>
            <a:r>
              <a:rPr lang="en-US" sz="2400" dirty="0" smtClean="0"/>
              <a:t>Organizing </a:t>
            </a:r>
            <a:r>
              <a:rPr lang="en-US" sz="2400" dirty="0"/>
              <a:t>data in the correct format in a timely </a:t>
            </a:r>
            <a:r>
              <a:rPr lang="en-US" sz="2400" dirty="0" smtClean="0"/>
              <a:t>manner</a:t>
            </a:r>
          </a:p>
          <a:p>
            <a:r>
              <a:rPr lang="en-US" sz="2400" dirty="0" smtClean="0"/>
              <a:t>Assumptions</a:t>
            </a:r>
          </a:p>
          <a:p>
            <a:pPr lvl="1"/>
            <a:r>
              <a:rPr lang="en-US" sz="2400" dirty="0"/>
              <a:t>There exists an open source mapping engine for Android devices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mapping engine does not require an internet connection to run</a:t>
            </a:r>
          </a:p>
          <a:p>
            <a:pPr lvl="1"/>
            <a:r>
              <a:rPr lang="en-US" sz="2400" dirty="0" smtClean="0"/>
              <a:t>Android </a:t>
            </a:r>
            <a:r>
              <a:rPr lang="en-US" sz="2400" dirty="0"/>
              <a:t>devices can connect to a local </a:t>
            </a:r>
            <a:r>
              <a:rPr lang="en-US" sz="2400" dirty="0" smtClean="0"/>
              <a:t>server</a:t>
            </a:r>
          </a:p>
          <a:p>
            <a:r>
              <a:rPr lang="en-US" sz="2400" dirty="0" smtClean="0"/>
              <a:t>Opportunities</a:t>
            </a:r>
          </a:p>
          <a:p>
            <a:pPr lvl="1"/>
            <a:r>
              <a:rPr lang="en-US" sz="2400" dirty="0"/>
              <a:t>Finding a feature complete mapping engine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11/13/2012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16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 smtClean="0"/>
              <a:t>Background: </a:t>
            </a:r>
            <a:r>
              <a:rPr lang="en-US" sz="1600" dirty="0" smtClean="0"/>
              <a:t>There are no current Raytheon non-web based mapping applications on an Android device.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CONOPS: (</a:t>
            </a:r>
            <a:r>
              <a:rPr lang="en-US" sz="1600" dirty="0" smtClean="0"/>
              <a:t>Concept of Operations) The application is intended for soldiers, law enforcement officers, or other personnel without access to the Internet. The application will be compatible with Android devices.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Key Assumptions:</a:t>
            </a:r>
            <a:endParaRPr lang="en-US" sz="1600" dirty="0" smtClean="0"/>
          </a:p>
          <a:p>
            <a:pPr marL="233363" indent="-177800"/>
            <a:r>
              <a:rPr lang="en-US" sz="1600" dirty="0" smtClean="0"/>
              <a:t>Raytheon will provide one 10” Samsung Galaxy Tablet</a:t>
            </a:r>
          </a:p>
          <a:p>
            <a:pPr marL="233363" indent="-177800"/>
            <a:r>
              <a:rPr lang="en-US" sz="1600" dirty="0" smtClean="0"/>
              <a:t>Raytheon will provide one 7” Samsung Galaxy Tablet</a:t>
            </a:r>
          </a:p>
          <a:p>
            <a:pPr marL="55563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Critical Success Factors:</a:t>
            </a:r>
            <a:endParaRPr lang="en-US" sz="1600" dirty="0" smtClean="0"/>
          </a:p>
          <a:p>
            <a:pPr marL="233363" indent="-177800"/>
            <a:r>
              <a:rPr lang="en-US" sz="1600" dirty="0" smtClean="0"/>
              <a:t>Requirements approval by 11/15</a:t>
            </a:r>
          </a:p>
          <a:p>
            <a:pPr marL="233363" indent="-177800"/>
            <a:r>
              <a:rPr lang="en-US" sz="1600" dirty="0" smtClean="0"/>
              <a:t>Design Approval by 11/26</a:t>
            </a:r>
          </a:p>
          <a:p>
            <a:pPr marL="55563" indent="0">
              <a:buNone/>
            </a:pPr>
            <a:endParaRPr lang="en-US" sz="1600" dirty="0" smtClean="0"/>
          </a:p>
          <a:p>
            <a:pPr marL="55563" indent="0">
              <a:buNone/>
            </a:pPr>
            <a:r>
              <a:rPr lang="en-US" sz="1600" b="1" dirty="0" smtClean="0"/>
              <a:t>Buyoff Criteria:</a:t>
            </a:r>
            <a:endParaRPr lang="en-US" sz="1600" dirty="0" smtClean="0"/>
          </a:p>
          <a:p>
            <a:pPr marL="233363" indent="-177800"/>
            <a:r>
              <a:rPr lang="en-US" sz="1600" dirty="0" smtClean="0"/>
              <a:t>Final Release Demonstration for Raytheon Management</a:t>
            </a:r>
          </a:p>
          <a:p>
            <a:pPr marL="233363" indent="-177800"/>
            <a:r>
              <a:rPr lang="en-US" sz="1600" dirty="0" smtClean="0"/>
              <a:t>Successful completion of all university project requirements</a:t>
            </a:r>
          </a:p>
          <a:p>
            <a:pPr marL="55563" indent="0">
              <a:buNone/>
            </a:pPr>
            <a:endParaRPr lang="en-US" sz="1600" dirty="0" smtClean="0"/>
          </a:p>
          <a:p>
            <a:pPr marL="233363" indent="-177800"/>
            <a:endParaRPr lang="en-US" sz="1600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3235570"/>
            <a:ext cx="4038600" cy="28905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Deliverables:</a:t>
            </a:r>
          </a:p>
          <a:p>
            <a:pPr marL="228600" indent="-173038"/>
            <a:r>
              <a:rPr lang="en-US" sz="1600" dirty="0" smtClean="0"/>
              <a:t>Program Documentation (Schedule, etc.)</a:t>
            </a:r>
          </a:p>
          <a:p>
            <a:pPr marL="228600" indent="-173038"/>
            <a:r>
              <a:rPr lang="en-US" sz="1600" dirty="0" smtClean="0"/>
              <a:t>Requirements/Architecture</a:t>
            </a:r>
          </a:p>
          <a:p>
            <a:pPr marL="228600" indent="-173038"/>
            <a:r>
              <a:rPr lang="en-US" sz="1600" dirty="0" smtClean="0"/>
              <a:t>System Design</a:t>
            </a:r>
          </a:p>
          <a:p>
            <a:pPr marL="228600" indent="-173038"/>
            <a:r>
              <a:rPr lang="en-US" sz="1600" dirty="0" smtClean="0"/>
              <a:t>Source Code/</a:t>
            </a:r>
            <a:r>
              <a:rPr lang="en-US" sz="1600" dirty="0" err="1" smtClean="0"/>
              <a:t>Executables</a:t>
            </a:r>
            <a:endParaRPr lang="en-US" sz="1600" dirty="0" smtClean="0"/>
          </a:p>
          <a:p>
            <a:pPr marL="228600" indent="-173038"/>
            <a:r>
              <a:rPr lang="en-US" sz="1600" dirty="0" smtClean="0"/>
              <a:t>Demonstrations</a:t>
            </a:r>
          </a:p>
          <a:p>
            <a:pPr marL="0" indent="0">
              <a:buNone/>
            </a:pPr>
            <a:r>
              <a:rPr lang="en-US" sz="1600" b="1" dirty="0" smtClean="0"/>
              <a:t>Next Milestone:</a:t>
            </a:r>
          </a:p>
          <a:p>
            <a:pPr marL="0" indent="0">
              <a:buNone/>
              <a:tabLst>
                <a:tab pos="228600" algn="l"/>
              </a:tabLst>
            </a:pPr>
            <a:r>
              <a:rPr lang="en-US" sz="1600" dirty="0" smtClean="0"/>
              <a:t>	Critical </a:t>
            </a:r>
            <a:r>
              <a:rPr lang="en-US" sz="1600" dirty="0" err="1" smtClean="0"/>
              <a:t>Desgin</a:t>
            </a:r>
            <a:r>
              <a:rPr lang="en-US" sz="1600" dirty="0" smtClean="0"/>
              <a:t> Review (CDR) – 13 Feb 2013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11/13/2012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748" y="237600"/>
            <a:ext cx="1315052" cy="310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87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11/13/2012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46416"/>
              </p:ext>
            </p:extLst>
          </p:nvPr>
        </p:nvGraphicFramePr>
        <p:xfrm>
          <a:off x="468000" y="864200"/>
          <a:ext cx="8142214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643"/>
                <a:gridCol w="6285600"/>
                <a:gridCol w="11609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let the user pan the map by a dragging gesture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zoom using an on-screen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zoom using pinch gestures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zoom using double tap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store map tiles on the 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Threshold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display map tiles which are stored on the 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Threshold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be able to pull map tiles which are stored on a local server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 store them on the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</a:t>
                      </a:r>
                      <a:r>
                        <a:rPr lang="en-US" dirty="0" err="1" smtClean="0"/>
                        <a:t>georeference</a:t>
                      </a:r>
                      <a:r>
                        <a:rPr lang="en-US" dirty="0" smtClean="0"/>
                        <a:t> the location of the 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Threshold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center on current 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store multiple map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Threshold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choose the map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store points of interest as a map overlay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1523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304833"/>
              </p:ext>
            </p:extLst>
          </p:nvPr>
        </p:nvGraphicFramePr>
        <p:xfrm>
          <a:off x="457200" y="855663"/>
          <a:ext cx="8099014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643"/>
                <a:gridCol w="6242400"/>
                <a:gridCol w="11609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display points of interest overlays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choose which overlays are displayed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add custom points of interest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let the user choose which overlay the custom point of interest is added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system shall let the user create new overlays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Objective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display a compass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let the user toggle heading/north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let the user change default settings via a settings menu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found in the menu 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Threshold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system shall let the user access a help menu via the menu 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11/13/2012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30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Deliverable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Overview</a:t>
            </a:r>
          </a:p>
          <a:p>
            <a:r>
              <a:rPr lang="en-US" dirty="0" smtClean="0"/>
              <a:t>Package Diagram</a:t>
            </a:r>
          </a:p>
          <a:p>
            <a:r>
              <a:rPr lang="en-US" dirty="0" smtClean="0"/>
              <a:t>System Sequence Diagrams</a:t>
            </a:r>
          </a:p>
          <a:p>
            <a:pPr lvl="1"/>
            <a:r>
              <a:rPr lang="en-US" dirty="0" smtClean="0"/>
              <a:t>Get Map Tile</a:t>
            </a:r>
          </a:p>
          <a:p>
            <a:pPr lvl="1"/>
            <a:r>
              <a:rPr lang="en-US" dirty="0" smtClean="0"/>
              <a:t>Get POI</a:t>
            </a:r>
          </a:p>
          <a:p>
            <a:r>
              <a:rPr lang="en-US" dirty="0" smtClean="0"/>
              <a:t>UML Class Diagram</a:t>
            </a:r>
          </a:p>
          <a:p>
            <a:pPr lvl="1"/>
            <a:r>
              <a:rPr lang="en-US" dirty="0" smtClean="0"/>
              <a:t>Part of Final Design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11/13/2012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0833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11/13/2012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64" y="855663"/>
            <a:ext cx="7178872" cy="5416550"/>
          </a:xfrm>
        </p:spPr>
      </p:pic>
    </p:spTree>
    <p:extLst>
      <p:ext uri="{BB962C8B-B14F-4D97-AF65-F5344CB8AC3E}">
        <p14:creationId xmlns:p14="http://schemas.microsoft.com/office/powerpoint/2010/main" val="2184614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Package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43" y="855663"/>
            <a:ext cx="7603513" cy="54165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11/13/2012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5155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 Map Tile Sequence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2044700"/>
            <a:ext cx="6896100" cy="30384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11/13/2012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8374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 POI Sequence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06"/>
          <a:stretch/>
        </p:blipFill>
        <p:spPr>
          <a:xfrm>
            <a:off x="1670016" y="1388463"/>
            <a:ext cx="5803968" cy="401873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11/13/2012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366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</TotalTime>
  <Words>648</Words>
  <Application>Microsoft Office PowerPoint</Application>
  <PresentationFormat>On-screen Show (4:3)</PresentationFormat>
  <Paragraphs>179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Raytheon Senior Design Project Android Based Situational Awareness: Moving Map  </vt:lpstr>
      <vt:lpstr>Project Overview</vt:lpstr>
      <vt:lpstr>Functional Requirements</vt:lpstr>
      <vt:lpstr>Functional Requirements</vt:lpstr>
      <vt:lpstr>Deliverable Diagrams</vt:lpstr>
      <vt:lpstr>High Level Architecture</vt:lpstr>
      <vt:lpstr>Package Diagram</vt:lpstr>
      <vt:lpstr>Get Map Tile Sequence</vt:lpstr>
      <vt:lpstr>Get POI Sequence</vt:lpstr>
      <vt:lpstr>Project Schedule</vt:lpstr>
      <vt:lpstr>Backup Slides</vt:lpstr>
      <vt:lpstr>Project Schedule &amp; Milestones</vt:lpstr>
      <vt:lpstr>Project Team</vt:lpstr>
      <vt:lpstr>Assumptions, Risks, &amp; Opportunities</vt:lpstr>
    </vt:vector>
  </TitlesOfParts>
  <Company>Raytheon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Raytheon Senior Design Project &lt;Project Name&gt;</dc:title>
  <dc:subject>Event Name</dc:subject>
  <dc:creator>JD Hill</dc:creator>
  <cp:keywords>Raytheon</cp:keywords>
  <dc:description>Template: Mark Johnson, Silver Fox Productions
Formatting:
Event Date:
Event Location:
Audience Type: Internal</dc:description>
  <cp:lastModifiedBy>atniptw</cp:lastModifiedBy>
  <cp:revision>53</cp:revision>
  <dcterms:created xsi:type="dcterms:W3CDTF">2012-08-29T12:13:00Z</dcterms:created>
  <dcterms:modified xsi:type="dcterms:W3CDTF">2012-11-13T22:46:10Z</dcterms:modified>
</cp:coreProperties>
</file>