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1.png" ContentType="image/png"/>
  <Override PartName="/ppt/media/image12.png" ContentType="image/png"/>
  <Override PartName="/ppt/media/image7.png" ContentType="image/png"/>
  <Override PartName="/ppt/media/image37.png" ContentType="image/png"/>
  <Override PartName="/ppt/media/image13.png" ContentType="image/png"/>
  <Override PartName="/ppt/media/image8.png" ContentType="image/png"/>
  <Override PartName="/ppt/media/image38.png" ContentType="image/png"/>
  <Override PartName="/ppt/media/image40.png" ContentType="image/png"/>
  <Override PartName="/ppt/media/image9.png" ContentType="image/png"/>
  <Override PartName="/ppt/media/image39.png" ContentType="image/png"/>
  <Override PartName="/ppt/media/image41.png" ContentType="image/png"/>
  <Override PartName="/ppt/media/image30.png" ContentType="image/png"/>
  <Override PartName="/ppt/media/image28.png" ContentType="image/png"/>
  <Override PartName="/ppt/media/image36.png" ContentType="image/png"/>
  <Override PartName="/ppt/media/image6.png" ContentType="image/png"/>
  <Override PartName="/ppt/media/image29.png" ContentType="image/png"/>
  <Override PartName="/ppt/media/image1.png" ContentType="image/png"/>
  <Override PartName="/ppt/media/image31.png" ContentType="image/png"/>
  <Override PartName="/ppt/media/image10.png" ContentType="image/png"/>
  <Override PartName="/ppt/media/image5.png" ContentType="image/png"/>
  <Override PartName="/ppt/media/image35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6865920" y="6337800"/>
            <a:ext cx="208800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fr-FR" sz="1200" spc="-1" strike="noStrike">
                <a:solidFill>
                  <a:srgbClr val="00a3a6"/>
                </a:solidFill>
                <a:latin typeface="Raleway"/>
                <a:ea typeface="DejaVu Sans"/>
              </a:rPr>
              <a:t>p. </a:t>
            </a:r>
            <a:fld id="{6F46ACC6-782C-4BCB-8E48-1652CD4238A9}" type="slidenum">
              <a:rPr b="0" lang="fr-FR" sz="1200" spc="-1" strike="noStrike">
                <a:solidFill>
                  <a:srgbClr val="00a3a6"/>
                </a:solidFill>
                <a:latin typeface="Raleway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1" name="Image 7" descr=""/>
          <p:cNvPicPr/>
          <p:nvPr/>
        </p:nvPicPr>
        <p:blipFill>
          <a:blip r:embed="rId2"/>
          <a:stretch/>
        </p:blipFill>
        <p:spPr>
          <a:xfrm>
            <a:off x="0" y="6076080"/>
            <a:ext cx="1999080" cy="79920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1143000" y="6350760"/>
            <a:ext cx="67150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000" spc="-1" strike="noStrike">
                <a:solidFill>
                  <a:srgbClr val="275662"/>
                </a:solidFill>
                <a:latin typeface="Calibri"/>
                <a:ea typeface="DejaVu Sans"/>
              </a:rPr>
              <a:t>Titre de la présentation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" name="CustomShape 3"/>
          <p:cNvSpPr/>
          <p:nvPr/>
        </p:nvSpPr>
        <p:spPr>
          <a:xfrm>
            <a:off x="1143000" y="6533280"/>
            <a:ext cx="67150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000" spc="-1" strike="noStrike">
                <a:solidFill>
                  <a:srgbClr val="00a3a6"/>
                </a:solidFill>
                <a:latin typeface="Calibri Light"/>
                <a:ea typeface="DejaVu Sans"/>
              </a:rPr>
              <a:t>Date / information / nom de l’auteur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4" name="Image 4" descr=""/>
          <p:cNvPicPr/>
          <p:nvPr/>
        </p:nvPicPr>
        <p:blipFill>
          <a:blip r:embed="rId3"/>
          <a:stretch/>
        </p:blipFill>
        <p:spPr>
          <a:xfrm>
            <a:off x="0" y="2330640"/>
            <a:ext cx="4075560" cy="2789640"/>
          </a:xfrm>
          <a:prstGeom prst="rect">
            <a:avLst/>
          </a:prstGeom>
          <a:ln>
            <a:noFill/>
          </a:ln>
        </p:spPr>
      </p:pic>
      <p:pic>
        <p:nvPicPr>
          <p:cNvPr id="5" name="Image 5" descr=""/>
          <p:cNvPicPr/>
          <p:nvPr/>
        </p:nvPicPr>
        <p:blipFill>
          <a:blip r:embed="rId4"/>
          <a:stretch/>
        </p:blipFill>
        <p:spPr>
          <a:xfrm>
            <a:off x="1401840" y="2355120"/>
            <a:ext cx="234720" cy="320400"/>
          </a:xfrm>
          <a:prstGeom prst="rect">
            <a:avLst/>
          </a:prstGeom>
          <a:ln>
            <a:noFill/>
          </a:ln>
        </p:spPr>
      </p:pic>
      <p:sp>
        <p:nvSpPr>
          <p:cNvPr id="6" name="CustomShape 4"/>
          <p:cNvSpPr/>
          <p:nvPr/>
        </p:nvSpPr>
        <p:spPr>
          <a:xfrm>
            <a:off x="0" y="5994720"/>
            <a:ext cx="9142920" cy="863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" name="Image 2" descr="Une image contenant dessin, signe&#10;&#10;Description générée automatiquement"/>
          <p:cNvPicPr/>
          <p:nvPr/>
        </p:nvPicPr>
        <p:blipFill>
          <a:blip r:embed="rId5"/>
          <a:stretch/>
        </p:blipFill>
        <p:spPr>
          <a:xfrm>
            <a:off x="1801440" y="5561640"/>
            <a:ext cx="2284920" cy="896040"/>
          </a:xfrm>
          <a:prstGeom prst="rect">
            <a:avLst/>
          </a:prstGeom>
          <a:ln>
            <a:noFill/>
          </a:ln>
        </p:spPr>
      </p:pic>
      <p:sp>
        <p:nvSpPr>
          <p:cNvPr id="8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</a:t>
            </a:r>
            <a:r>
              <a:rPr b="0" lang="en-US" sz="4400" spc="-1" strike="noStrike">
                <a:latin typeface="Arial"/>
              </a:rPr>
              <a:t>ic</a:t>
            </a:r>
            <a:r>
              <a:rPr b="0" lang="en-US" sz="4400" spc="-1" strike="noStrike">
                <a:latin typeface="Arial"/>
              </a:rPr>
              <a:t>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ed</a:t>
            </a:r>
            <a:r>
              <a:rPr b="0" lang="en-US" sz="4400" spc="-1" strike="noStrike">
                <a:latin typeface="Arial"/>
              </a:rPr>
              <a:t>it </a:t>
            </a:r>
            <a:r>
              <a:rPr b="0" lang="en-US" sz="4400" spc="-1" strike="noStrike">
                <a:latin typeface="Arial"/>
              </a:rPr>
              <a:t>th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titl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te</a:t>
            </a:r>
            <a:r>
              <a:rPr b="0" lang="en-US" sz="4400" spc="-1" strike="noStrike">
                <a:latin typeface="Arial"/>
              </a:rPr>
              <a:t>xt </a:t>
            </a:r>
            <a:r>
              <a:rPr b="0" lang="en-US" sz="4400" spc="-1" strike="noStrike">
                <a:latin typeface="Arial"/>
              </a:rPr>
              <a:t>fo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6865920" y="6337800"/>
            <a:ext cx="208800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fr-FR" sz="1200" spc="-1" strike="noStrike">
                <a:solidFill>
                  <a:srgbClr val="00a3a6"/>
                </a:solidFill>
                <a:latin typeface="Raleway"/>
                <a:ea typeface="DejaVu Sans"/>
              </a:rPr>
              <a:t>p. </a:t>
            </a:r>
            <a:fld id="{34D91BEA-603F-4479-931A-1A2C9CE58769}" type="slidenum">
              <a:rPr b="0" lang="fr-FR" sz="1200" spc="-1" strike="noStrike">
                <a:solidFill>
                  <a:srgbClr val="00a3a6"/>
                </a:solidFill>
                <a:latin typeface="Raleway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47" name="Image 7" descr=""/>
          <p:cNvPicPr/>
          <p:nvPr/>
        </p:nvPicPr>
        <p:blipFill>
          <a:blip r:embed="rId2"/>
          <a:stretch/>
        </p:blipFill>
        <p:spPr>
          <a:xfrm>
            <a:off x="0" y="6076080"/>
            <a:ext cx="1999080" cy="799200"/>
          </a:xfrm>
          <a:prstGeom prst="rect">
            <a:avLst/>
          </a:prstGeom>
          <a:ln>
            <a:noFill/>
          </a:ln>
        </p:spPr>
      </p:pic>
      <p:sp>
        <p:nvSpPr>
          <p:cNvPr id="48" name="CustomShape 2"/>
          <p:cNvSpPr/>
          <p:nvPr/>
        </p:nvSpPr>
        <p:spPr>
          <a:xfrm>
            <a:off x="1143000" y="6350760"/>
            <a:ext cx="7086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000" spc="-1" strike="noStrike">
                <a:solidFill>
                  <a:srgbClr val="275662"/>
                </a:solidFill>
                <a:latin typeface="Calibri"/>
                <a:ea typeface="DejaVu Sans"/>
              </a:rPr>
              <a:t>Analyse comparative de méthodes neuronales de normalisation d’entités en domaine biologique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9" name="CustomShape 3"/>
          <p:cNvSpPr/>
          <p:nvPr/>
        </p:nvSpPr>
        <p:spPr>
          <a:xfrm>
            <a:off x="1143000" y="6533280"/>
            <a:ext cx="67150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000" spc="-1" strike="noStrike">
                <a:solidFill>
                  <a:srgbClr val="00a3a6"/>
                </a:solidFill>
                <a:latin typeface="Calibri Light"/>
                <a:ea typeface="DejaVu Sans"/>
              </a:rPr>
              <a:t>23.06.2022 / Antoine Toffano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801440" y="1972080"/>
            <a:ext cx="7616880" cy="105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6800" bIns="45000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-US" sz="3600" spc="-1" strike="noStrike">
                <a:solidFill>
                  <a:srgbClr val="00a3a6"/>
                </a:solidFill>
                <a:latin typeface="Calibri Light"/>
                <a:ea typeface="DejaVu Sans"/>
              </a:rPr>
              <a:t>Réunion des bioinformaticiens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1801440" y="3127320"/>
            <a:ext cx="6856920" cy="65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275662"/>
                </a:solidFill>
                <a:latin typeface="Calibri"/>
                <a:ea typeface="DejaVu Sans"/>
              </a:rPr>
              <a:t>Analyse comparative de méthodes neuronales de normalisation d’entités en domaine biologique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1920240" y="4480560"/>
            <a:ext cx="6856920" cy="105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6800" bIns="45000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rgbClr val="00a3a6"/>
                </a:solidFill>
                <a:latin typeface="Calibri Light"/>
                <a:ea typeface="Noto Sans CJK SC"/>
              </a:rPr>
              <a:t>Antoine Toffano</a:t>
            </a:r>
            <a:br/>
            <a:br/>
            <a:endParaRPr b="0" lang="en-US" sz="1800" spc="-1" strike="noStrike">
              <a:latin typeface="Arial"/>
            </a:endParaRPr>
          </a:p>
        </p:txBody>
      </p:sp>
      <p:sp>
        <p:nvSpPr>
          <p:cNvPr id="91" name="CustomShape 4"/>
          <p:cNvSpPr/>
          <p:nvPr/>
        </p:nvSpPr>
        <p:spPr>
          <a:xfrm>
            <a:off x="4846320" y="5139360"/>
            <a:ext cx="3793320" cy="62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00a3a6"/>
                </a:solidFill>
                <a:latin typeface="Calibri Light"/>
                <a:ea typeface="Noto Sans CJK SC"/>
              </a:rPr>
              <a:t>Encadrants : Arnaud Ferré</a:t>
            </a:r>
            <a:br/>
            <a:r>
              <a:rPr b="1" lang="en-US" sz="1500" spc="-1" strike="noStrike">
                <a:solidFill>
                  <a:srgbClr val="00a3a6"/>
                </a:solidFill>
                <a:latin typeface="Calibri Light"/>
                <a:ea typeface="Noto Sans CJK SC"/>
              </a:rPr>
              <a:t>	</a:t>
            </a:r>
            <a:r>
              <a:rPr b="1" lang="en-US" sz="1500" spc="-1" strike="noStrike">
                <a:solidFill>
                  <a:srgbClr val="00a3a6"/>
                </a:solidFill>
                <a:latin typeface="Calibri Light"/>
                <a:ea typeface="Noto Sans CJK SC"/>
              </a:rPr>
              <a:t>	</a:t>
            </a:r>
            <a:r>
              <a:rPr b="1" lang="en-US" sz="1500" spc="-1" strike="noStrike">
                <a:solidFill>
                  <a:srgbClr val="00a3a6"/>
                </a:solidFill>
                <a:latin typeface="Calibri Light"/>
                <a:ea typeface="Noto Sans CJK SC"/>
              </a:rPr>
              <a:t>	</a:t>
            </a:r>
            <a:r>
              <a:rPr b="1" lang="en-US" sz="1500" spc="-1" strike="noStrike">
                <a:solidFill>
                  <a:srgbClr val="00a3a6"/>
                </a:solidFill>
                <a:latin typeface="Calibri Light"/>
                <a:ea typeface="Noto Sans CJK SC"/>
              </a:rPr>
              <a:t> Louise Deléger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848160" y="149760"/>
            <a:ext cx="7661160" cy="88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68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US" sz="3000" spc="-1" strike="noStrike">
                <a:solidFill>
                  <a:srgbClr val="00a3a6"/>
                </a:solidFill>
                <a:latin typeface="Calibri Light"/>
                <a:ea typeface="DejaVu Sans"/>
              </a:rPr>
              <a:t>M</a:t>
            </a:r>
            <a:r>
              <a:rPr b="1" lang="en-US" sz="3000" spc="-1" strike="noStrike">
                <a:solidFill>
                  <a:srgbClr val="00a3a6"/>
                </a:solidFill>
                <a:latin typeface="Calibri Light"/>
                <a:ea typeface="DejaVu Sans"/>
              </a:rPr>
              <a:t>é</a:t>
            </a:r>
            <a:r>
              <a:rPr b="1" lang="en-US" sz="3000" spc="-1" strike="noStrike">
                <a:solidFill>
                  <a:srgbClr val="00a3a6"/>
                </a:solidFill>
                <a:latin typeface="Calibri Light"/>
                <a:ea typeface="DejaVu Sans"/>
              </a:rPr>
              <a:t>t</a:t>
            </a:r>
            <a:r>
              <a:rPr b="1" lang="en-US" sz="3000" spc="-1" strike="noStrike">
                <a:solidFill>
                  <a:srgbClr val="00a3a6"/>
                </a:solidFill>
                <a:latin typeface="Calibri Light"/>
                <a:ea typeface="DejaVu Sans"/>
              </a:rPr>
              <a:t>h</a:t>
            </a:r>
            <a:r>
              <a:rPr b="1" lang="en-US" sz="3000" spc="-1" strike="noStrike">
                <a:solidFill>
                  <a:srgbClr val="00a3a6"/>
                </a:solidFill>
                <a:latin typeface="Calibri Light"/>
                <a:ea typeface="DejaVu Sans"/>
              </a:rPr>
              <a:t>o</a:t>
            </a:r>
            <a:r>
              <a:rPr b="1" lang="en-US" sz="3000" spc="-1" strike="noStrike">
                <a:solidFill>
                  <a:srgbClr val="00a3a6"/>
                </a:solidFill>
                <a:latin typeface="Calibri Light"/>
                <a:ea typeface="DejaVu Sans"/>
              </a:rPr>
              <a:t>d</a:t>
            </a:r>
            <a:r>
              <a:rPr b="1" lang="en-US" sz="3000" spc="-1" strike="noStrike">
                <a:solidFill>
                  <a:srgbClr val="00a3a6"/>
                </a:solidFill>
                <a:latin typeface="Calibri Light"/>
                <a:ea typeface="DejaVu Sans"/>
              </a:rPr>
              <a:t>ol</a:t>
            </a:r>
            <a:r>
              <a:rPr b="1" lang="en-US" sz="3000" spc="-1" strike="noStrike">
                <a:solidFill>
                  <a:srgbClr val="00a3a6"/>
                </a:solidFill>
                <a:latin typeface="Calibri Light"/>
                <a:ea typeface="DejaVu Sans"/>
              </a:rPr>
              <a:t>o</a:t>
            </a:r>
            <a:r>
              <a:rPr b="1" lang="en-US" sz="3000" spc="-1" strike="noStrike">
                <a:solidFill>
                  <a:srgbClr val="00a3a6"/>
                </a:solidFill>
                <a:latin typeface="Calibri Light"/>
                <a:ea typeface="DejaVu Sans"/>
              </a:rPr>
              <a:t>gi</a:t>
            </a:r>
            <a:r>
              <a:rPr b="1" lang="en-US" sz="3000" spc="-1" strike="noStrike">
                <a:solidFill>
                  <a:srgbClr val="00a3a6"/>
                </a:solidFill>
                <a:latin typeface="Calibri Light"/>
                <a:ea typeface="DejaVu Sans"/>
              </a:rPr>
              <a:t>e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1250280" y="858960"/>
            <a:ext cx="7259040" cy="67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Re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pré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se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nta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tio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n 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ve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cto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riel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le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46" name="TextShape 3"/>
          <p:cNvSpPr txBox="1"/>
          <p:nvPr/>
        </p:nvSpPr>
        <p:spPr>
          <a:xfrm>
            <a:off x="1828800" y="1604880"/>
            <a:ext cx="6890760" cy="386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000" spc="-1" strike="noStrike">
                <a:solidFill>
                  <a:srgbClr val="275662"/>
                </a:solidFill>
                <a:highlight>
                  <a:srgbClr val="b4c7dc"/>
                </a:highlight>
                <a:latin typeface="Calibri"/>
                <a:ea typeface="DejaVu Sans"/>
              </a:rPr>
              <a:t>Hypothèse de sémantique distributionnelle</a:t>
            </a:r>
            <a:endParaRPr b="0" lang="en-US" sz="2000" spc="-1" strike="noStrike">
              <a:highlight>
                <a:srgbClr val="b4c7dc"/>
              </a:highlight>
              <a:latin typeface="Arial"/>
            </a:endParaRPr>
          </a:p>
        </p:txBody>
      </p:sp>
      <p:sp>
        <p:nvSpPr>
          <p:cNvPr id="247" name="TextShape 4"/>
          <p:cNvSpPr txBox="1"/>
          <p:nvPr/>
        </p:nvSpPr>
        <p:spPr>
          <a:xfrm>
            <a:off x="2377440" y="1920240"/>
            <a:ext cx="6890760" cy="386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Co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nte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xte 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pro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che 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= 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Sen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s 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pro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che</a:t>
            </a:r>
            <a:endParaRPr b="0" lang="en-US" sz="2000" spc="-1" strike="noStrike">
              <a:latin typeface="Arial"/>
            </a:endParaRPr>
          </a:p>
        </p:txBody>
      </p:sp>
      <p:graphicFrame>
        <p:nvGraphicFramePr>
          <p:cNvPr id="248" name="Table 5"/>
          <p:cNvGraphicFramePr/>
          <p:nvPr/>
        </p:nvGraphicFramePr>
        <p:xfrm>
          <a:off x="439560" y="2804760"/>
          <a:ext cx="4681080" cy="1938960"/>
        </p:xfrm>
        <a:graphic>
          <a:graphicData uri="http://schemas.openxmlformats.org/drawingml/2006/table">
            <a:tbl>
              <a:tblPr/>
              <a:tblGrid>
                <a:gridCol w="668880"/>
                <a:gridCol w="668880"/>
                <a:gridCol w="668880"/>
                <a:gridCol w="771840"/>
                <a:gridCol w="565920"/>
                <a:gridCol w="667800"/>
                <a:gridCol w="668880"/>
              </a:tblGrid>
              <a:tr h="2674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i="1" lang="en-US" sz="900" spc="-1" strike="noStrike">
                          <a:latin typeface="Ubuntu"/>
                        </a:rPr>
                        <a:t>Allium Porrum</a:t>
                      </a:r>
                      <a:endParaRPr b="0" i="1" lang="en-US" sz="900" spc="-1" strike="noStrike">
                        <a:latin typeface="Ubuntu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900" spc="-1" strike="noStrike">
                          <a:latin typeface="Ubuntu"/>
                        </a:rPr>
                        <a:t>Pomme de terre</a:t>
                      </a:r>
                      <a:endParaRPr b="0" lang="en-US" sz="900" spc="-1" strike="noStrike">
                        <a:latin typeface="Ubuntu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marL="216000" indent="-216000" algn="ctr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900" spc="-1" strike="noStrike">
                          <a:latin typeface="Ubuntu"/>
                        </a:rPr>
                        <a:t>Collier</a:t>
                      </a:r>
                      <a:endParaRPr b="0" lang="en-US" sz="900" spc="-1" strike="noStrike">
                        <a:latin typeface="Ubuntu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900" spc="-1" strike="noStrike">
                          <a:latin typeface="Ubuntu"/>
                        </a:rPr>
                        <a:t>Voiture</a:t>
                      </a:r>
                      <a:endParaRPr b="0" lang="en-US" sz="900" spc="-1" strike="noStrike">
                        <a:latin typeface="Ubuntu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900" spc="-1" strike="noStrike">
                          <a:latin typeface="Ubuntu"/>
                        </a:rPr>
                        <a:t>Poireau</a:t>
                      </a:r>
                      <a:endParaRPr b="0" lang="en-US" sz="900" spc="-1" strike="noStrike">
                        <a:latin typeface="Ubuntu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marL="216000" indent="-216000" algn="ctr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900" spc="-1" strike="noStrike">
                          <a:latin typeface="Ubuntu"/>
                        </a:rPr>
                        <a:t>Chat</a:t>
                      </a:r>
                      <a:endParaRPr b="0" lang="en-US" sz="900" spc="-1" strike="noStrike">
                        <a:latin typeface="Ubuntu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</a:tr>
              <a:tr h="35028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i="1" lang="en-US" sz="900" spc="-1" strike="noStrike">
                          <a:latin typeface="Ubuntu"/>
                        </a:rPr>
                        <a:t>Allium Porrum</a:t>
                      </a:r>
                      <a:endParaRPr b="0" i="1" lang="en-US" sz="900" spc="-1" strike="noStrike">
                        <a:latin typeface="Ubuntu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900" spc="-1" strike="noStrike">
                          <a:latin typeface="Ubuntu"/>
                        </a:rPr>
                        <a:t>x</a:t>
                      </a:r>
                      <a:endParaRPr b="0" lang="en-US" sz="900" spc="-1" strike="noStrike">
                        <a:latin typeface="Ubuntu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900" spc="-1" strike="noStrike">
                          <a:latin typeface="Ubuntu"/>
                        </a:rPr>
                        <a:t>156</a:t>
                      </a:r>
                      <a:endParaRPr b="0" lang="en-US" sz="900" spc="-1" strike="noStrike">
                        <a:latin typeface="Ubuntu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900" spc="-1" strike="noStrike">
                          <a:latin typeface="Ubuntu"/>
                        </a:rPr>
                        <a:t>2</a:t>
                      </a:r>
                      <a:endParaRPr b="0" lang="en-US" sz="900" spc="-1" strike="noStrike">
                        <a:latin typeface="Ubuntu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900" spc="-1" strike="noStrike">
                          <a:latin typeface="Ubuntu"/>
                        </a:rPr>
                        <a:t>12</a:t>
                      </a:r>
                      <a:endParaRPr b="0" lang="en-US" sz="900" spc="-1" strike="noStrike">
                        <a:latin typeface="Ubuntu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900" spc="-1" strike="noStrike">
                          <a:latin typeface="Ubuntu"/>
                        </a:rPr>
                        <a:t>4</a:t>
                      </a:r>
                      <a:endParaRPr b="0" lang="en-US" sz="900" spc="-1" strike="noStrike">
                        <a:latin typeface="Ubuntu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900" spc="-1" strike="noStrike">
                          <a:latin typeface="Ubuntu"/>
                        </a:rPr>
                        <a:t>4</a:t>
                      </a:r>
                      <a:endParaRPr b="0" lang="en-US" sz="900" spc="-1" strike="noStrike">
                        <a:latin typeface="Ubuntu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</a:tr>
              <a:tr h="35028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900" spc="-1" strike="noStrike">
                          <a:latin typeface="Ubuntu"/>
                        </a:rPr>
                        <a:t>Pomme de terre</a:t>
                      </a:r>
                      <a:endParaRPr b="0" lang="en-US" sz="900" spc="-1" strike="noStrike">
                        <a:latin typeface="Ubuntu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900" spc="-1" strike="noStrike">
                          <a:latin typeface="Ubuntu"/>
                        </a:rPr>
                        <a:t>156</a:t>
                      </a:r>
                      <a:endParaRPr b="0" lang="en-US" sz="900" spc="-1" strike="noStrike">
                        <a:latin typeface="Ubuntu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900" spc="-1" strike="noStrike">
                          <a:latin typeface="Ubuntu"/>
                        </a:rPr>
                        <a:t>x</a:t>
                      </a:r>
                      <a:endParaRPr b="0" lang="en-US" sz="900" spc="-1" strike="noStrike">
                        <a:latin typeface="Ubuntu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900" spc="-1" strike="noStrike">
                          <a:latin typeface="Ubuntu"/>
                        </a:rPr>
                        <a:t>0</a:t>
                      </a:r>
                      <a:endParaRPr b="0" lang="en-US" sz="900" spc="-1" strike="noStrike">
                        <a:latin typeface="Ubuntu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900" spc="-1" strike="noStrike">
                          <a:latin typeface="Ubuntu"/>
                        </a:rPr>
                        <a:t>40</a:t>
                      </a:r>
                      <a:endParaRPr b="0" lang="en-US" sz="900" spc="-1" strike="noStrike">
                        <a:latin typeface="Ubuntu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900" spc="-1" strike="noStrike">
                          <a:latin typeface="Ubuntu"/>
                        </a:rPr>
                        <a:t>179</a:t>
                      </a:r>
                      <a:endParaRPr b="0" lang="en-US" sz="900" spc="-1" strike="noStrike">
                        <a:latin typeface="Ubuntu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900" spc="-1" strike="noStrike">
                          <a:latin typeface="Ubuntu"/>
                        </a:rPr>
                        <a:t>6</a:t>
                      </a:r>
                      <a:endParaRPr b="0" lang="en-US" sz="900" spc="-1" strike="noStrike">
                        <a:latin typeface="Ubuntu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</a:tr>
              <a:tr h="22212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900" spc="-1" strike="noStrike">
                          <a:latin typeface="Ubuntu"/>
                        </a:rPr>
                        <a:t>Collier</a:t>
                      </a:r>
                      <a:endParaRPr b="0" lang="en-US" sz="900" spc="-1" strike="noStrike">
                        <a:latin typeface="Ubuntu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900" spc="-1" strike="noStrike">
                          <a:latin typeface="Ubuntu"/>
                        </a:rPr>
                        <a:t>2</a:t>
                      </a:r>
                      <a:endParaRPr b="0" lang="en-US" sz="900" spc="-1" strike="noStrike">
                        <a:latin typeface="Ubuntu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900" spc="-1" strike="noStrike">
                          <a:latin typeface="Ubuntu"/>
                        </a:rPr>
                        <a:t>0</a:t>
                      </a:r>
                      <a:endParaRPr b="0" lang="en-US" sz="900" spc="-1" strike="noStrike">
                        <a:latin typeface="Ubuntu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900" spc="-1" strike="noStrike">
                          <a:latin typeface="Ubuntu"/>
                        </a:rPr>
                        <a:t>x</a:t>
                      </a:r>
                      <a:endParaRPr b="0" lang="en-US" sz="900" spc="-1" strike="noStrike">
                        <a:latin typeface="Ubuntu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900" spc="-1" strike="noStrike">
                          <a:latin typeface="Ubuntu"/>
                        </a:rPr>
                        <a:t>5</a:t>
                      </a:r>
                      <a:endParaRPr b="0" lang="en-US" sz="900" spc="-1" strike="noStrike">
                        <a:latin typeface="Ubuntu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900" spc="-1" strike="noStrike">
                          <a:latin typeface="Ubuntu"/>
                        </a:rPr>
                        <a:t>0</a:t>
                      </a:r>
                      <a:endParaRPr b="0" lang="en-US" sz="900" spc="-1" strike="noStrike">
                        <a:latin typeface="Ubuntu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900" spc="-1" strike="noStrike">
                          <a:latin typeface="Ubuntu"/>
                        </a:rPr>
                        <a:t>400</a:t>
                      </a:r>
                      <a:endParaRPr b="0" lang="en-US" sz="900" spc="-1" strike="noStrike">
                        <a:latin typeface="Ubuntu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</a:tr>
              <a:tr h="22212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900" spc="-1" strike="noStrike">
                          <a:latin typeface="Ubuntu"/>
                        </a:rPr>
                        <a:t>Voiture</a:t>
                      </a:r>
                      <a:endParaRPr b="0" lang="en-US" sz="900" spc="-1" strike="noStrike">
                        <a:latin typeface="Ubuntu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900" spc="-1" strike="noStrike">
                          <a:latin typeface="Ubuntu"/>
                        </a:rPr>
                        <a:t>12</a:t>
                      </a:r>
                      <a:endParaRPr b="0" lang="en-US" sz="900" spc="-1" strike="noStrike">
                        <a:latin typeface="Ubuntu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900" spc="-1" strike="noStrike">
                          <a:latin typeface="Ubuntu"/>
                        </a:rPr>
                        <a:t>40</a:t>
                      </a:r>
                      <a:endParaRPr b="0" lang="en-US" sz="900" spc="-1" strike="noStrike">
                        <a:latin typeface="Ubuntu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900" spc="-1" strike="noStrike">
                          <a:latin typeface="Ubuntu"/>
                        </a:rPr>
                        <a:t>5</a:t>
                      </a:r>
                      <a:endParaRPr b="0" lang="en-US" sz="900" spc="-1" strike="noStrike">
                        <a:latin typeface="Ubuntu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900" spc="-1" strike="noStrike">
                          <a:latin typeface="Ubuntu"/>
                        </a:rPr>
                        <a:t>x</a:t>
                      </a:r>
                      <a:endParaRPr b="0" lang="en-US" sz="900" spc="-1" strike="noStrike">
                        <a:latin typeface="Ubuntu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900" spc="-1" strike="noStrike">
                          <a:latin typeface="Ubuntu"/>
                        </a:rPr>
                        <a:t>10</a:t>
                      </a:r>
                      <a:endParaRPr b="0" lang="en-US" sz="900" spc="-1" strike="noStrike">
                        <a:latin typeface="Ubuntu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900" spc="-1" strike="noStrike">
                          <a:latin typeface="Ubuntu"/>
                        </a:rPr>
                        <a:t>202</a:t>
                      </a:r>
                      <a:endParaRPr b="0" lang="en-US" sz="900" spc="-1" strike="noStrike">
                        <a:latin typeface="Ubuntu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</a:tr>
              <a:tr h="22212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900" spc="-1" strike="noStrike">
                          <a:latin typeface="Ubuntu"/>
                        </a:rPr>
                        <a:t>Poireau</a:t>
                      </a:r>
                      <a:endParaRPr b="0" lang="en-US" sz="900" spc="-1" strike="noStrike">
                        <a:latin typeface="Ubuntu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900" spc="-1" strike="noStrike">
                          <a:latin typeface="Ubuntu"/>
                        </a:rPr>
                        <a:t>500</a:t>
                      </a:r>
                      <a:endParaRPr b="0" lang="en-US" sz="900" spc="-1" strike="noStrike">
                        <a:latin typeface="Ubuntu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900" spc="-1" strike="noStrike">
                          <a:latin typeface="Ubuntu"/>
                        </a:rPr>
                        <a:t>179</a:t>
                      </a:r>
                      <a:endParaRPr b="0" lang="en-US" sz="900" spc="-1" strike="noStrike">
                        <a:latin typeface="Ubuntu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900" spc="-1" strike="noStrike">
                          <a:latin typeface="Ubuntu"/>
                        </a:rPr>
                        <a:t>0</a:t>
                      </a:r>
                      <a:endParaRPr b="0" lang="en-US" sz="900" spc="-1" strike="noStrike">
                        <a:latin typeface="Ubuntu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900" spc="-1" strike="noStrike">
                          <a:latin typeface="Ubuntu"/>
                        </a:rPr>
                        <a:t>10</a:t>
                      </a:r>
                      <a:endParaRPr b="0" lang="en-US" sz="900" spc="-1" strike="noStrike">
                        <a:latin typeface="Ubuntu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900" spc="-1" strike="noStrike">
                          <a:latin typeface="Ubuntu"/>
                        </a:rPr>
                        <a:t>x</a:t>
                      </a:r>
                      <a:endParaRPr b="0" lang="en-US" sz="900" spc="-1" strike="noStrike">
                        <a:latin typeface="Ubuntu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900" spc="-1" strike="noStrike">
                          <a:latin typeface="Ubuntu"/>
                        </a:rPr>
                        <a:t>10</a:t>
                      </a:r>
                      <a:endParaRPr b="0" lang="en-US" sz="900" spc="-1" strike="noStrike">
                        <a:latin typeface="Ubuntu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</a:tr>
              <a:tr h="22212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900" spc="-1" strike="noStrike">
                          <a:latin typeface="Ubuntu"/>
                        </a:rPr>
                        <a:t>Chat</a:t>
                      </a:r>
                      <a:endParaRPr b="0" lang="en-US" sz="900" spc="-1" strike="noStrike">
                        <a:latin typeface="Ubuntu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900" spc="-1" strike="noStrike">
                          <a:latin typeface="Ubuntu"/>
                        </a:rPr>
                        <a:t>4</a:t>
                      </a:r>
                      <a:endParaRPr b="0" lang="en-US" sz="900" spc="-1" strike="noStrike">
                        <a:latin typeface="Ubuntu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900" spc="-1" strike="noStrike">
                          <a:latin typeface="Ubuntu"/>
                        </a:rPr>
                        <a:t>6</a:t>
                      </a:r>
                      <a:endParaRPr b="0" lang="en-US" sz="900" spc="-1" strike="noStrike">
                        <a:latin typeface="Ubuntu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900" spc="-1" strike="noStrike">
                          <a:latin typeface="Ubuntu"/>
                        </a:rPr>
                        <a:t>400</a:t>
                      </a:r>
                      <a:endParaRPr b="0" lang="en-US" sz="900" spc="-1" strike="noStrike">
                        <a:latin typeface="Ubuntu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900" spc="-1" strike="noStrike">
                          <a:latin typeface="Ubuntu"/>
                        </a:rPr>
                        <a:t>202</a:t>
                      </a:r>
                      <a:endParaRPr b="0" lang="en-US" sz="900" spc="-1" strike="noStrike">
                        <a:latin typeface="Ubuntu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900" spc="-1" strike="noStrike">
                          <a:latin typeface="Ubuntu"/>
                        </a:rPr>
                        <a:t>10</a:t>
                      </a:r>
                      <a:endParaRPr b="0" lang="en-US" sz="900" spc="-1" strike="noStrike">
                        <a:latin typeface="Ubuntu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900" spc="-1" strike="noStrike">
                          <a:latin typeface="Ubuntu"/>
                        </a:rPr>
                        <a:t>x</a:t>
                      </a:r>
                      <a:endParaRPr b="0" lang="en-US" sz="900" spc="-1" strike="noStrike">
                        <a:latin typeface="Ubuntu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  <p:sp>
        <p:nvSpPr>
          <p:cNvPr id="249" name="Line 6"/>
          <p:cNvSpPr/>
          <p:nvPr/>
        </p:nvSpPr>
        <p:spPr>
          <a:xfrm flipV="1">
            <a:off x="5943600" y="3931920"/>
            <a:ext cx="1280160" cy="1664640"/>
          </a:xfrm>
          <a:prstGeom prst="line">
            <a:avLst/>
          </a:prstGeom>
          <a:ln w="12600">
            <a:solidFill>
              <a:srgbClr val="3465a4"/>
            </a:solidFill>
            <a:round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Line 7"/>
          <p:cNvSpPr/>
          <p:nvPr/>
        </p:nvSpPr>
        <p:spPr>
          <a:xfrm flipV="1">
            <a:off x="5943600" y="4023360"/>
            <a:ext cx="1463040" cy="1554480"/>
          </a:xfrm>
          <a:prstGeom prst="line">
            <a:avLst/>
          </a:prstGeom>
          <a:ln w="12600">
            <a:solidFill>
              <a:srgbClr val="3465a4"/>
            </a:solidFill>
            <a:round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Line 8"/>
          <p:cNvSpPr/>
          <p:nvPr/>
        </p:nvSpPr>
        <p:spPr>
          <a:xfrm flipV="1">
            <a:off x="5943600" y="4206240"/>
            <a:ext cx="1920240" cy="1391400"/>
          </a:xfrm>
          <a:prstGeom prst="line">
            <a:avLst/>
          </a:prstGeom>
          <a:ln w="12600">
            <a:solidFill>
              <a:srgbClr val="00a933"/>
            </a:solidFill>
            <a:round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Line 9"/>
          <p:cNvSpPr/>
          <p:nvPr/>
        </p:nvSpPr>
        <p:spPr>
          <a:xfrm flipV="1">
            <a:off x="5943600" y="4754880"/>
            <a:ext cx="1371600" cy="833760"/>
          </a:xfrm>
          <a:prstGeom prst="line">
            <a:avLst/>
          </a:prstGeom>
          <a:ln w="12600">
            <a:solidFill>
              <a:srgbClr val="800080"/>
            </a:solidFill>
            <a:round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TextShape 10"/>
          <p:cNvSpPr txBox="1"/>
          <p:nvPr/>
        </p:nvSpPr>
        <p:spPr>
          <a:xfrm>
            <a:off x="7315200" y="3713040"/>
            <a:ext cx="118872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Poireau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4" name="TextShape 11"/>
          <p:cNvSpPr txBox="1"/>
          <p:nvPr/>
        </p:nvSpPr>
        <p:spPr>
          <a:xfrm>
            <a:off x="6494040" y="3383280"/>
            <a:ext cx="100404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Allium Porrum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5" name="TextShape 12"/>
          <p:cNvSpPr txBox="1"/>
          <p:nvPr/>
        </p:nvSpPr>
        <p:spPr>
          <a:xfrm>
            <a:off x="7863840" y="4023360"/>
            <a:ext cx="13716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Pom</a:t>
            </a:r>
            <a:r>
              <a:rPr b="0" lang="en-US" sz="1800" spc="-1" strike="noStrike">
                <a:latin typeface="Arial"/>
              </a:rPr>
              <a:t>me </a:t>
            </a:r>
            <a:r>
              <a:rPr b="0" lang="en-US" sz="1800" spc="-1" strike="noStrike">
                <a:latin typeface="Arial"/>
              </a:rPr>
              <a:t>de </a:t>
            </a:r>
            <a:r>
              <a:rPr b="0" lang="en-US" sz="1800" spc="-1" strike="noStrike">
                <a:latin typeface="Arial"/>
              </a:rPr>
              <a:t>terre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" name="TextShape 13"/>
          <p:cNvSpPr txBox="1"/>
          <p:nvPr/>
        </p:nvSpPr>
        <p:spPr>
          <a:xfrm>
            <a:off x="4482360" y="5486400"/>
            <a:ext cx="12783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Chat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7" name="TextShape 14"/>
          <p:cNvSpPr txBox="1"/>
          <p:nvPr/>
        </p:nvSpPr>
        <p:spPr>
          <a:xfrm>
            <a:off x="7259760" y="4591440"/>
            <a:ext cx="10058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Carr</a:t>
            </a:r>
            <a:r>
              <a:rPr b="0" lang="en-US" sz="1800" spc="-1" strike="noStrike">
                <a:latin typeface="Arial"/>
              </a:rPr>
              <a:t>otte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8" name="Line 15"/>
          <p:cNvSpPr/>
          <p:nvPr/>
        </p:nvSpPr>
        <p:spPr>
          <a:xfrm>
            <a:off x="5979600" y="5577840"/>
            <a:ext cx="2341440" cy="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Line 16"/>
          <p:cNvSpPr/>
          <p:nvPr/>
        </p:nvSpPr>
        <p:spPr>
          <a:xfrm flipV="1">
            <a:off x="5961960" y="3108960"/>
            <a:ext cx="4680" cy="24876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Line 17"/>
          <p:cNvSpPr/>
          <p:nvPr/>
        </p:nvSpPr>
        <p:spPr>
          <a:xfrm flipH="1" flipV="1">
            <a:off x="4572000" y="5303520"/>
            <a:ext cx="1375560" cy="272520"/>
          </a:xfrm>
          <a:prstGeom prst="line">
            <a:avLst/>
          </a:prstGeom>
          <a:ln w="12600">
            <a:solidFill>
              <a:srgbClr val="ea7500"/>
            </a:solidFill>
            <a:round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TextShape 18"/>
          <p:cNvSpPr txBox="1"/>
          <p:nvPr/>
        </p:nvSpPr>
        <p:spPr>
          <a:xfrm>
            <a:off x="4297680" y="4937760"/>
            <a:ext cx="22842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Voit</a:t>
            </a:r>
            <a:r>
              <a:rPr b="0" lang="en-US" sz="1800" spc="-1" strike="noStrike">
                <a:latin typeface="Arial"/>
              </a:rPr>
              <a:t>ure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2" name="Line 19"/>
          <p:cNvSpPr/>
          <p:nvPr/>
        </p:nvSpPr>
        <p:spPr>
          <a:xfrm flipH="1">
            <a:off x="5120640" y="5576040"/>
            <a:ext cx="841320" cy="93240"/>
          </a:xfrm>
          <a:prstGeom prst="line">
            <a:avLst/>
          </a:prstGeom>
          <a:ln w="12600">
            <a:solidFill>
              <a:srgbClr val="ff0000"/>
            </a:solidFill>
            <a:round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Line 20"/>
          <p:cNvSpPr/>
          <p:nvPr/>
        </p:nvSpPr>
        <p:spPr>
          <a:xfrm flipH="1">
            <a:off x="5394960" y="5576040"/>
            <a:ext cx="584640" cy="184680"/>
          </a:xfrm>
          <a:prstGeom prst="line">
            <a:avLst/>
          </a:prstGeom>
          <a:ln w="12600">
            <a:solidFill>
              <a:srgbClr val="55308d"/>
            </a:solidFill>
            <a:round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TextShape 21"/>
          <p:cNvSpPr txBox="1"/>
          <p:nvPr/>
        </p:nvSpPr>
        <p:spPr>
          <a:xfrm>
            <a:off x="5031000" y="5852160"/>
            <a:ext cx="12783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Colli</a:t>
            </a:r>
            <a:r>
              <a:rPr b="0" lang="en-US" sz="1800" spc="-1" strike="noStrike">
                <a:latin typeface="Arial"/>
              </a:rPr>
              <a:t>er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848160" y="149760"/>
            <a:ext cx="7661160" cy="88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68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US" sz="3000" spc="-1" strike="noStrike">
                <a:solidFill>
                  <a:srgbClr val="00a3a6"/>
                </a:solidFill>
                <a:latin typeface="Calibri Light"/>
                <a:ea typeface="DejaVu Sans"/>
              </a:rPr>
              <a:t>Mé</a:t>
            </a:r>
            <a:r>
              <a:rPr b="1" lang="en-US" sz="3000" spc="-1" strike="noStrike">
                <a:solidFill>
                  <a:srgbClr val="00a3a6"/>
                </a:solidFill>
                <a:latin typeface="Calibri Light"/>
                <a:ea typeface="DejaVu Sans"/>
              </a:rPr>
              <a:t>th</a:t>
            </a:r>
            <a:r>
              <a:rPr b="1" lang="en-US" sz="3000" spc="-1" strike="noStrike">
                <a:solidFill>
                  <a:srgbClr val="00a3a6"/>
                </a:solidFill>
                <a:latin typeface="Calibri Light"/>
                <a:ea typeface="DejaVu Sans"/>
              </a:rPr>
              <a:t>od</a:t>
            </a:r>
            <a:r>
              <a:rPr b="1" lang="en-US" sz="3000" spc="-1" strike="noStrike">
                <a:solidFill>
                  <a:srgbClr val="00a3a6"/>
                </a:solidFill>
                <a:latin typeface="Calibri Light"/>
                <a:ea typeface="DejaVu Sans"/>
              </a:rPr>
              <a:t>olo</a:t>
            </a:r>
            <a:r>
              <a:rPr b="1" lang="en-US" sz="3000" spc="-1" strike="noStrike">
                <a:solidFill>
                  <a:srgbClr val="00a3a6"/>
                </a:solidFill>
                <a:latin typeface="Calibri Light"/>
                <a:ea typeface="DejaVu Sans"/>
              </a:rPr>
              <a:t>gie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1250280" y="858960"/>
            <a:ext cx="7259040" cy="67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Appr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entis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sage 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auto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mati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que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267" name="" descr=""/>
          <p:cNvPicPr/>
          <p:nvPr/>
        </p:nvPicPr>
        <p:blipFill>
          <a:blip r:embed="rId1"/>
          <a:stretch/>
        </p:blipFill>
        <p:spPr>
          <a:xfrm>
            <a:off x="2482200" y="2496960"/>
            <a:ext cx="3735720" cy="2806560"/>
          </a:xfrm>
          <a:prstGeom prst="rect">
            <a:avLst/>
          </a:prstGeom>
          <a:ln>
            <a:noFill/>
          </a:ln>
        </p:spPr>
      </p:pic>
      <p:sp>
        <p:nvSpPr>
          <p:cNvPr id="268" name="TextShape 3"/>
          <p:cNvSpPr txBox="1"/>
          <p:nvPr/>
        </p:nvSpPr>
        <p:spPr>
          <a:xfrm>
            <a:off x="2103120" y="2103120"/>
            <a:ext cx="14630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Men</a:t>
            </a:r>
            <a:r>
              <a:rPr b="0" lang="en-US" sz="1800" spc="-1" strike="noStrike">
                <a:latin typeface="Arial"/>
              </a:rPr>
              <a:t>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TextShape 4"/>
          <p:cNvSpPr txBox="1"/>
          <p:nvPr/>
        </p:nvSpPr>
        <p:spPr>
          <a:xfrm>
            <a:off x="5409360" y="2103120"/>
            <a:ext cx="18144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Représentation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compressée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848160" y="149760"/>
            <a:ext cx="7661160" cy="88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68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US" sz="3000" spc="-1" strike="noStrike">
                <a:solidFill>
                  <a:srgbClr val="00a3a6"/>
                </a:solidFill>
                <a:latin typeface="Calibri Light"/>
                <a:ea typeface="DejaVu Sans"/>
              </a:rPr>
              <a:t>M</a:t>
            </a:r>
            <a:r>
              <a:rPr b="1" lang="en-US" sz="3000" spc="-1" strike="noStrike">
                <a:solidFill>
                  <a:srgbClr val="00a3a6"/>
                </a:solidFill>
                <a:latin typeface="Calibri Light"/>
                <a:ea typeface="DejaVu Sans"/>
              </a:rPr>
              <a:t>ét</a:t>
            </a:r>
            <a:r>
              <a:rPr b="1" lang="en-US" sz="3000" spc="-1" strike="noStrike">
                <a:solidFill>
                  <a:srgbClr val="00a3a6"/>
                </a:solidFill>
                <a:latin typeface="Calibri Light"/>
                <a:ea typeface="DejaVu Sans"/>
              </a:rPr>
              <a:t>h</a:t>
            </a:r>
            <a:r>
              <a:rPr b="1" lang="en-US" sz="3000" spc="-1" strike="noStrike">
                <a:solidFill>
                  <a:srgbClr val="00a3a6"/>
                </a:solidFill>
                <a:latin typeface="Calibri Light"/>
                <a:ea typeface="DejaVu Sans"/>
              </a:rPr>
              <a:t>o</a:t>
            </a:r>
            <a:r>
              <a:rPr b="1" lang="en-US" sz="3000" spc="-1" strike="noStrike">
                <a:solidFill>
                  <a:srgbClr val="00a3a6"/>
                </a:solidFill>
                <a:latin typeface="Calibri Light"/>
                <a:ea typeface="DejaVu Sans"/>
              </a:rPr>
              <a:t>d</a:t>
            </a:r>
            <a:r>
              <a:rPr b="1" lang="en-US" sz="3000" spc="-1" strike="noStrike">
                <a:solidFill>
                  <a:srgbClr val="00a3a6"/>
                </a:solidFill>
                <a:latin typeface="Calibri Light"/>
                <a:ea typeface="DejaVu Sans"/>
              </a:rPr>
              <a:t>ol</a:t>
            </a:r>
            <a:r>
              <a:rPr b="1" lang="en-US" sz="3000" spc="-1" strike="noStrike">
                <a:solidFill>
                  <a:srgbClr val="00a3a6"/>
                </a:solidFill>
                <a:latin typeface="Calibri Light"/>
                <a:ea typeface="DejaVu Sans"/>
              </a:rPr>
              <a:t>o</a:t>
            </a:r>
            <a:r>
              <a:rPr b="1" lang="en-US" sz="3000" spc="-1" strike="noStrike">
                <a:solidFill>
                  <a:srgbClr val="00a3a6"/>
                </a:solidFill>
                <a:latin typeface="Calibri Light"/>
                <a:ea typeface="DejaVu Sans"/>
              </a:rPr>
              <a:t>gi</a:t>
            </a:r>
            <a:r>
              <a:rPr b="1" lang="en-US" sz="3000" spc="-1" strike="noStrike">
                <a:solidFill>
                  <a:srgbClr val="00a3a6"/>
                </a:solidFill>
                <a:latin typeface="Calibri Light"/>
                <a:ea typeface="DejaVu Sans"/>
              </a:rPr>
              <a:t>e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71" name="CustomShape 2"/>
          <p:cNvSpPr/>
          <p:nvPr/>
        </p:nvSpPr>
        <p:spPr>
          <a:xfrm>
            <a:off x="1250280" y="858960"/>
            <a:ext cx="7259040" cy="67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Ap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pre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ntis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sag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e 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aut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om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ati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que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272" name="" descr=""/>
          <p:cNvPicPr/>
          <p:nvPr/>
        </p:nvPicPr>
        <p:blipFill>
          <a:blip r:embed="rId1"/>
          <a:stretch/>
        </p:blipFill>
        <p:spPr>
          <a:xfrm rot="5405400">
            <a:off x="1227600" y="2491200"/>
            <a:ext cx="2374560" cy="1784160"/>
          </a:xfrm>
          <a:prstGeom prst="rect">
            <a:avLst/>
          </a:prstGeom>
          <a:ln>
            <a:noFill/>
          </a:ln>
        </p:spPr>
      </p:pic>
      <p:pic>
        <p:nvPicPr>
          <p:cNvPr id="273" name="" descr=""/>
          <p:cNvPicPr/>
          <p:nvPr/>
        </p:nvPicPr>
        <p:blipFill>
          <a:blip r:embed="rId2"/>
          <a:stretch/>
        </p:blipFill>
        <p:spPr>
          <a:xfrm rot="5405400">
            <a:off x="5211360" y="2491200"/>
            <a:ext cx="2374560" cy="1784160"/>
          </a:xfrm>
          <a:prstGeom prst="rect">
            <a:avLst/>
          </a:prstGeom>
          <a:ln>
            <a:noFill/>
          </a:ln>
        </p:spPr>
      </p:pic>
      <p:pic>
        <p:nvPicPr>
          <p:cNvPr id="274" name="" descr=""/>
          <p:cNvPicPr/>
          <p:nvPr/>
        </p:nvPicPr>
        <p:blipFill>
          <a:blip r:embed="rId3"/>
          <a:srcRect l="0" t="0" r="18547" b="0"/>
          <a:stretch/>
        </p:blipFill>
        <p:spPr>
          <a:xfrm>
            <a:off x="789840" y="1463040"/>
            <a:ext cx="658800" cy="808920"/>
          </a:xfrm>
          <a:prstGeom prst="rect">
            <a:avLst/>
          </a:prstGeom>
          <a:ln>
            <a:noFill/>
          </a:ln>
        </p:spPr>
      </p:pic>
      <p:sp>
        <p:nvSpPr>
          <p:cNvPr id="275" name="TextShape 3"/>
          <p:cNvSpPr txBox="1"/>
          <p:nvPr/>
        </p:nvSpPr>
        <p:spPr>
          <a:xfrm>
            <a:off x="1834560" y="1665360"/>
            <a:ext cx="10584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latin typeface="Arial"/>
              </a:rPr>
              <a:t>Men</a:t>
            </a:r>
            <a:r>
              <a:rPr b="1" lang="en-US" sz="1800" spc="-1" strike="noStrike">
                <a:latin typeface="Arial"/>
              </a:rPr>
              <a:t>tion</a:t>
            </a:r>
            <a:endParaRPr b="1" lang="en-US" sz="1800" spc="-1" strike="noStrike">
              <a:latin typeface="Arial"/>
            </a:endParaRPr>
          </a:p>
        </p:txBody>
      </p:sp>
      <p:sp>
        <p:nvSpPr>
          <p:cNvPr id="276" name="TextShape 4"/>
          <p:cNvSpPr txBox="1"/>
          <p:nvPr/>
        </p:nvSpPr>
        <p:spPr>
          <a:xfrm>
            <a:off x="1521360" y="4591440"/>
            <a:ext cx="18435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latin typeface="Arial"/>
              </a:rPr>
              <a:t>Rep</a:t>
            </a:r>
            <a:r>
              <a:rPr b="1" lang="en-US" sz="1800" spc="-1" strike="noStrike">
                <a:latin typeface="Arial"/>
              </a:rPr>
              <a:t>rése</a:t>
            </a:r>
            <a:r>
              <a:rPr b="1" lang="en-US" sz="1800" spc="-1" strike="noStrike">
                <a:latin typeface="Arial"/>
              </a:rPr>
              <a:t>ntati</a:t>
            </a:r>
            <a:r>
              <a:rPr b="1" lang="en-US" sz="1800" spc="-1" strike="noStrike">
                <a:latin typeface="Arial"/>
              </a:rPr>
              <a:t>on</a:t>
            </a:r>
            <a:endParaRPr b="1" lang="en-US" sz="1800" spc="-1" strike="noStrike">
              <a:latin typeface="Arial"/>
            </a:endParaRPr>
          </a:p>
        </p:txBody>
      </p:sp>
      <p:sp>
        <p:nvSpPr>
          <p:cNvPr id="277" name="TextShape 5"/>
          <p:cNvSpPr txBox="1"/>
          <p:nvPr/>
        </p:nvSpPr>
        <p:spPr>
          <a:xfrm>
            <a:off x="1521720" y="4591440"/>
            <a:ext cx="18435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latin typeface="Arial"/>
              </a:rPr>
              <a:t>Représentation</a:t>
            </a:r>
            <a:endParaRPr b="1" lang="en-US" sz="1800" spc="-1" strike="noStrike">
              <a:latin typeface="Arial"/>
            </a:endParaRPr>
          </a:p>
        </p:txBody>
      </p:sp>
      <p:pic>
        <p:nvPicPr>
          <p:cNvPr id="278" name="" descr=""/>
          <p:cNvPicPr/>
          <p:nvPr/>
        </p:nvPicPr>
        <p:blipFill>
          <a:blip r:embed="rId4"/>
          <a:stretch/>
        </p:blipFill>
        <p:spPr>
          <a:xfrm>
            <a:off x="5910480" y="1371600"/>
            <a:ext cx="914400" cy="914400"/>
          </a:xfrm>
          <a:prstGeom prst="rect">
            <a:avLst/>
          </a:prstGeom>
          <a:ln>
            <a:noFill/>
          </a:ln>
        </p:spPr>
      </p:pic>
      <p:sp>
        <p:nvSpPr>
          <p:cNvPr id="279" name="TextShape 6"/>
          <p:cNvSpPr txBox="1"/>
          <p:nvPr/>
        </p:nvSpPr>
        <p:spPr>
          <a:xfrm>
            <a:off x="5855040" y="4608000"/>
            <a:ext cx="11592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latin typeface="Arial"/>
              </a:rPr>
              <a:t>Cand</a:t>
            </a:r>
            <a:r>
              <a:rPr b="1" lang="en-US" sz="1800" spc="-1" strike="noStrike">
                <a:latin typeface="Arial"/>
              </a:rPr>
              <a:t>idat</a:t>
            </a:r>
            <a:endParaRPr b="1" lang="en-US" sz="1800" spc="-1" strike="noStrike">
              <a:latin typeface="Arial"/>
            </a:endParaRPr>
          </a:p>
        </p:txBody>
      </p:sp>
      <p:sp>
        <p:nvSpPr>
          <p:cNvPr id="280" name="CustomShape 7"/>
          <p:cNvSpPr/>
          <p:nvPr/>
        </p:nvSpPr>
        <p:spPr>
          <a:xfrm>
            <a:off x="3533040" y="4572000"/>
            <a:ext cx="2103120" cy="457200"/>
          </a:xfrm>
          <a:custGeom>
            <a:avLst/>
            <a:gdLst/>
            <a:ahLst/>
            <a:rect l="0" t="0" r="r" b="b"/>
            <a:pathLst>
              <a:path w="5844" h="1272">
                <a:moveTo>
                  <a:pt x="0" y="635"/>
                </a:moveTo>
                <a:lnTo>
                  <a:pt x="1163" y="0"/>
                </a:lnTo>
                <a:lnTo>
                  <a:pt x="1163" y="317"/>
                </a:lnTo>
                <a:lnTo>
                  <a:pt x="4679" y="317"/>
                </a:lnTo>
                <a:lnTo>
                  <a:pt x="4679" y="0"/>
                </a:lnTo>
                <a:lnTo>
                  <a:pt x="5843" y="635"/>
                </a:lnTo>
                <a:lnTo>
                  <a:pt x="4679" y="1271"/>
                </a:lnTo>
                <a:lnTo>
                  <a:pt x="4679" y="953"/>
                </a:lnTo>
                <a:lnTo>
                  <a:pt x="1163" y="953"/>
                </a:lnTo>
                <a:lnTo>
                  <a:pt x="1163" y="1271"/>
                </a:lnTo>
                <a:lnTo>
                  <a:pt x="0" y="635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281" name="" descr=""/>
          <p:cNvPicPr/>
          <p:nvPr/>
        </p:nvPicPr>
        <p:blipFill>
          <a:blip r:embed="rId5"/>
          <a:stretch/>
        </p:blipFill>
        <p:spPr>
          <a:xfrm>
            <a:off x="3350160" y="5105160"/>
            <a:ext cx="1204200" cy="1204200"/>
          </a:xfrm>
          <a:prstGeom prst="rect">
            <a:avLst/>
          </a:prstGeom>
          <a:ln>
            <a:noFill/>
          </a:ln>
        </p:spPr>
      </p:pic>
      <p:pic>
        <p:nvPicPr>
          <p:cNvPr id="282" name="" descr=""/>
          <p:cNvPicPr/>
          <p:nvPr/>
        </p:nvPicPr>
        <p:blipFill>
          <a:blip r:embed="rId6"/>
          <a:stretch/>
        </p:blipFill>
        <p:spPr>
          <a:xfrm>
            <a:off x="4996080" y="5212080"/>
            <a:ext cx="822960" cy="822960"/>
          </a:xfrm>
          <a:prstGeom prst="rect">
            <a:avLst/>
          </a:prstGeom>
          <a:ln>
            <a:noFill/>
          </a:ln>
        </p:spPr>
      </p:pic>
      <p:sp>
        <p:nvSpPr>
          <p:cNvPr id="283" name="TextShape 8"/>
          <p:cNvSpPr txBox="1"/>
          <p:nvPr/>
        </p:nvSpPr>
        <p:spPr>
          <a:xfrm>
            <a:off x="1704240" y="1920240"/>
            <a:ext cx="158724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i="1" lang="en-US" sz="1800" spc="-1" strike="noStrike">
                <a:latin typeface="Arial"/>
              </a:rPr>
              <a:t>Alliu</a:t>
            </a:r>
            <a:r>
              <a:rPr b="0" i="1" lang="en-US" sz="1800" spc="-1" strike="noStrike">
                <a:latin typeface="Arial"/>
              </a:rPr>
              <a:t>m </a:t>
            </a:r>
            <a:r>
              <a:rPr b="0" i="1" lang="en-US" sz="1800" spc="-1" strike="noStrike">
                <a:latin typeface="Arial"/>
              </a:rPr>
              <a:t>porr</a:t>
            </a:r>
            <a:r>
              <a:rPr b="0" i="1" lang="en-US" sz="1800" spc="-1" strike="noStrike">
                <a:latin typeface="Arial"/>
              </a:rPr>
              <a:t>um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4" name="TextShape 9"/>
          <p:cNvSpPr txBox="1"/>
          <p:nvPr/>
        </p:nvSpPr>
        <p:spPr>
          <a:xfrm>
            <a:off x="3441600" y="4186080"/>
            <a:ext cx="2651760" cy="38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Calcul de distance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85" name="TextShape 10"/>
          <p:cNvSpPr txBox="1"/>
          <p:nvPr/>
        </p:nvSpPr>
        <p:spPr>
          <a:xfrm>
            <a:off x="6916680" y="1371600"/>
            <a:ext cx="2318760" cy="772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i="1" lang="en-US" sz="1400" spc="-1" strike="noStrike">
                <a:latin typeface="Arial"/>
              </a:rPr>
              <a:t>Ex:</a:t>
            </a:r>
            <a:endParaRPr b="0" lang="en-US" sz="1400" spc="-1" strike="noStrike">
              <a:latin typeface="Arial"/>
            </a:endParaRPr>
          </a:p>
          <a:p>
            <a:r>
              <a:rPr b="0" i="1" lang="en-US" sz="1600" spc="-1" strike="noStrike">
                <a:latin typeface="Arial"/>
              </a:rPr>
              <a:t>Alliu</a:t>
            </a:r>
            <a:r>
              <a:rPr b="0" i="1" lang="en-US" sz="1600" spc="-1" strike="noStrike">
                <a:latin typeface="Arial"/>
              </a:rPr>
              <a:t>m </a:t>
            </a:r>
            <a:r>
              <a:rPr b="0" i="1" lang="en-US" sz="1600" spc="-1" strike="noStrike">
                <a:latin typeface="Arial"/>
              </a:rPr>
              <a:t>porru</a:t>
            </a:r>
            <a:r>
              <a:rPr b="0" i="1" lang="en-US" sz="1600" spc="-1" strike="noStrike">
                <a:latin typeface="Arial"/>
              </a:rPr>
              <a:t>m / </a:t>
            </a:r>
            <a:r>
              <a:rPr b="0" i="1" lang="en-US" sz="1600" spc="-1" strike="noStrike">
                <a:latin typeface="Arial"/>
              </a:rPr>
              <a:t>ID15</a:t>
            </a:r>
            <a:r>
              <a:rPr b="0" i="1" lang="en-US" sz="1600" spc="-1" strike="noStrike">
                <a:latin typeface="Arial"/>
              </a:rPr>
              <a:t>4</a:t>
            </a:r>
            <a:endParaRPr b="0" lang="en-US" sz="1600" spc="-1" strike="noStrike">
              <a:latin typeface="Arial"/>
            </a:endParaRPr>
          </a:p>
          <a:p>
            <a:r>
              <a:rPr b="0" i="1" lang="en-US" sz="1600" spc="-1" strike="noStrike">
                <a:latin typeface="Arial"/>
              </a:rPr>
              <a:t>Caro</a:t>
            </a:r>
            <a:r>
              <a:rPr b="0" i="1" lang="en-US" sz="1600" spc="-1" strike="noStrike">
                <a:latin typeface="Arial"/>
              </a:rPr>
              <a:t>tte / </a:t>
            </a:r>
            <a:r>
              <a:rPr b="0" i="1" lang="en-US" sz="1600" spc="-1" strike="noStrike">
                <a:latin typeface="Arial"/>
              </a:rPr>
              <a:t>ID03</a:t>
            </a:r>
            <a:r>
              <a:rPr b="0" i="1" lang="en-US" sz="1600" spc="-1" strike="noStrike">
                <a:latin typeface="Arial"/>
              </a:rPr>
              <a:t>2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848160" y="149760"/>
            <a:ext cx="7661160" cy="88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68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US" sz="3000" spc="-1" strike="noStrike">
                <a:solidFill>
                  <a:srgbClr val="00a3a6"/>
                </a:solidFill>
                <a:latin typeface="Calibri Light"/>
                <a:ea typeface="DejaVu Sans"/>
              </a:rPr>
              <a:t>O</a:t>
            </a:r>
            <a:r>
              <a:rPr b="1" lang="en-US" sz="3000" spc="-1" strike="noStrike">
                <a:solidFill>
                  <a:srgbClr val="00a3a6"/>
                </a:solidFill>
                <a:latin typeface="Calibri Light"/>
                <a:ea typeface="DejaVu Sans"/>
              </a:rPr>
              <a:t>b</a:t>
            </a:r>
            <a:r>
              <a:rPr b="1" lang="en-US" sz="3000" spc="-1" strike="noStrike">
                <a:solidFill>
                  <a:srgbClr val="00a3a6"/>
                </a:solidFill>
                <a:latin typeface="Calibri Light"/>
                <a:ea typeface="DejaVu Sans"/>
              </a:rPr>
              <a:t>j</a:t>
            </a:r>
            <a:r>
              <a:rPr b="1" lang="en-US" sz="3000" spc="-1" strike="noStrike">
                <a:solidFill>
                  <a:srgbClr val="00a3a6"/>
                </a:solidFill>
                <a:latin typeface="Calibri Light"/>
                <a:ea typeface="DejaVu Sans"/>
              </a:rPr>
              <a:t>e</a:t>
            </a:r>
            <a:r>
              <a:rPr b="1" lang="en-US" sz="3000" spc="-1" strike="noStrike">
                <a:solidFill>
                  <a:srgbClr val="00a3a6"/>
                </a:solidFill>
                <a:latin typeface="Calibri Light"/>
                <a:ea typeface="DejaVu Sans"/>
              </a:rPr>
              <a:t>c</a:t>
            </a:r>
            <a:r>
              <a:rPr b="1" lang="en-US" sz="3000" spc="-1" strike="noStrike">
                <a:solidFill>
                  <a:srgbClr val="00a3a6"/>
                </a:solidFill>
                <a:latin typeface="Calibri Light"/>
                <a:ea typeface="DejaVu Sans"/>
              </a:rPr>
              <a:t>ti</a:t>
            </a:r>
            <a:r>
              <a:rPr b="1" lang="en-US" sz="3000" spc="-1" strike="noStrike">
                <a:solidFill>
                  <a:srgbClr val="00a3a6"/>
                </a:solidFill>
                <a:latin typeface="Calibri Light"/>
                <a:ea typeface="DejaVu Sans"/>
              </a:rPr>
              <a:t>f</a:t>
            </a:r>
            <a:r>
              <a:rPr b="1" lang="en-US" sz="3000" spc="-1" strike="noStrike">
                <a:solidFill>
                  <a:srgbClr val="00a3a6"/>
                </a:solidFill>
                <a:latin typeface="Calibri Light"/>
                <a:ea typeface="DejaVu Sans"/>
              </a:rPr>
              <a:t>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87" name="CustomShape 2"/>
          <p:cNvSpPr/>
          <p:nvPr/>
        </p:nvSpPr>
        <p:spPr>
          <a:xfrm>
            <a:off x="1250280" y="1537920"/>
            <a:ext cx="7259040" cy="400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3"/>
          <p:cNvSpPr/>
          <p:nvPr/>
        </p:nvSpPr>
        <p:spPr>
          <a:xfrm>
            <a:off x="1250280" y="858960"/>
            <a:ext cx="7259040" cy="67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Com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parai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son 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de 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deux 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méth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odes 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sur 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différ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ents 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jeux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289" name="" descr=""/>
          <p:cNvPicPr/>
          <p:nvPr/>
        </p:nvPicPr>
        <p:blipFill>
          <a:blip r:embed="rId1"/>
          <a:stretch/>
        </p:blipFill>
        <p:spPr>
          <a:xfrm>
            <a:off x="5676480" y="2060280"/>
            <a:ext cx="1423080" cy="1069200"/>
          </a:xfrm>
          <a:prstGeom prst="rect">
            <a:avLst/>
          </a:prstGeom>
          <a:ln>
            <a:noFill/>
          </a:ln>
        </p:spPr>
      </p:pic>
      <p:sp>
        <p:nvSpPr>
          <p:cNvPr id="290" name="TextShape 4"/>
          <p:cNvSpPr txBox="1"/>
          <p:nvPr/>
        </p:nvSpPr>
        <p:spPr>
          <a:xfrm>
            <a:off x="1777320" y="1645920"/>
            <a:ext cx="1064520" cy="386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Bio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Syn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91" name="TextShape 5"/>
          <p:cNvSpPr txBox="1"/>
          <p:nvPr/>
        </p:nvSpPr>
        <p:spPr>
          <a:xfrm>
            <a:off x="5577840" y="1645920"/>
            <a:ext cx="1887480" cy="681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Lig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htw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eig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ht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292" name="" descr=""/>
          <p:cNvPicPr/>
          <p:nvPr/>
        </p:nvPicPr>
        <p:blipFill>
          <a:blip r:embed="rId2"/>
          <a:stretch/>
        </p:blipFill>
        <p:spPr>
          <a:xfrm>
            <a:off x="1685880" y="2131200"/>
            <a:ext cx="1423080" cy="1069200"/>
          </a:xfrm>
          <a:prstGeom prst="rect">
            <a:avLst/>
          </a:prstGeom>
          <a:ln>
            <a:noFill/>
          </a:ln>
        </p:spPr>
      </p:pic>
      <p:sp>
        <p:nvSpPr>
          <p:cNvPr id="293" name="Line 6"/>
          <p:cNvSpPr/>
          <p:nvPr/>
        </p:nvSpPr>
        <p:spPr>
          <a:xfrm>
            <a:off x="1280160" y="3931920"/>
            <a:ext cx="6675120" cy="0"/>
          </a:xfrm>
          <a:prstGeom prst="line">
            <a:avLst/>
          </a:prstGeom>
          <a:ln w="763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94" name="" descr=""/>
          <p:cNvPicPr/>
          <p:nvPr/>
        </p:nvPicPr>
        <p:blipFill>
          <a:blip r:embed="rId3"/>
          <a:srcRect l="0" t="0" r="18547" b="0"/>
          <a:stretch/>
        </p:blipFill>
        <p:spPr>
          <a:xfrm>
            <a:off x="1737360" y="4525560"/>
            <a:ext cx="1005840" cy="1235160"/>
          </a:xfrm>
          <a:prstGeom prst="rect">
            <a:avLst/>
          </a:prstGeom>
          <a:ln>
            <a:noFill/>
          </a:ln>
        </p:spPr>
      </p:pic>
      <p:pic>
        <p:nvPicPr>
          <p:cNvPr id="295" name="" descr=""/>
          <p:cNvPicPr/>
          <p:nvPr/>
        </p:nvPicPr>
        <p:blipFill>
          <a:blip r:embed="rId4"/>
          <a:srcRect l="0" t="0" r="18547" b="0"/>
          <a:stretch/>
        </p:blipFill>
        <p:spPr>
          <a:xfrm>
            <a:off x="5189040" y="4706640"/>
            <a:ext cx="754560" cy="926640"/>
          </a:xfrm>
          <a:prstGeom prst="rect">
            <a:avLst/>
          </a:prstGeom>
          <a:ln>
            <a:noFill/>
          </a:ln>
        </p:spPr>
      </p:pic>
      <p:sp>
        <p:nvSpPr>
          <p:cNvPr id="296" name="TextShape 7"/>
          <p:cNvSpPr txBox="1"/>
          <p:nvPr/>
        </p:nvSpPr>
        <p:spPr>
          <a:xfrm>
            <a:off x="1371600" y="4185720"/>
            <a:ext cx="1920240" cy="977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NCBI disease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97" name="TextShape 8"/>
          <p:cNvSpPr txBox="1"/>
          <p:nvPr/>
        </p:nvSpPr>
        <p:spPr>
          <a:xfrm>
            <a:off x="5065200" y="4235040"/>
            <a:ext cx="2743200" cy="977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Bac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teri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a 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bio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top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e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298" name="" descr=""/>
          <p:cNvPicPr/>
          <p:nvPr/>
        </p:nvPicPr>
        <p:blipFill>
          <a:blip r:embed="rId5"/>
          <a:srcRect l="0" t="0" r="18547" b="0"/>
          <a:stretch/>
        </p:blipFill>
        <p:spPr>
          <a:xfrm>
            <a:off x="6492240" y="4718880"/>
            <a:ext cx="754560" cy="926640"/>
          </a:xfrm>
          <a:prstGeom prst="rect">
            <a:avLst/>
          </a:prstGeom>
          <a:ln>
            <a:noFill/>
          </a:ln>
        </p:spPr>
      </p:pic>
      <p:sp>
        <p:nvSpPr>
          <p:cNvPr id="299" name="TextShape 9"/>
          <p:cNvSpPr txBox="1"/>
          <p:nvPr/>
        </p:nvSpPr>
        <p:spPr>
          <a:xfrm>
            <a:off x="4846320" y="5669280"/>
            <a:ext cx="2743200" cy="977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Phenotype   Habitat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848160" y="149760"/>
            <a:ext cx="7661160" cy="88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68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US" sz="3000" spc="-1" strike="noStrike">
                <a:solidFill>
                  <a:srgbClr val="00a3a6"/>
                </a:solidFill>
                <a:latin typeface="Calibri Light"/>
                <a:ea typeface="DejaVu Sans"/>
              </a:rPr>
              <a:t>Ré</a:t>
            </a:r>
            <a:r>
              <a:rPr b="1" lang="en-US" sz="3000" spc="-1" strike="noStrike">
                <a:solidFill>
                  <a:srgbClr val="00a3a6"/>
                </a:solidFill>
                <a:latin typeface="Calibri Light"/>
                <a:ea typeface="DejaVu Sans"/>
              </a:rPr>
              <a:t>sul</a:t>
            </a:r>
            <a:r>
              <a:rPr b="1" lang="en-US" sz="3000" spc="-1" strike="noStrike">
                <a:solidFill>
                  <a:srgbClr val="00a3a6"/>
                </a:solidFill>
                <a:latin typeface="Calibri Light"/>
                <a:ea typeface="DejaVu Sans"/>
              </a:rPr>
              <a:t>tat</a:t>
            </a:r>
            <a:r>
              <a:rPr b="1" lang="en-US" sz="3000" spc="-1" strike="noStrike">
                <a:solidFill>
                  <a:srgbClr val="00a3a6"/>
                </a:solidFill>
                <a:latin typeface="Calibri Light"/>
                <a:ea typeface="DejaVu Sans"/>
              </a:rPr>
              <a:t>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301" name="CustomShape 2"/>
          <p:cNvSpPr/>
          <p:nvPr/>
        </p:nvSpPr>
        <p:spPr>
          <a:xfrm>
            <a:off x="1250280" y="1537920"/>
            <a:ext cx="7259040" cy="400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CustomShape 3"/>
          <p:cNvSpPr/>
          <p:nvPr/>
        </p:nvSpPr>
        <p:spPr>
          <a:xfrm>
            <a:off x="1250280" y="858960"/>
            <a:ext cx="7259040" cy="67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Com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para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ison 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de 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BioS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yn 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sur 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diffé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rent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s 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jeux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03" name="TextShape 4"/>
          <p:cNvSpPr txBox="1"/>
          <p:nvPr/>
        </p:nvSpPr>
        <p:spPr>
          <a:xfrm>
            <a:off x="588600" y="1536840"/>
            <a:ext cx="1064520" cy="386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Bio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Syn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304" name="" descr=""/>
          <p:cNvPicPr/>
          <p:nvPr/>
        </p:nvPicPr>
        <p:blipFill>
          <a:blip r:embed="rId1"/>
          <a:stretch/>
        </p:blipFill>
        <p:spPr>
          <a:xfrm>
            <a:off x="497160" y="2022120"/>
            <a:ext cx="1423080" cy="1069200"/>
          </a:xfrm>
          <a:prstGeom prst="rect">
            <a:avLst/>
          </a:prstGeom>
          <a:ln>
            <a:noFill/>
          </a:ln>
        </p:spPr>
      </p:pic>
      <p:pic>
        <p:nvPicPr>
          <p:cNvPr id="305" name="" descr=""/>
          <p:cNvPicPr/>
          <p:nvPr/>
        </p:nvPicPr>
        <p:blipFill>
          <a:blip r:embed="rId2"/>
          <a:stretch/>
        </p:blipFill>
        <p:spPr>
          <a:xfrm>
            <a:off x="2834640" y="1530000"/>
            <a:ext cx="3567600" cy="4139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848160" y="149760"/>
            <a:ext cx="7661160" cy="88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68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US" sz="3000" spc="-1" strike="noStrike">
                <a:solidFill>
                  <a:srgbClr val="00a3a6"/>
                </a:solidFill>
                <a:latin typeface="Calibri Light"/>
                <a:ea typeface="DejaVu Sans"/>
              </a:rPr>
              <a:t>R</a:t>
            </a:r>
            <a:r>
              <a:rPr b="1" lang="en-US" sz="3000" spc="-1" strike="noStrike">
                <a:solidFill>
                  <a:srgbClr val="00a3a6"/>
                </a:solidFill>
                <a:latin typeface="Calibri Light"/>
                <a:ea typeface="DejaVu Sans"/>
              </a:rPr>
              <a:t>és</a:t>
            </a:r>
            <a:r>
              <a:rPr b="1" lang="en-US" sz="3000" spc="-1" strike="noStrike">
                <a:solidFill>
                  <a:srgbClr val="00a3a6"/>
                </a:solidFill>
                <a:latin typeface="Calibri Light"/>
                <a:ea typeface="DejaVu Sans"/>
              </a:rPr>
              <a:t>ul</a:t>
            </a:r>
            <a:r>
              <a:rPr b="1" lang="en-US" sz="3000" spc="-1" strike="noStrike">
                <a:solidFill>
                  <a:srgbClr val="00a3a6"/>
                </a:solidFill>
                <a:latin typeface="Calibri Light"/>
                <a:ea typeface="DejaVu Sans"/>
              </a:rPr>
              <a:t>ta</a:t>
            </a:r>
            <a:r>
              <a:rPr b="1" lang="en-US" sz="3000" spc="-1" strike="noStrike">
                <a:solidFill>
                  <a:srgbClr val="00a3a6"/>
                </a:solidFill>
                <a:latin typeface="Calibri Light"/>
                <a:ea typeface="DejaVu Sans"/>
              </a:rPr>
              <a:t>ts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307" name="CustomShape 2"/>
          <p:cNvSpPr/>
          <p:nvPr/>
        </p:nvSpPr>
        <p:spPr>
          <a:xfrm>
            <a:off x="1250280" y="1537920"/>
            <a:ext cx="7259040" cy="400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CustomShape 3"/>
          <p:cNvSpPr/>
          <p:nvPr/>
        </p:nvSpPr>
        <p:spPr>
          <a:xfrm>
            <a:off x="1250280" y="858960"/>
            <a:ext cx="7259040" cy="67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275662"/>
                </a:solidFill>
                <a:latin typeface="Calibri"/>
                <a:ea typeface="DejaVu Sans"/>
              </a:rPr>
              <a:t>Comparaison de 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Lightweight</a:t>
            </a:r>
            <a:r>
              <a:rPr b="0" lang="en-US" sz="1800" spc="-1" strike="noStrike">
                <a:solidFill>
                  <a:srgbClr val="275662"/>
                </a:solidFill>
                <a:latin typeface="Calibri"/>
                <a:ea typeface="DejaVu Sans"/>
              </a:rPr>
              <a:t> sur différents jeux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9" name="TextShape 4"/>
          <p:cNvSpPr txBox="1"/>
          <p:nvPr/>
        </p:nvSpPr>
        <p:spPr>
          <a:xfrm>
            <a:off x="588600" y="1536840"/>
            <a:ext cx="1788840" cy="681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Lightweight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310" name="" descr=""/>
          <p:cNvPicPr/>
          <p:nvPr/>
        </p:nvPicPr>
        <p:blipFill>
          <a:blip r:embed="rId1"/>
          <a:stretch/>
        </p:blipFill>
        <p:spPr>
          <a:xfrm>
            <a:off x="497160" y="2022120"/>
            <a:ext cx="1423080" cy="1069200"/>
          </a:xfrm>
          <a:prstGeom prst="rect">
            <a:avLst/>
          </a:prstGeom>
          <a:ln>
            <a:noFill/>
          </a:ln>
        </p:spPr>
      </p:pic>
      <p:pic>
        <p:nvPicPr>
          <p:cNvPr id="311" name="" descr=""/>
          <p:cNvPicPr/>
          <p:nvPr/>
        </p:nvPicPr>
        <p:blipFill>
          <a:blip r:embed="rId2"/>
          <a:stretch/>
        </p:blipFill>
        <p:spPr>
          <a:xfrm>
            <a:off x="2377440" y="1799280"/>
            <a:ext cx="6399360" cy="3961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848160" y="149760"/>
            <a:ext cx="7661160" cy="88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68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US" sz="3000" spc="-1" strike="noStrike">
                <a:solidFill>
                  <a:srgbClr val="00a3a6"/>
                </a:solidFill>
                <a:latin typeface="Calibri Light"/>
                <a:ea typeface="DejaVu Sans"/>
              </a:rPr>
              <a:t>Di</a:t>
            </a:r>
            <a:r>
              <a:rPr b="1" lang="en-US" sz="3000" spc="-1" strike="noStrike">
                <a:solidFill>
                  <a:srgbClr val="00a3a6"/>
                </a:solidFill>
                <a:latin typeface="Calibri Light"/>
                <a:ea typeface="DejaVu Sans"/>
              </a:rPr>
              <a:t>sc</a:t>
            </a:r>
            <a:r>
              <a:rPr b="1" lang="en-US" sz="3000" spc="-1" strike="noStrike">
                <a:solidFill>
                  <a:srgbClr val="00a3a6"/>
                </a:solidFill>
                <a:latin typeface="Calibri Light"/>
                <a:ea typeface="DejaVu Sans"/>
              </a:rPr>
              <a:t>u</a:t>
            </a:r>
            <a:r>
              <a:rPr b="1" lang="en-US" sz="3000" spc="-1" strike="noStrike">
                <a:solidFill>
                  <a:srgbClr val="00a3a6"/>
                </a:solidFill>
                <a:latin typeface="Calibri Light"/>
                <a:ea typeface="DejaVu Sans"/>
              </a:rPr>
              <a:t>ss</a:t>
            </a:r>
            <a:r>
              <a:rPr b="1" lang="en-US" sz="3000" spc="-1" strike="noStrike">
                <a:solidFill>
                  <a:srgbClr val="00a3a6"/>
                </a:solidFill>
                <a:latin typeface="Calibri Light"/>
                <a:ea typeface="DejaVu Sans"/>
              </a:rPr>
              <a:t>io</a:t>
            </a:r>
            <a:r>
              <a:rPr b="1" lang="en-US" sz="3000" spc="-1" strike="noStrike">
                <a:solidFill>
                  <a:srgbClr val="00a3a6"/>
                </a:solidFill>
                <a:latin typeface="Calibri Light"/>
                <a:ea typeface="DejaVu Sans"/>
              </a:rPr>
              <a:t>n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313" name="CustomShape 2"/>
          <p:cNvSpPr/>
          <p:nvPr/>
        </p:nvSpPr>
        <p:spPr>
          <a:xfrm>
            <a:off x="1250280" y="1537920"/>
            <a:ext cx="7259040" cy="400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3"/>
          <p:cNvSpPr/>
          <p:nvPr/>
        </p:nvSpPr>
        <p:spPr>
          <a:xfrm>
            <a:off x="1250280" y="858960"/>
            <a:ext cx="7259040" cy="67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275662"/>
                </a:solidFill>
                <a:latin typeface="Calibri"/>
                <a:ea typeface="DejaVu Sans"/>
              </a:rPr>
              <a:t>Mét</a:t>
            </a:r>
            <a:r>
              <a:rPr b="0" lang="en-US" sz="1800" spc="-1" strike="noStrike">
                <a:solidFill>
                  <a:srgbClr val="275662"/>
                </a:solidFill>
                <a:latin typeface="Calibri"/>
                <a:ea typeface="DejaVu Sans"/>
              </a:rPr>
              <a:t>hod</a:t>
            </a:r>
            <a:r>
              <a:rPr b="0" lang="en-US" sz="1800" spc="-1" strike="noStrike">
                <a:solidFill>
                  <a:srgbClr val="275662"/>
                </a:solidFill>
                <a:latin typeface="Calibri"/>
                <a:ea typeface="DejaVu Sans"/>
              </a:rPr>
              <a:t>e </a:t>
            </a:r>
            <a:r>
              <a:rPr b="0" lang="en-US" sz="1800" spc="-1" strike="noStrike">
                <a:solidFill>
                  <a:srgbClr val="275662"/>
                </a:solidFill>
                <a:latin typeface="Calibri"/>
                <a:ea typeface="DejaVu Sans"/>
              </a:rPr>
              <a:t>d’é</a:t>
            </a:r>
            <a:r>
              <a:rPr b="0" lang="en-US" sz="1800" spc="-1" strike="noStrike">
                <a:solidFill>
                  <a:srgbClr val="275662"/>
                </a:solidFill>
                <a:latin typeface="Calibri"/>
                <a:ea typeface="DejaVu Sans"/>
              </a:rPr>
              <a:t>valu</a:t>
            </a:r>
            <a:r>
              <a:rPr b="0" lang="en-US" sz="1800" spc="-1" strike="noStrike">
                <a:solidFill>
                  <a:srgbClr val="275662"/>
                </a:solidFill>
                <a:latin typeface="Calibri"/>
                <a:ea typeface="DejaVu Sans"/>
              </a:rPr>
              <a:t>atio</a:t>
            </a:r>
            <a:r>
              <a:rPr b="0" lang="en-US" sz="1800" spc="-1" strike="noStrike">
                <a:solidFill>
                  <a:srgbClr val="275662"/>
                </a:solidFill>
                <a:latin typeface="Calibri"/>
                <a:ea typeface="DejaVu Sans"/>
              </a:rPr>
              <a:t>n et </a:t>
            </a:r>
            <a:r>
              <a:rPr b="0" lang="en-US" sz="1800" spc="-1" strike="noStrike">
                <a:solidFill>
                  <a:srgbClr val="275662"/>
                </a:solidFill>
                <a:latin typeface="Calibri"/>
                <a:ea typeface="DejaVu Sans"/>
              </a:rPr>
              <a:t>prét</a:t>
            </a:r>
            <a:r>
              <a:rPr b="0" lang="en-US" sz="1800" spc="-1" strike="noStrike">
                <a:solidFill>
                  <a:srgbClr val="275662"/>
                </a:solidFill>
                <a:latin typeface="Calibri"/>
                <a:ea typeface="DejaVu Sans"/>
              </a:rPr>
              <a:t>rait</a:t>
            </a:r>
            <a:r>
              <a:rPr b="0" lang="en-US" sz="1800" spc="-1" strike="noStrike">
                <a:solidFill>
                  <a:srgbClr val="275662"/>
                </a:solidFill>
                <a:latin typeface="Calibri"/>
                <a:ea typeface="DejaVu Sans"/>
              </a:rPr>
              <a:t>em</a:t>
            </a:r>
            <a:r>
              <a:rPr b="0" lang="en-US" sz="1800" spc="-1" strike="noStrike">
                <a:solidFill>
                  <a:srgbClr val="275662"/>
                </a:solidFill>
                <a:latin typeface="Calibri"/>
                <a:ea typeface="DejaVu Sans"/>
              </a:rPr>
              <a:t>ent</a:t>
            </a:r>
            <a:r>
              <a:rPr b="0" lang="en-US" sz="1800" spc="-1" strike="noStrike">
                <a:solidFill>
                  <a:srgbClr val="275662"/>
                </a:solidFill>
                <a:latin typeface="Calibri"/>
                <a:ea typeface="DejaVu Sans"/>
              </a:rPr>
              <a:t>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5" name="TextShape 4"/>
          <p:cNvSpPr txBox="1"/>
          <p:nvPr/>
        </p:nvSpPr>
        <p:spPr>
          <a:xfrm>
            <a:off x="588600" y="1536840"/>
            <a:ext cx="1788840" cy="681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Lightw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eight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316" name="" descr=""/>
          <p:cNvPicPr/>
          <p:nvPr/>
        </p:nvPicPr>
        <p:blipFill>
          <a:blip r:embed="rId1"/>
          <a:stretch/>
        </p:blipFill>
        <p:spPr>
          <a:xfrm>
            <a:off x="497160" y="2022120"/>
            <a:ext cx="1423080" cy="1069200"/>
          </a:xfrm>
          <a:prstGeom prst="rect">
            <a:avLst/>
          </a:prstGeom>
          <a:ln>
            <a:noFill/>
          </a:ln>
        </p:spPr>
      </p:pic>
      <p:pic>
        <p:nvPicPr>
          <p:cNvPr id="317" name="" descr=""/>
          <p:cNvPicPr/>
          <p:nvPr/>
        </p:nvPicPr>
        <p:blipFill>
          <a:blip r:embed="rId2"/>
          <a:stretch/>
        </p:blipFill>
        <p:spPr>
          <a:xfrm>
            <a:off x="2795040" y="1582200"/>
            <a:ext cx="4977360" cy="3961440"/>
          </a:xfrm>
          <a:prstGeom prst="rect">
            <a:avLst/>
          </a:prstGeom>
          <a:ln>
            <a:noFill/>
          </a:ln>
        </p:spPr>
      </p:pic>
      <p:pic>
        <p:nvPicPr>
          <p:cNvPr id="318" name="" descr=""/>
          <p:cNvPicPr/>
          <p:nvPr/>
        </p:nvPicPr>
        <p:blipFill>
          <a:blip r:embed="rId3"/>
          <a:stretch/>
        </p:blipFill>
        <p:spPr>
          <a:xfrm>
            <a:off x="497520" y="2022120"/>
            <a:ext cx="1423080" cy="1069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CustomShape 1"/>
          <p:cNvSpPr/>
          <p:nvPr/>
        </p:nvSpPr>
        <p:spPr>
          <a:xfrm>
            <a:off x="848160" y="149760"/>
            <a:ext cx="7661160" cy="88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68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US" sz="3000" spc="-1" strike="noStrike">
                <a:solidFill>
                  <a:srgbClr val="00a3a6"/>
                </a:solidFill>
                <a:latin typeface="Calibri Light"/>
                <a:ea typeface="DejaVu Sans"/>
              </a:rPr>
              <a:t>Di</a:t>
            </a:r>
            <a:r>
              <a:rPr b="1" lang="en-US" sz="3000" spc="-1" strike="noStrike">
                <a:solidFill>
                  <a:srgbClr val="00a3a6"/>
                </a:solidFill>
                <a:latin typeface="Calibri Light"/>
                <a:ea typeface="DejaVu Sans"/>
              </a:rPr>
              <a:t>sc</a:t>
            </a:r>
            <a:r>
              <a:rPr b="1" lang="en-US" sz="3000" spc="-1" strike="noStrike">
                <a:solidFill>
                  <a:srgbClr val="00a3a6"/>
                </a:solidFill>
                <a:latin typeface="Calibri Light"/>
                <a:ea typeface="DejaVu Sans"/>
              </a:rPr>
              <a:t>us</a:t>
            </a:r>
            <a:r>
              <a:rPr b="1" lang="en-US" sz="3000" spc="-1" strike="noStrike">
                <a:solidFill>
                  <a:srgbClr val="00a3a6"/>
                </a:solidFill>
                <a:latin typeface="Calibri Light"/>
                <a:ea typeface="DejaVu Sans"/>
              </a:rPr>
              <a:t>sio</a:t>
            </a:r>
            <a:r>
              <a:rPr b="1" lang="en-US" sz="3000" spc="-1" strike="noStrike">
                <a:solidFill>
                  <a:srgbClr val="00a3a6"/>
                </a:solidFill>
                <a:latin typeface="Calibri Light"/>
                <a:ea typeface="DejaVu Sans"/>
              </a:rPr>
              <a:t>n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320" name="CustomShape 2"/>
          <p:cNvSpPr/>
          <p:nvPr/>
        </p:nvSpPr>
        <p:spPr>
          <a:xfrm>
            <a:off x="1250280" y="1537920"/>
            <a:ext cx="7259040" cy="400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CustomShape 3"/>
          <p:cNvSpPr/>
          <p:nvPr/>
        </p:nvSpPr>
        <p:spPr>
          <a:xfrm>
            <a:off x="1250280" y="858960"/>
            <a:ext cx="7259040" cy="67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275662"/>
                </a:solidFill>
                <a:latin typeface="Calibri"/>
                <a:ea typeface="DejaVu Sans"/>
              </a:rPr>
              <a:t>Méth</a:t>
            </a:r>
            <a:r>
              <a:rPr b="0" lang="en-US" sz="1800" spc="-1" strike="noStrike">
                <a:solidFill>
                  <a:srgbClr val="275662"/>
                </a:solidFill>
                <a:latin typeface="Calibri"/>
                <a:ea typeface="DejaVu Sans"/>
              </a:rPr>
              <a:t>ode </a:t>
            </a:r>
            <a:r>
              <a:rPr b="0" lang="en-US" sz="1800" spc="-1" strike="noStrike">
                <a:solidFill>
                  <a:srgbClr val="275662"/>
                </a:solidFill>
                <a:latin typeface="Calibri"/>
                <a:ea typeface="DejaVu Sans"/>
              </a:rPr>
              <a:t>d’év</a:t>
            </a:r>
            <a:r>
              <a:rPr b="0" lang="en-US" sz="1800" spc="-1" strike="noStrike">
                <a:solidFill>
                  <a:srgbClr val="275662"/>
                </a:solidFill>
                <a:latin typeface="Calibri"/>
                <a:ea typeface="DejaVu Sans"/>
              </a:rPr>
              <a:t>aluat</a:t>
            </a:r>
            <a:r>
              <a:rPr b="0" lang="en-US" sz="1800" spc="-1" strike="noStrike">
                <a:solidFill>
                  <a:srgbClr val="275662"/>
                </a:solidFill>
                <a:latin typeface="Calibri"/>
                <a:ea typeface="DejaVu Sans"/>
              </a:rPr>
              <a:t>ion </a:t>
            </a:r>
            <a:r>
              <a:rPr b="0" lang="en-US" sz="1800" spc="-1" strike="noStrike">
                <a:solidFill>
                  <a:srgbClr val="275662"/>
                </a:solidFill>
                <a:latin typeface="Calibri"/>
                <a:ea typeface="DejaVu Sans"/>
              </a:rPr>
              <a:t>et </a:t>
            </a:r>
            <a:r>
              <a:rPr b="0" lang="en-US" sz="1800" spc="-1" strike="noStrike">
                <a:solidFill>
                  <a:srgbClr val="275662"/>
                </a:solidFill>
                <a:latin typeface="Calibri"/>
                <a:ea typeface="DejaVu Sans"/>
              </a:rPr>
              <a:t>prétr</a:t>
            </a:r>
            <a:r>
              <a:rPr b="0" lang="en-US" sz="1800" spc="-1" strike="noStrike">
                <a:solidFill>
                  <a:srgbClr val="275662"/>
                </a:solidFill>
                <a:latin typeface="Calibri"/>
                <a:ea typeface="DejaVu Sans"/>
              </a:rPr>
              <a:t>aite</a:t>
            </a:r>
            <a:r>
              <a:rPr b="0" lang="en-US" sz="1800" spc="-1" strike="noStrike">
                <a:solidFill>
                  <a:srgbClr val="275662"/>
                </a:solidFill>
                <a:latin typeface="Calibri"/>
                <a:ea typeface="DejaVu Sans"/>
              </a:rPr>
              <a:t>ment</a:t>
            </a:r>
            <a:r>
              <a:rPr b="0" lang="en-US" sz="1800" spc="-1" strike="noStrike">
                <a:solidFill>
                  <a:srgbClr val="275662"/>
                </a:solidFill>
                <a:latin typeface="Calibri"/>
                <a:ea typeface="DejaVu Sans"/>
              </a:rPr>
              <a:t>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2" name="TextShape 4"/>
          <p:cNvSpPr txBox="1"/>
          <p:nvPr/>
        </p:nvSpPr>
        <p:spPr>
          <a:xfrm>
            <a:off x="588600" y="1536840"/>
            <a:ext cx="1788840" cy="681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Bio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Syn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323" name="" descr=""/>
          <p:cNvPicPr/>
          <p:nvPr/>
        </p:nvPicPr>
        <p:blipFill>
          <a:blip r:embed="rId1"/>
          <a:stretch/>
        </p:blipFill>
        <p:spPr>
          <a:xfrm>
            <a:off x="497160" y="2022120"/>
            <a:ext cx="1423080" cy="1069200"/>
          </a:xfrm>
          <a:prstGeom prst="rect">
            <a:avLst/>
          </a:prstGeom>
          <a:ln>
            <a:noFill/>
          </a:ln>
        </p:spPr>
      </p:pic>
      <p:grpSp>
        <p:nvGrpSpPr>
          <p:cNvPr id="324" name="Group 5"/>
          <p:cNvGrpSpPr/>
          <p:nvPr/>
        </p:nvGrpSpPr>
        <p:grpSpPr>
          <a:xfrm>
            <a:off x="2377440" y="1371960"/>
            <a:ext cx="5826240" cy="4480200"/>
            <a:chOff x="2377440" y="1371960"/>
            <a:chExt cx="5826240" cy="4480200"/>
          </a:xfrm>
        </p:grpSpPr>
        <p:pic>
          <p:nvPicPr>
            <p:cNvPr id="325" name="" descr=""/>
            <p:cNvPicPr/>
            <p:nvPr/>
          </p:nvPicPr>
          <p:blipFill>
            <a:blip r:embed="rId2"/>
            <a:srcRect l="0" t="0" r="0" b="6602"/>
            <a:stretch/>
          </p:blipFill>
          <p:spPr>
            <a:xfrm>
              <a:off x="5347440" y="1371960"/>
              <a:ext cx="2856240" cy="41140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26" name="" descr=""/>
            <p:cNvPicPr/>
            <p:nvPr/>
          </p:nvPicPr>
          <p:blipFill>
            <a:blip r:embed="rId3"/>
            <a:srcRect l="0" t="0" r="0" b="6618"/>
            <a:stretch/>
          </p:blipFill>
          <p:spPr>
            <a:xfrm>
              <a:off x="2377440" y="1371960"/>
              <a:ext cx="2856240" cy="41133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27" name="" descr=""/>
            <p:cNvPicPr/>
            <p:nvPr/>
          </p:nvPicPr>
          <p:blipFill>
            <a:blip r:embed="rId4"/>
            <a:srcRect l="0" t="93382" r="0" b="0"/>
            <a:stretch/>
          </p:blipFill>
          <p:spPr>
            <a:xfrm>
              <a:off x="3771000" y="5561640"/>
              <a:ext cx="2856240" cy="290520"/>
            </a:xfrm>
            <a:prstGeom prst="rect">
              <a:avLst/>
            </a:prstGeom>
            <a:ln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/>
          <p:nvPr/>
        </p:nvSpPr>
        <p:spPr>
          <a:xfrm>
            <a:off x="848160" y="149760"/>
            <a:ext cx="7661160" cy="88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68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US" sz="3000" spc="-1" strike="noStrike">
                <a:solidFill>
                  <a:srgbClr val="00a3a6"/>
                </a:solidFill>
                <a:latin typeface="Calibri Light"/>
                <a:ea typeface="DejaVu Sans"/>
              </a:rPr>
              <a:t>Conclusion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329" name="CustomShape 2"/>
          <p:cNvSpPr/>
          <p:nvPr/>
        </p:nvSpPr>
        <p:spPr>
          <a:xfrm>
            <a:off x="1250280" y="1537920"/>
            <a:ext cx="7259040" cy="400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CustomShape 3"/>
          <p:cNvSpPr/>
          <p:nvPr/>
        </p:nvSpPr>
        <p:spPr>
          <a:xfrm>
            <a:off x="1250280" y="858960"/>
            <a:ext cx="7259040" cy="67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275662"/>
                </a:solidFill>
                <a:latin typeface="Calibri"/>
                <a:ea typeface="DejaVu Sans"/>
              </a:rPr>
              <a:t>Méthode d’évaluation et prétraitements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1" name="TextShape 4"/>
          <p:cNvSpPr txBox="1"/>
          <p:nvPr/>
        </p:nvSpPr>
        <p:spPr>
          <a:xfrm>
            <a:off x="588600" y="1536840"/>
            <a:ext cx="1788840" cy="681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Bio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Syn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332" name="" descr=""/>
          <p:cNvPicPr/>
          <p:nvPr/>
        </p:nvPicPr>
        <p:blipFill>
          <a:blip r:embed="rId1"/>
          <a:stretch/>
        </p:blipFill>
        <p:spPr>
          <a:xfrm>
            <a:off x="497160" y="2022120"/>
            <a:ext cx="1423080" cy="1069200"/>
          </a:xfrm>
          <a:prstGeom prst="rect">
            <a:avLst/>
          </a:prstGeom>
          <a:ln>
            <a:noFill/>
          </a:ln>
        </p:spPr>
      </p:pic>
      <p:sp>
        <p:nvSpPr>
          <p:cNvPr id="333" name="TextShape 5"/>
          <p:cNvSpPr txBox="1"/>
          <p:nvPr/>
        </p:nvSpPr>
        <p:spPr>
          <a:xfrm>
            <a:off x="640080" y="3474720"/>
            <a:ext cx="1788840" cy="681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Lig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htw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eig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ht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334" name="" descr=""/>
          <p:cNvPicPr/>
          <p:nvPr/>
        </p:nvPicPr>
        <p:blipFill>
          <a:blip r:embed="rId2"/>
          <a:stretch/>
        </p:blipFill>
        <p:spPr>
          <a:xfrm>
            <a:off x="548640" y="3960000"/>
            <a:ext cx="1423080" cy="1069200"/>
          </a:xfrm>
          <a:prstGeom prst="rect">
            <a:avLst/>
          </a:prstGeom>
          <a:ln>
            <a:noFill/>
          </a:ln>
        </p:spPr>
      </p:pic>
      <p:pic>
        <p:nvPicPr>
          <p:cNvPr id="335" name="" descr=""/>
          <p:cNvPicPr/>
          <p:nvPr/>
        </p:nvPicPr>
        <p:blipFill>
          <a:blip r:embed="rId3"/>
          <a:stretch/>
        </p:blipFill>
        <p:spPr>
          <a:xfrm>
            <a:off x="549000" y="3960000"/>
            <a:ext cx="1423080" cy="1069200"/>
          </a:xfrm>
          <a:prstGeom prst="rect">
            <a:avLst/>
          </a:prstGeom>
          <a:ln>
            <a:noFill/>
          </a:ln>
        </p:spPr>
      </p:pic>
      <p:graphicFrame>
        <p:nvGraphicFramePr>
          <p:cNvPr id="336" name="Table 6"/>
          <p:cNvGraphicFramePr/>
          <p:nvPr/>
        </p:nvGraphicFramePr>
        <p:xfrm>
          <a:off x="2957400" y="1789920"/>
          <a:ext cx="5911920" cy="2845080"/>
        </p:xfrm>
        <a:graphic>
          <a:graphicData uri="http://schemas.openxmlformats.org/drawingml/2006/table">
            <a:tbl>
              <a:tblPr/>
              <a:tblGrid>
                <a:gridCol w="1478160"/>
                <a:gridCol w="1478160"/>
                <a:gridCol w="1476720"/>
                <a:gridCol w="1479240"/>
              </a:tblGrid>
              <a:tr h="3499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gridSpan="2"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spcBef>
                          <a:spcPts val="283"/>
                        </a:spcBef>
                        <a:spcAft>
                          <a:spcPts val="283"/>
                        </a:spcAft>
                      </a:pPr>
                      <a:r>
                        <a:rPr b="0" lang="en-US" sz="1800" spc="-1" strike="noStrike">
                          <a:latin typeface="Arial"/>
                        </a:rPr>
                        <a:t>Bacteria Biotope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0588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spcBef>
                          <a:spcPts val="283"/>
                        </a:spcBef>
                        <a:spcAft>
                          <a:spcPts val="283"/>
                        </a:spcAft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 algn="ctr">
                        <a:spcBef>
                          <a:spcPts val="283"/>
                        </a:spcBef>
                        <a:spcAft>
                          <a:spcPts val="283"/>
                        </a:spcAft>
                      </a:pP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spcBef>
                          <a:spcPts val="283"/>
                        </a:spcBef>
                        <a:spcAft>
                          <a:spcPts val="283"/>
                        </a:spcAft>
                      </a:pPr>
                      <a:r>
                        <a:rPr b="0" lang="en-US" sz="1800" spc="-1" strike="noStrike">
                          <a:latin typeface="Arial"/>
                        </a:rPr>
                        <a:t>NCBI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spcBef>
                          <a:spcPts val="283"/>
                        </a:spcBef>
                        <a:spcAft>
                          <a:spcPts val="283"/>
                        </a:spcAft>
                      </a:pPr>
                      <a:r>
                        <a:rPr b="0" lang="en-US" sz="1800" spc="-1" strike="noStrike">
                          <a:latin typeface="Arial"/>
                        </a:rPr>
                        <a:t>Phenotype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spcBef>
                          <a:spcPts val="283"/>
                        </a:spcBef>
                        <a:spcAft>
                          <a:spcPts val="283"/>
                        </a:spcAft>
                      </a:pPr>
                      <a:r>
                        <a:rPr b="0" lang="en-US" sz="1800" spc="-1" strike="noStrike">
                          <a:latin typeface="Arial"/>
                        </a:rPr>
                        <a:t>Habitat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588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spcBef>
                          <a:spcPts val="283"/>
                        </a:spcBef>
                        <a:spcAft>
                          <a:spcPts val="283"/>
                        </a:spcAft>
                      </a:pPr>
                      <a:r>
                        <a:rPr b="0" lang="en-US" sz="1800" spc="-1" strike="noStrike">
                          <a:latin typeface="Arial"/>
                        </a:rPr>
                        <a:t>BioSyn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spcBef>
                          <a:spcPts val="283"/>
                        </a:spcBef>
                        <a:spcAft>
                          <a:spcPts val="283"/>
                        </a:spcAft>
                      </a:pPr>
                      <a:r>
                        <a:rPr b="0" lang="en-US" sz="1800" spc="-1" strike="noStrike">
                          <a:latin typeface="Arial"/>
                        </a:rPr>
                        <a:t>90.46±0.04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spcBef>
                          <a:spcPts val="283"/>
                        </a:spcBef>
                        <a:spcAft>
                          <a:spcPts val="283"/>
                        </a:spcAft>
                      </a:pPr>
                      <a:r>
                        <a:rPr b="0" lang="en-US" sz="1800" spc="-1" strike="noStrike">
                          <a:latin typeface="Arial"/>
                        </a:rPr>
                        <a:t>73.59±0.215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spcBef>
                          <a:spcPts val="283"/>
                        </a:spcBef>
                        <a:spcAft>
                          <a:spcPts val="283"/>
                        </a:spcAft>
                      </a:pPr>
                      <a:r>
                        <a:rPr b="0" lang="en-US" sz="1800" spc="-1" strike="noStrike">
                          <a:latin typeface="Arial"/>
                        </a:rPr>
                        <a:t>63.63±0.47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60588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spcBef>
                          <a:spcPts val="283"/>
                        </a:spcBef>
                        <a:spcAft>
                          <a:spcPts val="283"/>
                        </a:spcAft>
                      </a:pPr>
                      <a:r>
                        <a:rPr b="0" lang="en-US" sz="1800" spc="-1" strike="noStrike">
                          <a:latin typeface="Arial"/>
                        </a:rPr>
                        <a:t>Lightweight (reproduit)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spcBef>
                          <a:spcPts val="283"/>
                        </a:spcBef>
                        <a:spcAft>
                          <a:spcPts val="283"/>
                        </a:spcAft>
                      </a:pPr>
                      <a:r>
                        <a:rPr b="0" lang="en-US" sz="1800" spc="-1" strike="noStrike">
                          <a:latin typeface="Arial"/>
                        </a:rPr>
                        <a:t>76.31±0.08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spcBef>
                          <a:spcPts val="283"/>
                        </a:spcBef>
                        <a:spcAft>
                          <a:spcPts val="283"/>
                        </a:spcAft>
                      </a:pPr>
                      <a:r>
                        <a:rPr b="0" lang="en-US" sz="1800" spc="-1" strike="noStrike">
                          <a:latin typeface="Arial"/>
                        </a:rPr>
                        <a:t>61.99±0.2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spcBef>
                          <a:spcPts val="283"/>
                        </a:spcBef>
                        <a:spcAft>
                          <a:spcPts val="283"/>
                        </a:spcAft>
                      </a:pPr>
                      <a:r>
                        <a:rPr b="0" lang="en-US" sz="1800" spc="-1" strike="noStrike">
                          <a:latin typeface="Arial"/>
                        </a:rPr>
                        <a:t>47.62±0.04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588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spcBef>
                          <a:spcPts val="283"/>
                        </a:spcBef>
                        <a:spcAft>
                          <a:spcPts val="283"/>
                        </a:spcAft>
                      </a:pPr>
                      <a:r>
                        <a:rPr b="0" lang="en-US" sz="1800" spc="-1" strike="noStrike">
                          <a:latin typeface="Arial"/>
                        </a:rPr>
                        <a:t>Lightweight (auteurs)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spcBef>
                          <a:spcPts val="283"/>
                        </a:spcBef>
                        <a:spcAft>
                          <a:spcPts val="283"/>
                        </a:spcAft>
                      </a:pPr>
                      <a:r>
                        <a:rPr b="0" lang="en-US" sz="1800" spc="-1" strike="noStrike">
                          <a:latin typeface="Arial"/>
                        </a:rPr>
                        <a:t>88.89±0.01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spcBef>
                          <a:spcPts val="283"/>
                        </a:spcBef>
                        <a:spcAft>
                          <a:spcPts val="283"/>
                        </a:spcAft>
                      </a:pPr>
                      <a:r>
                        <a:rPr b="0" lang="en-US" sz="1800" spc="-1" strike="noStrike">
                          <a:latin typeface="Arial"/>
                        </a:rPr>
                        <a:t>-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spcBef>
                          <a:spcPts val="283"/>
                        </a:spcBef>
                        <a:spcAft>
                          <a:spcPts val="283"/>
                        </a:spcAft>
                      </a:pPr>
                      <a:r>
                        <a:rPr b="0" lang="en-US" sz="1800" spc="-1" strike="noStrike">
                          <a:latin typeface="Arial"/>
                        </a:rPr>
                        <a:t>-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848160" y="149760"/>
            <a:ext cx="7661160" cy="88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68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US" sz="3000" spc="-1" strike="noStrike">
                <a:solidFill>
                  <a:srgbClr val="00a3a6"/>
                </a:solidFill>
                <a:latin typeface="Calibri Light"/>
                <a:ea typeface="DejaVu Sans"/>
              </a:rPr>
              <a:t>I</a:t>
            </a:r>
            <a:r>
              <a:rPr b="1" lang="en-US" sz="3000" spc="-1" strike="noStrike">
                <a:solidFill>
                  <a:srgbClr val="00a3a6"/>
                </a:solidFill>
                <a:latin typeface="Calibri Light"/>
                <a:ea typeface="DejaVu Sans"/>
              </a:rPr>
              <a:t>n</a:t>
            </a:r>
            <a:r>
              <a:rPr b="1" lang="en-US" sz="3000" spc="-1" strike="noStrike">
                <a:solidFill>
                  <a:srgbClr val="00a3a6"/>
                </a:solidFill>
                <a:latin typeface="Calibri Light"/>
                <a:ea typeface="DejaVu Sans"/>
              </a:rPr>
              <a:t>t</a:t>
            </a:r>
            <a:r>
              <a:rPr b="1" lang="en-US" sz="3000" spc="-1" strike="noStrike">
                <a:solidFill>
                  <a:srgbClr val="00a3a6"/>
                </a:solidFill>
                <a:latin typeface="Calibri Light"/>
                <a:ea typeface="DejaVu Sans"/>
              </a:rPr>
              <a:t>r</a:t>
            </a:r>
            <a:r>
              <a:rPr b="1" lang="en-US" sz="3000" spc="-1" strike="noStrike">
                <a:solidFill>
                  <a:srgbClr val="00a3a6"/>
                </a:solidFill>
                <a:latin typeface="Calibri Light"/>
                <a:ea typeface="DejaVu Sans"/>
              </a:rPr>
              <a:t>o</a:t>
            </a:r>
            <a:r>
              <a:rPr b="1" lang="en-US" sz="3000" spc="-1" strike="noStrike">
                <a:solidFill>
                  <a:srgbClr val="00a3a6"/>
                </a:solidFill>
                <a:latin typeface="Calibri Light"/>
                <a:ea typeface="DejaVu Sans"/>
              </a:rPr>
              <a:t>d</a:t>
            </a:r>
            <a:r>
              <a:rPr b="1" lang="en-US" sz="3000" spc="-1" strike="noStrike">
                <a:solidFill>
                  <a:srgbClr val="00a3a6"/>
                </a:solidFill>
                <a:latin typeface="Calibri Light"/>
                <a:ea typeface="DejaVu Sans"/>
              </a:rPr>
              <a:t>u</a:t>
            </a:r>
            <a:r>
              <a:rPr b="1" lang="en-US" sz="3000" spc="-1" strike="noStrike">
                <a:solidFill>
                  <a:srgbClr val="00a3a6"/>
                </a:solidFill>
                <a:latin typeface="Calibri Light"/>
                <a:ea typeface="DejaVu Sans"/>
              </a:rPr>
              <a:t>c</a:t>
            </a:r>
            <a:r>
              <a:rPr b="1" lang="en-US" sz="3000" spc="-1" strike="noStrike">
                <a:solidFill>
                  <a:srgbClr val="00a3a6"/>
                </a:solidFill>
                <a:latin typeface="Calibri Light"/>
                <a:ea typeface="DejaVu Sans"/>
              </a:rPr>
              <a:t>t</a:t>
            </a:r>
            <a:r>
              <a:rPr b="1" lang="en-US" sz="3000" spc="-1" strike="noStrike">
                <a:solidFill>
                  <a:srgbClr val="00a3a6"/>
                </a:solidFill>
                <a:latin typeface="Calibri Light"/>
                <a:ea typeface="DejaVu Sans"/>
              </a:rPr>
              <a:t>i</a:t>
            </a:r>
            <a:r>
              <a:rPr b="1" lang="en-US" sz="3000" spc="-1" strike="noStrike">
                <a:solidFill>
                  <a:srgbClr val="00a3a6"/>
                </a:solidFill>
                <a:latin typeface="Calibri Light"/>
                <a:ea typeface="DejaVu Sans"/>
              </a:rPr>
              <a:t>o</a:t>
            </a:r>
            <a:r>
              <a:rPr b="1" lang="en-US" sz="3000" spc="-1" strike="noStrike">
                <a:solidFill>
                  <a:srgbClr val="00a3a6"/>
                </a:solidFill>
                <a:latin typeface="Calibri Light"/>
                <a:ea typeface="DejaVu Sans"/>
              </a:rPr>
              <a:t>n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1250280" y="1537920"/>
            <a:ext cx="7259040" cy="400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3"/>
          <p:cNvSpPr/>
          <p:nvPr/>
        </p:nvSpPr>
        <p:spPr>
          <a:xfrm>
            <a:off x="1250280" y="858960"/>
            <a:ext cx="7259040" cy="67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Contex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te : 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l’extra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ction 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d’infor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mation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rcRect l="0" t="0" r="18547" b="0"/>
          <a:stretch/>
        </p:blipFill>
        <p:spPr>
          <a:xfrm>
            <a:off x="914400" y="1508040"/>
            <a:ext cx="1005840" cy="1235160"/>
          </a:xfrm>
          <a:prstGeom prst="rect">
            <a:avLst/>
          </a:prstGeom>
          <a:ln>
            <a:noFill/>
          </a:ln>
        </p:spPr>
      </p:pic>
      <p:cxnSp>
        <p:nvCxnSpPr>
          <p:cNvPr id="96" name="Line 4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</p:cxnSp>
      <p:sp>
        <p:nvSpPr>
          <p:cNvPr id="97" name="TextShape 5"/>
          <p:cNvSpPr txBox="1"/>
          <p:nvPr/>
        </p:nvSpPr>
        <p:spPr>
          <a:xfrm>
            <a:off x="2728440" y="2814120"/>
            <a:ext cx="2483640" cy="386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Dét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ecti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on 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d’e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ntit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é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8" name="TextShape 6"/>
          <p:cNvSpPr txBox="1"/>
          <p:nvPr/>
        </p:nvSpPr>
        <p:spPr>
          <a:xfrm>
            <a:off x="5364360" y="3728520"/>
            <a:ext cx="3505320" cy="386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Nor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mal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isat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ion 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d’e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ntit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és*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9" name="TextShape 7"/>
          <p:cNvSpPr txBox="1"/>
          <p:nvPr/>
        </p:nvSpPr>
        <p:spPr>
          <a:xfrm>
            <a:off x="2011680" y="4937760"/>
            <a:ext cx="3059640" cy="386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Ext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rac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tio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n 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de 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rel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ati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ons</a:t>
            </a:r>
            <a:endParaRPr b="0" lang="en-US" sz="2000" spc="-1" strike="noStrike">
              <a:latin typeface="Arial"/>
            </a:endParaRPr>
          </a:p>
        </p:txBody>
      </p:sp>
      <p:cxnSp>
        <p:nvCxnSpPr>
          <p:cNvPr id="100" name="Line 8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</p:cxnSp>
      <p:cxnSp>
        <p:nvCxnSpPr>
          <p:cNvPr id="101" name="Line 9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848160" y="149760"/>
            <a:ext cx="7661160" cy="88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68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US" sz="3000" spc="-1" strike="noStrike">
                <a:solidFill>
                  <a:srgbClr val="00a3a6"/>
                </a:solidFill>
                <a:latin typeface="Calibri Light"/>
                <a:ea typeface="DejaVu Sans"/>
              </a:rPr>
              <a:t>Introduction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1250280" y="1537920"/>
            <a:ext cx="7259040" cy="400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3"/>
          <p:cNvSpPr/>
          <p:nvPr/>
        </p:nvSpPr>
        <p:spPr>
          <a:xfrm>
            <a:off x="1250280" y="858960"/>
            <a:ext cx="7259040" cy="67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Contexte : l’extraction d’information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rcRect l="0" t="0" r="18547" b="0"/>
          <a:stretch/>
        </p:blipFill>
        <p:spPr>
          <a:xfrm>
            <a:off x="914400" y="1508040"/>
            <a:ext cx="1005840" cy="1235160"/>
          </a:xfrm>
          <a:prstGeom prst="rect">
            <a:avLst/>
          </a:prstGeom>
          <a:ln>
            <a:noFill/>
          </a:ln>
        </p:spPr>
      </p:pic>
      <p:cxnSp>
        <p:nvCxnSpPr>
          <p:cNvPr id="106" name="Line 4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</p:cxnSp>
      <p:sp>
        <p:nvSpPr>
          <p:cNvPr id="107" name="TextShape 5"/>
          <p:cNvSpPr txBox="1"/>
          <p:nvPr/>
        </p:nvSpPr>
        <p:spPr>
          <a:xfrm>
            <a:off x="7315200" y="3810600"/>
            <a:ext cx="1104120" cy="290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solidFill>
                  <a:srgbClr val="77bc65"/>
                </a:solidFill>
                <a:latin typeface="Arial"/>
              </a:rPr>
              <a:t>Habit</a:t>
            </a:r>
            <a:r>
              <a:rPr b="0" lang="en-US" sz="1400" spc="-1" strike="noStrike">
                <a:solidFill>
                  <a:srgbClr val="77bc65"/>
                </a:solidFill>
                <a:latin typeface="Arial"/>
              </a:rPr>
              <a:t>at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8" name="TextShape 6"/>
          <p:cNvSpPr txBox="1"/>
          <p:nvPr/>
        </p:nvSpPr>
        <p:spPr>
          <a:xfrm>
            <a:off x="365760" y="4065120"/>
            <a:ext cx="8503920" cy="48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just"/>
            <a:r>
              <a:rPr b="0" lang="en-US" sz="1400" spc="-1" strike="noStrike">
                <a:latin typeface="Arial"/>
                <a:ea typeface="Noto Sans CJK SC"/>
              </a:rPr>
              <a:t>“</a:t>
            </a:r>
            <a:r>
              <a:rPr b="0" i="1" lang="en-US" sz="1400" spc="-1" strike="noStrike">
                <a:highlight>
                  <a:srgbClr val="729fcf"/>
                </a:highlight>
                <a:latin typeface="Arial"/>
                <a:ea typeface="Noto Sans CJK SC"/>
              </a:rPr>
              <a:t>E. Coli</a:t>
            </a:r>
            <a:r>
              <a:rPr b="0" lang="en-US" sz="1400" spc="-1" strike="noStrike">
                <a:latin typeface="Arial"/>
                <a:ea typeface="Noto Sans CJK SC"/>
              </a:rPr>
              <a:t> and </a:t>
            </a:r>
            <a:r>
              <a:rPr b="0" i="1" lang="en-US" sz="1400" spc="-1" strike="noStrike">
                <a:highlight>
                  <a:srgbClr val="729fcf"/>
                </a:highlight>
                <a:latin typeface="Arial"/>
              </a:rPr>
              <a:t>L. Lactis.</a:t>
            </a:r>
            <a:r>
              <a:rPr b="0" lang="en-US" sz="1400" spc="-1" strike="noStrike">
                <a:latin typeface="Arial"/>
              </a:rPr>
              <a:t> are </a:t>
            </a:r>
            <a:r>
              <a:rPr b="0" lang="en-US" sz="1400" spc="-1" strike="noStrike">
                <a:latin typeface="Arial"/>
              </a:rPr>
              <a:t>anaerobic bacterium </a:t>
            </a:r>
            <a:r>
              <a:rPr b="0" lang="en-US" sz="1400" spc="-1" strike="noStrike">
                <a:latin typeface="Arial"/>
              </a:rPr>
              <a:t>that are commonly found in the </a:t>
            </a:r>
            <a:r>
              <a:rPr b="0" lang="en-US" sz="1400" spc="-1" strike="noStrike">
                <a:highlight>
                  <a:srgbClr val="77bc65"/>
                </a:highlight>
                <a:latin typeface="Arial"/>
              </a:rPr>
              <a:t>lower-intestine</a:t>
            </a:r>
            <a:r>
              <a:rPr b="0" lang="en-US" sz="1400" spc="-1" strike="noStrike">
                <a:latin typeface="Arial"/>
              </a:rPr>
              <a:t> of </a:t>
            </a:r>
            <a:r>
              <a:rPr b="0" lang="en-US" sz="1400" spc="-1" strike="noStrike">
                <a:highlight>
                  <a:srgbClr val="77bc65"/>
                </a:highlight>
                <a:latin typeface="Arial"/>
              </a:rPr>
              <a:t>humans</a:t>
            </a:r>
            <a:r>
              <a:rPr b="0" lang="en-US" sz="1400" spc="-1" strike="noStrike">
                <a:latin typeface="Arial"/>
              </a:rPr>
              <a:t>”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9" name="TextShape 7"/>
          <p:cNvSpPr txBox="1"/>
          <p:nvPr/>
        </p:nvSpPr>
        <p:spPr>
          <a:xfrm>
            <a:off x="1005840" y="3807720"/>
            <a:ext cx="2194560" cy="48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solidFill>
                  <a:srgbClr val="729fcf"/>
                </a:solidFill>
                <a:latin typeface="Arial"/>
              </a:rPr>
              <a:t>Bactéries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0" name="TextShape 8"/>
          <p:cNvSpPr txBox="1"/>
          <p:nvPr/>
        </p:nvSpPr>
        <p:spPr>
          <a:xfrm>
            <a:off x="5563440" y="2011680"/>
            <a:ext cx="2575080" cy="424080"/>
          </a:xfrm>
          <a:prstGeom prst="rect">
            <a:avLst/>
          </a:prstGeom>
          <a:noFill/>
          <a:ln w="38160">
            <a:solidFill>
              <a:srgbClr val="729fcf"/>
            </a:solidFill>
            <a:round/>
          </a:ln>
        </p:spPr>
        <p:txBody>
          <a:bodyPr lIns="109080" rIns="109080" tIns="64080" bIns="64080">
            <a:noAutofit/>
          </a:bodyPr>
          <a:p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Dét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ecti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on 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d’e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ntit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é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848160" y="149760"/>
            <a:ext cx="7661160" cy="88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68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US" sz="3000" spc="-1" strike="noStrike">
                <a:solidFill>
                  <a:srgbClr val="00a3a6"/>
                </a:solidFill>
                <a:latin typeface="Calibri Light"/>
                <a:ea typeface="DejaVu Sans"/>
              </a:rPr>
              <a:t>Introduction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1250280" y="1537920"/>
            <a:ext cx="7259040" cy="400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3"/>
          <p:cNvSpPr/>
          <p:nvPr/>
        </p:nvSpPr>
        <p:spPr>
          <a:xfrm>
            <a:off x="1250280" y="858960"/>
            <a:ext cx="7259040" cy="67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C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o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n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t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e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x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t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e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: 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l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’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e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x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t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r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a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c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t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i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o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n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d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’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i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n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f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o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r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m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a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t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i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o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n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rcRect l="0" t="0" r="18547" b="0"/>
          <a:stretch/>
        </p:blipFill>
        <p:spPr>
          <a:xfrm>
            <a:off x="914400" y="1508040"/>
            <a:ext cx="1005840" cy="1235160"/>
          </a:xfrm>
          <a:prstGeom prst="rect">
            <a:avLst/>
          </a:prstGeom>
          <a:ln>
            <a:noFill/>
          </a:ln>
        </p:spPr>
      </p:pic>
      <p:cxnSp>
        <p:nvCxnSpPr>
          <p:cNvPr id="115" name="Line 4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</p:cxnSp>
      <p:cxnSp>
        <p:nvCxnSpPr>
          <p:cNvPr id="116" name="Line 5"/>
          <p:cNvCxnSpPr/>
          <p:nvPr/>
        </p:nvCxnSpPr>
        <p:spPr>
          <a:xfrm flipV="1">
            <a:off x="2103120" y="3735720"/>
            <a:ext cx="451800" cy="491040"/>
          </a:xfrm>
          <a:prstGeom prst="bentConnector3">
            <a:avLst/>
          </a:prstGeom>
          <a:ln w="19080">
            <a:solidFill>
              <a:srgbClr val="3465a4"/>
            </a:solidFill>
            <a:round/>
            <a:tailEnd len="med" type="triangle" w="med"/>
          </a:ln>
        </p:spPr>
      </p:cxnSp>
      <p:sp>
        <p:nvSpPr>
          <p:cNvPr id="117" name="CustomShape 6"/>
          <p:cNvSpPr/>
          <p:nvPr/>
        </p:nvSpPr>
        <p:spPr>
          <a:xfrm>
            <a:off x="476640" y="3350520"/>
            <a:ext cx="1828800" cy="365760"/>
          </a:xfrm>
          <a:custGeom>
            <a:avLst/>
            <a:gdLst/>
            <a:ahLst/>
            <a:rect l="0" t="0" r="r" b="b"/>
            <a:pathLst>
              <a:path w="5082" h="1018">
                <a:moveTo>
                  <a:pt x="169" y="0"/>
                </a:moveTo>
                <a:lnTo>
                  <a:pt x="170" y="0"/>
                </a:lnTo>
                <a:cubicBezTo>
                  <a:pt x="140" y="0"/>
                  <a:pt x="111" y="8"/>
                  <a:pt x="85" y="23"/>
                </a:cubicBezTo>
                <a:cubicBezTo>
                  <a:pt x="59" y="38"/>
                  <a:pt x="38" y="59"/>
                  <a:pt x="23" y="85"/>
                </a:cubicBezTo>
                <a:cubicBezTo>
                  <a:pt x="8" y="111"/>
                  <a:pt x="0" y="140"/>
                  <a:pt x="0" y="170"/>
                </a:cubicBezTo>
                <a:lnTo>
                  <a:pt x="0" y="847"/>
                </a:lnTo>
                <a:lnTo>
                  <a:pt x="0" y="848"/>
                </a:lnTo>
                <a:cubicBezTo>
                  <a:pt x="0" y="877"/>
                  <a:pt x="8" y="906"/>
                  <a:pt x="23" y="932"/>
                </a:cubicBezTo>
                <a:cubicBezTo>
                  <a:pt x="38" y="958"/>
                  <a:pt x="59" y="979"/>
                  <a:pt x="85" y="994"/>
                </a:cubicBezTo>
                <a:cubicBezTo>
                  <a:pt x="111" y="1009"/>
                  <a:pt x="140" y="1017"/>
                  <a:pt x="170" y="1017"/>
                </a:cubicBezTo>
                <a:lnTo>
                  <a:pt x="4911" y="1017"/>
                </a:lnTo>
                <a:lnTo>
                  <a:pt x="4912" y="1017"/>
                </a:lnTo>
                <a:cubicBezTo>
                  <a:pt x="4941" y="1017"/>
                  <a:pt x="4970" y="1009"/>
                  <a:pt x="4996" y="994"/>
                </a:cubicBezTo>
                <a:cubicBezTo>
                  <a:pt x="5022" y="979"/>
                  <a:pt x="5043" y="958"/>
                  <a:pt x="5058" y="932"/>
                </a:cubicBezTo>
                <a:cubicBezTo>
                  <a:pt x="5073" y="906"/>
                  <a:pt x="5081" y="877"/>
                  <a:pt x="5081" y="848"/>
                </a:cubicBezTo>
                <a:lnTo>
                  <a:pt x="5081" y="169"/>
                </a:lnTo>
                <a:lnTo>
                  <a:pt x="5081" y="170"/>
                </a:lnTo>
                <a:lnTo>
                  <a:pt x="5081" y="170"/>
                </a:lnTo>
                <a:cubicBezTo>
                  <a:pt x="5081" y="140"/>
                  <a:pt x="5073" y="111"/>
                  <a:pt x="5058" y="85"/>
                </a:cubicBezTo>
                <a:cubicBezTo>
                  <a:pt x="5043" y="59"/>
                  <a:pt x="5022" y="38"/>
                  <a:pt x="4996" y="23"/>
                </a:cubicBezTo>
                <a:cubicBezTo>
                  <a:pt x="4970" y="8"/>
                  <a:pt x="4941" y="0"/>
                  <a:pt x="4912" y="0"/>
                </a:cubicBezTo>
                <a:lnTo>
                  <a:pt x="169" y="0"/>
                </a:lnTo>
              </a:path>
            </a:pathLst>
          </a:custGeom>
          <a:solidFill>
            <a:srgbClr val="729fcf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1200" spc="-1" strike="noStrike">
                <a:latin typeface="Arial"/>
              </a:rPr>
              <a:t>NCBI:562</a:t>
            </a:r>
            <a:endParaRPr b="0" lang="en-US" sz="1200" spc="-1" strike="noStrike">
              <a:latin typeface="Arial"/>
            </a:endParaRPr>
          </a:p>
          <a:p>
            <a:pPr algn="ctr"/>
            <a:r>
              <a:rPr b="0" lang="en-US" sz="1200" spc="-1" strike="noStrike">
                <a:latin typeface="Arial"/>
              </a:rPr>
              <a:t>Label: </a:t>
            </a:r>
            <a:r>
              <a:rPr b="0" i="1" lang="en-US" sz="1200" spc="-1" strike="noStrike">
                <a:latin typeface="Arial"/>
              </a:rPr>
              <a:t>Escherichia Coli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8" name="CustomShape 7"/>
          <p:cNvSpPr/>
          <p:nvPr/>
        </p:nvSpPr>
        <p:spPr>
          <a:xfrm>
            <a:off x="2468880" y="3369960"/>
            <a:ext cx="1920240" cy="365760"/>
          </a:xfrm>
          <a:custGeom>
            <a:avLst/>
            <a:gdLst/>
            <a:ahLst/>
            <a:rect l="0" t="0" r="r" b="b"/>
            <a:pathLst>
              <a:path w="5336" h="1018">
                <a:moveTo>
                  <a:pt x="169" y="0"/>
                </a:moveTo>
                <a:lnTo>
                  <a:pt x="170" y="0"/>
                </a:lnTo>
                <a:cubicBezTo>
                  <a:pt x="140" y="0"/>
                  <a:pt x="111" y="8"/>
                  <a:pt x="85" y="23"/>
                </a:cubicBezTo>
                <a:cubicBezTo>
                  <a:pt x="59" y="38"/>
                  <a:pt x="38" y="59"/>
                  <a:pt x="23" y="85"/>
                </a:cubicBezTo>
                <a:cubicBezTo>
                  <a:pt x="8" y="111"/>
                  <a:pt x="0" y="140"/>
                  <a:pt x="0" y="170"/>
                </a:cubicBezTo>
                <a:lnTo>
                  <a:pt x="0" y="847"/>
                </a:lnTo>
                <a:lnTo>
                  <a:pt x="0" y="848"/>
                </a:lnTo>
                <a:cubicBezTo>
                  <a:pt x="0" y="877"/>
                  <a:pt x="8" y="906"/>
                  <a:pt x="23" y="932"/>
                </a:cubicBezTo>
                <a:cubicBezTo>
                  <a:pt x="38" y="958"/>
                  <a:pt x="59" y="979"/>
                  <a:pt x="85" y="994"/>
                </a:cubicBezTo>
                <a:cubicBezTo>
                  <a:pt x="111" y="1009"/>
                  <a:pt x="140" y="1017"/>
                  <a:pt x="170" y="1017"/>
                </a:cubicBezTo>
                <a:lnTo>
                  <a:pt x="5165" y="1017"/>
                </a:lnTo>
                <a:lnTo>
                  <a:pt x="5166" y="1017"/>
                </a:lnTo>
                <a:cubicBezTo>
                  <a:pt x="5195" y="1017"/>
                  <a:pt x="5224" y="1009"/>
                  <a:pt x="5250" y="994"/>
                </a:cubicBezTo>
                <a:cubicBezTo>
                  <a:pt x="5276" y="979"/>
                  <a:pt x="5297" y="958"/>
                  <a:pt x="5312" y="932"/>
                </a:cubicBezTo>
                <a:cubicBezTo>
                  <a:pt x="5327" y="906"/>
                  <a:pt x="5335" y="877"/>
                  <a:pt x="5335" y="848"/>
                </a:cubicBezTo>
                <a:lnTo>
                  <a:pt x="5335" y="169"/>
                </a:lnTo>
                <a:lnTo>
                  <a:pt x="5335" y="170"/>
                </a:lnTo>
                <a:lnTo>
                  <a:pt x="5335" y="170"/>
                </a:lnTo>
                <a:cubicBezTo>
                  <a:pt x="5335" y="140"/>
                  <a:pt x="5327" y="111"/>
                  <a:pt x="5312" y="85"/>
                </a:cubicBezTo>
                <a:cubicBezTo>
                  <a:pt x="5297" y="59"/>
                  <a:pt x="5276" y="38"/>
                  <a:pt x="5250" y="23"/>
                </a:cubicBezTo>
                <a:cubicBezTo>
                  <a:pt x="5224" y="8"/>
                  <a:pt x="5195" y="0"/>
                  <a:pt x="5166" y="0"/>
                </a:cubicBezTo>
                <a:lnTo>
                  <a:pt x="169" y="0"/>
                </a:lnTo>
              </a:path>
            </a:pathLst>
          </a:custGeom>
          <a:solidFill>
            <a:srgbClr val="729fcf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1200" spc="-1" strike="noStrike">
                <a:latin typeface="Arial"/>
              </a:rPr>
              <a:t>NCBI:1358</a:t>
            </a:r>
            <a:endParaRPr b="0" lang="en-US" sz="1200" spc="-1" strike="noStrike">
              <a:latin typeface="Arial"/>
            </a:endParaRPr>
          </a:p>
          <a:p>
            <a:pPr algn="ctr"/>
            <a:r>
              <a:rPr b="0" lang="en-US" sz="1200" spc="-1" strike="noStrike">
                <a:latin typeface="Arial"/>
                <a:ea typeface="Noto Sans CJK SC"/>
              </a:rPr>
              <a:t>Label: </a:t>
            </a:r>
            <a:r>
              <a:rPr b="0" i="1" lang="en-US" sz="1200" spc="-1" strike="noStrike">
                <a:latin typeface="Arial"/>
              </a:rPr>
              <a:t>Lactococcus </a:t>
            </a:r>
            <a:r>
              <a:rPr b="0" i="1" lang="en-US" sz="1200" spc="-1" strike="noStrike">
                <a:latin typeface="Arial"/>
              </a:rPr>
              <a:t>Lactis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9" name="CustomShape 8"/>
          <p:cNvSpPr/>
          <p:nvPr/>
        </p:nvSpPr>
        <p:spPr>
          <a:xfrm>
            <a:off x="6309360" y="3366360"/>
            <a:ext cx="1280160" cy="365760"/>
          </a:xfrm>
          <a:custGeom>
            <a:avLst/>
            <a:gdLst/>
            <a:ahLst/>
            <a:rect l="0" t="0" r="r" b="b"/>
            <a:pathLst>
              <a:path w="3558" h="1018">
                <a:moveTo>
                  <a:pt x="169" y="0"/>
                </a:moveTo>
                <a:lnTo>
                  <a:pt x="170" y="0"/>
                </a:lnTo>
                <a:cubicBezTo>
                  <a:pt x="140" y="0"/>
                  <a:pt x="111" y="8"/>
                  <a:pt x="85" y="23"/>
                </a:cubicBezTo>
                <a:cubicBezTo>
                  <a:pt x="59" y="38"/>
                  <a:pt x="38" y="59"/>
                  <a:pt x="23" y="85"/>
                </a:cubicBezTo>
                <a:cubicBezTo>
                  <a:pt x="8" y="111"/>
                  <a:pt x="0" y="140"/>
                  <a:pt x="0" y="170"/>
                </a:cubicBezTo>
                <a:lnTo>
                  <a:pt x="0" y="847"/>
                </a:lnTo>
                <a:lnTo>
                  <a:pt x="0" y="848"/>
                </a:lnTo>
                <a:cubicBezTo>
                  <a:pt x="0" y="877"/>
                  <a:pt x="8" y="906"/>
                  <a:pt x="23" y="932"/>
                </a:cubicBezTo>
                <a:cubicBezTo>
                  <a:pt x="38" y="958"/>
                  <a:pt x="59" y="979"/>
                  <a:pt x="85" y="994"/>
                </a:cubicBezTo>
                <a:cubicBezTo>
                  <a:pt x="111" y="1009"/>
                  <a:pt x="140" y="1017"/>
                  <a:pt x="170" y="1017"/>
                </a:cubicBezTo>
                <a:lnTo>
                  <a:pt x="3387" y="1017"/>
                </a:lnTo>
                <a:lnTo>
                  <a:pt x="3388" y="1017"/>
                </a:lnTo>
                <a:cubicBezTo>
                  <a:pt x="3417" y="1017"/>
                  <a:pt x="3446" y="1009"/>
                  <a:pt x="3472" y="994"/>
                </a:cubicBezTo>
                <a:cubicBezTo>
                  <a:pt x="3498" y="979"/>
                  <a:pt x="3519" y="958"/>
                  <a:pt x="3534" y="932"/>
                </a:cubicBezTo>
                <a:cubicBezTo>
                  <a:pt x="3549" y="906"/>
                  <a:pt x="3557" y="877"/>
                  <a:pt x="3557" y="848"/>
                </a:cubicBezTo>
                <a:lnTo>
                  <a:pt x="3557" y="169"/>
                </a:lnTo>
                <a:lnTo>
                  <a:pt x="3557" y="170"/>
                </a:lnTo>
                <a:lnTo>
                  <a:pt x="3557" y="170"/>
                </a:lnTo>
                <a:cubicBezTo>
                  <a:pt x="3557" y="140"/>
                  <a:pt x="3549" y="111"/>
                  <a:pt x="3534" y="85"/>
                </a:cubicBezTo>
                <a:cubicBezTo>
                  <a:pt x="3519" y="59"/>
                  <a:pt x="3498" y="38"/>
                  <a:pt x="3472" y="23"/>
                </a:cubicBezTo>
                <a:cubicBezTo>
                  <a:pt x="3446" y="8"/>
                  <a:pt x="3417" y="0"/>
                  <a:pt x="3388" y="0"/>
                </a:cubicBezTo>
                <a:lnTo>
                  <a:pt x="169" y="0"/>
                </a:lnTo>
              </a:path>
            </a:pathLst>
          </a:custGeom>
          <a:solidFill>
            <a:srgbClr val="77bc65"/>
          </a:solidFill>
          <a:ln w="19080">
            <a:solidFill>
              <a:srgbClr val="069a2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OBT:002810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Label : </a:t>
            </a:r>
            <a:r>
              <a:rPr b="0" lang="en-US" sz="1200" spc="-1" strike="noStrike">
                <a:latin typeface="Arial"/>
              </a:rPr>
              <a:t>intestine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0" name="CustomShape 9"/>
          <p:cNvSpPr/>
          <p:nvPr/>
        </p:nvSpPr>
        <p:spPr>
          <a:xfrm>
            <a:off x="7772400" y="3369960"/>
            <a:ext cx="1005840" cy="365760"/>
          </a:xfrm>
          <a:custGeom>
            <a:avLst/>
            <a:gdLst/>
            <a:ahLst/>
            <a:rect l="0" t="0" r="r" b="b"/>
            <a:pathLst>
              <a:path w="2796" h="1018">
                <a:moveTo>
                  <a:pt x="169" y="0"/>
                </a:moveTo>
                <a:lnTo>
                  <a:pt x="170" y="0"/>
                </a:lnTo>
                <a:cubicBezTo>
                  <a:pt x="140" y="0"/>
                  <a:pt x="111" y="8"/>
                  <a:pt x="85" y="23"/>
                </a:cubicBezTo>
                <a:cubicBezTo>
                  <a:pt x="59" y="38"/>
                  <a:pt x="38" y="59"/>
                  <a:pt x="23" y="85"/>
                </a:cubicBezTo>
                <a:cubicBezTo>
                  <a:pt x="8" y="111"/>
                  <a:pt x="0" y="140"/>
                  <a:pt x="0" y="170"/>
                </a:cubicBezTo>
                <a:lnTo>
                  <a:pt x="0" y="847"/>
                </a:lnTo>
                <a:lnTo>
                  <a:pt x="0" y="848"/>
                </a:lnTo>
                <a:cubicBezTo>
                  <a:pt x="0" y="877"/>
                  <a:pt x="8" y="906"/>
                  <a:pt x="23" y="932"/>
                </a:cubicBezTo>
                <a:cubicBezTo>
                  <a:pt x="38" y="958"/>
                  <a:pt x="59" y="979"/>
                  <a:pt x="85" y="994"/>
                </a:cubicBezTo>
                <a:cubicBezTo>
                  <a:pt x="111" y="1009"/>
                  <a:pt x="140" y="1017"/>
                  <a:pt x="170" y="1017"/>
                </a:cubicBezTo>
                <a:lnTo>
                  <a:pt x="2625" y="1017"/>
                </a:lnTo>
                <a:lnTo>
                  <a:pt x="2626" y="1017"/>
                </a:lnTo>
                <a:cubicBezTo>
                  <a:pt x="2655" y="1017"/>
                  <a:pt x="2684" y="1009"/>
                  <a:pt x="2710" y="994"/>
                </a:cubicBezTo>
                <a:cubicBezTo>
                  <a:pt x="2736" y="979"/>
                  <a:pt x="2757" y="958"/>
                  <a:pt x="2772" y="932"/>
                </a:cubicBezTo>
                <a:cubicBezTo>
                  <a:pt x="2787" y="906"/>
                  <a:pt x="2795" y="877"/>
                  <a:pt x="2795" y="848"/>
                </a:cubicBezTo>
                <a:lnTo>
                  <a:pt x="2795" y="169"/>
                </a:lnTo>
                <a:lnTo>
                  <a:pt x="2795" y="170"/>
                </a:lnTo>
                <a:lnTo>
                  <a:pt x="2795" y="170"/>
                </a:lnTo>
                <a:cubicBezTo>
                  <a:pt x="2795" y="140"/>
                  <a:pt x="2787" y="111"/>
                  <a:pt x="2772" y="85"/>
                </a:cubicBezTo>
                <a:cubicBezTo>
                  <a:pt x="2757" y="59"/>
                  <a:pt x="2736" y="38"/>
                  <a:pt x="2710" y="23"/>
                </a:cubicBezTo>
                <a:cubicBezTo>
                  <a:pt x="2684" y="8"/>
                  <a:pt x="2655" y="0"/>
                  <a:pt x="2626" y="0"/>
                </a:cubicBezTo>
                <a:lnTo>
                  <a:pt x="169" y="0"/>
                </a:lnTo>
              </a:path>
            </a:pathLst>
          </a:custGeom>
          <a:solidFill>
            <a:srgbClr val="77bc65"/>
          </a:solidFill>
          <a:ln w="19080">
            <a:solidFill>
              <a:srgbClr val="069a2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OBT:002488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Label: human</a:t>
            </a:r>
            <a:endParaRPr b="0" lang="en-US" sz="1200" spc="-1" strike="noStrike">
              <a:latin typeface="Arial"/>
            </a:endParaRPr>
          </a:p>
        </p:txBody>
      </p:sp>
      <p:cxnSp>
        <p:nvCxnSpPr>
          <p:cNvPr id="121" name="Line 10"/>
          <p:cNvCxnSpPr/>
          <p:nvPr/>
        </p:nvCxnSpPr>
        <p:spPr>
          <a:xfrm flipH="1" flipV="1">
            <a:off x="6947280" y="3732120"/>
            <a:ext cx="276840" cy="565920"/>
          </a:xfrm>
          <a:prstGeom prst="bentConnector3">
            <a:avLst/>
          </a:prstGeom>
          <a:ln w="19080">
            <a:solidFill>
              <a:srgbClr val="77bc65"/>
            </a:solidFill>
            <a:round/>
            <a:tailEnd len="med" type="triangle" w="med"/>
          </a:ln>
        </p:spPr>
      </p:cxnSp>
      <p:cxnSp>
        <p:nvCxnSpPr>
          <p:cNvPr id="122" name="Line 11"/>
          <p:cNvCxnSpPr/>
          <p:nvPr/>
        </p:nvCxnSpPr>
        <p:spPr>
          <a:xfrm flipH="1" flipV="1">
            <a:off x="8241120" y="3735720"/>
            <a:ext cx="263160" cy="560520"/>
          </a:xfrm>
          <a:prstGeom prst="bentConnector3">
            <a:avLst/>
          </a:prstGeom>
          <a:ln w="19080">
            <a:solidFill>
              <a:srgbClr val="77bc65"/>
            </a:solidFill>
            <a:round/>
            <a:tailEnd len="med" type="triangle" w="med"/>
          </a:ln>
        </p:spPr>
      </p:cxnSp>
      <p:sp>
        <p:nvSpPr>
          <p:cNvPr id="123" name="TextShape 12"/>
          <p:cNvSpPr txBox="1"/>
          <p:nvPr/>
        </p:nvSpPr>
        <p:spPr>
          <a:xfrm>
            <a:off x="7315200" y="3810600"/>
            <a:ext cx="1104120" cy="290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solidFill>
                  <a:srgbClr val="77bc65"/>
                </a:solidFill>
                <a:latin typeface="Arial"/>
              </a:rPr>
              <a:t>Habitat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4" name="Line 13"/>
          <p:cNvSpPr/>
          <p:nvPr/>
        </p:nvSpPr>
        <p:spPr>
          <a:xfrm flipV="1">
            <a:off x="914400" y="3716280"/>
            <a:ext cx="0" cy="548640"/>
          </a:xfrm>
          <a:prstGeom prst="line">
            <a:avLst/>
          </a:prstGeom>
          <a:ln w="1908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TextShape 14"/>
          <p:cNvSpPr txBox="1"/>
          <p:nvPr/>
        </p:nvSpPr>
        <p:spPr>
          <a:xfrm>
            <a:off x="365760" y="4065120"/>
            <a:ext cx="8503920" cy="48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just"/>
            <a:r>
              <a:rPr b="0" lang="en-US" sz="1400" spc="-1" strike="noStrike">
                <a:latin typeface="Arial"/>
                <a:ea typeface="Noto Sans CJK SC"/>
              </a:rPr>
              <a:t>“</a:t>
            </a:r>
            <a:r>
              <a:rPr b="0" i="1" lang="en-US" sz="1400" spc="-1" strike="noStrike">
                <a:highlight>
                  <a:srgbClr val="729fcf"/>
                </a:highlight>
                <a:latin typeface="Arial"/>
                <a:ea typeface="Noto Sans CJK SC"/>
              </a:rPr>
              <a:t>E. Coli</a:t>
            </a:r>
            <a:r>
              <a:rPr b="0" lang="en-US" sz="1400" spc="-1" strike="noStrike">
                <a:latin typeface="Arial"/>
                <a:ea typeface="Noto Sans CJK SC"/>
              </a:rPr>
              <a:t> and </a:t>
            </a:r>
            <a:r>
              <a:rPr b="0" i="1" lang="en-US" sz="1400" spc="-1" strike="noStrike">
                <a:highlight>
                  <a:srgbClr val="729fcf"/>
                </a:highlight>
                <a:latin typeface="Arial"/>
              </a:rPr>
              <a:t>L. Lactis.</a:t>
            </a:r>
            <a:r>
              <a:rPr b="0" lang="en-US" sz="1400" spc="-1" strike="noStrike">
                <a:latin typeface="Arial"/>
              </a:rPr>
              <a:t> are </a:t>
            </a:r>
            <a:r>
              <a:rPr b="0" lang="en-US" sz="1400" spc="-1" strike="noStrike">
                <a:latin typeface="Arial"/>
              </a:rPr>
              <a:t>anaerobic bacterium </a:t>
            </a:r>
            <a:r>
              <a:rPr b="0" lang="en-US" sz="1400" spc="-1" strike="noStrike">
                <a:latin typeface="Arial"/>
              </a:rPr>
              <a:t>that are commonly found in the </a:t>
            </a:r>
            <a:r>
              <a:rPr b="0" lang="en-US" sz="1400" spc="-1" strike="noStrike">
                <a:highlight>
                  <a:srgbClr val="77bc65"/>
                </a:highlight>
                <a:latin typeface="Arial"/>
              </a:rPr>
              <a:t>lower-</a:t>
            </a:r>
            <a:r>
              <a:rPr b="0" lang="en-US" sz="1400" spc="-1" strike="noStrike">
                <a:highlight>
                  <a:srgbClr val="77bc65"/>
                </a:highlight>
                <a:latin typeface="Arial"/>
              </a:rPr>
              <a:t>intestine</a:t>
            </a:r>
            <a:r>
              <a:rPr b="0" lang="en-US" sz="1400" spc="-1" strike="noStrike">
                <a:latin typeface="Arial"/>
              </a:rPr>
              <a:t> of </a:t>
            </a:r>
            <a:r>
              <a:rPr b="0" lang="en-US" sz="1400" spc="-1" strike="noStrike">
                <a:highlight>
                  <a:srgbClr val="77bc65"/>
                </a:highlight>
                <a:latin typeface="Arial"/>
              </a:rPr>
              <a:t>humans</a:t>
            </a:r>
            <a:r>
              <a:rPr b="0" lang="en-US" sz="1400" spc="-1" strike="noStrike">
                <a:latin typeface="Arial"/>
              </a:rPr>
              <a:t>”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" name="TextShape 15"/>
          <p:cNvSpPr txBox="1"/>
          <p:nvPr/>
        </p:nvSpPr>
        <p:spPr>
          <a:xfrm>
            <a:off x="1005840" y="3807720"/>
            <a:ext cx="2194560" cy="48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solidFill>
                  <a:srgbClr val="729fcf"/>
                </a:solidFill>
                <a:latin typeface="Arial"/>
              </a:rPr>
              <a:t>Bactéries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7" name="TextShape 16"/>
          <p:cNvSpPr txBox="1"/>
          <p:nvPr/>
        </p:nvSpPr>
        <p:spPr>
          <a:xfrm>
            <a:off x="5486760" y="2011680"/>
            <a:ext cx="3215160" cy="457200"/>
          </a:xfrm>
          <a:prstGeom prst="rect">
            <a:avLst/>
          </a:prstGeom>
          <a:noFill/>
          <a:ln w="38160">
            <a:solidFill>
              <a:srgbClr val="729fcf"/>
            </a:solidFill>
            <a:round/>
          </a:ln>
        </p:spPr>
        <p:txBody>
          <a:bodyPr lIns="109080" rIns="109080" tIns="64080" bIns="64080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Nor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mal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isat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ion 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d’e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ntit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és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848160" y="149760"/>
            <a:ext cx="7661160" cy="88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68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US" sz="3000" spc="-1" strike="noStrike">
                <a:solidFill>
                  <a:srgbClr val="00a3a6"/>
                </a:solidFill>
                <a:latin typeface="Calibri Light"/>
                <a:ea typeface="DejaVu Sans"/>
              </a:rPr>
              <a:t>Int</a:t>
            </a:r>
            <a:r>
              <a:rPr b="1" lang="en-US" sz="3000" spc="-1" strike="noStrike">
                <a:solidFill>
                  <a:srgbClr val="00a3a6"/>
                </a:solidFill>
                <a:latin typeface="Calibri Light"/>
                <a:ea typeface="DejaVu Sans"/>
              </a:rPr>
              <a:t>ro</a:t>
            </a:r>
            <a:r>
              <a:rPr b="1" lang="en-US" sz="3000" spc="-1" strike="noStrike">
                <a:solidFill>
                  <a:srgbClr val="00a3a6"/>
                </a:solidFill>
                <a:latin typeface="Calibri Light"/>
                <a:ea typeface="DejaVu Sans"/>
              </a:rPr>
              <a:t>du</a:t>
            </a:r>
            <a:r>
              <a:rPr b="1" lang="en-US" sz="3000" spc="-1" strike="noStrike">
                <a:solidFill>
                  <a:srgbClr val="00a3a6"/>
                </a:solidFill>
                <a:latin typeface="Calibri Light"/>
                <a:ea typeface="DejaVu Sans"/>
              </a:rPr>
              <a:t>cti</a:t>
            </a:r>
            <a:r>
              <a:rPr b="1" lang="en-US" sz="3000" spc="-1" strike="noStrike">
                <a:solidFill>
                  <a:srgbClr val="00a3a6"/>
                </a:solidFill>
                <a:latin typeface="Calibri Light"/>
                <a:ea typeface="DejaVu Sans"/>
              </a:rPr>
              <a:t>on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1250280" y="1537920"/>
            <a:ext cx="7259040" cy="400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3"/>
          <p:cNvSpPr/>
          <p:nvPr/>
        </p:nvSpPr>
        <p:spPr>
          <a:xfrm>
            <a:off x="1250280" y="858960"/>
            <a:ext cx="7259040" cy="67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Contexte : 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l’extraction 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d’informati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1" name="CustomShape 4"/>
          <p:cNvSpPr/>
          <p:nvPr/>
        </p:nvSpPr>
        <p:spPr>
          <a:xfrm>
            <a:off x="3788280" y="4937760"/>
            <a:ext cx="822960" cy="822960"/>
          </a:xfrm>
          <a:prstGeom prst="ellipse">
            <a:avLst/>
          </a:prstGeom>
          <a:solidFill>
            <a:srgbClr val="6b5e9b"/>
          </a:solidFill>
          <a:ln w="38160">
            <a:solidFill>
              <a:srgbClr val="55308d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5"/>
          <p:cNvSpPr/>
          <p:nvPr/>
        </p:nvSpPr>
        <p:spPr>
          <a:xfrm>
            <a:off x="3331080" y="3749040"/>
            <a:ext cx="822960" cy="822960"/>
          </a:xfrm>
          <a:prstGeom prst="ellipse">
            <a:avLst/>
          </a:prstGeom>
          <a:solidFill>
            <a:srgbClr val="729fcf"/>
          </a:solidFill>
          <a:ln w="38160">
            <a:solidFill>
              <a:srgbClr val="2a609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6"/>
          <p:cNvSpPr/>
          <p:nvPr/>
        </p:nvSpPr>
        <p:spPr>
          <a:xfrm>
            <a:off x="3696840" y="2468880"/>
            <a:ext cx="822960" cy="822960"/>
          </a:xfrm>
          <a:prstGeom prst="ellipse">
            <a:avLst/>
          </a:prstGeom>
          <a:solidFill>
            <a:srgbClr val="ffd428"/>
          </a:solidFill>
          <a:ln w="38160">
            <a:solidFill>
              <a:srgbClr val="ffbf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TextShape 7"/>
          <p:cNvSpPr txBox="1"/>
          <p:nvPr/>
        </p:nvSpPr>
        <p:spPr>
          <a:xfrm>
            <a:off x="3056760" y="4059720"/>
            <a:ext cx="1371600" cy="374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0" lang="en-US" sz="1000" spc="-1" strike="noStrike">
                <a:latin typeface="Arial"/>
                <a:ea typeface="Noto Sans CJK SC"/>
              </a:rPr>
              <a:t>“</a:t>
            </a:r>
            <a:r>
              <a:rPr b="0" lang="en-US" sz="1000" spc="-1" strike="noStrike">
                <a:latin typeface="Arial"/>
                <a:ea typeface="Noto Sans CJK SC"/>
              </a:rPr>
              <a:t>Escheri</a:t>
            </a:r>
            <a:r>
              <a:rPr b="0" lang="en-US" sz="1000" spc="-1" strike="noStrike">
                <a:latin typeface="Arial"/>
                <a:ea typeface="Noto Sans CJK SC"/>
              </a:rPr>
              <a:t>chia </a:t>
            </a:r>
            <a:r>
              <a:rPr b="0" lang="en-US" sz="1000" spc="-1" strike="noStrike">
                <a:latin typeface="Arial"/>
                <a:ea typeface="Noto Sans CJK SC"/>
              </a:rPr>
              <a:t>coli”</a:t>
            </a:r>
            <a:endParaRPr b="0" lang="en-US" sz="1000" spc="-1" strike="noStrike">
              <a:latin typeface="Arial"/>
            </a:endParaRPr>
          </a:p>
          <a:p>
            <a:pPr algn="ctr"/>
            <a:r>
              <a:rPr b="0" lang="en-US" sz="1000" spc="-1" strike="noStrike">
                <a:latin typeface="Arial"/>
                <a:ea typeface="Noto Sans CJK SC"/>
              </a:rPr>
              <a:t>“</a:t>
            </a:r>
            <a:r>
              <a:rPr b="0" lang="en-US" sz="1000" spc="-1" strike="noStrike">
                <a:latin typeface="Arial"/>
                <a:ea typeface="Noto Sans CJK SC"/>
              </a:rPr>
              <a:t>E.coli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35" name="CustomShape 8"/>
          <p:cNvSpPr/>
          <p:nvPr/>
        </p:nvSpPr>
        <p:spPr>
          <a:xfrm>
            <a:off x="4336920" y="1463040"/>
            <a:ext cx="822960" cy="822960"/>
          </a:xfrm>
          <a:prstGeom prst="ellipse">
            <a:avLst/>
          </a:prstGeom>
          <a:solidFill>
            <a:srgbClr val="ffffff"/>
          </a:solidFill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TextShape 9"/>
          <p:cNvSpPr txBox="1"/>
          <p:nvPr/>
        </p:nvSpPr>
        <p:spPr>
          <a:xfrm>
            <a:off x="4444920" y="1607040"/>
            <a:ext cx="1097280" cy="48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i="1" lang="en-US" sz="1000" spc="-1" strike="noStrike">
                <a:latin typeface="Arial"/>
                <a:ea typeface="Noto Sans CJK SC"/>
              </a:rPr>
              <a:t>ID:000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37" name="TextShape 10"/>
          <p:cNvSpPr txBox="1"/>
          <p:nvPr/>
        </p:nvSpPr>
        <p:spPr>
          <a:xfrm>
            <a:off x="4109040" y="1828800"/>
            <a:ext cx="1280160" cy="499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0" lang="en-US" sz="1000" spc="-1" strike="noStrike">
                <a:latin typeface="Arial"/>
                <a:ea typeface="Noto Sans CJK SC"/>
              </a:rPr>
              <a:t>“</a:t>
            </a:r>
            <a:r>
              <a:rPr b="0" lang="en-US" sz="1000" spc="-1" strike="noStrike">
                <a:latin typeface="Arial"/>
                <a:ea typeface="Noto Sans CJK SC"/>
              </a:rPr>
              <a:t>root concept”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38" name="TextShape 11"/>
          <p:cNvSpPr txBox="1"/>
          <p:nvPr/>
        </p:nvSpPr>
        <p:spPr>
          <a:xfrm>
            <a:off x="3824280" y="2615760"/>
            <a:ext cx="1097280" cy="48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000" spc="-1" strike="noStrike">
                <a:latin typeface="Arial"/>
                <a:ea typeface="Noto Sans CJK SC"/>
              </a:rPr>
              <a:t>ID:002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39" name="TextShape 12"/>
          <p:cNvSpPr txBox="1"/>
          <p:nvPr/>
        </p:nvSpPr>
        <p:spPr>
          <a:xfrm>
            <a:off x="3742560" y="2818080"/>
            <a:ext cx="1097280" cy="48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000" spc="-1" strike="noStrike">
                <a:latin typeface="Arial"/>
                <a:ea typeface="Noto Sans CJK SC"/>
              </a:rPr>
              <a:t>“</a:t>
            </a:r>
            <a:r>
              <a:rPr b="0" lang="en-US" sz="1000" spc="-1" strike="noStrike">
                <a:latin typeface="Arial"/>
                <a:ea typeface="Noto Sans CJK SC"/>
              </a:rPr>
              <a:t>Bacteri</a:t>
            </a:r>
            <a:r>
              <a:rPr b="0" lang="en-US" sz="1000" spc="-1" strike="noStrike">
                <a:latin typeface="Arial"/>
                <a:ea typeface="Noto Sans CJK SC"/>
              </a:rPr>
              <a:t>a”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0" name="CustomShape 13"/>
          <p:cNvSpPr/>
          <p:nvPr/>
        </p:nvSpPr>
        <p:spPr>
          <a:xfrm>
            <a:off x="4977720" y="2468880"/>
            <a:ext cx="822960" cy="822960"/>
          </a:xfrm>
          <a:prstGeom prst="ellipse">
            <a:avLst/>
          </a:prstGeom>
          <a:solidFill>
            <a:srgbClr val="50938a"/>
          </a:solidFill>
          <a:ln w="38160">
            <a:solidFill>
              <a:srgbClr val="158466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14"/>
          <p:cNvSpPr/>
          <p:nvPr/>
        </p:nvSpPr>
        <p:spPr>
          <a:xfrm>
            <a:off x="5602320" y="3749040"/>
            <a:ext cx="822960" cy="822960"/>
          </a:xfrm>
          <a:prstGeom prst="ellipse">
            <a:avLst/>
          </a:prstGeom>
          <a:solidFill>
            <a:srgbClr val="ff3838"/>
          </a:solidFill>
          <a:ln w="38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15"/>
          <p:cNvSpPr/>
          <p:nvPr/>
        </p:nvSpPr>
        <p:spPr>
          <a:xfrm>
            <a:off x="4428360" y="3749040"/>
            <a:ext cx="822960" cy="822960"/>
          </a:xfrm>
          <a:prstGeom prst="ellipse">
            <a:avLst/>
          </a:prstGeom>
          <a:solidFill>
            <a:srgbClr val="77bc65"/>
          </a:solidFill>
          <a:ln w="38160">
            <a:solidFill>
              <a:srgbClr val="069a2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16"/>
          <p:cNvSpPr/>
          <p:nvPr/>
        </p:nvSpPr>
        <p:spPr>
          <a:xfrm>
            <a:off x="6242400" y="4846320"/>
            <a:ext cx="822960" cy="822960"/>
          </a:xfrm>
          <a:prstGeom prst="ellipse">
            <a:avLst/>
          </a:prstGeom>
          <a:solidFill>
            <a:srgbClr val="bbe33d"/>
          </a:solidFill>
          <a:ln w="38160">
            <a:solidFill>
              <a:srgbClr val="81d41a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144" name="Line 17"/>
          <p:cNvCxnSpPr>
            <a:stCxn id="143" idx="0"/>
            <a:endCxn id="141" idx="5"/>
          </p:cNvCxnSpPr>
          <p:nvPr/>
        </p:nvCxnSpPr>
        <p:spPr>
          <a:xfrm flipH="1" flipV="1">
            <a:off x="6305040" y="4451760"/>
            <a:ext cx="349200" cy="394920"/>
          </a:xfrm>
          <a:prstGeom prst="curvedConnector3">
            <a:avLst/>
          </a:prstGeom>
          <a:ln w="38160">
            <a:solidFill>
              <a:srgbClr val="666666"/>
            </a:solidFill>
            <a:round/>
            <a:tailEnd len="med" type="triangle" w="med"/>
          </a:ln>
        </p:spPr>
      </p:cxnSp>
      <p:cxnSp>
        <p:nvCxnSpPr>
          <p:cNvPr id="145" name="Line 18"/>
          <p:cNvCxnSpPr>
            <a:stCxn id="142" idx="0"/>
            <a:endCxn id="140" idx="3"/>
          </p:cNvCxnSpPr>
          <p:nvPr/>
        </p:nvCxnSpPr>
        <p:spPr>
          <a:xfrm flipV="1">
            <a:off x="4839840" y="3171600"/>
            <a:ext cx="258480" cy="577800"/>
          </a:xfrm>
          <a:prstGeom prst="curvedConnector3">
            <a:avLst/>
          </a:prstGeom>
          <a:ln w="38160">
            <a:solidFill>
              <a:srgbClr val="666666"/>
            </a:solidFill>
            <a:round/>
            <a:tailEnd len="med" type="triangle" w="med"/>
          </a:ln>
        </p:spPr>
      </p:cxnSp>
      <p:sp>
        <p:nvSpPr>
          <p:cNvPr id="146" name="TextShape 19"/>
          <p:cNvSpPr txBox="1"/>
          <p:nvPr/>
        </p:nvSpPr>
        <p:spPr>
          <a:xfrm>
            <a:off x="6217920" y="4993200"/>
            <a:ext cx="883440" cy="651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000" spc="-1" strike="noStrike">
                <a:latin typeface="Arial"/>
              </a:rPr>
              <a:t>OBT:002</a:t>
            </a:r>
            <a:r>
              <a:rPr b="0" lang="en-US" sz="1000" spc="-1" strike="noStrike">
                <a:latin typeface="Arial"/>
              </a:rPr>
              <a:t>810</a:t>
            </a:r>
            <a:endParaRPr b="0" lang="en-US" sz="1000" spc="-1" strike="noStrike">
              <a:latin typeface="Arial"/>
            </a:endParaRPr>
          </a:p>
          <a:p>
            <a:endParaRPr b="0" lang="en-US" sz="1000" spc="-1" strike="noStrike">
              <a:latin typeface="Arial"/>
            </a:endParaRPr>
          </a:p>
        </p:txBody>
      </p:sp>
      <p:sp>
        <p:nvSpPr>
          <p:cNvPr id="147" name="TextShape 20"/>
          <p:cNvSpPr txBox="1"/>
          <p:nvPr/>
        </p:nvSpPr>
        <p:spPr>
          <a:xfrm>
            <a:off x="6287760" y="5176080"/>
            <a:ext cx="74160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000" spc="-1" strike="noStrike">
                <a:latin typeface="Arial"/>
              </a:rPr>
              <a:t>“</a:t>
            </a:r>
            <a:r>
              <a:rPr b="0" lang="en-US" sz="1000" spc="-1" strike="noStrike">
                <a:latin typeface="Arial"/>
              </a:rPr>
              <a:t>intestine”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8" name="TextShape 21"/>
          <p:cNvSpPr txBox="1"/>
          <p:nvPr/>
        </p:nvSpPr>
        <p:spPr>
          <a:xfrm>
            <a:off x="6425280" y="5361840"/>
            <a:ext cx="507600" cy="290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000" spc="-1" strike="noStrike">
                <a:latin typeface="Arial"/>
              </a:rPr>
              <a:t>“</a:t>
            </a:r>
            <a:r>
              <a:rPr b="0" lang="en-US" sz="1000" spc="-1" strike="noStrike">
                <a:latin typeface="Arial"/>
              </a:rPr>
              <a:t>gut”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9" name="TextShape 22"/>
          <p:cNvSpPr txBox="1"/>
          <p:nvPr/>
        </p:nvSpPr>
        <p:spPr>
          <a:xfrm>
            <a:off x="5213520" y="4070520"/>
            <a:ext cx="1689480" cy="374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b="0" lang="en-US" sz="1000" spc="-1" strike="noStrike">
                <a:latin typeface="Arial"/>
              </a:rPr>
              <a:t>“</a:t>
            </a:r>
            <a:r>
              <a:rPr b="0" lang="en-US" sz="1000" spc="-1" strike="noStrike">
                <a:latin typeface="Arial"/>
              </a:rPr>
              <a:t>part of </a:t>
            </a:r>
            <a:r>
              <a:rPr b="0" lang="en-US" sz="1000" spc="-1" strike="noStrike">
                <a:latin typeface="Arial"/>
              </a:rPr>
              <a:t>living </a:t>
            </a:r>
            <a:r>
              <a:rPr b="0" lang="en-US" sz="1000" spc="-1" strike="noStrike">
                <a:latin typeface="Arial"/>
              </a:rPr>
              <a:t>organism”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0" name="TextShape 23"/>
          <p:cNvSpPr txBox="1"/>
          <p:nvPr/>
        </p:nvSpPr>
        <p:spPr>
          <a:xfrm>
            <a:off x="5577840" y="3901680"/>
            <a:ext cx="883440" cy="232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000" spc="-1" strike="noStrike">
                <a:latin typeface="Arial"/>
              </a:rPr>
              <a:t>OBT:000</a:t>
            </a:r>
            <a:r>
              <a:rPr b="0" lang="en-US" sz="1000" spc="-1" strike="noStrike">
                <a:latin typeface="Arial"/>
              </a:rPr>
              <a:t>014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1" name="TextShape 24"/>
          <p:cNvSpPr txBox="1"/>
          <p:nvPr/>
        </p:nvSpPr>
        <p:spPr>
          <a:xfrm>
            <a:off x="4813560" y="2802240"/>
            <a:ext cx="118944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000" spc="-1" strike="noStrike">
                <a:latin typeface="Arial"/>
              </a:rPr>
              <a:t>“</a:t>
            </a:r>
            <a:r>
              <a:rPr b="0" lang="en-US" sz="1000" spc="-1" strike="noStrike">
                <a:latin typeface="Arial"/>
              </a:rPr>
              <a:t>microbi</a:t>
            </a:r>
            <a:r>
              <a:rPr b="0" lang="en-US" sz="1000" spc="-1" strike="noStrike">
                <a:latin typeface="Arial"/>
              </a:rPr>
              <a:t>al </a:t>
            </a:r>
            <a:r>
              <a:rPr b="0" lang="en-US" sz="1000" spc="-1" strike="noStrike">
                <a:latin typeface="Arial"/>
              </a:rPr>
              <a:t>habitat”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2" name="TextShape 25"/>
          <p:cNvSpPr txBox="1"/>
          <p:nvPr/>
        </p:nvSpPr>
        <p:spPr>
          <a:xfrm>
            <a:off x="4953240" y="2619360"/>
            <a:ext cx="883440" cy="651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000" spc="-1" strike="noStrike">
                <a:latin typeface="Arial"/>
              </a:rPr>
              <a:t>OBT:000001</a:t>
            </a:r>
            <a:endParaRPr b="0" lang="en-US" sz="1000" spc="-1" strike="noStrike">
              <a:latin typeface="Arial"/>
            </a:endParaRPr>
          </a:p>
          <a:p>
            <a:endParaRPr b="0" lang="en-US" sz="1000" spc="-1" strike="noStrike">
              <a:latin typeface="Arial"/>
            </a:endParaRPr>
          </a:p>
        </p:txBody>
      </p:sp>
      <p:cxnSp>
        <p:nvCxnSpPr>
          <p:cNvPr id="153" name="Line 26"/>
          <p:cNvCxnSpPr>
            <a:stCxn id="141" idx="0"/>
          </p:cNvCxnSpPr>
          <p:nvPr/>
        </p:nvCxnSpPr>
        <p:spPr>
          <a:xfrm flipH="1" flipV="1">
            <a:off x="5710680" y="3181320"/>
            <a:ext cx="303480" cy="568080"/>
          </a:xfrm>
          <a:prstGeom prst="curvedConnector3">
            <a:avLst/>
          </a:prstGeom>
          <a:ln w="38160">
            <a:solidFill>
              <a:srgbClr val="666666"/>
            </a:solidFill>
            <a:round/>
            <a:tailEnd len="med" type="triangle" w="med"/>
          </a:ln>
        </p:spPr>
      </p:cxnSp>
      <p:sp>
        <p:nvSpPr>
          <p:cNvPr id="154" name="CustomShape 27"/>
          <p:cNvSpPr/>
          <p:nvPr/>
        </p:nvSpPr>
        <p:spPr>
          <a:xfrm>
            <a:off x="5001480" y="4937760"/>
            <a:ext cx="822960" cy="822960"/>
          </a:xfrm>
          <a:prstGeom prst="ellipse">
            <a:avLst/>
          </a:prstGeom>
          <a:solidFill>
            <a:srgbClr val="ff972f"/>
          </a:solidFill>
          <a:ln w="38160">
            <a:solidFill>
              <a:srgbClr val="ff8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TextShape 28"/>
          <p:cNvSpPr txBox="1"/>
          <p:nvPr/>
        </p:nvSpPr>
        <p:spPr>
          <a:xfrm>
            <a:off x="5085360" y="5295240"/>
            <a:ext cx="68364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000" spc="-1" strike="noStrike">
                <a:latin typeface="Arial"/>
              </a:rPr>
              <a:t>“</a:t>
            </a:r>
            <a:r>
              <a:rPr b="0" lang="en-US" sz="1000" spc="-1" strike="noStrike">
                <a:latin typeface="Arial"/>
              </a:rPr>
              <a:t>human”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6" name="TextShape 29"/>
          <p:cNvSpPr txBox="1"/>
          <p:nvPr/>
        </p:nvSpPr>
        <p:spPr>
          <a:xfrm>
            <a:off x="4977000" y="5120640"/>
            <a:ext cx="883440" cy="232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000" spc="-1" strike="noStrike">
                <a:latin typeface="Arial"/>
              </a:rPr>
              <a:t>OBT:00248</a:t>
            </a:r>
            <a:r>
              <a:rPr b="0" lang="en-US" sz="1000" spc="-1" strike="noStrike">
                <a:latin typeface="Arial"/>
              </a:rPr>
              <a:t>8</a:t>
            </a:r>
            <a:endParaRPr b="0" lang="en-US" sz="1000" spc="-1" strike="noStrike">
              <a:latin typeface="Arial"/>
            </a:endParaRPr>
          </a:p>
        </p:txBody>
      </p:sp>
      <p:cxnSp>
        <p:nvCxnSpPr>
          <p:cNvPr id="157" name="Line 30"/>
          <p:cNvCxnSpPr>
            <a:stCxn id="154" idx="0"/>
            <a:endCxn id="142" idx="5"/>
          </p:cNvCxnSpPr>
          <p:nvPr/>
        </p:nvCxnSpPr>
        <p:spPr>
          <a:xfrm flipH="1" flipV="1">
            <a:off x="5131080" y="4451760"/>
            <a:ext cx="282240" cy="486360"/>
          </a:xfrm>
          <a:prstGeom prst="curvedConnector3">
            <a:avLst/>
          </a:prstGeom>
          <a:ln w="38160">
            <a:solidFill>
              <a:srgbClr val="666666"/>
            </a:solidFill>
            <a:round/>
            <a:tailEnd len="med" type="triangle" w="med"/>
          </a:ln>
        </p:spPr>
      </p:cxnSp>
      <p:sp>
        <p:nvSpPr>
          <p:cNvPr id="158" name="TextShape 31"/>
          <p:cNvSpPr txBox="1"/>
          <p:nvPr/>
        </p:nvSpPr>
        <p:spPr>
          <a:xfrm>
            <a:off x="4319280" y="4095720"/>
            <a:ext cx="1114920" cy="254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000" spc="-1" strike="noStrike">
                <a:latin typeface="Arial"/>
              </a:rPr>
              <a:t>“</a:t>
            </a:r>
            <a:r>
              <a:rPr b="0" lang="en-US" sz="1000" spc="-1" strike="noStrike">
                <a:latin typeface="Arial"/>
              </a:rPr>
              <a:t>living </a:t>
            </a:r>
            <a:r>
              <a:rPr b="0" lang="en-US" sz="1000" spc="-1" strike="noStrike">
                <a:latin typeface="Arial"/>
              </a:rPr>
              <a:t>organis</a:t>
            </a:r>
            <a:r>
              <a:rPr b="0" lang="en-US" sz="1000" spc="-1" strike="noStrike">
                <a:latin typeface="Arial"/>
              </a:rPr>
              <a:t>m“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9" name="TextShape 32"/>
          <p:cNvSpPr txBox="1"/>
          <p:nvPr/>
        </p:nvSpPr>
        <p:spPr>
          <a:xfrm>
            <a:off x="4391280" y="3951720"/>
            <a:ext cx="883440" cy="651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000" spc="-1" strike="noStrike">
                <a:latin typeface="Arial"/>
              </a:rPr>
              <a:t>OBT:000</a:t>
            </a:r>
            <a:r>
              <a:rPr b="0" lang="en-US" sz="1000" spc="-1" strike="noStrike">
                <a:latin typeface="Arial"/>
              </a:rPr>
              <a:t>010</a:t>
            </a:r>
            <a:endParaRPr b="0" lang="en-US" sz="1000" spc="-1" strike="noStrike">
              <a:latin typeface="Arial"/>
            </a:endParaRPr>
          </a:p>
          <a:p>
            <a:endParaRPr b="0" lang="en-US" sz="1000" spc="-1" strike="noStrike">
              <a:latin typeface="Arial"/>
            </a:endParaRPr>
          </a:p>
        </p:txBody>
      </p:sp>
      <p:sp>
        <p:nvSpPr>
          <p:cNvPr id="160" name="TextShape 33"/>
          <p:cNvSpPr txBox="1"/>
          <p:nvPr/>
        </p:nvSpPr>
        <p:spPr>
          <a:xfrm>
            <a:off x="3439080" y="3859920"/>
            <a:ext cx="587520" cy="232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000" spc="-1" strike="noStrike">
                <a:latin typeface="Arial"/>
              </a:rPr>
              <a:t>ID: 562</a:t>
            </a:r>
            <a:endParaRPr b="0" lang="en-US" sz="1000" spc="-1" strike="noStrike">
              <a:latin typeface="Arial"/>
            </a:endParaRPr>
          </a:p>
        </p:txBody>
      </p:sp>
      <p:cxnSp>
        <p:nvCxnSpPr>
          <p:cNvPr id="161" name="Line 34"/>
          <p:cNvCxnSpPr>
            <a:stCxn id="132" idx="0"/>
            <a:endCxn id="133" idx="3"/>
          </p:cNvCxnSpPr>
          <p:nvPr/>
        </p:nvCxnSpPr>
        <p:spPr>
          <a:xfrm flipV="1">
            <a:off x="3742560" y="3171600"/>
            <a:ext cx="74880" cy="577800"/>
          </a:xfrm>
          <a:prstGeom prst="curvedConnector3">
            <a:avLst/>
          </a:prstGeom>
          <a:ln w="38160">
            <a:solidFill>
              <a:srgbClr val="666666"/>
            </a:solidFill>
            <a:round/>
            <a:tailEnd len="med" type="triangle" w="med"/>
          </a:ln>
        </p:spPr>
      </p:cxnSp>
      <p:cxnSp>
        <p:nvCxnSpPr>
          <p:cNvPr id="162" name="Line 35"/>
          <p:cNvCxnSpPr>
            <a:stCxn id="131" idx="0"/>
            <a:endCxn id="132" idx="4"/>
          </p:cNvCxnSpPr>
          <p:nvPr/>
        </p:nvCxnSpPr>
        <p:spPr>
          <a:xfrm flipH="1" flipV="1">
            <a:off x="3742560" y="4572000"/>
            <a:ext cx="457560" cy="366120"/>
          </a:xfrm>
          <a:prstGeom prst="curvedConnector3">
            <a:avLst/>
          </a:prstGeom>
          <a:ln w="38160">
            <a:solidFill>
              <a:srgbClr val="666666"/>
            </a:solidFill>
            <a:round/>
            <a:tailEnd len="med" type="triangle" w="med"/>
          </a:ln>
        </p:spPr>
      </p:cxnSp>
      <p:sp>
        <p:nvSpPr>
          <p:cNvPr id="163" name="TextShape 36"/>
          <p:cNvSpPr txBox="1"/>
          <p:nvPr/>
        </p:nvSpPr>
        <p:spPr>
          <a:xfrm>
            <a:off x="3513960" y="5244840"/>
            <a:ext cx="1371600" cy="51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0" lang="en-US" sz="1000" spc="-1" strike="noStrike">
                <a:latin typeface="Arial"/>
                <a:ea typeface="Noto Sans CJK SC"/>
              </a:rPr>
              <a:t>“</a:t>
            </a:r>
            <a:r>
              <a:rPr b="0" lang="en-US" sz="1000" spc="-1" strike="noStrike">
                <a:latin typeface="Arial"/>
                <a:ea typeface="Noto Sans CJK SC"/>
              </a:rPr>
              <a:t>Escheri</a:t>
            </a:r>
            <a:r>
              <a:rPr b="0" lang="en-US" sz="1000" spc="-1" strike="noStrike">
                <a:latin typeface="Arial"/>
                <a:ea typeface="Noto Sans CJK SC"/>
              </a:rPr>
              <a:t>chia coli </a:t>
            </a:r>
            <a:r>
              <a:rPr b="0" lang="en-US" sz="1000" spc="-1" strike="noStrike">
                <a:latin typeface="Arial"/>
                <a:ea typeface="Noto Sans CJK SC"/>
              </a:rPr>
              <a:t>EC1847”</a:t>
            </a:r>
            <a:endParaRPr b="0" lang="en-US" sz="1000" spc="-1" strike="noStrike">
              <a:latin typeface="Arial"/>
            </a:endParaRPr>
          </a:p>
          <a:p>
            <a:pPr algn="ctr"/>
            <a:endParaRPr b="0" lang="en-US" sz="1000" spc="-1" strike="noStrike">
              <a:latin typeface="Arial"/>
            </a:endParaRPr>
          </a:p>
        </p:txBody>
      </p:sp>
      <p:sp>
        <p:nvSpPr>
          <p:cNvPr id="164" name="TextShape 37"/>
          <p:cNvSpPr txBox="1"/>
          <p:nvPr/>
        </p:nvSpPr>
        <p:spPr>
          <a:xfrm>
            <a:off x="3788280" y="5070960"/>
            <a:ext cx="867960" cy="232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000" spc="-1" strike="noStrike">
                <a:latin typeface="Arial"/>
              </a:rPr>
              <a:t>ID: </a:t>
            </a:r>
            <a:r>
              <a:rPr b="0" lang="en-US" sz="1000" spc="-1" strike="noStrike">
                <a:latin typeface="Arial"/>
              </a:rPr>
              <a:t>1005542</a:t>
            </a:r>
            <a:endParaRPr b="0" lang="en-US" sz="1000" spc="-1" strike="noStrike">
              <a:latin typeface="Arial"/>
            </a:endParaRPr>
          </a:p>
        </p:txBody>
      </p:sp>
      <p:cxnSp>
        <p:nvCxnSpPr>
          <p:cNvPr id="165" name="Line 38"/>
          <p:cNvCxnSpPr>
            <a:stCxn id="133" idx="0"/>
            <a:endCxn id="135" idx="3"/>
          </p:cNvCxnSpPr>
          <p:nvPr/>
        </p:nvCxnSpPr>
        <p:spPr>
          <a:xfrm flipV="1">
            <a:off x="4108320" y="2165760"/>
            <a:ext cx="349200" cy="303480"/>
          </a:xfrm>
          <a:prstGeom prst="curvedConnector3">
            <a:avLst/>
          </a:prstGeom>
          <a:ln w="38160">
            <a:solidFill>
              <a:srgbClr val="666666"/>
            </a:solidFill>
            <a:round/>
            <a:tailEnd len="med" type="triangle" w="med"/>
          </a:ln>
        </p:spPr>
      </p:cxnSp>
      <p:cxnSp>
        <p:nvCxnSpPr>
          <p:cNvPr id="166" name="Line 39"/>
          <p:cNvCxnSpPr>
            <a:stCxn id="140" idx="0"/>
            <a:endCxn id="135" idx="5"/>
          </p:cNvCxnSpPr>
          <p:nvPr/>
        </p:nvCxnSpPr>
        <p:spPr>
          <a:xfrm flipH="1" flipV="1">
            <a:off x="5039640" y="2165760"/>
            <a:ext cx="349920" cy="303480"/>
          </a:xfrm>
          <a:prstGeom prst="curvedConnector3">
            <a:avLst/>
          </a:prstGeom>
          <a:ln w="38160">
            <a:solidFill>
              <a:srgbClr val="666666"/>
            </a:solidFill>
            <a:round/>
            <a:tailEnd len="med" type="triangle" w="med"/>
          </a:ln>
        </p:spPr>
      </p:cxnSp>
      <p:sp>
        <p:nvSpPr>
          <p:cNvPr id="167" name="CustomShape 40"/>
          <p:cNvSpPr/>
          <p:nvPr/>
        </p:nvSpPr>
        <p:spPr>
          <a:xfrm>
            <a:off x="2233800" y="3749040"/>
            <a:ext cx="822960" cy="822960"/>
          </a:xfrm>
          <a:prstGeom prst="ellipse">
            <a:avLst/>
          </a:prstGeom>
          <a:solidFill>
            <a:srgbClr val="7b3d00"/>
          </a:solidFill>
          <a:ln w="38160">
            <a:solidFill>
              <a:srgbClr val="50200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168" name="Line 41"/>
          <p:cNvCxnSpPr>
            <a:stCxn id="167" idx="0"/>
            <a:endCxn id="133" idx="2"/>
          </p:cNvCxnSpPr>
          <p:nvPr/>
        </p:nvCxnSpPr>
        <p:spPr>
          <a:xfrm flipV="1">
            <a:off x="2645280" y="2880360"/>
            <a:ext cx="1051920" cy="869040"/>
          </a:xfrm>
          <a:prstGeom prst="curvedConnector3">
            <a:avLst/>
          </a:prstGeom>
          <a:ln w="38160">
            <a:solidFill>
              <a:srgbClr val="666666"/>
            </a:solidFill>
            <a:round/>
            <a:tailEnd len="med" type="triangle" w="med"/>
          </a:ln>
        </p:spPr>
      </p:cxnSp>
      <p:sp>
        <p:nvSpPr>
          <p:cNvPr id="169" name="CustomShape 42"/>
          <p:cNvSpPr/>
          <p:nvPr/>
        </p:nvSpPr>
        <p:spPr>
          <a:xfrm>
            <a:off x="2772720" y="4937760"/>
            <a:ext cx="822960" cy="822960"/>
          </a:xfrm>
          <a:prstGeom prst="ellipse">
            <a:avLst/>
          </a:prstGeom>
          <a:solidFill>
            <a:srgbClr val="8d1d75"/>
          </a:solidFill>
          <a:ln w="38160">
            <a:solidFill>
              <a:srgbClr val="650953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TextShape 43"/>
          <p:cNvSpPr txBox="1"/>
          <p:nvPr/>
        </p:nvSpPr>
        <p:spPr>
          <a:xfrm>
            <a:off x="2846520" y="5070960"/>
            <a:ext cx="657720" cy="232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000" spc="-1" strike="noStrike">
                <a:latin typeface="Arial"/>
              </a:rPr>
              <a:t>ID: 1358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71" name="TextShape 44"/>
          <p:cNvSpPr txBox="1"/>
          <p:nvPr/>
        </p:nvSpPr>
        <p:spPr>
          <a:xfrm>
            <a:off x="2635560" y="5244840"/>
            <a:ext cx="1097280" cy="374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b="0" lang="en-US" sz="1000" spc="-1" strike="noStrike">
                <a:latin typeface="Arial"/>
              </a:rPr>
              <a:t>“</a:t>
            </a:r>
            <a:r>
              <a:rPr b="0" lang="en-US" sz="1000" spc="-1" strike="noStrike">
                <a:latin typeface="Arial"/>
              </a:rPr>
              <a:t>Lactococcus lactis”</a:t>
            </a:r>
            <a:endParaRPr b="0" lang="en-US" sz="1000" spc="-1" strike="noStrike">
              <a:latin typeface="Arial"/>
            </a:endParaRPr>
          </a:p>
        </p:txBody>
      </p:sp>
      <p:cxnSp>
        <p:nvCxnSpPr>
          <p:cNvPr id="172" name="Line 45"/>
          <p:cNvCxnSpPr>
            <a:stCxn id="169" idx="2"/>
            <a:endCxn id="167" idx="3"/>
          </p:cNvCxnSpPr>
          <p:nvPr/>
        </p:nvCxnSpPr>
        <p:spPr>
          <a:xfrm flipH="1" flipV="1">
            <a:off x="2354040" y="4451760"/>
            <a:ext cx="419040" cy="897840"/>
          </a:xfrm>
          <a:prstGeom prst="curvedConnector3">
            <a:avLst/>
          </a:prstGeom>
          <a:ln w="38160">
            <a:solidFill>
              <a:srgbClr val="666666"/>
            </a:solidFill>
            <a:round/>
            <a:tailEnd len="med" type="triangle" w="med"/>
          </a:ln>
        </p:spPr>
      </p:cxnSp>
      <p:sp>
        <p:nvSpPr>
          <p:cNvPr id="173" name="TextShape 46"/>
          <p:cNvSpPr txBox="1"/>
          <p:nvPr/>
        </p:nvSpPr>
        <p:spPr>
          <a:xfrm>
            <a:off x="2222640" y="3882240"/>
            <a:ext cx="798120" cy="232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000" spc="-1" strike="noStrike">
                <a:latin typeface="Arial"/>
              </a:rPr>
              <a:t>ID: </a:t>
            </a:r>
            <a:r>
              <a:rPr b="0" lang="en-US" sz="1000" spc="-1" strike="noStrike">
                <a:latin typeface="Arial"/>
              </a:rPr>
              <a:t>186826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74" name="TextShape 47"/>
          <p:cNvSpPr txBox="1"/>
          <p:nvPr/>
        </p:nvSpPr>
        <p:spPr>
          <a:xfrm>
            <a:off x="2050920" y="4070520"/>
            <a:ext cx="1188720" cy="374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b="0" lang="en-US" sz="1000" spc="-1" strike="noStrike">
                <a:latin typeface="Arial"/>
              </a:rPr>
              <a:t>“</a:t>
            </a:r>
            <a:r>
              <a:rPr b="0" lang="en-US" sz="1000" spc="-1" strike="noStrike">
                <a:latin typeface="Arial"/>
              </a:rPr>
              <a:t>Lactoba</a:t>
            </a:r>
            <a:r>
              <a:rPr b="0" lang="en-US" sz="1000" spc="-1" strike="noStrike">
                <a:latin typeface="Arial"/>
              </a:rPr>
              <a:t>cilliales”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75" name="TextShape 48"/>
          <p:cNvSpPr txBox="1"/>
          <p:nvPr/>
        </p:nvSpPr>
        <p:spPr>
          <a:xfrm>
            <a:off x="2354040" y="4813560"/>
            <a:ext cx="1097280" cy="48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200" spc="-1" strike="noStrike">
                <a:latin typeface="Arial"/>
                <a:ea typeface="Noto Sans CJK SC"/>
              </a:rPr>
              <a:t>is_a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6" name="TextShape 49"/>
          <p:cNvSpPr txBox="1"/>
          <p:nvPr/>
        </p:nvSpPr>
        <p:spPr>
          <a:xfrm>
            <a:off x="2782440" y="3076200"/>
            <a:ext cx="1097280" cy="48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200" spc="-1" strike="noStrike">
                <a:latin typeface="Arial"/>
                <a:ea typeface="Noto Sans CJK SC"/>
              </a:rPr>
              <a:t>is_a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7" name="TextShape 50"/>
          <p:cNvSpPr txBox="1"/>
          <p:nvPr/>
        </p:nvSpPr>
        <p:spPr>
          <a:xfrm>
            <a:off x="3817080" y="3474720"/>
            <a:ext cx="1097280" cy="48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200" spc="-1" strike="noStrike">
                <a:latin typeface="Arial"/>
                <a:ea typeface="Noto Sans CJK SC"/>
              </a:rPr>
              <a:t>is_a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8" name="TextShape 51"/>
          <p:cNvSpPr txBox="1"/>
          <p:nvPr/>
        </p:nvSpPr>
        <p:spPr>
          <a:xfrm>
            <a:off x="3696840" y="2011680"/>
            <a:ext cx="1097280" cy="48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200" spc="-1" strike="noStrike">
                <a:latin typeface="Arial"/>
                <a:ea typeface="Noto Sans CJK SC"/>
              </a:rPr>
              <a:t>is_a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9" name="TextShape 52"/>
          <p:cNvSpPr txBox="1"/>
          <p:nvPr/>
        </p:nvSpPr>
        <p:spPr>
          <a:xfrm>
            <a:off x="5342760" y="2011680"/>
            <a:ext cx="1097280" cy="48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200" spc="-1" strike="noStrike">
                <a:latin typeface="Arial"/>
                <a:ea typeface="Noto Sans CJK SC"/>
              </a:rPr>
              <a:t>is_a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0" name="TextShape 53"/>
          <p:cNvSpPr txBox="1"/>
          <p:nvPr/>
        </p:nvSpPr>
        <p:spPr>
          <a:xfrm>
            <a:off x="4885560" y="3483720"/>
            <a:ext cx="1097280" cy="48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200" spc="-1" strike="noStrike">
                <a:latin typeface="Arial"/>
                <a:ea typeface="Noto Sans CJK SC"/>
              </a:rPr>
              <a:t>is_a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1" name="TextShape 54"/>
          <p:cNvSpPr txBox="1"/>
          <p:nvPr/>
        </p:nvSpPr>
        <p:spPr>
          <a:xfrm>
            <a:off x="5982840" y="3350520"/>
            <a:ext cx="1097280" cy="48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200" spc="-1" strike="noStrike">
                <a:latin typeface="Arial"/>
                <a:ea typeface="Noto Sans CJK SC"/>
              </a:rPr>
              <a:t>is_a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2" name="TextShape 55"/>
          <p:cNvSpPr txBox="1"/>
          <p:nvPr/>
        </p:nvSpPr>
        <p:spPr>
          <a:xfrm>
            <a:off x="4154040" y="4581000"/>
            <a:ext cx="1097280" cy="48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200" spc="-1" strike="noStrike">
                <a:latin typeface="Arial"/>
                <a:ea typeface="Noto Sans CJK SC"/>
              </a:rPr>
              <a:t>is_a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3" name="TextShape 56"/>
          <p:cNvSpPr txBox="1"/>
          <p:nvPr/>
        </p:nvSpPr>
        <p:spPr>
          <a:xfrm>
            <a:off x="5342760" y="4572000"/>
            <a:ext cx="1097280" cy="48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200" spc="-1" strike="noStrike">
                <a:latin typeface="Arial"/>
                <a:ea typeface="Noto Sans CJK SC"/>
              </a:rPr>
              <a:t>is_a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4" name="TextShape 57"/>
          <p:cNvSpPr txBox="1"/>
          <p:nvPr/>
        </p:nvSpPr>
        <p:spPr>
          <a:xfrm>
            <a:off x="6217920" y="4572360"/>
            <a:ext cx="1097280" cy="48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200" spc="-1" strike="noStrike">
                <a:latin typeface="Arial"/>
                <a:ea typeface="Noto Sans CJK SC"/>
              </a:rPr>
              <a:t>is_a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5" name="TextShape 58"/>
          <p:cNvSpPr txBox="1"/>
          <p:nvPr/>
        </p:nvSpPr>
        <p:spPr>
          <a:xfrm>
            <a:off x="1554480" y="1828800"/>
            <a:ext cx="1569240" cy="457200"/>
          </a:xfrm>
          <a:prstGeom prst="rect">
            <a:avLst/>
          </a:prstGeom>
          <a:noFill/>
          <a:ln w="38160">
            <a:solidFill>
              <a:srgbClr val="729fcf"/>
            </a:solidFill>
            <a:round/>
          </a:ln>
        </p:spPr>
        <p:txBody>
          <a:bodyPr lIns="109080" rIns="109080" tIns="64080" bIns="64080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Ont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olo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gie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848160" y="149760"/>
            <a:ext cx="7661160" cy="88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68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US" sz="3000" spc="-1" strike="noStrike">
                <a:solidFill>
                  <a:srgbClr val="00a3a6"/>
                </a:solidFill>
                <a:latin typeface="Calibri Light"/>
                <a:ea typeface="DejaVu Sans"/>
              </a:rPr>
              <a:t>Introduction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1250280" y="1537920"/>
            <a:ext cx="7259040" cy="400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3"/>
          <p:cNvSpPr/>
          <p:nvPr/>
        </p:nvSpPr>
        <p:spPr>
          <a:xfrm>
            <a:off x="1250280" y="858960"/>
            <a:ext cx="7259040" cy="67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Contexte : l’extraction d’information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89" name="" descr=""/>
          <p:cNvPicPr/>
          <p:nvPr/>
        </p:nvPicPr>
        <p:blipFill>
          <a:blip r:embed="rId1"/>
          <a:srcRect l="0" t="0" r="18547" b="0"/>
          <a:stretch/>
        </p:blipFill>
        <p:spPr>
          <a:xfrm>
            <a:off x="914400" y="1508040"/>
            <a:ext cx="1005840" cy="1235160"/>
          </a:xfrm>
          <a:prstGeom prst="rect">
            <a:avLst/>
          </a:prstGeom>
          <a:ln>
            <a:noFill/>
          </a:ln>
        </p:spPr>
      </p:pic>
      <p:cxnSp>
        <p:nvCxnSpPr>
          <p:cNvPr id="190" name="Line 4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</p:cxnSp>
      <p:sp>
        <p:nvSpPr>
          <p:cNvPr id="191" name="TextShape 5"/>
          <p:cNvSpPr txBox="1"/>
          <p:nvPr/>
        </p:nvSpPr>
        <p:spPr>
          <a:xfrm>
            <a:off x="5486400" y="2011680"/>
            <a:ext cx="3215160" cy="457200"/>
          </a:xfrm>
          <a:prstGeom prst="rect">
            <a:avLst/>
          </a:prstGeom>
          <a:noFill/>
          <a:ln w="38160">
            <a:solidFill>
              <a:srgbClr val="729fcf"/>
            </a:solidFill>
            <a:round/>
          </a:ln>
        </p:spPr>
        <p:txBody>
          <a:bodyPr lIns="109080" rIns="109080" tIns="64080" bIns="64080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Extraction de relations</a:t>
            </a:r>
            <a:endParaRPr b="0" lang="en-US" sz="2000" spc="-1" strike="noStrike">
              <a:latin typeface="Arial"/>
            </a:endParaRPr>
          </a:p>
        </p:txBody>
      </p:sp>
      <p:cxnSp>
        <p:nvCxnSpPr>
          <p:cNvPr id="192" name="Line 6"/>
          <p:cNvCxnSpPr/>
          <p:nvPr/>
        </p:nvCxnSpPr>
        <p:spPr>
          <a:xfrm flipV="1">
            <a:off x="2103120" y="3735720"/>
            <a:ext cx="451800" cy="491040"/>
          </a:xfrm>
          <a:prstGeom prst="bentConnector3">
            <a:avLst/>
          </a:prstGeom>
          <a:ln w="19080">
            <a:solidFill>
              <a:srgbClr val="3465a4"/>
            </a:solidFill>
            <a:round/>
            <a:tailEnd len="med" type="triangle" w="med"/>
          </a:ln>
        </p:spPr>
      </p:cxnSp>
      <p:sp>
        <p:nvSpPr>
          <p:cNvPr id="193" name="CustomShape 7"/>
          <p:cNvSpPr/>
          <p:nvPr/>
        </p:nvSpPr>
        <p:spPr>
          <a:xfrm>
            <a:off x="476640" y="3350520"/>
            <a:ext cx="1828800" cy="365760"/>
          </a:xfrm>
          <a:custGeom>
            <a:avLst/>
            <a:gdLst/>
            <a:ahLst/>
            <a:rect l="0" t="0" r="r" b="b"/>
            <a:pathLst>
              <a:path w="5082" h="1018">
                <a:moveTo>
                  <a:pt x="169" y="0"/>
                </a:moveTo>
                <a:lnTo>
                  <a:pt x="170" y="0"/>
                </a:lnTo>
                <a:cubicBezTo>
                  <a:pt x="140" y="0"/>
                  <a:pt x="111" y="8"/>
                  <a:pt x="85" y="23"/>
                </a:cubicBezTo>
                <a:cubicBezTo>
                  <a:pt x="59" y="38"/>
                  <a:pt x="38" y="59"/>
                  <a:pt x="23" y="85"/>
                </a:cubicBezTo>
                <a:cubicBezTo>
                  <a:pt x="8" y="111"/>
                  <a:pt x="0" y="140"/>
                  <a:pt x="0" y="170"/>
                </a:cubicBezTo>
                <a:lnTo>
                  <a:pt x="0" y="847"/>
                </a:lnTo>
                <a:lnTo>
                  <a:pt x="0" y="848"/>
                </a:lnTo>
                <a:cubicBezTo>
                  <a:pt x="0" y="877"/>
                  <a:pt x="8" y="906"/>
                  <a:pt x="23" y="932"/>
                </a:cubicBezTo>
                <a:cubicBezTo>
                  <a:pt x="38" y="958"/>
                  <a:pt x="59" y="979"/>
                  <a:pt x="85" y="994"/>
                </a:cubicBezTo>
                <a:cubicBezTo>
                  <a:pt x="111" y="1009"/>
                  <a:pt x="140" y="1017"/>
                  <a:pt x="170" y="1017"/>
                </a:cubicBezTo>
                <a:lnTo>
                  <a:pt x="4911" y="1017"/>
                </a:lnTo>
                <a:lnTo>
                  <a:pt x="4912" y="1017"/>
                </a:lnTo>
                <a:cubicBezTo>
                  <a:pt x="4941" y="1017"/>
                  <a:pt x="4970" y="1009"/>
                  <a:pt x="4996" y="994"/>
                </a:cubicBezTo>
                <a:cubicBezTo>
                  <a:pt x="5022" y="979"/>
                  <a:pt x="5043" y="958"/>
                  <a:pt x="5058" y="932"/>
                </a:cubicBezTo>
                <a:cubicBezTo>
                  <a:pt x="5073" y="906"/>
                  <a:pt x="5081" y="877"/>
                  <a:pt x="5081" y="848"/>
                </a:cubicBezTo>
                <a:lnTo>
                  <a:pt x="5081" y="169"/>
                </a:lnTo>
                <a:lnTo>
                  <a:pt x="5081" y="170"/>
                </a:lnTo>
                <a:lnTo>
                  <a:pt x="5081" y="170"/>
                </a:lnTo>
                <a:cubicBezTo>
                  <a:pt x="5081" y="140"/>
                  <a:pt x="5073" y="111"/>
                  <a:pt x="5058" y="85"/>
                </a:cubicBezTo>
                <a:cubicBezTo>
                  <a:pt x="5043" y="59"/>
                  <a:pt x="5022" y="38"/>
                  <a:pt x="4996" y="23"/>
                </a:cubicBezTo>
                <a:cubicBezTo>
                  <a:pt x="4970" y="8"/>
                  <a:pt x="4941" y="0"/>
                  <a:pt x="4912" y="0"/>
                </a:cubicBezTo>
                <a:lnTo>
                  <a:pt x="169" y="0"/>
                </a:lnTo>
              </a:path>
            </a:pathLst>
          </a:custGeom>
          <a:solidFill>
            <a:srgbClr val="729fcf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1200" spc="-1" strike="noStrike">
                <a:latin typeface="Arial"/>
              </a:rPr>
              <a:t>NCBI:562</a:t>
            </a:r>
            <a:endParaRPr b="0" lang="en-US" sz="1200" spc="-1" strike="noStrike">
              <a:latin typeface="Arial"/>
            </a:endParaRPr>
          </a:p>
          <a:p>
            <a:pPr algn="ctr"/>
            <a:r>
              <a:rPr b="0" lang="en-US" sz="1200" spc="-1" strike="noStrike">
                <a:latin typeface="Arial"/>
              </a:rPr>
              <a:t>Label: </a:t>
            </a:r>
            <a:r>
              <a:rPr b="0" i="1" lang="en-US" sz="1200" spc="-1" strike="noStrike">
                <a:latin typeface="Arial"/>
              </a:rPr>
              <a:t>Escherichia </a:t>
            </a:r>
            <a:r>
              <a:rPr b="0" i="1" lang="en-US" sz="1200" spc="-1" strike="noStrike">
                <a:latin typeface="Arial"/>
              </a:rPr>
              <a:t>Coli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4" name="CustomShape 8"/>
          <p:cNvSpPr/>
          <p:nvPr/>
        </p:nvSpPr>
        <p:spPr>
          <a:xfrm>
            <a:off x="2468880" y="3369960"/>
            <a:ext cx="1920240" cy="365760"/>
          </a:xfrm>
          <a:custGeom>
            <a:avLst/>
            <a:gdLst/>
            <a:ahLst/>
            <a:rect l="0" t="0" r="r" b="b"/>
            <a:pathLst>
              <a:path w="5336" h="1018">
                <a:moveTo>
                  <a:pt x="169" y="0"/>
                </a:moveTo>
                <a:lnTo>
                  <a:pt x="170" y="0"/>
                </a:lnTo>
                <a:cubicBezTo>
                  <a:pt x="140" y="0"/>
                  <a:pt x="111" y="8"/>
                  <a:pt x="85" y="23"/>
                </a:cubicBezTo>
                <a:cubicBezTo>
                  <a:pt x="59" y="38"/>
                  <a:pt x="38" y="59"/>
                  <a:pt x="23" y="85"/>
                </a:cubicBezTo>
                <a:cubicBezTo>
                  <a:pt x="8" y="111"/>
                  <a:pt x="0" y="140"/>
                  <a:pt x="0" y="170"/>
                </a:cubicBezTo>
                <a:lnTo>
                  <a:pt x="0" y="847"/>
                </a:lnTo>
                <a:lnTo>
                  <a:pt x="0" y="848"/>
                </a:lnTo>
                <a:cubicBezTo>
                  <a:pt x="0" y="877"/>
                  <a:pt x="8" y="906"/>
                  <a:pt x="23" y="932"/>
                </a:cubicBezTo>
                <a:cubicBezTo>
                  <a:pt x="38" y="958"/>
                  <a:pt x="59" y="979"/>
                  <a:pt x="85" y="994"/>
                </a:cubicBezTo>
                <a:cubicBezTo>
                  <a:pt x="111" y="1009"/>
                  <a:pt x="140" y="1017"/>
                  <a:pt x="170" y="1017"/>
                </a:cubicBezTo>
                <a:lnTo>
                  <a:pt x="5165" y="1017"/>
                </a:lnTo>
                <a:lnTo>
                  <a:pt x="5166" y="1017"/>
                </a:lnTo>
                <a:cubicBezTo>
                  <a:pt x="5195" y="1017"/>
                  <a:pt x="5224" y="1009"/>
                  <a:pt x="5250" y="994"/>
                </a:cubicBezTo>
                <a:cubicBezTo>
                  <a:pt x="5276" y="979"/>
                  <a:pt x="5297" y="958"/>
                  <a:pt x="5312" y="932"/>
                </a:cubicBezTo>
                <a:cubicBezTo>
                  <a:pt x="5327" y="906"/>
                  <a:pt x="5335" y="877"/>
                  <a:pt x="5335" y="848"/>
                </a:cubicBezTo>
                <a:lnTo>
                  <a:pt x="5335" y="169"/>
                </a:lnTo>
                <a:lnTo>
                  <a:pt x="5335" y="170"/>
                </a:lnTo>
                <a:lnTo>
                  <a:pt x="5335" y="170"/>
                </a:lnTo>
                <a:cubicBezTo>
                  <a:pt x="5335" y="140"/>
                  <a:pt x="5327" y="111"/>
                  <a:pt x="5312" y="85"/>
                </a:cubicBezTo>
                <a:cubicBezTo>
                  <a:pt x="5297" y="59"/>
                  <a:pt x="5276" y="38"/>
                  <a:pt x="5250" y="23"/>
                </a:cubicBezTo>
                <a:cubicBezTo>
                  <a:pt x="5224" y="8"/>
                  <a:pt x="5195" y="0"/>
                  <a:pt x="5166" y="0"/>
                </a:cubicBezTo>
                <a:lnTo>
                  <a:pt x="169" y="0"/>
                </a:lnTo>
              </a:path>
            </a:pathLst>
          </a:custGeom>
          <a:solidFill>
            <a:srgbClr val="729fcf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latin typeface="Arial"/>
                <a:ea typeface="Noto Sans CJK SC"/>
              </a:rPr>
              <a:t>NCBI:</a:t>
            </a:r>
            <a:r>
              <a:rPr b="0" lang="en-US" sz="1200" spc="-1" strike="noStrike">
                <a:latin typeface="Arial"/>
              </a:rPr>
              <a:t>1358</a:t>
            </a:r>
            <a:endParaRPr b="0" lang="en-US" sz="1200" spc="-1" strike="noStrike">
              <a:latin typeface="Arial"/>
            </a:endParaRPr>
          </a:p>
          <a:p>
            <a:pPr algn="ctr"/>
            <a:r>
              <a:rPr b="0" lang="en-US" sz="1200" spc="-1" strike="noStrike">
                <a:latin typeface="Arial"/>
                <a:ea typeface="Noto Sans CJK SC"/>
              </a:rPr>
              <a:t>Label: </a:t>
            </a:r>
            <a:r>
              <a:rPr b="0" i="1" lang="en-US" sz="1200" spc="-1" strike="noStrike">
                <a:latin typeface="Arial"/>
              </a:rPr>
              <a:t>Lactococcus Lactis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5" name="CustomShape 9"/>
          <p:cNvSpPr/>
          <p:nvPr/>
        </p:nvSpPr>
        <p:spPr>
          <a:xfrm>
            <a:off x="6309360" y="3366360"/>
            <a:ext cx="1280160" cy="365760"/>
          </a:xfrm>
          <a:custGeom>
            <a:avLst/>
            <a:gdLst/>
            <a:ahLst/>
            <a:rect l="0" t="0" r="r" b="b"/>
            <a:pathLst>
              <a:path w="3558" h="1018">
                <a:moveTo>
                  <a:pt x="169" y="0"/>
                </a:moveTo>
                <a:lnTo>
                  <a:pt x="170" y="0"/>
                </a:lnTo>
                <a:cubicBezTo>
                  <a:pt x="140" y="0"/>
                  <a:pt x="111" y="8"/>
                  <a:pt x="85" y="23"/>
                </a:cubicBezTo>
                <a:cubicBezTo>
                  <a:pt x="59" y="38"/>
                  <a:pt x="38" y="59"/>
                  <a:pt x="23" y="85"/>
                </a:cubicBezTo>
                <a:cubicBezTo>
                  <a:pt x="8" y="111"/>
                  <a:pt x="0" y="140"/>
                  <a:pt x="0" y="170"/>
                </a:cubicBezTo>
                <a:lnTo>
                  <a:pt x="0" y="847"/>
                </a:lnTo>
                <a:lnTo>
                  <a:pt x="0" y="848"/>
                </a:lnTo>
                <a:cubicBezTo>
                  <a:pt x="0" y="877"/>
                  <a:pt x="8" y="906"/>
                  <a:pt x="23" y="932"/>
                </a:cubicBezTo>
                <a:cubicBezTo>
                  <a:pt x="38" y="958"/>
                  <a:pt x="59" y="979"/>
                  <a:pt x="85" y="994"/>
                </a:cubicBezTo>
                <a:cubicBezTo>
                  <a:pt x="111" y="1009"/>
                  <a:pt x="140" y="1017"/>
                  <a:pt x="170" y="1017"/>
                </a:cubicBezTo>
                <a:lnTo>
                  <a:pt x="3387" y="1017"/>
                </a:lnTo>
                <a:lnTo>
                  <a:pt x="3388" y="1017"/>
                </a:lnTo>
                <a:cubicBezTo>
                  <a:pt x="3417" y="1017"/>
                  <a:pt x="3446" y="1009"/>
                  <a:pt x="3472" y="994"/>
                </a:cubicBezTo>
                <a:cubicBezTo>
                  <a:pt x="3498" y="979"/>
                  <a:pt x="3519" y="958"/>
                  <a:pt x="3534" y="932"/>
                </a:cubicBezTo>
                <a:cubicBezTo>
                  <a:pt x="3549" y="906"/>
                  <a:pt x="3557" y="877"/>
                  <a:pt x="3557" y="848"/>
                </a:cubicBezTo>
                <a:lnTo>
                  <a:pt x="3557" y="169"/>
                </a:lnTo>
                <a:lnTo>
                  <a:pt x="3557" y="170"/>
                </a:lnTo>
                <a:lnTo>
                  <a:pt x="3557" y="170"/>
                </a:lnTo>
                <a:cubicBezTo>
                  <a:pt x="3557" y="140"/>
                  <a:pt x="3549" y="111"/>
                  <a:pt x="3534" y="85"/>
                </a:cubicBezTo>
                <a:cubicBezTo>
                  <a:pt x="3519" y="59"/>
                  <a:pt x="3498" y="38"/>
                  <a:pt x="3472" y="23"/>
                </a:cubicBezTo>
                <a:cubicBezTo>
                  <a:pt x="3446" y="8"/>
                  <a:pt x="3417" y="0"/>
                  <a:pt x="3388" y="0"/>
                </a:cubicBezTo>
                <a:lnTo>
                  <a:pt x="169" y="0"/>
                </a:lnTo>
              </a:path>
            </a:pathLst>
          </a:custGeom>
          <a:solidFill>
            <a:srgbClr val="77bc65"/>
          </a:solidFill>
          <a:ln w="19080">
            <a:solidFill>
              <a:srgbClr val="069a2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OBT:002810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Label : intestine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6" name="CustomShape 10"/>
          <p:cNvSpPr/>
          <p:nvPr/>
        </p:nvSpPr>
        <p:spPr>
          <a:xfrm>
            <a:off x="7772400" y="3369960"/>
            <a:ext cx="1005840" cy="365760"/>
          </a:xfrm>
          <a:custGeom>
            <a:avLst/>
            <a:gdLst/>
            <a:ahLst/>
            <a:rect l="0" t="0" r="r" b="b"/>
            <a:pathLst>
              <a:path w="2796" h="1018">
                <a:moveTo>
                  <a:pt x="169" y="0"/>
                </a:moveTo>
                <a:lnTo>
                  <a:pt x="170" y="0"/>
                </a:lnTo>
                <a:cubicBezTo>
                  <a:pt x="140" y="0"/>
                  <a:pt x="111" y="8"/>
                  <a:pt x="85" y="23"/>
                </a:cubicBezTo>
                <a:cubicBezTo>
                  <a:pt x="59" y="38"/>
                  <a:pt x="38" y="59"/>
                  <a:pt x="23" y="85"/>
                </a:cubicBezTo>
                <a:cubicBezTo>
                  <a:pt x="8" y="111"/>
                  <a:pt x="0" y="140"/>
                  <a:pt x="0" y="170"/>
                </a:cubicBezTo>
                <a:lnTo>
                  <a:pt x="0" y="847"/>
                </a:lnTo>
                <a:lnTo>
                  <a:pt x="0" y="848"/>
                </a:lnTo>
                <a:cubicBezTo>
                  <a:pt x="0" y="877"/>
                  <a:pt x="8" y="906"/>
                  <a:pt x="23" y="932"/>
                </a:cubicBezTo>
                <a:cubicBezTo>
                  <a:pt x="38" y="958"/>
                  <a:pt x="59" y="979"/>
                  <a:pt x="85" y="994"/>
                </a:cubicBezTo>
                <a:cubicBezTo>
                  <a:pt x="111" y="1009"/>
                  <a:pt x="140" y="1017"/>
                  <a:pt x="170" y="1017"/>
                </a:cubicBezTo>
                <a:lnTo>
                  <a:pt x="2625" y="1017"/>
                </a:lnTo>
                <a:lnTo>
                  <a:pt x="2626" y="1017"/>
                </a:lnTo>
                <a:cubicBezTo>
                  <a:pt x="2655" y="1017"/>
                  <a:pt x="2684" y="1009"/>
                  <a:pt x="2710" y="994"/>
                </a:cubicBezTo>
                <a:cubicBezTo>
                  <a:pt x="2736" y="979"/>
                  <a:pt x="2757" y="958"/>
                  <a:pt x="2772" y="932"/>
                </a:cubicBezTo>
                <a:cubicBezTo>
                  <a:pt x="2787" y="906"/>
                  <a:pt x="2795" y="877"/>
                  <a:pt x="2795" y="848"/>
                </a:cubicBezTo>
                <a:lnTo>
                  <a:pt x="2795" y="169"/>
                </a:lnTo>
                <a:lnTo>
                  <a:pt x="2795" y="170"/>
                </a:lnTo>
                <a:lnTo>
                  <a:pt x="2795" y="170"/>
                </a:lnTo>
                <a:cubicBezTo>
                  <a:pt x="2795" y="140"/>
                  <a:pt x="2787" y="111"/>
                  <a:pt x="2772" y="85"/>
                </a:cubicBezTo>
                <a:cubicBezTo>
                  <a:pt x="2757" y="59"/>
                  <a:pt x="2736" y="38"/>
                  <a:pt x="2710" y="23"/>
                </a:cubicBezTo>
                <a:cubicBezTo>
                  <a:pt x="2684" y="8"/>
                  <a:pt x="2655" y="0"/>
                  <a:pt x="2626" y="0"/>
                </a:cubicBezTo>
                <a:lnTo>
                  <a:pt x="169" y="0"/>
                </a:lnTo>
              </a:path>
            </a:pathLst>
          </a:custGeom>
          <a:solidFill>
            <a:srgbClr val="77bc65"/>
          </a:solidFill>
          <a:ln w="19080">
            <a:solidFill>
              <a:srgbClr val="069a2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OBT:002488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Label: human</a:t>
            </a:r>
            <a:endParaRPr b="0" lang="en-US" sz="1200" spc="-1" strike="noStrike">
              <a:latin typeface="Arial"/>
            </a:endParaRPr>
          </a:p>
        </p:txBody>
      </p:sp>
      <p:cxnSp>
        <p:nvCxnSpPr>
          <p:cNvPr id="197" name="Line 11"/>
          <p:cNvCxnSpPr/>
          <p:nvPr/>
        </p:nvCxnSpPr>
        <p:spPr>
          <a:xfrm flipH="1" flipV="1">
            <a:off x="6947280" y="3732120"/>
            <a:ext cx="276840" cy="565920"/>
          </a:xfrm>
          <a:prstGeom prst="bentConnector3">
            <a:avLst/>
          </a:prstGeom>
          <a:ln w="19080">
            <a:solidFill>
              <a:srgbClr val="77bc65"/>
            </a:solidFill>
            <a:round/>
            <a:tailEnd len="med" type="triangle" w="med"/>
          </a:ln>
        </p:spPr>
      </p:cxnSp>
      <p:cxnSp>
        <p:nvCxnSpPr>
          <p:cNvPr id="198" name="Line 12"/>
          <p:cNvCxnSpPr/>
          <p:nvPr/>
        </p:nvCxnSpPr>
        <p:spPr>
          <a:xfrm flipH="1" flipV="1">
            <a:off x="8241120" y="3735720"/>
            <a:ext cx="263160" cy="560520"/>
          </a:xfrm>
          <a:prstGeom prst="bentConnector3">
            <a:avLst/>
          </a:prstGeom>
          <a:ln w="19080">
            <a:solidFill>
              <a:srgbClr val="77bc65"/>
            </a:solidFill>
            <a:round/>
            <a:tailEnd len="med" type="triangle" w="med"/>
          </a:ln>
        </p:spPr>
      </p:cxnSp>
      <p:sp>
        <p:nvSpPr>
          <p:cNvPr id="199" name="TextShape 13"/>
          <p:cNvSpPr txBox="1"/>
          <p:nvPr/>
        </p:nvSpPr>
        <p:spPr>
          <a:xfrm>
            <a:off x="7315200" y="3810600"/>
            <a:ext cx="1104120" cy="290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solidFill>
                  <a:srgbClr val="77bc65"/>
                </a:solidFill>
                <a:latin typeface="Arial"/>
              </a:rPr>
              <a:t>Habit</a:t>
            </a:r>
            <a:r>
              <a:rPr b="0" lang="en-US" sz="1400" spc="-1" strike="noStrike">
                <a:solidFill>
                  <a:srgbClr val="77bc65"/>
                </a:solidFill>
                <a:latin typeface="Arial"/>
              </a:rPr>
              <a:t>at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0" name="Line 14"/>
          <p:cNvSpPr/>
          <p:nvPr/>
        </p:nvSpPr>
        <p:spPr>
          <a:xfrm flipV="1">
            <a:off x="914400" y="3716280"/>
            <a:ext cx="0" cy="548640"/>
          </a:xfrm>
          <a:prstGeom prst="line">
            <a:avLst/>
          </a:prstGeom>
          <a:ln w="1908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TextShape 15"/>
          <p:cNvSpPr txBox="1"/>
          <p:nvPr/>
        </p:nvSpPr>
        <p:spPr>
          <a:xfrm>
            <a:off x="365760" y="4065120"/>
            <a:ext cx="8503920" cy="48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just"/>
            <a:r>
              <a:rPr b="0" lang="en-US" sz="1400" spc="-1" strike="noStrike">
                <a:latin typeface="Arial"/>
                <a:ea typeface="Noto Sans CJK SC"/>
              </a:rPr>
              <a:t>“</a:t>
            </a:r>
            <a:r>
              <a:rPr b="0" i="1" lang="en-US" sz="1400" spc="-1" strike="noStrike">
                <a:highlight>
                  <a:srgbClr val="729fcf"/>
                </a:highlight>
                <a:latin typeface="Arial"/>
                <a:ea typeface="Noto Sans CJK SC"/>
              </a:rPr>
              <a:t>E. </a:t>
            </a:r>
            <a:r>
              <a:rPr b="0" i="1" lang="en-US" sz="1400" spc="-1" strike="noStrike">
                <a:highlight>
                  <a:srgbClr val="729fcf"/>
                </a:highlight>
                <a:latin typeface="Arial"/>
                <a:ea typeface="Noto Sans CJK SC"/>
              </a:rPr>
              <a:t>Coli</a:t>
            </a:r>
            <a:r>
              <a:rPr b="0" lang="en-US" sz="1400" spc="-1" strike="noStrike">
                <a:latin typeface="Arial"/>
                <a:ea typeface="Noto Sans CJK SC"/>
              </a:rPr>
              <a:t> </a:t>
            </a:r>
            <a:r>
              <a:rPr b="0" lang="en-US" sz="1400" spc="-1" strike="noStrike">
                <a:latin typeface="Arial"/>
                <a:ea typeface="Noto Sans CJK SC"/>
              </a:rPr>
              <a:t>and </a:t>
            </a:r>
            <a:r>
              <a:rPr b="0" i="1" lang="en-US" sz="1400" spc="-1" strike="noStrike">
                <a:highlight>
                  <a:srgbClr val="729fcf"/>
                </a:highlight>
                <a:latin typeface="Arial"/>
              </a:rPr>
              <a:t>L. </a:t>
            </a:r>
            <a:r>
              <a:rPr b="0" i="1" lang="en-US" sz="1400" spc="-1" strike="noStrike">
                <a:highlight>
                  <a:srgbClr val="729fcf"/>
                </a:highlight>
                <a:latin typeface="Arial"/>
              </a:rPr>
              <a:t>Lactis</a:t>
            </a:r>
            <a:r>
              <a:rPr b="0" i="1" lang="en-US" sz="1400" spc="-1" strike="noStrike">
                <a:highlight>
                  <a:srgbClr val="729fcf"/>
                </a:highlight>
                <a:latin typeface="Arial"/>
              </a:rPr>
              <a:t>.</a:t>
            </a:r>
            <a:r>
              <a:rPr b="0" lang="en-US" sz="1400" spc="-1" strike="noStrike">
                <a:latin typeface="Arial"/>
              </a:rPr>
              <a:t> are </a:t>
            </a:r>
            <a:r>
              <a:rPr b="0" lang="en-US" sz="1400" spc="-1" strike="noStrike">
                <a:latin typeface="Arial"/>
              </a:rPr>
              <a:t>anaer</a:t>
            </a:r>
            <a:r>
              <a:rPr b="0" lang="en-US" sz="1400" spc="-1" strike="noStrike">
                <a:latin typeface="Arial"/>
              </a:rPr>
              <a:t>obic </a:t>
            </a:r>
            <a:r>
              <a:rPr b="0" lang="en-US" sz="1400" spc="-1" strike="noStrike">
                <a:latin typeface="Arial"/>
              </a:rPr>
              <a:t>bacte</a:t>
            </a:r>
            <a:r>
              <a:rPr b="0" lang="en-US" sz="1400" spc="-1" strike="noStrike">
                <a:latin typeface="Arial"/>
              </a:rPr>
              <a:t>rium </a:t>
            </a:r>
            <a:r>
              <a:rPr b="0" lang="en-US" sz="1400" spc="-1" strike="noStrike">
                <a:latin typeface="Arial"/>
              </a:rPr>
              <a:t>that </a:t>
            </a:r>
            <a:r>
              <a:rPr b="0" lang="en-US" sz="1400" spc="-1" strike="noStrike">
                <a:latin typeface="Arial"/>
              </a:rPr>
              <a:t>are </a:t>
            </a:r>
            <a:r>
              <a:rPr b="0" lang="en-US" sz="1400" spc="-1" strike="noStrike">
                <a:latin typeface="Arial"/>
              </a:rPr>
              <a:t>com</a:t>
            </a:r>
            <a:r>
              <a:rPr b="0" lang="en-US" sz="1400" spc="-1" strike="noStrike">
                <a:latin typeface="Arial"/>
              </a:rPr>
              <a:t>monl</a:t>
            </a:r>
            <a:r>
              <a:rPr b="0" lang="en-US" sz="1400" spc="-1" strike="noStrike">
                <a:latin typeface="Arial"/>
              </a:rPr>
              <a:t>y </a:t>
            </a:r>
            <a:r>
              <a:rPr b="0" lang="en-US" sz="1400" spc="-1" strike="noStrike">
                <a:latin typeface="Arial"/>
              </a:rPr>
              <a:t>found </a:t>
            </a:r>
            <a:r>
              <a:rPr b="0" lang="en-US" sz="1400" spc="-1" strike="noStrike">
                <a:latin typeface="Arial"/>
              </a:rPr>
              <a:t>in the </a:t>
            </a:r>
            <a:r>
              <a:rPr b="0" lang="en-US" sz="1400" spc="-1" strike="noStrike">
                <a:highlight>
                  <a:srgbClr val="77bc65"/>
                </a:highlight>
                <a:latin typeface="Arial"/>
              </a:rPr>
              <a:t>lower</a:t>
            </a:r>
            <a:r>
              <a:rPr b="0" lang="en-US" sz="1400" spc="-1" strike="noStrike">
                <a:highlight>
                  <a:srgbClr val="77bc65"/>
                </a:highlight>
                <a:latin typeface="Arial"/>
              </a:rPr>
              <a:t>-</a:t>
            </a:r>
            <a:r>
              <a:rPr b="0" lang="en-US" sz="1400" spc="-1" strike="noStrike">
                <a:highlight>
                  <a:srgbClr val="77bc65"/>
                </a:highlight>
                <a:latin typeface="Arial"/>
              </a:rPr>
              <a:t>intesti</a:t>
            </a:r>
            <a:r>
              <a:rPr b="0" lang="en-US" sz="1400" spc="-1" strike="noStrike">
                <a:highlight>
                  <a:srgbClr val="77bc65"/>
                </a:highlight>
                <a:latin typeface="Arial"/>
              </a:rPr>
              <a:t>ne</a:t>
            </a:r>
            <a:r>
              <a:rPr b="0" lang="en-US" sz="1400" spc="-1" strike="noStrike">
                <a:latin typeface="Arial"/>
              </a:rPr>
              <a:t> of </a:t>
            </a:r>
            <a:r>
              <a:rPr b="0" lang="en-US" sz="1400" spc="-1" strike="noStrike">
                <a:highlight>
                  <a:srgbClr val="77bc65"/>
                </a:highlight>
                <a:latin typeface="Arial"/>
              </a:rPr>
              <a:t>huma</a:t>
            </a:r>
            <a:r>
              <a:rPr b="0" lang="en-US" sz="1400" spc="-1" strike="noStrike">
                <a:highlight>
                  <a:srgbClr val="77bc65"/>
                </a:highlight>
                <a:latin typeface="Arial"/>
              </a:rPr>
              <a:t>ns</a:t>
            </a:r>
            <a:r>
              <a:rPr b="0" lang="en-US" sz="1400" spc="-1" strike="noStrike">
                <a:latin typeface="Arial"/>
              </a:rPr>
              <a:t>”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2" name="TextShape 16"/>
          <p:cNvSpPr txBox="1"/>
          <p:nvPr/>
        </p:nvSpPr>
        <p:spPr>
          <a:xfrm>
            <a:off x="1005840" y="3807720"/>
            <a:ext cx="2194560" cy="48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solidFill>
                  <a:srgbClr val="729fcf"/>
                </a:solidFill>
                <a:latin typeface="Arial"/>
              </a:rPr>
              <a:t>Bacté</a:t>
            </a:r>
            <a:r>
              <a:rPr b="0" lang="en-US" sz="1400" spc="-1" strike="noStrike">
                <a:solidFill>
                  <a:srgbClr val="729fcf"/>
                </a:solidFill>
                <a:latin typeface="Arial"/>
              </a:rPr>
              <a:t>ries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3" name="Line 17"/>
          <p:cNvSpPr/>
          <p:nvPr/>
        </p:nvSpPr>
        <p:spPr>
          <a:xfrm>
            <a:off x="2926080" y="4284360"/>
            <a:ext cx="0" cy="293760"/>
          </a:xfrm>
          <a:prstGeom prst="line">
            <a:avLst/>
          </a:prstGeom>
          <a:ln w="19080">
            <a:solidFill>
              <a:srgbClr val="55308d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TextShape 18"/>
          <p:cNvSpPr txBox="1"/>
          <p:nvPr/>
        </p:nvSpPr>
        <p:spPr>
          <a:xfrm>
            <a:off x="2286000" y="4323600"/>
            <a:ext cx="365760" cy="489960"/>
          </a:xfrm>
          <a:prstGeom prst="rect">
            <a:avLst/>
          </a:prstGeom>
          <a:noFill/>
          <a:ln w="1908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solidFill>
                  <a:srgbClr val="55308d"/>
                </a:solidFill>
                <a:latin typeface="Arial"/>
              </a:rPr>
              <a:t>Is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5" name="Line 19"/>
          <p:cNvSpPr/>
          <p:nvPr/>
        </p:nvSpPr>
        <p:spPr>
          <a:xfrm flipH="1">
            <a:off x="781560" y="4578120"/>
            <a:ext cx="2144520" cy="0"/>
          </a:xfrm>
          <a:prstGeom prst="line">
            <a:avLst/>
          </a:prstGeom>
          <a:ln w="19080">
            <a:solidFill>
              <a:srgbClr val="55308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Line 20"/>
          <p:cNvSpPr/>
          <p:nvPr/>
        </p:nvSpPr>
        <p:spPr>
          <a:xfrm>
            <a:off x="1828800" y="4297680"/>
            <a:ext cx="0" cy="280440"/>
          </a:xfrm>
          <a:prstGeom prst="line">
            <a:avLst/>
          </a:prstGeom>
          <a:ln w="19080">
            <a:solidFill>
              <a:srgbClr val="55308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TextShape 21"/>
          <p:cNvSpPr txBox="1"/>
          <p:nvPr/>
        </p:nvSpPr>
        <p:spPr>
          <a:xfrm>
            <a:off x="4023360" y="4447800"/>
            <a:ext cx="2194560" cy="489960"/>
          </a:xfrm>
          <a:prstGeom prst="rect">
            <a:avLst/>
          </a:prstGeom>
          <a:noFill/>
          <a:ln w="1908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solidFill>
                  <a:srgbClr val="55308d"/>
                </a:solidFill>
                <a:latin typeface="Arial"/>
              </a:rPr>
              <a:t>Lives in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8" name="Line 22"/>
          <p:cNvSpPr/>
          <p:nvPr/>
        </p:nvSpPr>
        <p:spPr>
          <a:xfrm>
            <a:off x="781560" y="4298040"/>
            <a:ext cx="0" cy="280080"/>
          </a:xfrm>
          <a:prstGeom prst="line">
            <a:avLst/>
          </a:prstGeom>
          <a:ln w="19080">
            <a:solidFill>
              <a:srgbClr val="55308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Line 23"/>
          <p:cNvSpPr/>
          <p:nvPr/>
        </p:nvSpPr>
        <p:spPr>
          <a:xfrm flipH="1">
            <a:off x="640080" y="4694760"/>
            <a:ext cx="7770960" cy="0"/>
          </a:xfrm>
          <a:prstGeom prst="line">
            <a:avLst/>
          </a:prstGeom>
          <a:ln w="19080">
            <a:solidFill>
              <a:srgbClr val="55308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Line 24"/>
          <p:cNvSpPr/>
          <p:nvPr/>
        </p:nvSpPr>
        <p:spPr>
          <a:xfrm>
            <a:off x="7223760" y="4300920"/>
            <a:ext cx="0" cy="393840"/>
          </a:xfrm>
          <a:prstGeom prst="line">
            <a:avLst/>
          </a:prstGeom>
          <a:ln w="19080">
            <a:solidFill>
              <a:srgbClr val="55308d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Line 25"/>
          <p:cNvSpPr/>
          <p:nvPr/>
        </p:nvSpPr>
        <p:spPr>
          <a:xfrm flipH="1">
            <a:off x="8411040" y="4300920"/>
            <a:ext cx="1440" cy="393120"/>
          </a:xfrm>
          <a:prstGeom prst="line">
            <a:avLst/>
          </a:prstGeom>
          <a:ln w="19080">
            <a:solidFill>
              <a:srgbClr val="55308d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Line 26"/>
          <p:cNvSpPr/>
          <p:nvPr/>
        </p:nvSpPr>
        <p:spPr>
          <a:xfrm>
            <a:off x="637560" y="4298040"/>
            <a:ext cx="2520" cy="396720"/>
          </a:xfrm>
          <a:prstGeom prst="line">
            <a:avLst/>
          </a:prstGeom>
          <a:ln w="19080">
            <a:solidFill>
              <a:srgbClr val="55308d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848160" y="149760"/>
            <a:ext cx="7661160" cy="88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68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US" sz="3000" spc="-1" strike="noStrike">
                <a:solidFill>
                  <a:srgbClr val="00a3a6"/>
                </a:solidFill>
                <a:latin typeface="Calibri Light"/>
                <a:ea typeface="DejaVu Sans"/>
              </a:rPr>
              <a:t>M</a:t>
            </a:r>
            <a:r>
              <a:rPr b="1" lang="en-US" sz="3000" spc="-1" strike="noStrike">
                <a:solidFill>
                  <a:srgbClr val="00a3a6"/>
                </a:solidFill>
                <a:latin typeface="Calibri Light"/>
                <a:ea typeface="DejaVu Sans"/>
              </a:rPr>
              <a:t>é</a:t>
            </a:r>
            <a:r>
              <a:rPr b="1" lang="en-US" sz="3000" spc="-1" strike="noStrike">
                <a:solidFill>
                  <a:srgbClr val="00a3a6"/>
                </a:solidFill>
                <a:latin typeface="Calibri Light"/>
                <a:ea typeface="DejaVu Sans"/>
              </a:rPr>
              <a:t>t</a:t>
            </a:r>
            <a:r>
              <a:rPr b="1" lang="en-US" sz="3000" spc="-1" strike="noStrike">
                <a:solidFill>
                  <a:srgbClr val="00a3a6"/>
                </a:solidFill>
                <a:latin typeface="Calibri Light"/>
                <a:ea typeface="DejaVu Sans"/>
              </a:rPr>
              <a:t>h</a:t>
            </a:r>
            <a:r>
              <a:rPr b="1" lang="en-US" sz="3000" spc="-1" strike="noStrike">
                <a:solidFill>
                  <a:srgbClr val="00a3a6"/>
                </a:solidFill>
                <a:latin typeface="Calibri Light"/>
                <a:ea typeface="DejaVu Sans"/>
              </a:rPr>
              <a:t>o</a:t>
            </a:r>
            <a:r>
              <a:rPr b="1" lang="en-US" sz="3000" spc="-1" strike="noStrike">
                <a:solidFill>
                  <a:srgbClr val="00a3a6"/>
                </a:solidFill>
                <a:latin typeface="Calibri Light"/>
                <a:ea typeface="DejaVu Sans"/>
              </a:rPr>
              <a:t>d</a:t>
            </a:r>
            <a:r>
              <a:rPr b="1" lang="en-US" sz="3000" spc="-1" strike="noStrike">
                <a:solidFill>
                  <a:srgbClr val="00a3a6"/>
                </a:solidFill>
                <a:latin typeface="Calibri Light"/>
                <a:ea typeface="DejaVu Sans"/>
              </a:rPr>
              <a:t>o</a:t>
            </a:r>
            <a:r>
              <a:rPr b="1" lang="en-US" sz="3000" spc="-1" strike="noStrike">
                <a:solidFill>
                  <a:srgbClr val="00a3a6"/>
                </a:solidFill>
                <a:latin typeface="Calibri Light"/>
                <a:ea typeface="DejaVu Sans"/>
              </a:rPr>
              <a:t>l</a:t>
            </a:r>
            <a:r>
              <a:rPr b="1" lang="en-US" sz="3000" spc="-1" strike="noStrike">
                <a:solidFill>
                  <a:srgbClr val="00a3a6"/>
                </a:solidFill>
                <a:latin typeface="Calibri Light"/>
                <a:ea typeface="DejaVu Sans"/>
              </a:rPr>
              <a:t>o</a:t>
            </a:r>
            <a:r>
              <a:rPr b="1" lang="en-US" sz="3000" spc="-1" strike="noStrike">
                <a:solidFill>
                  <a:srgbClr val="00a3a6"/>
                </a:solidFill>
                <a:latin typeface="Calibri Light"/>
                <a:ea typeface="DejaVu Sans"/>
              </a:rPr>
              <a:t>g</a:t>
            </a:r>
            <a:r>
              <a:rPr b="1" lang="en-US" sz="3000" spc="-1" strike="noStrike">
                <a:solidFill>
                  <a:srgbClr val="00a3a6"/>
                </a:solidFill>
                <a:latin typeface="Calibri Light"/>
                <a:ea typeface="DejaVu Sans"/>
              </a:rPr>
              <a:t>i</a:t>
            </a:r>
            <a:r>
              <a:rPr b="1" lang="en-US" sz="3000" spc="-1" strike="noStrike">
                <a:solidFill>
                  <a:srgbClr val="00a3a6"/>
                </a:solidFill>
                <a:latin typeface="Calibri Light"/>
                <a:ea typeface="DejaVu Sans"/>
              </a:rPr>
              <a:t>e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1250280" y="1537920"/>
            <a:ext cx="7259040" cy="400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3"/>
          <p:cNvSpPr/>
          <p:nvPr/>
        </p:nvSpPr>
        <p:spPr>
          <a:xfrm>
            <a:off x="1250280" y="858960"/>
            <a:ext cx="7259040" cy="67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Ap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pa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rie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m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en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t 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de 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for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m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es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216" name="" descr=""/>
          <p:cNvPicPr/>
          <p:nvPr/>
        </p:nvPicPr>
        <p:blipFill>
          <a:blip r:embed="rId1"/>
          <a:srcRect l="0" t="0" r="18547" b="0"/>
          <a:stretch/>
        </p:blipFill>
        <p:spPr>
          <a:xfrm>
            <a:off x="914760" y="1549800"/>
            <a:ext cx="1005840" cy="1235160"/>
          </a:xfrm>
          <a:prstGeom prst="rect">
            <a:avLst/>
          </a:prstGeom>
          <a:ln>
            <a:noFill/>
          </a:ln>
        </p:spPr>
      </p:pic>
      <p:cxnSp>
        <p:nvCxnSpPr>
          <p:cNvPr id="217" name="Line 4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</p:cxnSp>
      <p:pic>
        <p:nvPicPr>
          <p:cNvPr id="218" name="" descr=""/>
          <p:cNvPicPr/>
          <p:nvPr/>
        </p:nvPicPr>
        <p:blipFill>
          <a:blip r:embed="rId2"/>
          <a:stretch/>
        </p:blipFill>
        <p:spPr>
          <a:xfrm>
            <a:off x="6675120" y="1536840"/>
            <a:ext cx="1645920" cy="1448640"/>
          </a:xfrm>
          <a:prstGeom prst="rect">
            <a:avLst/>
          </a:prstGeom>
          <a:ln>
            <a:noFill/>
          </a:ln>
        </p:spPr>
      </p:pic>
      <p:sp>
        <p:nvSpPr>
          <p:cNvPr id="219" name="TextShape 5"/>
          <p:cNvSpPr txBox="1"/>
          <p:nvPr/>
        </p:nvSpPr>
        <p:spPr>
          <a:xfrm>
            <a:off x="1188720" y="4225680"/>
            <a:ext cx="24987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“</a:t>
            </a:r>
            <a:r>
              <a:rPr b="0" lang="en-US" sz="1800" spc="-1" strike="noStrike">
                <a:latin typeface="Arial"/>
              </a:rPr>
              <a:t>Un </a:t>
            </a:r>
            <a:r>
              <a:rPr b="0" lang="en-US" sz="1800" spc="-1" strike="noStrike">
                <a:latin typeface="Arial"/>
              </a:rPr>
              <a:t>poir</a:t>
            </a:r>
            <a:r>
              <a:rPr b="0" lang="en-US" sz="1800" spc="-1" strike="noStrike">
                <a:latin typeface="Arial"/>
              </a:rPr>
              <a:t>eau </a:t>
            </a:r>
            <a:r>
              <a:rPr b="0" lang="en-US" sz="1800" spc="-1" strike="noStrike">
                <a:latin typeface="Arial"/>
              </a:rPr>
              <a:t>de </a:t>
            </a:r>
            <a:r>
              <a:rPr b="0" lang="en-US" sz="1800" spc="-1" strike="noStrike">
                <a:latin typeface="Arial"/>
              </a:rPr>
              <a:t>quali</a:t>
            </a:r>
            <a:r>
              <a:rPr b="0" lang="en-US" sz="1800" spc="-1" strike="noStrike">
                <a:latin typeface="Arial"/>
              </a:rPr>
              <a:t>té”</a:t>
            </a:r>
            <a:endParaRPr b="0" lang="en-US" sz="1800" spc="-1" strike="noStrike">
              <a:latin typeface="Arial"/>
            </a:endParaRPr>
          </a:p>
        </p:txBody>
      </p:sp>
      <p:cxnSp>
        <p:nvCxnSpPr>
          <p:cNvPr id="220" name="Line 6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</p:cxnSp>
      <p:sp>
        <p:nvSpPr>
          <p:cNvPr id="221" name="TextShape 7"/>
          <p:cNvSpPr txBox="1"/>
          <p:nvPr/>
        </p:nvSpPr>
        <p:spPr>
          <a:xfrm>
            <a:off x="5394960" y="3695760"/>
            <a:ext cx="1920240" cy="188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Caro</a:t>
            </a:r>
            <a:r>
              <a:rPr b="0" lang="en-US" sz="1800" spc="-1" strike="noStrike">
                <a:latin typeface="Arial"/>
              </a:rPr>
              <a:t>tte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Pom</a:t>
            </a:r>
            <a:r>
              <a:rPr b="0" lang="en-US" sz="1800" spc="-1" strike="noStrike">
                <a:latin typeface="Arial"/>
              </a:rPr>
              <a:t>me </a:t>
            </a:r>
            <a:r>
              <a:rPr b="0" lang="en-US" sz="1800" spc="-1" strike="noStrike">
                <a:latin typeface="Arial"/>
              </a:rPr>
              <a:t>de </a:t>
            </a:r>
            <a:r>
              <a:rPr b="0" lang="en-US" sz="1800" spc="-1" strike="noStrike">
                <a:latin typeface="Arial"/>
              </a:rPr>
              <a:t>terre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Poir</a:t>
            </a:r>
            <a:r>
              <a:rPr b="0" lang="en-US" sz="1800" spc="-1" strike="noStrike">
                <a:latin typeface="Arial"/>
              </a:rPr>
              <a:t>eau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Nav</a:t>
            </a:r>
            <a:r>
              <a:rPr b="0" lang="en-US" sz="1800" spc="-1" strike="noStrike">
                <a:latin typeface="Arial"/>
              </a:rPr>
              <a:t>et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…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Potir</a:t>
            </a:r>
            <a:r>
              <a:rPr b="0" lang="en-US" sz="1800" spc="-1" strike="noStrike">
                <a:latin typeface="Arial"/>
              </a:rPr>
              <a:t>on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sp>
        <p:nvSpPr>
          <p:cNvPr id="222" name="CustomShape 8"/>
          <p:cNvSpPr/>
          <p:nvPr/>
        </p:nvSpPr>
        <p:spPr>
          <a:xfrm>
            <a:off x="3840480" y="4206240"/>
            <a:ext cx="1463040" cy="365760"/>
          </a:xfrm>
          <a:custGeom>
            <a:avLst/>
            <a:gdLst/>
            <a:ahLst/>
            <a:rect l="0" t="0" r="r" b="b"/>
            <a:pathLst>
              <a:path w="4066" h="1018">
                <a:moveTo>
                  <a:pt x="0" y="508"/>
                </a:moveTo>
                <a:lnTo>
                  <a:pt x="809" y="0"/>
                </a:lnTo>
                <a:lnTo>
                  <a:pt x="809" y="254"/>
                </a:lnTo>
                <a:lnTo>
                  <a:pt x="3255" y="254"/>
                </a:lnTo>
                <a:lnTo>
                  <a:pt x="3255" y="0"/>
                </a:lnTo>
                <a:lnTo>
                  <a:pt x="4065" y="508"/>
                </a:lnTo>
                <a:lnTo>
                  <a:pt x="3255" y="1017"/>
                </a:lnTo>
                <a:lnTo>
                  <a:pt x="3255" y="762"/>
                </a:lnTo>
                <a:lnTo>
                  <a:pt x="809" y="762"/>
                </a:lnTo>
                <a:lnTo>
                  <a:pt x="809" y="1017"/>
                </a:lnTo>
                <a:lnTo>
                  <a:pt x="0" y="508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848160" y="149760"/>
            <a:ext cx="7661160" cy="88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68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US" sz="3000" spc="-1" strike="noStrike">
                <a:solidFill>
                  <a:srgbClr val="00a3a6"/>
                </a:solidFill>
                <a:latin typeface="Calibri Light"/>
                <a:ea typeface="DejaVu Sans"/>
              </a:rPr>
              <a:t>Méthodologie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1250280" y="1537920"/>
            <a:ext cx="7259040" cy="400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3"/>
          <p:cNvSpPr/>
          <p:nvPr/>
        </p:nvSpPr>
        <p:spPr>
          <a:xfrm>
            <a:off x="1250280" y="858960"/>
            <a:ext cx="7259040" cy="67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Appariement de formes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226" name="" descr=""/>
          <p:cNvPicPr/>
          <p:nvPr/>
        </p:nvPicPr>
        <p:blipFill>
          <a:blip r:embed="rId1"/>
          <a:srcRect l="0" t="0" r="18547" b="0"/>
          <a:stretch/>
        </p:blipFill>
        <p:spPr>
          <a:xfrm>
            <a:off x="914760" y="1549800"/>
            <a:ext cx="1005840" cy="1235160"/>
          </a:xfrm>
          <a:prstGeom prst="rect">
            <a:avLst/>
          </a:prstGeom>
          <a:ln>
            <a:noFill/>
          </a:ln>
        </p:spPr>
      </p:pic>
      <p:cxnSp>
        <p:nvCxnSpPr>
          <p:cNvPr id="227" name="Line 4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</p:cxnSp>
      <p:pic>
        <p:nvPicPr>
          <p:cNvPr id="228" name="" descr=""/>
          <p:cNvPicPr/>
          <p:nvPr/>
        </p:nvPicPr>
        <p:blipFill>
          <a:blip r:embed="rId2"/>
          <a:stretch/>
        </p:blipFill>
        <p:spPr>
          <a:xfrm>
            <a:off x="6675120" y="1536840"/>
            <a:ext cx="1645920" cy="1448640"/>
          </a:xfrm>
          <a:prstGeom prst="rect">
            <a:avLst/>
          </a:prstGeom>
          <a:ln>
            <a:noFill/>
          </a:ln>
        </p:spPr>
      </p:pic>
      <p:sp>
        <p:nvSpPr>
          <p:cNvPr id="229" name="TextShape 5"/>
          <p:cNvSpPr txBox="1"/>
          <p:nvPr/>
        </p:nvSpPr>
        <p:spPr>
          <a:xfrm>
            <a:off x="1188720" y="4225680"/>
            <a:ext cx="237744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“</a:t>
            </a:r>
            <a:r>
              <a:rPr b="0" lang="en-US" sz="1800" spc="-1" strike="noStrike">
                <a:latin typeface="Arial"/>
              </a:rPr>
              <a:t>Un  </a:t>
            </a:r>
            <a:r>
              <a:rPr b="0" i="1" lang="en-US" sz="1800" spc="-1" strike="noStrike">
                <a:latin typeface="Arial"/>
              </a:rPr>
              <a:t>Alliu</a:t>
            </a:r>
            <a:r>
              <a:rPr b="0" i="1" lang="en-US" sz="1800" spc="-1" strike="noStrike">
                <a:latin typeface="Arial"/>
              </a:rPr>
              <a:t>m </a:t>
            </a:r>
            <a:r>
              <a:rPr b="0" i="1" lang="en-US" sz="1800" spc="-1" strike="noStrike">
                <a:latin typeface="Arial"/>
              </a:rPr>
              <a:t>porr</a:t>
            </a:r>
            <a:r>
              <a:rPr b="0" i="1" lang="en-US" sz="1800" spc="-1" strike="noStrike">
                <a:latin typeface="Arial"/>
              </a:rPr>
              <a:t>um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de </a:t>
            </a:r>
            <a:r>
              <a:rPr b="0" lang="en-US" sz="1800" spc="-1" strike="noStrike">
                <a:latin typeface="Arial"/>
              </a:rPr>
              <a:t>quali</a:t>
            </a:r>
            <a:r>
              <a:rPr b="0" lang="en-US" sz="1800" spc="-1" strike="noStrike">
                <a:latin typeface="Arial"/>
              </a:rPr>
              <a:t>té”</a:t>
            </a:r>
            <a:endParaRPr b="0" lang="en-US" sz="1800" spc="-1" strike="noStrike">
              <a:latin typeface="Arial"/>
            </a:endParaRPr>
          </a:p>
        </p:txBody>
      </p:sp>
      <p:cxnSp>
        <p:nvCxnSpPr>
          <p:cNvPr id="230" name="Line 6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</p:cxnSp>
      <p:sp>
        <p:nvSpPr>
          <p:cNvPr id="231" name="TextShape 7"/>
          <p:cNvSpPr txBox="1"/>
          <p:nvPr/>
        </p:nvSpPr>
        <p:spPr>
          <a:xfrm>
            <a:off x="5394960" y="3695760"/>
            <a:ext cx="1920240" cy="188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Caro</a:t>
            </a:r>
            <a:r>
              <a:rPr b="0" lang="en-US" sz="1800" spc="-1" strike="noStrike">
                <a:latin typeface="Arial"/>
              </a:rPr>
              <a:t>tte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Pom</a:t>
            </a:r>
            <a:r>
              <a:rPr b="0" lang="en-US" sz="1800" spc="-1" strike="noStrike">
                <a:latin typeface="Arial"/>
              </a:rPr>
              <a:t>me </a:t>
            </a:r>
            <a:r>
              <a:rPr b="0" lang="en-US" sz="1800" spc="-1" strike="noStrike">
                <a:latin typeface="Arial"/>
              </a:rPr>
              <a:t>de </a:t>
            </a:r>
            <a:r>
              <a:rPr b="0" lang="en-US" sz="1800" spc="-1" strike="noStrike">
                <a:latin typeface="Arial"/>
              </a:rPr>
              <a:t>terre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Poir</a:t>
            </a:r>
            <a:r>
              <a:rPr b="0" lang="en-US" sz="1800" spc="-1" strike="noStrike">
                <a:latin typeface="Arial"/>
              </a:rPr>
              <a:t>eau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Nav</a:t>
            </a:r>
            <a:r>
              <a:rPr b="0" lang="en-US" sz="1800" spc="-1" strike="noStrike">
                <a:latin typeface="Arial"/>
              </a:rPr>
              <a:t>et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…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Potir</a:t>
            </a:r>
            <a:r>
              <a:rPr b="0" lang="en-US" sz="1800" spc="-1" strike="noStrike">
                <a:latin typeface="Arial"/>
              </a:rPr>
              <a:t>on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sp>
        <p:nvSpPr>
          <p:cNvPr id="232" name="CustomShape 8"/>
          <p:cNvSpPr/>
          <p:nvPr/>
        </p:nvSpPr>
        <p:spPr>
          <a:xfrm>
            <a:off x="3840480" y="4206240"/>
            <a:ext cx="1463040" cy="365760"/>
          </a:xfrm>
          <a:custGeom>
            <a:avLst/>
            <a:gdLst/>
            <a:ahLst/>
            <a:rect l="0" t="0" r="r" b="b"/>
            <a:pathLst>
              <a:path w="4066" h="1018">
                <a:moveTo>
                  <a:pt x="0" y="508"/>
                </a:moveTo>
                <a:lnTo>
                  <a:pt x="809" y="0"/>
                </a:lnTo>
                <a:lnTo>
                  <a:pt x="809" y="254"/>
                </a:lnTo>
                <a:lnTo>
                  <a:pt x="3255" y="254"/>
                </a:lnTo>
                <a:lnTo>
                  <a:pt x="3255" y="0"/>
                </a:lnTo>
                <a:lnTo>
                  <a:pt x="4065" y="508"/>
                </a:lnTo>
                <a:lnTo>
                  <a:pt x="3255" y="1017"/>
                </a:lnTo>
                <a:lnTo>
                  <a:pt x="3255" y="762"/>
                </a:lnTo>
                <a:lnTo>
                  <a:pt x="809" y="762"/>
                </a:lnTo>
                <a:lnTo>
                  <a:pt x="809" y="1017"/>
                </a:lnTo>
                <a:lnTo>
                  <a:pt x="0" y="508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848160" y="149760"/>
            <a:ext cx="7661160" cy="88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68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US" sz="3000" spc="-1" strike="noStrike">
                <a:solidFill>
                  <a:srgbClr val="00a3a6"/>
                </a:solidFill>
                <a:latin typeface="Calibri Light"/>
                <a:ea typeface="DejaVu Sans"/>
              </a:rPr>
              <a:t>M</a:t>
            </a:r>
            <a:r>
              <a:rPr b="1" lang="en-US" sz="3000" spc="-1" strike="noStrike">
                <a:solidFill>
                  <a:srgbClr val="00a3a6"/>
                </a:solidFill>
                <a:latin typeface="Calibri Light"/>
                <a:ea typeface="DejaVu Sans"/>
              </a:rPr>
              <a:t>é</a:t>
            </a:r>
            <a:r>
              <a:rPr b="1" lang="en-US" sz="3000" spc="-1" strike="noStrike">
                <a:solidFill>
                  <a:srgbClr val="00a3a6"/>
                </a:solidFill>
                <a:latin typeface="Calibri Light"/>
                <a:ea typeface="DejaVu Sans"/>
              </a:rPr>
              <a:t>t</a:t>
            </a:r>
            <a:r>
              <a:rPr b="1" lang="en-US" sz="3000" spc="-1" strike="noStrike">
                <a:solidFill>
                  <a:srgbClr val="00a3a6"/>
                </a:solidFill>
                <a:latin typeface="Calibri Light"/>
                <a:ea typeface="DejaVu Sans"/>
              </a:rPr>
              <a:t>h</a:t>
            </a:r>
            <a:r>
              <a:rPr b="1" lang="en-US" sz="3000" spc="-1" strike="noStrike">
                <a:solidFill>
                  <a:srgbClr val="00a3a6"/>
                </a:solidFill>
                <a:latin typeface="Calibri Light"/>
                <a:ea typeface="DejaVu Sans"/>
              </a:rPr>
              <a:t>o</a:t>
            </a:r>
            <a:r>
              <a:rPr b="1" lang="en-US" sz="3000" spc="-1" strike="noStrike">
                <a:solidFill>
                  <a:srgbClr val="00a3a6"/>
                </a:solidFill>
                <a:latin typeface="Calibri Light"/>
                <a:ea typeface="DejaVu Sans"/>
              </a:rPr>
              <a:t>d</a:t>
            </a:r>
            <a:r>
              <a:rPr b="1" lang="en-US" sz="3000" spc="-1" strike="noStrike">
                <a:solidFill>
                  <a:srgbClr val="00a3a6"/>
                </a:solidFill>
                <a:latin typeface="Calibri Light"/>
                <a:ea typeface="DejaVu Sans"/>
              </a:rPr>
              <a:t>ol</a:t>
            </a:r>
            <a:r>
              <a:rPr b="1" lang="en-US" sz="3000" spc="-1" strike="noStrike">
                <a:solidFill>
                  <a:srgbClr val="00a3a6"/>
                </a:solidFill>
                <a:latin typeface="Calibri Light"/>
                <a:ea typeface="DejaVu Sans"/>
              </a:rPr>
              <a:t>o</a:t>
            </a:r>
            <a:r>
              <a:rPr b="1" lang="en-US" sz="3000" spc="-1" strike="noStrike">
                <a:solidFill>
                  <a:srgbClr val="00a3a6"/>
                </a:solidFill>
                <a:latin typeface="Calibri Light"/>
                <a:ea typeface="DejaVu Sans"/>
              </a:rPr>
              <a:t>gi</a:t>
            </a:r>
            <a:r>
              <a:rPr b="1" lang="en-US" sz="3000" spc="-1" strike="noStrike">
                <a:solidFill>
                  <a:srgbClr val="00a3a6"/>
                </a:solidFill>
                <a:latin typeface="Calibri Light"/>
                <a:ea typeface="DejaVu Sans"/>
              </a:rPr>
              <a:t>e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1250280" y="1537920"/>
            <a:ext cx="7259040" cy="400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3"/>
          <p:cNvSpPr/>
          <p:nvPr/>
        </p:nvSpPr>
        <p:spPr>
          <a:xfrm>
            <a:off x="1250280" y="858960"/>
            <a:ext cx="7259040" cy="67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Ap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par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ie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me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nt 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de 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for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me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s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236" name="" descr=""/>
          <p:cNvPicPr/>
          <p:nvPr/>
        </p:nvPicPr>
        <p:blipFill>
          <a:blip r:embed="rId1"/>
          <a:srcRect l="0" t="0" r="18547" b="0"/>
          <a:stretch/>
        </p:blipFill>
        <p:spPr>
          <a:xfrm>
            <a:off x="914760" y="1549800"/>
            <a:ext cx="1005840" cy="1235160"/>
          </a:xfrm>
          <a:prstGeom prst="rect">
            <a:avLst/>
          </a:prstGeom>
          <a:ln>
            <a:noFill/>
          </a:ln>
        </p:spPr>
      </p:pic>
      <p:cxnSp>
        <p:nvCxnSpPr>
          <p:cNvPr id="237" name="Line 4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</p:cxnSp>
      <p:pic>
        <p:nvPicPr>
          <p:cNvPr id="238" name="" descr=""/>
          <p:cNvPicPr/>
          <p:nvPr/>
        </p:nvPicPr>
        <p:blipFill>
          <a:blip r:embed="rId2"/>
          <a:stretch/>
        </p:blipFill>
        <p:spPr>
          <a:xfrm>
            <a:off x="6675120" y="1536840"/>
            <a:ext cx="1645920" cy="1448640"/>
          </a:xfrm>
          <a:prstGeom prst="rect">
            <a:avLst/>
          </a:prstGeom>
          <a:ln>
            <a:noFill/>
          </a:ln>
        </p:spPr>
      </p:pic>
      <p:sp>
        <p:nvSpPr>
          <p:cNvPr id="239" name="TextShape 5"/>
          <p:cNvSpPr txBox="1"/>
          <p:nvPr/>
        </p:nvSpPr>
        <p:spPr>
          <a:xfrm>
            <a:off x="1188720" y="4225680"/>
            <a:ext cx="237744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“</a:t>
            </a:r>
            <a:r>
              <a:rPr b="0" lang="en-US" sz="1800" spc="-1" strike="noStrike">
                <a:latin typeface="Arial"/>
              </a:rPr>
              <a:t>Un  </a:t>
            </a:r>
            <a:r>
              <a:rPr b="0" i="1" lang="en-US" sz="1800" spc="-1" strike="noStrike">
                <a:latin typeface="Arial"/>
              </a:rPr>
              <a:t>Allium </a:t>
            </a:r>
            <a:r>
              <a:rPr b="0" i="1" lang="en-US" sz="1800" spc="-1" strike="noStrike">
                <a:latin typeface="Arial"/>
              </a:rPr>
              <a:t>porru</a:t>
            </a:r>
            <a:r>
              <a:rPr b="0" i="1" lang="en-US" sz="1800" spc="-1" strike="noStrike">
                <a:latin typeface="Arial"/>
              </a:rPr>
              <a:t>m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de </a:t>
            </a:r>
            <a:r>
              <a:rPr b="0" lang="en-US" sz="1800" spc="-1" strike="noStrike">
                <a:latin typeface="Arial"/>
              </a:rPr>
              <a:t>qualit</a:t>
            </a:r>
            <a:r>
              <a:rPr b="0" lang="en-US" sz="1800" spc="-1" strike="noStrike">
                <a:latin typeface="Arial"/>
              </a:rPr>
              <a:t>é”</a:t>
            </a:r>
            <a:endParaRPr b="0" lang="en-US" sz="1800" spc="-1" strike="noStrike">
              <a:latin typeface="Arial"/>
            </a:endParaRPr>
          </a:p>
        </p:txBody>
      </p:sp>
      <p:cxnSp>
        <p:nvCxnSpPr>
          <p:cNvPr id="240" name="Line 6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</p:cxnSp>
      <p:sp>
        <p:nvSpPr>
          <p:cNvPr id="241" name="TextShape 7"/>
          <p:cNvSpPr txBox="1"/>
          <p:nvPr/>
        </p:nvSpPr>
        <p:spPr>
          <a:xfrm>
            <a:off x="5394960" y="3695760"/>
            <a:ext cx="1920240" cy="188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Carotte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Pomme de terre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Poireau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Navet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…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Potiron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sp>
        <p:nvSpPr>
          <p:cNvPr id="242" name="CustomShape 8"/>
          <p:cNvSpPr/>
          <p:nvPr/>
        </p:nvSpPr>
        <p:spPr>
          <a:xfrm>
            <a:off x="3840480" y="4206240"/>
            <a:ext cx="1463040" cy="365760"/>
          </a:xfrm>
          <a:custGeom>
            <a:avLst/>
            <a:gdLst/>
            <a:ahLst/>
            <a:rect l="0" t="0" r="r" b="b"/>
            <a:pathLst>
              <a:path w="4066" h="1018">
                <a:moveTo>
                  <a:pt x="0" y="508"/>
                </a:moveTo>
                <a:lnTo>
                  <a:pt x="809" y="0"/>
                </a:lnTo>
                <a:lnTo>
                  <a:pt x="809" y="254"/>
                </a:lnTo>
                <a:lnTo>
                  <a:pt x="3255" y="254"/>
                </a:lnTo>
                <a:lnTo>
                  <a:pt x="3255" y="0"/>
                </a:lnTo>
                <a:lnTo>
                  <a:pt x="4065" y="508"/>
                </a:lnTo>
                <a:lnTo>
                  <a:pt x="3255" y="1017"/>
                </a:lnTo>
                <a:lnTo>
                  <a:pt x="3255" y="762"/>
                </a:lnTo>
                <a:lnTo>
                  <a:pt x="809" y="762"/>
                </a:lnTo>
                <a:lnTo>
                  <a:pt x="809" y="1017"/>
                </a:lnTo>
                <a:lnTo>
                  <a:pt x="0" y="508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TextShape 9"/>
          <p:cNvSpPr txBox="1"/>
          <p:nvPr/>
        </p:nvSpPr>
        <p:spPr>
          <a:xfrm>
            <a:off x="1554480" y="5465880"/>
            <a:ext cx="6890760" cy="386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For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me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s 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de 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sur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fac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e 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diff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ére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nte</a:t>
            </a:r>
            <a:r>
              <a:rPr b="0" lang="en-US" sz="2000" spc="-1" strike="noStrike">
                <a:solidFill>
                  <a:srgbClr val="275662"/>
                </a:solidFill>
                <a:latin typeface="Calibri"/>
                <a:ea typeface="DejaVu Sans"/>
              </a:rPr>
              <a:t>s !!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</TotalTime>
  <Application>LibreOffice/6.4.7.2$Linux_X86_64 LibreOffice_project/40$Build-2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2019-12-11T10:12:20Z</dcterms:created>
  <dc:creator>arnaud</dc:creator>
  <dc:description/>
  <dc:language>en-US</dc:language>
  <cp:lastModifiedBy/>
  <dcterms:modified xsi:type="dcterms:W3CDTF">2022-06-22T19:59:02Z</dcterms:modified>
  <cp:revision>33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Affichage à l'écran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