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10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limitations, end-user limitations, broad constraints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Shape 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 Cheung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Tokashiki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Samer Ye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Rubrics/Conclusions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Development problems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VHDL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Bluetooth connectivity issues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Interpreting gyroscope data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Improvements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Improved fine-grain control over iRobot movement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robust user input filtering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Adding accelerometer for more accurate gyroscope data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commands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replacing the computer with a separate FPGA (or the like) to make the iRobot more portable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 interface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Has the potential for many applications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75" y="3184175"/>
            <a:ext cx="2647300" cy="16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711" y="930650"/>
            <a:ext cx="2340739" cy="17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 rotWithShape="1">
          <a:blip r:embed="rId5">
            <a:alphaModFix/>
          </a:blip>
          <a:srcRect b="65273" l="24851" r="67070" t="11123"/>
          <a:stretch/>
        </p:blipFill>
        <p:spPr>
          <a:xfrm rot="-10346657">
            <a:off x="5283900" y="1950423"/>
            <a:ext cx="793950" cy="1018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5">
            <a:alphaModFix/>
          </a:blip>
          <a:srcRect b="65273" l="24851" r="67070" t="11123"/>
          <a:stretch/>
        </p:blipFill>
        <p:spPr>
          <a:xfrm rot="-1050721">
            <a:off x="2697075" y="2711427"/>
            <a:ext cx="738600" cy="9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930650"/>
            <a:ext cx="427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iRobot wirelessly using FPGA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Gaming applications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Military applications (bomb disabling robot, drones, etc)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Opens up a new sector of wireless technology, many other applications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Constraints</a:t>
            </a:r>
            <a:endParaRPr/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Limited range of bluetooth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applications may need stronger forms of wireless communication than just bluetooth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Power constraints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FPGA must be tethered to power source, iRobot Create has limited battery -- must be recharged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Gyroscope without Accelerometer accumulates errors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Currently uses a laptop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Limitation of over-the-shelf products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iRobot Create: finite operations, limited movement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FPGA board: memory, peripherals, timing constraints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Ease of 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Consumer applications need to be have easy setup and use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/>
              <a:t>Low cost to be affordable for mass production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Standards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Bluetooth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2.4 to 2.485 GHz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Max data rate and distances vary by version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PMOD BT2 = version 2.1, class 2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 Mbit/s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~10 meters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SPI Bus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Synchronous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Bi-directional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Master/Slave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PMOD Interface (supports SPI and I2C)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iRobot opcodes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700" y="2863050"/>
            <a:ext cx="2300200" cy="18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139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</a:t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Bluetooth, gyroscope, FPGA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Requires a computer -- but could develop custom board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iRobot Create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Development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Programming, Set-up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 Parts for additional </a:t>
            </a:r>
            <a:r>
              <a:rPr lang="en"/>
              <a:t>functionality</a:t>
            </a:r>
            <a:r>
              <a:rPr lang="en"/>
              <a:t> or improved efficiency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Licensing of iRobot Create, Xilinx, Digilent etc.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Personnel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Maintenance, power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Marketing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Distribution</a:t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800" y="3819800"/>
            <a:ext cx="1170400" cy="7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475" y="3794725"/>
            <a:ext cx="1170400" cy="7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875" y="3794725"/>
            <a:ext cx="1170400" cy="7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275" y="3819800"/>
            <a:ext cx="1170400" cy="74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stock photo of money, ..."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255" y="365226"/>
            <a:ext cx="3045222" cy="199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663" y="1265225"/>
            <a:ext cx="46767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Hardware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Base: Nexys3 + Computer + iRobot Create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Peripherals: PMOD Gyroscope and PMOD Bluetooth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Software/Algorithms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VHDL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data from gyroscope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Process data 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Write commands to bluetooth interface (FSM)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PySerial library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Interpret commands (FSM + direct execution)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Translate to iRobot opcodes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 b="53641" l="0" r="0" t="-6878"/>
          <a:stretch/>
        </p:blipFill>
        <p:spPr>
          <a:xfrm>
            <a:off x="6151425" y="613900"/>
            <a:ext cx="2200950" cy="23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46763"/>
          <a:stretch/>
        </p:blipFill>
        <p:spPr>
          <a:xfrm>
            <a:off x="2586587" y="1435575"/>
            <a:ext cx="2245325" cy="241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3517550" y="301650"/>
            <a:ext cx="1153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FPGA</a:t>
            </a:r>
            <a:endParaRPr b="1" sz="1800"/>
          </a:p>
        </p:txBody>
      </p:sp>
      <p:sp>
        <p:nvSpPr>
          <p:cNvPr id="115" name="Shape 115"/>
          <p:cNvSpPr txBox="1"/>
          <p:nvPr/>
        </p:nvSpPr>
        <p:spPr>
          <a:xfrm>
            <a:off x="6768525" y="249650"/>
            <a:ext cx="15225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Computer</a:t>
            </a:r>
            <a:endParaRPr b="1" sz="1800"/>
          </a:p>
        </p:txBody>
      </p:sp>
      <p:cxnSp>
        <p:nvCxnSpPr>
          <p:cNvPr id="116" name="Shape 116"/>
          <p:cNvCxnSpPr>
            <a:stCxn id="113" idx="3"/>
            <a:endCxn id="112" idx="1"/>
          </p:cNvCxnSpPr>
          <p:nvPr/>
        </p:nvCxnSpPr>
        <p:spPr>
          <a:xfrm flipH="1" rot="10800000">
            <a:off x="4831913" y="1799625"/>
            <a:ext cx="13194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Shape 117"/>
          <p:cNvSpPr txBox="1"/>
          <p:nvPr/>
        </p:nvSpPr>
        <p:spPr>
          <a:xfrm>
            <a:off x="6151425" y="3661750"/>
            <a:ext cx="2756700" cy="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(command -&gt; iRobot opcodes)</a:t>
            </a:r>
            <a:endParaRPr/>
          </a:p>
        </p:txBody>
      </p:sp>
      <p:cxnSp>
        <p:nvCxnSpPr>
          <p:cNvPr id="118" name="Shape 118"/>
          <p:cNvCxnSpPr>
            <a:stCxn id="113" idx="3"/>
            <a:endCxn id="117" idx="1"/>
          </p:cNvCxnSpPr>
          <p:nvPr/>
        </p:nvCxnSpPr>
        <p:spPr>
          <a:xfrm>
            <a:off x="4831913" y="2645325"/>
            <a:ext cx="1319400" cy="13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5274300" y="1850625"/>
            <a:ext cx="520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, d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332975" y="2960638"/>
            <a:ext cx="1153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, r</a:t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5">
            <a:alphaModFix/>
          </a:blip>
          <a:srcRect b="32994" l="71842" r="3653" t="40656"/>
          <a:stretch/>
        </p:blipFill>
        <p:spPr>
          <a:xfrm>
            <a:off x="356700" y="1352133"/>
            <a:ext cx="1319400" cy="10782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616525" y="301650"/>
            <a:ext cx="1153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User</a:t>
            </a:r>
            <a:endParaRPr b="1" sz="1800"/>
          </a:p>
        </p:txBody>
      </p:sp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811835">
            <a:off x="91718" y="3256034"/>
            <a:ext cx="1642464" cy="1248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Shape 124"/>
          <p:cNvCxnSpPr>
            <a:stCxn id="121" idx="3"/>
            <a:endCxn id="113" idx="1"/>
          </p:cNvCxnSpPr>
          <p:nvPr/>
        </p:nvCxnSpPr>
        <p:spPr>
          <a:xfrm>
            <a:off x="1676100" y="1891260"/>
            <a:ext cx="910500" cy="7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Shape 125"/>
          <p:cNvCxnSpPr>
            <a:stCxn id="123" idx="2"/>
            <a:endCxn id="113" idx="1"/>
          </p:cNvCxnSpPr>
          <p:nvPr/>
        </p:nvCxnSpPr>
        <p:spPr>
          <a:xfrm flipH="1" rot="10800000">
            <a:off x="1254121" y="2645334"/>
            <a:ext cx="13326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Shape 126"/>
          <p:cNvSpPr txBox="1"/>
          <p:nvPr/>
        </p:nvSpPr>
        <p:spPr>
          <a:xfrm>
            <a:off x="1941800" y="1850625"/>
            <a:ext cx="520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u, d</a:t>
            </a:r>
            <a:endParaRPr/>
          </a:p>
        </p:txBody>
      </p:sp>
      <p:sp>
        <p:nvSpPr>
          <p:cNvPr id="127" name="Shape 127"/>
          <p:cNvSpPr txBox="1"/>
          <p:nvPr/>
        </p:nvSpPr>
        <p:spPr>
          <a:xfrm>
            <a:off x="512950" y="2452425"/>
            <a:ext cx="1213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Buttons</a:t>
            </a:r>
            <a:endParaRPr/>
          </a:p>
        </p:txBody>
      </p:sp>
      <p:sp>
        <p:nvSpPr>
          <p:cNvPr id="128" name="Shape 128"/>
          <p:cNvSpPr txBox="1"/>
          <p:nvPr/>
        </p:nvSpPr>
        <p:spPr>
          <a:xfrm>
            <a:off x="409500" y="4517950"/>
            <a:ext cx="12138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Gyro</a:t>
            </a:r>
            <a:endParaRPr/>
          </a:p>
        </p:txBody>
      </p:sp>
      <p:sp>
        <p:nvSpPr>
          <p:cNvPr id="129" name="Shape 129"/>
          <p:cNvSpPr txBox="1"/>
          <p:nvPr/>
        </p:nvSpPr>
        <p:spPr>
          <a:xfrm>
            <a:off x="1769725" y="2960638"/>
            <a:ext cx="1153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l, 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