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9" r:id="rId6"/>
    <p:sldId id="260" r:id="rId7"/>
    <p:sldId id="261" r:id="rId8"/>
    <p:sldId id="262" r:id="rId9"/>
    <p:sldId id="265" r:id="rId10"/>
    <p:sldId id="25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F92"/>
    <a:srgbClr val="FF7E79"/>
    <a:srgbClr val="73FEFF"/>
    <a:srgbClr val="FF93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1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3839-CBD2-254A-8F78-57299DB0A37E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2A61-C763-2E47-8906-A96B77B1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2A61-C763-2E47-8906-A96B77B1F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2A61-C763-2E47-8906-A96B77B1F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</a:t>
            </a:r>
            <a:r>
              <a:rPr lang="en-US" sz="3600" dirty="0">
                <a:solidFill>
                  <a:srgbClr val="FF2F92"/>
                </a:solidFill>
                <a:latin typeface="Avenir Roman" panose="02000503020000020003" pitchFamily="2" charset="0"/>
              </a:rPr>
              <a:t>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2F92"/>
                </a:solidFill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C31F2-A537-A745-89E4-51A5285C683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37022" y="2545497"/>
            <a:ext cx="421834" cy="101601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99FF32-7E3C-1941-AB32-A6ED6F1B012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2030" y="2545497"/>
            <a:ext cx="1823484" cy="108551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DC9B2F-D09B-7B41-87DA-70DE98A5EAD1}"/>
              </a:ext>
            </a:extLst>
          </p:cNvPr>
          <p:cNvCxnSpPr>
            <a:cxnSpLocks/>
          </p:cNvCxnSpPr>
          <p:nvPr/>
        </p:nvCxnSpPr>
        <p:spPr>
          <a:xfrm flipH="1">
            <a:off x="9568013" y="2553298"/>
            <a:ext cx="383313" cy="32350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AEE501-3025-1241-AD73-011ADFC3B927}"/>
              </a:ext>
            </a:extLst>
          </p:cNvPr>
          <p:cNvSpPr/>
          <p:nvPr/>
        </p:nvSpPr>
        <p:spPr>
          <a:xfrm>
            <a:off x="10201745" y="4725854"/>
            <a:ext cx="1517301" cy="388757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8F8CAF-147A-B146-919A-5081EE066FE9}"/>
              </a:ext>
            </a:extLst>
          </p:cNvPr>
          <p:cNvSpPr/>
          <p:nvPr/>
        </p:nvSpPr>
        <p:spPr>
          <a:xfrm>
            <a:off x="10201744" y="5355564"/>
            <a:ext cx="1517301" cy="388757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1980B7-5912-1748-9D1B-A1CA1F847716}"/>
              </a:ext>
            </a:extLst>
          </p:cNvPr>
          <p:cNvSpPr/>
          <p:nvPr/>
        </p:nvSpPr>
        <p:spPr>
          <a:xfrm>
            <a:off x="10201743" y="5986279"/>
            <a:ext cx="1517301" cy="388757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Tasks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4A6AB-9636-BE4C-9CB5-8C8020E9B34D}"/>
              </a:ext>
            </a:extLst>
          </p:cNvPr>
          <p:cNvCxnSpPr>
            <a:stCxn id="10" idx="2"/>
            <a:endCxn id="69" idx="0"/>
          </p:cNvCxnSpPr>
          <p:nvPr/>
        </p:nvCxnSpPr>
        <p:spPr>
          <a:xfrm flipH="1">
            <a:off x="10960395" y="5114611"/>
            <a:ext cx="1" cy="24095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8A23AE-3681-834F-87BE-9327DD0B0308}"/>
              </a:ext>
            </a:extLst>
          </p:cNvPr>
          <p:cNvCxnSpPr/>
          <p:nvPr/>
        </p:nvCxnSpPr>
        <p:spPr>
          <a:xfrm flipH="1">
            <a:off x="10960392" y="5744321"/>
            <a:ext cx="1" cy="24095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EDF0B6-1F41-F14B-A89A-56E13CE778CD}"/>
              </a:ext>
            </a:extLst>
          </p:cNvPr>
          <p:cNvCxnSpPr>
            <a:endCxn id="69" idx="1"/>
          </p:cNvCxnSpPr>
          <p:nvPr/>
        </p:nvCxnSpPr>
        <p:spPr>
          <a:xfrm flipV="1">
            <a:off x="8209503" y="5549943"/>
            <a:ext cx="1992241" cy="1533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2D6-C727-C447-AFBA-40A5F929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Jobs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3F9E9-FD25-0141-A16B-6C7F8A6B0157}"/>
              </a:ext>
            </a:extLst>
          </p:cNvPr>
          <p:cNvSpPr/>
          <p:nvPr/>
        </p:nvSpPr>
        <p:spPr>
          <a:xfrm>
            <a:off x="7222435" y="715618"/>
            <a:ext cx="2729948" cy="22661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40532-E095-4B48-88CB-6DA572B78276}"/>
              </a:ext>
            </a:extLst>
          </p:cNvPr>
          <p:cNvSpPr/>
          <p:nvPr/>
        </p:nvSpPr>
        <p:spPr>
          <a:xfrm>
            <a:off x="7527234" y="1152939"/>
            <a:ext cx="2199861" cy="157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B7DFD-6E37-A14C-A948-21F7F39A1A65}"/>
              </a:ext>
            </a:extLst>
          </p:cNvPr>
          <p:cNvSpPr/>
          <p:nvPr/>
        </p:nvSpPr>
        <p:spPr>
          <a:xfrm>
            <a:off x="8187396" y="157141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A759D-603E-1A47-BCB3-01778C501CFD}"/>
              </a:ext>
            </a:extLst>
          </p:cNvPr>
          <p:cNvSpPr/>
          <p:nvPr/>
        </p:nvSpPr>
        <p:spPr>
          <a:xfrm>
            <a:off x="8187396" y="2203115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56E20-0AE7-4F44-A628-0C3BD95B42F1}"/>
              </a:ext>
            </a:extLst>
          </p:cNvPr>
          <p:cNvSpPr/>
          <p:nvPr/>
        </p:nvSpPr>
        <p:spPr>
          <a:xfrm>
            <a:off x="7734384" y="328213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CEDF6-347C-B647-88B5-C947C1425145}"/>
              </a:ext>
            </a:extLst>
          </p:cNvPr>
          <p:cNvSpPr/>
          <p:nvPr/>
        </p:nvSpPr>
        <p:spPr>
          <a:xfrm>
            <a:off x="2617304" y="1690687"/>
            <a:ext cx="3478696" cy="44450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32950-1905-024B-B87B-E5A5329FAE59}"/>
              </a:ext>
            </a:extLst>
          </p:cNvPr>
          <p:cNvSpPr/>
          <p:nvPr/>
        </p:nvSpPr>
        <p:spPr>
          <a:xfrm>
            <a:off x="3240156" y="2163358"/>
            <a:ext cx="2199861" cy="242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00DBC-C154-9D4A-8493-173E915092DF}"/>
              </a:ext>
            </a:extLst>
          </p:cNvPr>
          <p:cNvSpPr/>
          <p:nvPr/>
        </p:nvSpPr>
        <p:spPr>
          <a:xfrm>
            <a:off x="3447303" y="3107586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BroadcastHashJoin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EBF70-5FA2-164F-83BB-303C724F4AEB}"/>
              </a:ext>
            </a:extLst>
          </p:cNvPr>
          <p:cNvSpPr/>
          <p:nvPr/>
        </p:nvSpPr>
        <p:spPr>
          <a:xfrm>
            <a:off x="3447303" y="376827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C2C32-B161-764E-9D10-5F620FB553F4}"/>
              </a:ext>
            </a:extLst>
          </p:cNvPr>
          <p:cNvSpPr/>
          <p:nvPr/>
        </p:nvSpPr>
        <p:spPr>
          <a:xfrm>
            <a:off x="3240155" y="4669321"/>
            <a:ext cx="2199861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8ED4-6A79-C74E-9090-21D2816D8DD8}"/>
              </a:ext>
            </a:extLst>
          </p:cNvPr>
          <p:cNvSpPr/>
          <p:nvPr/>
        </p:nvSpPr>
        <p:spPr>
          <a:xfrm>
            <a:off x="3450618" y="4413785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ShuffleExchange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AA16F-BFF0-3449-B1FF-1B012E407DC7}"/>
              </a:ext>
            </a:extLst>
          </p:cNvPr>
          <p:cNvSpPr/>
          <p:nvPr/>
        </p:nvSpPr>
        <p:spPr>
          <a:xfrm>
            <a:off x="3450618" y="505792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FA00D-F684-5A4E-B3E8-8677E2D9CA9F}"/>
              </a:ext>
            </a:extLst>
          </p:cNvPr>
          <p:cNvSpPr/>
          <p:nvPr/>
        </p:nvSpPr>
        <p:spPr>
          <a:xfrm>
            <a:off x="3900317" y="248693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AC5BA4-04B6-EF4F-9681-4208630D39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27164" y="1902723"/>
            <a:ext cx="0" cy="30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1D244-60C9-0748-9C2D-9574AAF18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627164" y="2534420"/>
            <a:ext cx="2" cy="7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B49B6A-487A-764B-BA14-A14337879BF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4340085" y="2818243"/>
            <a:ext cx="0" cy="28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1DBEDE-39B9-4E40-A0E3-CCF1241474A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340085" y="3438891"/>
            <a:ext cx="0" cy="32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0D2B60-BE39-9642-87A5-EF48796992E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40085" y="4099577"/>
            <a:ext cx="3315" cy="31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B0AF5-7828-9849-8C4F-E18A1D1398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343400" y="4745090"/>
            <a:ext cx="0" cy="31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E17F3AF-DAE4-F64D-BC86-F452792129DB}"/>
              </a:ext>
            </a:extLst>
          </p:cNvPr>
          <p:cNvCxnSpPr>
            <a:cxnSpLocks/>
          </p:cNvCxnSpPr>
          <p:nvPr/>
        </p:nvCxnSpPr>
        <p:spPr>
          <a:xfrm rot="10800000">
            <a:off x="5232868" y="3282133"/>
            <a:ext cx="2501519" cy="1567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5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FEB787-FFFE-A84F-B1FF-177A8AADA4D5}"/>
              </a:ext>
            </a:extLst>
          </p:cNvPr>
          <p:cNvSpPr/>
          <p:nvPr/>
        </p:nvSpPr>
        <p:spPr>
          <a:xfrm>
            <a:off x="281354" y="2291023"/>
            <a:ext cx="2582426" cy="1730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Client (for Spark)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Remote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87095" y="2604978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spark-submit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199"/>
            <a:ext cx="3083440" cy="4072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Avenir Roman" panose="02000503020000020003" pitchFamily="2" charset="0"/>
            </a:endParaRP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Client (for Spark)</a:t>
            </a:r>
          </a:p>
          <a:p>
            <a:pPr algn="ctr"/>
            <a:endParaRPr lang="en-US" dirty="0">
              <a:latin typeface="Avenir Roman" panose="02000503020000020003" pitchFamily="2" charset="0"/>
            </a:endParaRPr>
          </a:p>
          <a:p>
            <a:pPr algn="ctr"/>
            <a:endParaRPr lang="en-US" dirty="0">
              <a:latin typeface="Avenir Roman" panose="02000503020000020003" pitchFamily="2" charset="0"/>
            </a:endParaRP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Master Node (YARN)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Name Node (HDFS)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Resource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EABCD3-8CCF-C947-937F-651632F40A06}"/>
              </a:ext>
            </a:extLst>
          </p:cNvPr>
          <p:cNvSpPr/>
          <p:nvPr/>
        </p:nvSpPr>
        <p:spPr>
          <a:xfrm>
            <a:off x="4279694" y="4021053"/>
            <a:ext cx="1726817" cy="4533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spark-submit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E6525E-D8BC-D24A-A469-CCEF5EE5C85E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5128438" y="3343941"/>
            <a:ext cx="14665" cy="67711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2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Master Node (YARN)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Name Node (HDFS)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groupByKey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93914"/>
            <a:ext cx="1329070" cy="1568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59187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742656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4026A-7F09-DF45-BE42-B7EDE26BD8E2}"/>
              </a:ext>
            </a:extLst>
          </p:cNvPr>
          <p:cNvSpPr/>
          <p:nvPr/>
        </p:nvSpPr>
        <p:spPr>
          <a:xfrm>
            <a:off x="6939514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7EE56-E823-BB4C-8749-41F166A9B0E2}"/>
              </a:ext>
            </a:extLst>
          </p:cNvPr>
          <p:cNvSpPr/>
          <p:nvPr/>
        </p:nvSpPr>
        <p:spPr>
          <a:xfrm>
            <a:off x="1006194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C9BDB-CF5D-E747-B1F4-2477335BE2E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259957" y="2562448"/>
            <a:ext cx="3543" cy="11200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608DF-A4BA-2546-A553-04601DF329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63500" y="2562447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968B2-20AB-F54D-BE5C-1C870D96523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63500" y="2562447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4D5855-6B02-E641-90AD-9CF80A694D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259957" y="2562448"/>
            <a:ext cx="3154324" cy="1120074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0C25F6-E634-7147-87B8-1759150DDD0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14281" y="2562447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1E917D-21CD-7E43-9428-F88390FD1A9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14281" y="2562447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E52DD5-9439-014D-A5E1-F6BAD619F2F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414281" y="2562447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106C8-D0F5-014E-9160-7C46130B73B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259957" y="2562448"/>
            <a:ext cx="6351182" cy="1120074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79BB7D-72E8-4F4C-B52D-87E79604704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21371" y="2562447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BCBB1-9F5C-8549-BD82-825A7C2B26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604051" y="2562447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4C5348-B91A-A441-A244-99B8B09C047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726480" y="2562447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D795A-8534-4047-B55B-91AB3382343C}"/>
              </a:ext>
            </a:extLst>
          </p:cNvPr>
          <p:cNvSpPr/>
          <p:nvPr/>
        </p:nvSpPr>
        <p:spPr>
          <a:xfrm>
            <a:off x="581242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Roman" panose="02000503020000020003" pitchFamily="2" charset="0"/>
              </a:rPr>
              <a:t>10, (Honda, Suzuki, Honda, Honda, </a:t>
            </a:r>
            <a:r>
              <a:rPr lang="en-US" sz="1200">
                <a:latin typeface="Avenir Roman" panose="02000503020000020003" pitchFamily="2" charset="0"/>
              </a:rPr>
              <a:t>Tata)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54A49-33F8-6241-82C9-2C0BD64CC1A6}"/>
              </a:ext>
            </a:extLst>
          </p:cNvPr>
          <p:cNvSpPr/>
          <p:nvPr/>
        </p:nvSpPr>
        <p:spPr>
          <a:xfrm>
            <a:off x="3742656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(Kia, Ford,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r>
              <a:rPr lang="en-US" sz="1200" dirty="0">
                <a:latin typeface="Avenir Roman" panose="02000503020000020003" pitchFamily="2" charset="0"/>
              </a:rPr>
              <a:t>, Mustang, Nexus, Lexus, Mahindra, Ford)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E2D94D-ABF7-7449-BC18-F25503610302}"/>
              </a:ext>
            </a:extLst>
          </p:cNvPr>
          <p:cNvSpPr/>
          <p:nvPr/>
        </p:nvSpPr>
        <p:spPr>
          <a:xfrm>
            <a:off x="6939514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30, (Hyundai, Toyota, Lexus, Acura</a:t>
            </a:r>
            <a:r>
              <a:rPr lang="en-US" sz="1200">
                <a:latin typeface="Avenir Roman" panose="02000503020000020003" pitchFamily="2" charset="0"/>
              </a:rPr>
              <a:t>, Infinity)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9F56A3-387C-C049-AA0E-4475438389AF}"/>
              </a:ext>
            </a:extLst>
          </p:cNvPr>
          <p:cNvSpPr/>
          <p:nvPr/>
        </p:nvSpPr>
        <p:spPr>
          <a:xfrm>
            <a:off x="10061945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latin typeface="Avenir Roman" panose="02000503020000020003" pitchFamily="2" charset="0"/>
              </a:rPr>
              <a:t>4</a:t>
            </a:r>
            <a:r>
              <a:rPr lang="en-US" sz="1200" dirty="0">
                <a:latin typeface="Avenir Roman" panose="02000503020000020003" pitchFamily="2" charset="0"/>
              </a:rPr>
              <a:t>0, (Tata, JLR</a:t>
            </a:r>
            <a:r>
              <a:rPr lang="en-US" sz="1200">
                <a:latin typeface="Avenir Roman" panose="02000503020000020003" pitchFamily="2" charset="0"/>
              </a:rPr>
              <a:t>, Tesla)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C2E217-BE4E-B041-BD8F-0D09E4EFA202}"/>
              </a:ext>
            </a:extLst>
          </p:cNvPr>
          <p:cNvCxnSpPr/>
          <p:nvPr/>
        </p:nvCxnSpPr>
        <p:spPr>
          <a:xfrm>
            <a:off x="2828260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D11B9-B630-B842-8519-5A716E06D8AA}"/>
              </a:ext>
            </a:extLst>
          </p:cNvPr>
          <p:cNvCxnSpPr/>
          <p:nvPr/>
        </p:nvCxnSpPr>
        <p:spPr>
          <a:xfrm>
            <a:off x="6085367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8CCFC3-87DA-E046-B1A6-CE22644B515E}"/>
              </a:ext>
            </a:extLst>
          </p:cNvPr>
          <p:cNvCxnSpPr/>
          <p:nvPr/>
        </p:nvCxnSpPr>
        <p:spPr>
          <a:xfrm>
            <a:off x="9158177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reduceByKey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67410"/>
            <a:ext cx="1329070" cy="1595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142302" y="2715112"/>
            <a:ext cx="2221129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(Honda, Suzuki, 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(Kia, Ford)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171812" y="2715113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(Chevy, Mustang)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(Toyota, Lexus)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46B60-CE25-134B-B7B7-F2A344174430}"/>
              </a:ext>
            </a:extLst>
          </p:cNvPr>
          <p:cNvSpPr/>
          <p:nvPr/>
        </p:nvSpPr>
        <p:spPr>
          <a:xfrm>
            <a:off x="6354492" y="2715111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(Nexus, Lexus, Mahindra)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(Acura, Infinity)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DD7930-A4A5-BA41-B103-BE942F8F1FE3}"/>
              </a:ext>
            </a:extLst>
          </p:cNvPr>
          <p:cNvSpPr/>
          <p:nvPr/>
        </p:nvSpPr>
        <p:spPr>
          <a:xfrm>
            <a:off x="9476921" y="2715110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40, (Tata, JLR, Tesla)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(Ford)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(Tata)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3F5C5-F777-C94C-BFBC-F34433ED4429}"/>
              </a:ext>
            </a:extLst>
          </p:cNvPr>
          <p:cNvSpPr/>
          <p:nvPr/>
        </p:nvSpPr>
        <p:spPr>
          <a:xfrm>
            <a:off x="51351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8AF70-7474-6640-A62C-4E70305E7C74}"/>
              </a:ext>
            </a:extLst>
          </p:cNvPr>
          <p:cNvSpPr/>
          <p:nvPr/>
        </p:nvSpPr>
        <p:spPr>
          <a:xfrm>
            <a:off x="3664297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B57EF-78E5-034F-AED8-235E0B82AE02}"/>
              </a:ext>
            </a:extLst>
          </p:cNvPr>
          <p:cNvSpPr/>
          <p:nvPr/>
        </p:nvSpPr>
        <p:spPr>
          <a:xfrm>
            <a:off x="6861155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B705B-7A2B-254B-8739-997D0A83A0D1}"/>
              </a:ext>
            </a:extLst>
          </p:cNvPr>
          <p:cNvSpPr/>
          <p:nvPr/>
        </p:nvSpPr>
        <p:spPr>
          <a:xfrm>
            <a:off x="998358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D568B-6AC7-1543-B90E-DDD5A0BDC7E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181598" y="3485319"/>
            <a:ext cx="3543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A42149-1FB6-734A-A9BB-FA73754292E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E38DB-F19F-A449-8D6D-84926DFAC27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CDA6E-D9C3-7147-821F-A9E980ACD3F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81598" y="3485319"/>
            <a:ext cx="3154324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5EE663-7F72-414D-994C-6462E7CCF26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A666-7BC9-C149-B8D0-76537C9C865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DBE32D-BFA1-1F45-9B3A-5B5A626512D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55D506-9068-7E41-9512-F2BF11CCCE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181598" y="3485319"/>
            <a:ext cx="6351182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24651-38A9-054D-B1E8-946E5FA930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343012" y="3485319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D848A8-72BD-984C-9CF5-03ABC746BB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25692" y="3485319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A8466-0762-6343-A329-75229868F97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48121" y="3485319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B05B7-2574-AE4B-ACF8-543558A95F8A}"/>
              </a:ext>
            </a:extLst>
          </p:cNvPr>
          <p:cNvCxnSpPr/>
          <p:nvPr/>
        </p:nvCxnSpPr>
        <p:spPr>
          <a:xfrm>
            <a:off x="2828260" y="1095153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648935-523A-A64B-A8C5-7E8EBEF8BCF1}"/>
              </a:ext>
            </a:extLst>
          </p:cNvPr>
          <p:cNvCxnSpPr/>
          <p:nvPr/>
        </p:nvCxnSpPr>
        <p:spPr>
          <a:xfrm>
            <a:off x="5947144" y="967410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D199F-67F8-E443-844C-4F4613E8185F}"/>
              </a:ext>
            </a:extLst>
          </p:cNvPr>
          <p:cNvCxnSpPr/>
          <p:nvPr/>
        </p:nvCxnSpPr>
        <p:spPr>
          <a:xfrm>
            <a:off x="9253869" y="886046"/>
            <a:ext cx="0" cy="5369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</a:t>
            </a:r>
            <a:r>
              <a:rPr lang="en-IN" dirty="0" err="1">
                <a:solidFill>
                  <a:srgbClr val="FF2F92"/>
                </a:solidFill>
                <a:latin typeface="Avenir Roman" panose="02000503020000020003" pitchFamily="2" charset="0"/>
              </a:rPr>
              <a:t>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29285" y="990528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448486" y="102006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0471D-16A1-AD47-874B-034237D3FA33}"/>
              </a:ext>
            </a:extLst>
          </p:cNvPr>
          <p:cNvSpPr txBox="1"/>
          <p:nvPr/>
        </p:nvSpPr>
        <p:spPr>
          <a:xfrm>
            <a:off x="382699" y="1445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Join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C5B78-AFE6-9848-9300-F22061BBDAD3}"/>
              </a:ext>
            </a:extLst>
          </p:cNvPr>
          <p:cNvSpPr txBox="1"/>
          <p:nvPr/>
        </p:nvSpPr>
        <p:spPr>
          <a:xfrm>
            <a:off x="208999" y="1818549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84CCA-EE09-634E-996A-E510E7A92423}"/>
              </a:ext>
            </a:extLst>
          </p:cNvPr>
          <p:cNvSpPr txBox="1"/>
          <p:nvPr/>
        </p:nvSpPr>
        <p:spPr>
          <a:xfrm>
            <a:off x="229285" y="2693407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55502E-BFC0-D64D-A7BC-878A9328827F}"/>
              </a:ext>
            </a:extLst>
          </p:cNvPr>
          <p:cNvSpPr txBox="1"/>
          <p:nvPr/>
        </p:nvSpPr>
        <p:spPr>
          <a:xfrm>
            <a:off x="229285" y="3568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C1D69B-904F-C342-AE43-7A9900540CA4}"/>
              </a:ext>
            </a:extLst>
          </p:cNvPr>
          <p:cNvSpPr txBox="1"/>
          <p:nvPr/>
        </p:nvSpPr>
        <p:spPr>
          <a:xfrm>
            <a:off x="230303" y="4424426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40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3CF4EB-829E-7A45-9EE7-2AAF52F48780}"/>
              </a:ext>
            </a:extLst>
          </p:cNvPr>
          <p:cNvSpPr txBox="1"/>
          <p:nvPr/>
        </p:nvSpPr>
        <p:spPr>
          <a:xfrm>
            <a:off x="10672302" y="1445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Roman" panose="02000503020000020003" pitchFamily="2" charset="0"/>
              </a:rPr>
              <a:t>Join Key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0D3898-30F5-B348-8B84-B9AECC4777F4}"/>
              </a:ext>
            </a:extLst>
          </p:cNvPr>
          <p:cNvSpPr txBox="1"/>
          <p:nvPr/>
        </p:nvSpPr>
        <p:spPr>
          <a:xfrm>
            <a:off x="10589289" y="4443656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0D806-D4EA-494A-A1D3-46EEAD1D557F}"/>
              </a:ext>
            </a:extLst>
          </p:cNvPr>
          <p:cNvSpPr txBox="1"/>
          <p:nvPr/>
        </p:nvSpPr>
        <p:spPr>
          <a:xfrm>
            <a:off x="10589289" y="3568265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98F7A5-4F4C-5B46-8787-F3A8DF1C8084}"/>
              </a:ext>
            </a:extLst>
          </p:cNvPr>
          <p:cNvSpPr txBox="1"/>
          <p:nvPr/>
        </p:nvSpPr>
        <p:spPr>
          <a:xfrm>
            <a:off x="10589289" y="2663607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F6C1A8-8A28-C746-80BD-4D5FA605856B}"/>
              </a:ext>
            </a:extLst>
          </p:cNvPr>
          <p:cNvSpPr txBox="1"/>
          <p:nvPr/>
        </p:nvSpPr>
        <p:spPr>
          <a:xfrm>
            <a:off x="10589289" y="1838901"/>
            <a:ext cx="113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104792" y="5197573"/>
            <a:ext cx="46780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</a:t>
            </a:r>
            <a:r>
              <a:rPr lang="en-IN" dirty="0" err="1">
                <a:solidFill>
                  <a:srgbClr val="FF2F92"/>
                </a:solidFill>
                <a:latin typeface="Avenir Roman" panose="02000503020000020003" pitchFamily="2" charset="0"/>
              </a:rPr>
              <a:t>autoBroadcastJoinThreshold</a:t>
            </a:r>
            <a:endParaRPr lang="en-IN" dirty="0">
              <a:solidFill>
                <a:srgbClr val="FF2F92"/>
              </a:solidFill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Default is less Than 10MB</a:t>
            </a:r>
            <a:r>
              <a:rPr lang="en-IN" dirty="0">
                <a:solidFill>
                  <a:srgbClr val="FF2F92"/>
                </a:solidFill>
                <a:latin typeface="Avenir Roman" panose="02000503020000020003" pitchFamily="2" charset="0"/>
              </a:rPr>
              <a:t> </a:t>
            </a:r>
            <a:endParaRPr lang="en-US" dirty="0">
              <a:solidFill>
                <a:srgbClr val="FF2F92"/>
              </a:solidFill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138EB-B542-CB47-B6B7-E535A89F2263}"/>
              </a:ext>
            </a:extLst>
          </p:cNvPr>
          <p:cNvSpPr txBox="1"/>
          <p:nvPr/>
        </p:nvSpPr>
        <p:spPr>
          <a:xfrm>
            <a:off x="188857" y="1000220"/>
            <a:ext cx="467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Condition for Broadcasting one of the </a:t>
            </a:r>
            <a:r>
              <a:rPr lang="en-US" dirty="0" err="1">
                <a:latin typeface="Avenir Roman" panose="02000503020000020003" pitchFamily="2" charset="0"/>
              </a:rPr>
              <a:t>DataFrames</a:t>
            </a:r>
            <a:r>
              <a:rPr lang="en-US" dirty="0">
                <a:latin typeface="Avenir Roman" panose="02000503020000020003" pitchFamily="2" charset="0"/>
              </a:rPr>
              <a:t> – it has to be SMALL</a:t>
            </a:r>
          </a:p>
        </p:txBody>
      </p: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52D5-44A1-3546-B648-455B2568EAF6}"/>
              </a:ext>
            </a:extLst>
          </p:cNvPr>
          <p:cNvSpPr txBox="1"/>
          <p:nvPr/>
        </p:nvSpPr>
        <p:spPr>
          <a:xfrm>
            <a:off x="350854" y="3481498"/>
            <a:ext cx="1100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(‘a1’, ‘key’)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(‘b1’, ‘key’).where(col(‘b1’) &gt; 2208)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[‘key’], ‘inner’).drop(‘key’)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 a1, b1, key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agg_data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join_data.groupBy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(sum(‘b1’)).show()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A9D90-4BCF-184E-9016-339DD956A430}"/>
              </a:ext>
            </a:extLst>
          </p:cNvPr>
          <p:cNvSpPr txBox="1"/>
          <p:nvPr/>
        </p:nvSpPr>
        <p:spPr>
          <a:xfrm>
            <a:off x="255394" y="5527872"/>
            <a:ext cx="11525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(‘a1’, ‘key’).join(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((col(‘b1’) &gt; 2208), ‘key’), [“key”], ‘inner’)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962</Words>
  <Application>Microsoft Macintosh PowerPoint</Application>
  <PresentationFormat>Widescreen</PresentationFormat>
  <Paragraphs>289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Roman</vt:lpstr>
      <vt:lpstr>Calibri</vt:lpstr>
      <vt:lpstr>Calibri Light</vt:lpstr>
      <vt:lpstr>Courier</vt:lpstr>
      <vt:lpstr>Courier New</vt:lpstr>
      <vt:lpstr>Wingdings</vt:lpstr>
      <vt:lpstr>Office Theme</vt:lpstr>
      <vt:lpstr>PowerPoint Presentation</vt:lpstr>
      <vt:lpstr>SparkContext</vt:lpstr>
      <vt:lpstr>SparkSession</vt:lpstr>
      <vt:lpstr>Shuffling - groupByKey</vt:lpstr>
      <vt:lpstr>Shuffling - reduceByKey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Jobs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172</cp:revision>
  <dcterms:created xsi:type="dcterms:W3CDTF">2020-04-05T14:56:08Z</dcterms:created>
  <dcterms:modified xsi:type="dcterms:W3CDTF">2020-05-03T16:36:09Z</dcterms:modified>
</cp:coreProperties>
</file>