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5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6FF"/>
    <a:srgbClr val="FF7E79"/>
    <a:srgbClr val="FF2F92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69CF-1229-F540-8B5C-4312A36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3FA5-71E7-2940-9D98-B573E2A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DD14-62E6-004B-AAAF-3FB89F04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1C0-49D9-3B40-AB34-589C81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9663-2C56-5E48-9246-6E7D6EB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D14-572D-1C47-9D50-078844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F9E2-A768-2E4B-B952-B59D3289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844A-771C-5C47-87C1-58C504A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5711-D849-7544-A488-96986A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45C3-819B-664F-9BF9-192E868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3EFE-DA87-D54D-8D0D-F8F2F8A54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309A-5075-5E4E-9E94-F8CE7F1C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0D67-8630-1C43-9431-BB42528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161B-B71D-844C-BB54-AF90B428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4F30-5229-964C-AAF6-1BE780A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ED4-9C52-854C-9BCE-7E949D3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C8D-B052-BF4C-99E6-09D0D70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3B9B-6EBE-9848-A6A9-B730461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41C5-B98C-B047-BB6D-F069098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77E3-60B5-D744-9228-2082E5B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AF6-D007-6948-87A7-64FEC39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C536-3627-7645-A1C7-E6B9571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84E-582D-404C-8783-904621B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491-1042-7848-961B-84670B5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640-45AA-EE44-9E12-12C38C6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BA28-28A0-834A-9D55-9BADEAB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BA0-C2F3-FF44-AA89-543FA5D6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1A79E-4671-3546-A2A0-C69E887B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1A1D-62F8-384C-863E-DDDB8C7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430B-FCC0-1041-A21C-33722E6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A4E5-2992-8746-84B3-6BF0C13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D78-753E-C743-B9D8-A884E90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1F5C-DE37-CD4E-8BC9-5554FD5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F4D-E32A-6049-AF1F-CAC767B1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6BED-B231-C345-9AB8-DD9AD94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6F61-07DA-0A4C-8C4F-55216D45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857-CB21-CA48-BE98-7B23060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15D6-9CFB-974C-950D-E02E5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4CBFE-7340-134E-B839-C0E721B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4BD0-375B-204E-8A91-5A88590A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F90F-5DC9-E745-A267-FF9B96E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A6BE-569A-7E4F-BB70-1874B60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3F79-FE7A-244B-8C46-6F4A6B4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01F2-AFF5-F14C-A0AD-209FF32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AFED-82D0-3D41-951A-F587F8C1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0D6C-3E01-1042-AD8D-209EC9C4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4C-0005-D84E-A0D2-AAC73A1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F525-EC0A-B745-A333-A3881C12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8FFA-4E1A-EE4B-9170-C4E463A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6CE6-C83C-6749-AB4F-DEAED18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722-5337-AE42-ACEA-0A51DBF7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4663-C97A-DA46-9941-4DBCA6D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039-8532-9D40-91D3-3278208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A4E0-64B2-9248-9CE2-B79979840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D90D-E112-E94A-9079-FCEB23A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44A-9E45-FC49-BA43-5B92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E5B0-EF5D-744A-B6B8-53EEFA4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D8F8-3EA7-D849-9B90-171A393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BA08-23F8-AD49-88F2-09D88D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CF94-6729-114D-A833-5790A83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5D09-66DD-BB47-A410-D40B8F82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D79E-6804-0B41-9659-BE215799C31E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A63-5FC5-3842-96D0-D31F71A1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4B52-562D-3C46-9238-FFD6A3A4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1EC4B-8810-C548-BE94-71F3DE295F44}"/>
              </a:ext>
            </a:extLst>
          </p:cNvPr>
          <p:cNvSpPr/>
          <p:nvPr/>
        </p:nvSpPr>
        <p:spPr>
          <a:xfrm>
            <a:off x="765544" y="637953"/>
            <a:ext cx="388088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B6BC7-3ACB-4C4E-867F-ECCBBF11BCD0}"/>
              </a:ext>
            </a:extLst>
          </p:cNvPr>
          <p:cNvSpPr/>
          <p:nvPr/>
        </p:nvSpPr>
        <p:spPr>
          <a:xfrm>
            <a:off x="5699051" y="637954"/>
            <a:ext cx="407581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Node2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020AF8E-5E01-8449-96F0-A0C78EBCD747}"/>
              </a:ext>
            </a:extLst>
          </p:cNvPr>
          <p:cNvSpPr/>
          <p:nvPr/>
        </p:nvSpPr>
        <p:spPr>
          <a:xfrm>
            <a:off x="1865129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A25529E-F85B-B243-81DF-5F8D2DFD4926}"/>
              </a:ext>
            </a:extLst>
          </p:cNvPr>
          <p:cNvSpPr/>
          <p:nvPr/>
        </p:nvSpPr>
        <p:spPr>
          <a:xfrm>
            <a:off x="6821673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24D6F-CDB0-654F-8527-EA34968E4A3C}"/>
              </a:ext>
            </a:extLst>
          </p:cNvPr>
          <p:cNvSpPr/>
          <p:nvPr/>
        </p:nvSpPr>
        <p:spPr>
          <a:xfrm>
            <a:off x="1095154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2D46F-3A08-2F4F-AFA0-9A0551C38050}"/>
              </a:ext>
            </a:extLst>
          </p:cNvPr>
          <p:cNvSpPr/>
          <p:nvPr/>
        </p:nvSpPr>
        <p:spPr>
          <a:xfrm>
            <a:off x="197942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33C233-474C-BC49-BE0F-F20713710F89}"/>
              </a:ext>
            </a:extLst>
          </p:cNvPr>
          <p:cNvSpPr/>
          <p:nvPr/>
        </p:nvSpPr>
        <p:spPr>
          <a:xfrm>
            <a:off x="2863704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1741BC-6BE4-0A47-A975-B9163F7C1535}"/>
              </a:ext>
            </a:extLst>
          </p:cNvPr>
          <p:cNvSpPr/>
          <p:nvPr/>
        </p:nvSpPr>
        <p:spPr>
          <a:xfrm>
            <a:off x="3832153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8E7BE0-FABD-9842-8164-E1A756A2A8AA}"/>
              </a:ext>
            </a:extLst>
          </p:cNvPr>
          <p:cNvSpPr/>
          <p:nvPr/>
        </p:nvSpPr>
        <p:spPr>
          <a:xfrm>
            <a:off x="5998536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99F6D5-CA4F-734C-B33C-6662071DC367}"/>
              </a:ext>
            </a:extLst>
          </p:cNvPr>
          <p:cNvSpPr/>
          <p:nvPr/>
        </p:nvSpPr>
        <p:spPr>
          <a:xfrm>
            <a:off x="6882811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DE8B28-52FE-EE4A-BFE2-584446F07F24}"/>
              </a:ext>
            </a:extLst>
          </p:cNvPr>
          <p:cNvSpPr/>
          <p:nvPr/>
        </p:nvSpPr>
        <p:spPr>
          <a:xfrm>
            <a:off x="7767086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944938-5136-2D42-A0D6-B72F0DB04066}"/>
              </a:ext>
            </a:extLst>
          </p:cNvPr>
          <p:cNvSpPr/>
          <p:nvPr/>
        </p:nvSpPr>
        <p:spPr>
          <a:xfrm>
            <a:off x="881970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E4C57-8AC3-9E46-8CB2-E1FE77AFB29B}"/>
              </a:ext>
            </a:extLst>
          </p:cNvPr>
          <p:cNvSpPr/>
          <p:nvPr/>
        </p:nvSpPr>
        <p:spPr>
          <a:xfrm>
            <a:off x="1095154" y="2456121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CCF93-920A-AD46-84F0-38C3B626CA94}"/>
              </a:ext>
            </a:extLst>
          </p:cNvPr>
          <p:cNvSpPr/>
          <p:nvPr/>
        </p:nvSpPr>
        <p:spPr>
          <a:xfrm>
            <a:off x="6088911" y="2459666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503CA-1E64-4046-AA03-D335D683D263}"/>
              </a:ext>
            </a:extLst>
          </p:cNvPr>
          <p:cNvCxnSpPr>
            <a:endCxn id="16" idx="2"/>
          </p:cNvCxnSpPr>
          <p:nvPr/>
        </p:nvCxnSpPr>
        <p:spPr>
          <a:xfrm flipV="1">
            <a:off x="2743200" y="3009014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A34E6-1859-A547-802D-C222501F4870}"/>
              </a:ext>
            </a:extLst>
          </p:cNvPr>
          <p:cNvCxnSpPr/>
          <p:nvPr/>
        </p:nvCxnSpPr>
        <p:spPr>
          <a:xfrm flipV="1">
            <a:off x="7767085" y="2991296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6A610-B4D0-3944-9E16-E3F848E6C1FA}"/>
              </a:ext>
            </a:extLst>
          </p:cNvPr>
          <p:cNvSpPr/>
          <p:nvPr/>
        </p:nvSpPr>
        <p:spPr>
          <a:xfrm>
            <a:off x="574157" y="2147775"/>
            <a:ext cx="9962707" cy="125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RDD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5303F-834A-5E46-A4BE-A1B46FB88CC1}"/>
              </a:ext>
            </a:extLst>
          </p:cNvPr>
          <p:cNvSpPr txBox="1"/>
          <p:nvPr/>
        </p:nvSpPr>
        <p:spPr>
          <a:xfrm>
            <a:off x="739848" y="6379535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Default Size for partitioning – 128MB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0A3174-DD71-D345-B4F5-BC3C8C8FBB66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1794245" y="1507165"/>
            <a:ext cx="542260" cy="1355652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07192B-47D9-D048-B46E-BF6520D1677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3175149" y="1506723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8403E-0F03-3243-81F4-6506E1AAC3C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2690925" y="1990947"/>
            <a:ext cx="517450" cy="412898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AD6D9E-943B-0748-A725-E1E5B1F7B10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2211132" y="1924052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4591456-2329-5841-A349-58E30E1F0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9963" y="1510710"/>
            <a:ext cx="542260" cy="1355652"/>
          </a:xfrm>
          <a:prstGeom prst="bentConnector3">
            <a:avLst>
              <a:gd name="adj1" fmla="val 34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0842784-A852-1948-8A89-9D751872D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867" y="1510268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972BF6-EA59-B847-ACC4-A29C5AB52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643" y="1994492"/>
            <a:ext cx="517450" cy="412898"/>
          </a:xfrm>
          <a:prstGeom prst="bentConnector3">
            <a:avLst>
              <a:gd name="adj1" fmla="val 3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584062C-387B-0F43-B7EE-ED9BCADB18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6850" y="1927597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F2C1D9-1E4B-F540-BBB3-85BE943698A9}"/>
              </a:ext>
            </a:extLst>
          </p:cNvPr>
          <p:cNvSpPr/>
          <p:nvPr/>
        </p:nvSpPr>
        <p:spPr>
          <a:xfrm>
            <a:off x="1661782" y="3834805"/>
            <a:ext cx="7450322" cy="81339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Storage Service Call (S3/GCS/Azure BLOB)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Total Size – 200GB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36322-A71E-1D44-A009-73892E4E5E56}"/>
              </a:ext>
            </a:extLst>
          </p:cNvPr>
          <p:cNvCxnSpPr>
            <a:cxnSpLocks/>
          </p:cNvCxnSpPr>
          <p:nvPr/>
        </p:nvCxnSpPr>
        <p:spPr>
          <a:xfrm flipV="1">
            <a:off x="2848640" y="4648202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7FFB6-5537-4741-BDCC-0E349425DD12}"/>
              </a:ext>
            </a:extLst>
          </p:cNvPr>
          <p:cNvCxnSpPr>
            <a:cxnSpLocks/>
          </p:cNvCxnSpPr>
          <p:nvPr/>
        </p:nvCxnSpPr>
        <p:spPr>
          <a:xfrm flipV="1">
            <a:off x="7818476" y="4648201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36963C-9FDF-974D-ACE2-B7436BC6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65" y="278296"/>
            <a:ext cx="6183206" cy="6308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C949FF-2854-894F-B894-2C005525AB7B}"/>
              </a:ext>
            </a:extLst>
          </p:cNvPr>
          <p:cNvSpPr/>
          <p:nvPr/>
        </p:nvSpPr>
        <p:spPr>
          <a:xfrm>
            <a:off x="2173357" y="424070"/>
            <a:ext cx="3339547" cy="1086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SparkContext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7A1FC-F069-1749-8E76-90BB009D57B3}"/>
              </a:ext>
            </a:extLst>
          </p:cNvPr>
          <p:cNvSpPr txBox="1"/>
          <p:nvPr/>
        </p:nvSpPr>
        <p:spPr>
          <a:xfrm>
            <a:off x="2806995" y="2573080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09DB0-FCEB-2E45-B35C-FFB508EE491A}"/>
              </a:ext>
            </a:extLst>
          </p:cNvPr>
          <p:cNvSpPr txBox="1"/>
          <p:nvPr/>
        </p:nvSpPr>
        <p:spPr>
          <a:xfrm>
            <a:off x="5470007" y="153397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09212F-601A-4249-BEF3-AE3F83F54884}"/>
              </a:ext>
            </a:extLst>
          </p:cNvPr>
          <p:cNvSpPr txBox="1"/>
          <p:nvPr/>
        </p:nvSpPr>
        <p:spPr>
          <a:xfrm>
            <a:off x="6435798" y="49905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C872-92CE-454A-A18C-1C3C4DDBFCFE}"/>
              </a:ext>
            </a:extLst>
          </p:cNvPr>
          <p:cNvSpPr txBox="1"/>
          <p:nvPr/>
        </p:nvSpPr>
        <p:spPr>
          <a:xfrm>
            <a:off x="8227831" y="2581846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1E8CC-0CF6-FD45-BD0E-1644AD38123A}"/>
              </a:ext>
            </a:extLst>
          </p:cNvPr>
          <p:cNvSpPr txBox="1"/>
          <p:nvPr/>
        </p:nvSpPr>
        <p:spPr>
          <a:xfrm>
            <a:off x="7396273" y="518126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B852FEE-9053-C44F-855D-49A109982704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 flipH="1">
            <a:off x="8373139" y="1431889"/>
            <a:ext cx="1047308" cy="2034326"/>
          </a:xfrm>
          <a:prstGeom prst="curvedConnector4">
            <a:avLst>
              <a:gd name="adj1" fmla="val -21827"/>
              <a:gd name="adj2" fmla="val 6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CD8F89B-7D96-2948-A39D-64B2A46F1D2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8245550" y="1100499"/>
            <a:ext cx="74427" cy="4265437"/>
          </a:xfrm>
          <a:prstGeom prst="curvedConnector3">
            <a:avLst>
              <a:gd name="adj1" fmla="val 137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ACC19E-8883-5642-83F6-DBEA5049844D}"/>
              </a:ext>
            </a:extLst>
          </p:cNvPr>
          <p:cNvSpPr/>
          <p:nvPr/>
        </p:nvSpPr>
        <p:spPr>
          <a:xfrm>
            <a:off x="460746" y="3795824"/>
            <a:ext cx="2094614" cy="691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2 &gt;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555360" y="3176301"/>
            <a:ext cx="1412357" cy="965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08981-D4A8-F84F-BEFA-A91ABAB6F9F5}"/>
              </a:ext>
            </a:extLst>
          </p:cNvPr>
          <p:cNvSpPr/>
          <p:nvPr/>
        </p:nvSpPr>
        <p:spPr>
          <a:xfrm>
            <a:off x="512698" y="5365935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none" strike="noStrike" dirty="0" err="1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spark.driver.allowMultipleContexts</a:t>
            </a:r>
            <a:r>
              <a:rPr lang="en-IN" b="1" u="none" strike="noStrike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SparkSession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449880" y="510363"/>
            <a:ext cx="4557823" cy="5518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10113777" y="2737532"/>
            <a:ext cx="1696780" cy="4387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9713284" y="1425770"/>
            <a:ext cx="1248883" cy="13117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10113777" y="4793059"/>
            <a:ext cx="1696780" cy="6911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289158" y="1425770"/>
            <a:ext cx="1481327" cy="1548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6AD8B3-9D8E-6A44-91F6-B76276B8B622}"/>
              </a:ext>
            </a:extLst>
          </p:cNvPr>
          <p:cNvSpPr/>
          <p:nvPr/>
        </p:nvSpPr>
        <p:spPr>
          <a:xfrm>
            <a:off x="7770485" y="117866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29B71C-196E-C34E-AD46-58FCF17E7328}"/>
              </a:ext>
            </a:extLst>
          </p:cNvPr>
          <p:cNvSpPr/>
          <p:nvPr/>
        </p:nvSpPr>
        <p:spPr>
          <a:xfrm>
            <a:off x="7762513" y="2649518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6D20A1-95AE-D14F-82DA-9B12ACE35B63}"/>
              </a:ext>
            </a:extLst>
          </p:cNvPr>
          <p:cNvSpPr/>
          <p:nvPr/>
        </p:nvSpPr>
        <p:spPr>
          <a:xfrm>
            <a:off x="7765174" y="410718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3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8C6F17-84C4-0A4B-9C07-8D1E9157FF73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9705312" y="2896624"/>
            <a:ext cx="408465" cy="602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E9365F9-187A-F147-9673-727C793D2757}"/>
              </a:ext>
            </a:extLst>
          </p:cNvPr>
          <p:cNvCxnSpPr>
            <a:cxnSpLocks/>
            <a:stCxn id="41" idx="3"/>
            <a:endCxn id="5" idx="2"/>
          </p:cNvCxnSpPr>
          <p:nvPr/>
        </p:nvCxnSpPr>
        <p:spPr>
          <a:xfrm flipV="1">
            <a:off x="9707973" y="3176301"/>
            <a:ext cx="1254194" cy="117798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55D-E647-A64A-AEF3-4CD4EE82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0" y="19500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Shuffling</a:t>
            </a:r>
          </a:p>
        </p:txBody>
      </p:sp>
    </p:spTree>
    <p:extLst>
      <p:ext uri="{BB962C8B-B14F-4D97-AF65-F5344CB8AC3E}">
        <p14:creationId xmlns:p14="http://schemas.microsoft.com/office/powerpoint/2010/main" val="310886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2528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Sort Merge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E8397-04C3-4046-A284-C31716A95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551" y="225286"/>
            <a:ext cx="7599438" cy="6162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32D07-4E5C-3843-84E2-E73642F0763E}"/>
              </a:ext>
            </a:extLst>
          </p:cNvPr>
          <p:cNvSpPr txBox="1"/>
          <p:nvPr/>
        </p:nvSpPr>
        <p:spPr>
          <a:xfrm>
            <a:off x="238538" y="1908314"/>
            <a:ext cx="43997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venir Roman" panose="02000503020000020003" pitchFamily="2" charset="0"/>
              </a:rPr>
              <a:t>Principle: Sort data before joining.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spark.sql.join.preferSortMergeJoin</a:t>
            </a:r>
            <a:r>
              <a:rPr lang="en-IN" dirty="0">
                <a:latin typeface="Avenir Roman" panose="02000503020000020003" pitchFamily="2" charset="0"/>
              </a:rPr>
              <a:t> 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Shuffle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238538" y="3162127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30EB9-4B3D-3640-B318-4FF0D2FB2646}"/>
              </a:ext>
            </a:extLst>
          </p:cNvPr>
          <p:cNvSpPr/>
          <p:nvPr/>
        </p:nvSpPr>
        <p:spPr>
          <a:xfrm>
            <a:off x="1782416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8A293-6B50-644C-ABE7-935E84646EA6}"/>
              </a:ext>
            </a:extLst>
          </p:cNvPr>
          <p:cNvSpPr/>
          <p:nvPr/>
        </p:nvSpPr>
        <p:spPr>
          <a:xfrm>
            <a:off x="1782415" y="265723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DE417-4207-2244-B97D-1056060F3836}"/>
              </a:ext>
            </a:extLst>
          </p:cNvPr>
          <p:cNvSpPr/>
          <p:nvPr/>
        </p:nvSpPr>
        <p:spPr>
          <a:xfrm>
            <a:off x="1782415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E25D5-3D5B-8D4C-906C-072D2D935BC7}"/>
              </a:ext>
            </a:extLst>
          </p:cNvPr>
          <p:cNvSpPr/>
          <p:nvPr/>
        </p:nvSpPr>
        <p:spPr>
          <a:xfrm>
            <a:off x="1782414" y="4380013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10754135" y="33758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1272D-289E-4245-80E0-80BC51A8477F}"/>
              </a:ext>
            </a:extLst>
          </p:cNvPr>
          <p:cNvSpPr/>
          <p:nvPr/>
        </p:nvSpPr>
        <p:spPr>
          <a:xfrm>
            <a:off x="9037977" y="1776480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59CA0-782B-D943-B174-DA77866DE2F1}"/>
              </a:ext>
            </a:extLst>
          </p:cNvPr>
          <p:cNvSpPr/>
          <p:nvPr/>
        </p:nvSpPr>
        <p:spPr>
          <a:xfrm>
            <a:off x="9031343" y="2604568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152A8-CE63-4448-95AA-1924E8F2AFFB}"/>
              </a:ext>
            </a:extLst>
          </p:cNvPr>
          <p:cNvSpPr/>
          <p:nvPr/>
        </p:nvSpPr>
        <p:spPr>
          <a:xfrm>
            <a:off x="9031342" y="351416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F52E5-27D2-074C-80A9-9E4E9C308BF3}"/>
              </a:ext>
            </a:extLst>
          </p:cNvPr>
          <p:cNvSpPr/>
          <p:nvPr/>
        </p:nvSpPr>
        <p:spPr>
          <a:xfrm>
            <a:off x="9031341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80304" y="178381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16A0AE-80D5-0048-966B-7C85879102CB}"/>
              </a:ext>
            </a:extLst>
          </p:cNvPr>
          <p:cNvSpPr/>
          <p:nvPr/>
        </p:nvSpPr>
        <p:spPr>
          <a:xfrm>
            <a:off x="6480305" y="26492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E71E0-8B71-9547-B988-8997D115CC8A}"/>
              </a:ext>
            </a:extLst>
          </p:cNvPr>
          <p:cNvSpPr/>
          <p:nvPr/>
        </p:nvSpPr>
        <p:spPr>
          <a:xfrm>
            <a:off x="6476986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C57F4B-B5F7-D145-AE19-69BFD84F4155}"/>
              </a:ext>
            </a:extLst>
          </p:cNvPr>
          <p:cNvSpPr/>
          <p:nvPr/>
        </p:nvSpPr>
        <p:spPr>
          <a:xfrm>
            <a:off x="6476985" y="3504406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45C8C3-C8D5-5C46-9CEE-FC9CB533D694}"/>
              </a:ext>
            </a:extLst>
          </p:cNvPr>
          <p:cNvCxnSpPr>
            <a:endCxn id="29" idx="1"/>
          </p:cNvCxnSpPr>
          <p:nvPr/>
        </p:nvCxnSpPr>
        <p:spPr>
          <a:xfrm>
            <a:off x="3061251" y="1987826"/>
            <a:ext cx="1136368" cy="9003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4F47A1-F243-D34C-B516-482CE115DA9E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061252" y="1989824"/>
            <a:ext cx="1113176" cy="8811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D5308E-9123-FF48-A8D1-6C73742A9E61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3061252" y="3727859"/>
            <a:ext cx="1070107" cy="89838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3D6A4-7921-144E-A375-C669006E1B1C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3061251" y="3727859"/>
            <a:ext cx="1113175" cy="8658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7759141" y="1997509"/>
            <a:ext cx="1272201" cy="173035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13" idx="1"/>
            <a:endCxn id="34" idx="3"/>
          </p:cNvCxnSpPr>
          <p:nvPr/>
        </p:nvCxnSpPr>
        <p:spPr>
          <a:xfrm flipH="1">
            <a:off x="7755822" y="1990170"/>
            <a:ext cx="1282155" cy="17279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14" idx="1"/>
            <a:endCxn id="33" idx="3"/>
          </p:cNvCxnSpPr>
          <p:nvPr/>
        </p:nvCxnSpPr>
        <p:spPr>
          <a:xfrm flipH="1">
            <a:off x="7755823" y="2818258"/>
            <a:ext cx="1275520" cy="177544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16" idx="1"/>
            <a:endCxn id="30" idx="3"/>
          </p:cNvCxnSpPr>
          <p:nvPr/>
        </p:nvCxnSpPr>
        <p:spPr>
          <a:xfrm flipH="1" flipV="1">
            <a:off x="7759142" y="2862907"/>
            <a:ext cx="1272199" cy="17307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B944AA8-234E-9D43-8511-0C4AE044DD2C}"/>
              </a:ext>
            </a:extLst>
          </p:cNvPr>
          <p:cNvSpPr/>
          <p:nvPr/>
        </p:nvSpPr>
        <p:spPr>
          <a:xfrm>
            <a:off x="2902226" y="11517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918166" y="1137804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81BE4E0-5B1E-EC4E-91EE-43620C2BBF5D}"/>
              </a:ext>
            </a:extLst>
          </p:cNvPr>
          <p:cNvSpPr/>
          <p:nvPr/>
        </p:nvSpPr>
        <p:spPr>
          <a:xfrm>
            <a:off x="5062330" y="5766348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63B507-6DB7-1C48-A5E7-62A4086E5691}"/>
              </a:ext>
            </a:extLst>
          </p:cNvPr>
          <p:cNvSpPr/>
          <p:nvPr/>
        </p:nvSpPr>
        <p:spPr>
          <a:xfrm>
            <a:off x="5294655" y="5883962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A6144E-E623-3D4F-9DA1-F0487F5CF680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5943600" y="1997509"/>
            <a:ext cx="28160" cy="3886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C1D97F6-6D8D-2048-92DF-0028D5F6CF0A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086552-5230-9B4D-8477-5F37B056F5AA}"/>
              </a:ext>
            </a:extLst>
          </p:cNvPr>
          <p:cNvSpPr txBox="1"/>
          <p:nvPr/>
        </p:nvSpPr>
        <p:spPr>
          <a:xfrm>
            <a:off x="8653670" y="5595138"/>
            <a:ext cx="279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Each shuffle will spawn a new stage – 3 stages</a:t>
            </a:r>
          </a:p>
        </p:txBody>
      </p:sp>
    </p:spTree>
    <p:extLst>
      <p:ext uri="{BB962C8B-B14F-4D97-AF65-F5344CB8AC3E}">
        <p14:creationId xmlns:p14="http://schemas.microsoft.com/office/powerpoint/2010/main" val="288824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Broadcast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1904989" y="3088732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9147299" y="3086789"/>
            <a:ext cx="1719484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r>
              <a:rPr lang="en-US" sz="1600" dirty="0"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38904" y="1783819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71" idx="2"/>
            <a:endCxn id="22" idx="3"/>
          </p:cNvCxnSpPr>
          <p:nvPr/>
        </p:nvCxnSpPr>
        <p:spPr>
          <a:xfrm flipH="1">
            <a:off x="7759142" y="1601780"/>
            <a:ext cx="2237956" cy="3957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71" idx="2"/>
            <a:endCxn id="53" idx="3"/>
          </p:cNvCxnSpPr>
          <p:nvPr/>
        </p:nvCxnSpPr>
        <p:spPr>
          <a:xfrm flipH="1">
            <a:off x="7800551" y="1601780"/>
            <a:ext cx="2196547" cy="20919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71" idx="2"/>
            <a:endCxn id="54" idx="3"/>
          </p:cNvCxnSpPr>
          <p:nvPr/>
        </p:nvCxnSpPr>
        <p:spPr>
          <a:xfrm flipH="1">
            <a:off x="7790613" y="1601780"/>
            <a:ext cx="2206485" cy="299423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71" idx="2"/>
            <a:endCxn id="51" idx="3"/>
          </p:cNvCxnSpPr>
          <p:nvPr/>
        </p:nvCxnSpPr>
        <p:spPr>
          <a:xfrm flipH="1">
            <a:off x="7825369" y="1601780"/>
            <a:ext cx="2171729" cy="12889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626618" y="1177459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Broadcast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BAD9F7-FF0C-A440-ACA2-F55D937582A1}"/>
              </a:ext>
            </a:extLst>
          </p:cNvPr>
          <p:cNvSpPr/>
          <p:nvPr/>
        </p:nvSpPr>
        <p:spPr>
          <a:xfrm>
            <a:off x="6505131" y="2676992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73F87B-E777-F142-A4E9-91B710EB2161}"/>
              </a:ext>
            </a:extLst>
          </p:cNvPr>
          <p:cNvSpPr/>
          <p:nvPr/>
        </p:nvSpPr>
        <p:spPr>
          <a:xfrm>
            <a:off x="6480313" y="3480034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0DDC1F-5B43-124B-8551-10B770B29801}"/>
              </a:ext>
            </a:extLst>
          </p:cNvPr>
          <p:cNvSpPr/>
          <p:nvPr/>
        </p:nvSpPr>
        <p:spPr>
          <a:xfrm>
            <a:off x="6470375" y="4382326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E121E5-06DC-A34A-B8C0-92400B859193}"/>
              </a:ext>
            </a:extLst>
          </p:cNvPr>
          <p:cNvSpPr/>
          <p:nvPr/>
        </p:nvSpPr>
        <p:spPr>
          <a:xfrm>
            <a:off x="5062323" y="5742103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B6FB7-E15A-B742-9086-890FF459AFB9}"/>
              </a:ext>
            </a:extLst>
          </p:cNvPr>
          <p:cNvSpPr/>
          <p:nvPr/>
        </p:nvSpPr>
        <p:spPr>
          <a:xfrm>
            <a:off x="5294655" y="5857546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196C75-1E05-DE44-9F9A-66CDF6E2A1B6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943600" y="1997509"/>
            <a:ext cx="28160" cy="38600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85EEF4A-7C1C-0B44-9745-EEF369AF29E4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386E37-E33C-1E4B-ADE6-DD67768F6DD5}"/>
              </a:ext>
            </a:extLst>
          </p:cNvPr>
          <p:cNvSpPr txBox="1"/>
          <p:nvPr/>
        </p:nvSpPr>
        <p:spPr>
          <a:xfrm>
            <a:off x="7278756" y="5441752"/>
            <a:ext cx="46780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spark.sql.autoBroadcastJoinThreshold</a:t>
            </a:r>
            <a:endParaRPr lang="en-US" dirty="0">
              <a:latin typeface="Avenir Roman" panose="02000503020000020003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2 stages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017C33-A389-934B-A49F-104C6E8D8F31}"/>
              </a:ext>
            </a:extLst>
          </p:cNvPr>
          <p:cNvSpPr/>
          <p:nvPr/>
        </p:nvSpPr>
        <p:spPr>
          <a:xfrm>
            <a:off x="9137356" y="1174400"/>
            <a:ext cx="1719484" cy="42738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Driver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42970D-BEB7-6542-9E1F-CDD05B70E020}"/>
              </a:ext>
            </a:extLst>
          </p:cNvPr>
          <p:cNvCxnSpPr>
            <a:cxnSpLocks/>
          </p:cNvCxnSpPr>
          <p:nvPr/>
        </p:nvCxnSpPr>
        <p:spPr>
          <a:xfrm flipV="1">
            <a:off x="10270435" y="1596877"/>
            <a:ext cx="0" cy="14899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1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371-3D04-0C49-85AF-0B4E2DFC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Lets see how Catalyst Optimizer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1BC6A-5BE7-FE4C-BA18-646A45C38201}"/>
              </a:ext>
            </a:extLst>
          </p:cNvPr>
          <p:cNvSpPr txBox="1"/>
          <p:nvPr/>
        </p:nvSpPr>
        <p:spPr>
          <a:xfrm>
            <a:off x="838200" y="1690688"/>
            <a:ext cx="4903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800" dirty="0"/>
              <a:t>select a1, sum(b1)</a:t>
            </a:r>
          </a:p>
          <a:p>
            <a:r>
              <a:rPr lang="en-US" sz="1800" dirty="0"/>
              <a:t>from   A join B</a:t>
            </a:r>
          </a:p>
          <a:p>
            <a:r>
              <a:rPr lang="en-US" sz="1800" dirty="0"/>
              <a:t>on     </a:t>
            </a:r>
            <a:r>
              <a:rPr lang="en-US" sz="1800" dirty="0" err="1"/>
              <a:t>A.key</a:t>
            </a:r>
            <a:r>
              <a:rPr lang="en-US" sz="1800" dirty="0"/>
              <a:t> = </a:t>
            </a:r>
            <a:r>
              <a:rPr lang="en-US" sz="1800" dirty="0" err="1"/>
              <a:t>B.key</a:t>
            </a:r>
            <a:endParaRPr lang="en-US" sz="1800" dirty="0"/>
          </a:p>
          <a:p>
            <a:r>
              <a:rPr lang="en-US" sz="1800" dirty="0"/>
              <a:t>where  b1 &gt; 2208</a:t>
            </a:r>
          </a:p>
          <a:p>
            <a:r>
              <a:rPr lang="en-US" sz="1800" dirty="0"/>
              <a:t>group by 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CE033-3DDC-BD4E-ADEC-08FF8BEB0E3A}"/>
              </a:ext>
            </a:extLst>
          </p:cNvPr>
          <p:cNvSpPr txBox="1"/>
          <p:nvPr/>
        </p:nvSpPr>
        <p:spPr>
          <a:xfrm>
            <a:off x="838200" y="4134335"/>
            <a:ext cx="11036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(‘a1’).join(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(col(‘b1’) &gt; 2208), [“key”], ‘inner’)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Joined2 = Joined1.groupBy(‘a1’).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(sum(‘b1’)).show()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D110-9F03-EF47-AC5C-1EAB8071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-17140"/>
            <a:ext cx="10515600" cy="8682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Roman" panose="02000503020000020003" pitchFamily="2" charset="0"/>
              </a:rPr>
              <a:t>Execution Plan – Catalyst Optimizer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6067-BF88-8C49-9701-B4C7175E7524}"/>
              </a:ext>
            </a:extLst>
          </p:cNvPr>
          <p:cNvSpPr/>
          <p:nvPr/>
        </p:nvSpPr>
        <p:spPr>
          <a:xfrm>
            <a:off x="127592" y="1342245"/>
            <a:ext cx="1286538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75EDC-CD43-424D-9478-133BF5BA0111}"/>
              </a:ext>
            </a:extLst>
          </p:cNvPr>
          <p:cNvSpPr/>
          <p:nvPr/>
        </p:nvSpPr>
        <p:spPr>
          <a:xfrm>
            <a:off x="127591" y="2747515"/>
            <a:ext cx="1286537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BEB6F-4BCD-4944-80BA-E32BD186F098}"/>
              </a:ext>
            </a:extLst>
          </p:cNvPr>
          <p:cNvSpPr/>
          <p:nvPr/>
        </p:nvSpPr>
        <p:spPr>
          <a:xfrm>
            <a:off x="1811080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Unresolved Logical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00159-98E2-3549-899D-73B880A4D759}"/>
              </a:ext>
            </a:extLst>
          </p:cNvPr>
          <p:cNvSpPr/>
          <p:nvPr/>
        </p:nvSpPr>
        <p:spPr>
          <a:xfrm>
            <a:off x="3379381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Resolved Logical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64878-87D5-F647-A5C8-D424DF7DB022}"/>
              </a:ext>
            </a:extLst>
          </p:cNvPr>
          <p:cNvSpPr/>
          <p:nvPr/>
        </p:nvSpPr>
        <p:spPr>
          <a:xfrm>
            <a:off x="4976039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Optimized Logical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FB0E5-FEE2-324F-9144-31A069A03D3C}"/>
              </a:ext>
            </a:extLst>
          </p:cNvPr>
          <p:cNvSpPr/>
          <p:nvPr/>
        </p:nvSpPr>
        <p:spPr>
          <a:xfrm>
            <a:off x="6592184" y="1765777"/>
            <a:ext cx="988826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3BAED3B-61FE-2E42-AF08-6B5F19CE5FC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414130" y="1533632"/>
            <a:ext cx="976425" cy="23214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25352A-92E3-BA4F-A680-06974E15C7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14129" y="2545497"/>
            <a:ext cx="976426" cy="39340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1AAE6-455D-A247-83C3-AFDE81EE91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70029" y="2155637"/>
            <a:ext cx="4093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0081C8-2C84-6548-BA8C-4138923B98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38330" y="2155637"/>
            <a:ext cx="43770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4F2AE-8A4C-DD42-BD96-347F187B60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34988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7853D-C315-D445-9B53-14E90CD82F91}"/>
              </a:ext>
            </a:extLst>
          </p:cNvPr>
          <p:cNvSpPr/>
          <p:nvPr/>
        </p:nvSpPr>
        <p:spPr>
          <a:xfrm>
            <a:off x="8038206" y="1765777"/>
            <a:ext cx="903767" cy="779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Cost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73F6D6-28A0-E349-B9E6-BFA1E487A28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7581010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5D851-6DD1-5C46-BC83-2D706EAF557B}"/>
              </a:ext>
            </a:extLst>
          </p:cNvPr>
          <p:cNvSpPr/>
          <p:nvPr/>
        </p:nvSpPr>
        <p:spPr>
          <a:xfrm>
            <a:off x="9471825" y="1765777"/>
            <a:ext cx="981739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Final</a:t>
            </a:r>
          </a:p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D13473-F5B8-1D49-8C97-040B0647E17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8941973" y="2155637"/>
            <a:ext cx="5298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60B17-C674-204A-BF6D-10A9AA18D000}"/>
              </a:ext>
            </a:extLst>
          </p:cNvPr>
          <p:cNvSpPr/>
          <p:nvPr/>
        </p:nvSpPr>
        <p:spPr>
          <a:xfrm>
            <a:off x="10960396" y="1765777"/>
            <a:ext cx="848846" cy="77972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RDDs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5EF469-4BA9-374F-86EF-E959E38E7430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>
            <a:off x="10453564" y="2155637"/>
            <a:ext cx="5068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BB1C4-76DF-3C4D-949E-A33C72B37A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70860" y="1725018"/>
            <a:ext cx="1" cy="10224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287E4A5-1EB4-8B41-8AAD-F2252060009A}"/>
              </a:ext>
            </a:extLst>
          </p:cNvPr>
          <p:cNvSpPr/>
          <p:nvPr/>
        </p:nvSpPr>
        <p:spPr>
          <a:xfrm>
            <a:off x="2700670" y="1000234"/>
            <a:ext cx="1031358" cy="3420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Catalog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09FFB-1456-B64B-A218-0EFFAD622138}"/>
              </a:ext>
            </a:extLst>
          </p:cNvPr>
          <p:cNvCxnSpPr>
            <a:stCxn id="48" idx="2"/>
          </p:cNvCxnSpPr>
          <p:nvPr/>
        </p:nvCxnSpPr>
        <p:spPr>
          <a:xfrm>
            <a:off x="3216349" y="1342245"/>
            <a:ext cx="0" cy="7655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125878-8440-BF44-A97D-9803FB3D037C}"/>
              </a:ext>
            </a:extLst>
          </p:cNvPr>
          <p:cNvSpPr/>
          <p:nvPr/>
        </p:nvSpPr>
        <p:spPr>
          <a:xfrm>
            <a:off x="10239153" y="3477620"/>
            <a:ext cx="1570089" cy="882503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Tungsten Execution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54273-52EF-7E43-9130-C43064631BBE}"/>
              </a:ext>
            </a:extLst>
          </p:cNvPr>
          <p:cNvCxnSpPr>
            <a:cxnSpLocks/>
          </p:cNvCxnSpPr>
          <p:nvPr/>
        </p:nvCxnSpPr>
        <p:spPr>
          <a:xfrm>
            <a:off x="11302410" y="2545495"/>
            <a:ext cx="0" cy="9321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80191E-CEB4-0D4B-9A7B-9B450BFEFD2D}"/>
              </a:ext>
            </a:extLst>
          </p:cNvPr>
          <p:cNvSpPr txBox="1"/>
          <p:nvPr/>
        </p:nvSpPr>
        <p:spPr>
          <a:xfrm>
            <a:off x="9737657" y="200289"/>
            <a:ext cx="2573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select a1, sum(b1)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from   A join B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on    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A.key</a:t>
            </a:r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B.key</a:t>
            </a:r>
            <a:endParaRPr lang="en-US" sz="14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where  b1 &gt; 2208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group by a1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AFE247-982A-8F44-965A-64C82DBAC2CE}"/>
              </a:ext>
            </a:extLst>
          </p:cNvPr>
          <p:cNvGrpSpPr/>
          <p:nvPr/>
        </p:nvGrpSpPr>
        <p:grpSpPr>
          <a:xfrm>
            <a:off x="645812" y="3631016"/>
            <a:ext cx="3313043" cy="3018724"/>
            <a:chOff x="1523999" y="3597346"/>
            <a:chExt cx="3313043" cy="301872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39B120-0991-1247-8043-5E2B232A9DD2}"/>
                </a:ext>
              </a:extLst>
            </p:cNvPr>
            <p:cNvSpPr/>
            <p:nvPr/>
          </p:nvSpPr>
          <p:spPr>
            <a:xfrm>
              <a:off x="1523999" y="3597346"/>
              <a:ext cx="3313043" cy="301872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6625B-62BA-B440-B57E-FC253349DD5D}"/>
                </a:ext>
              </a:extLst>
            </p:cNvPr>
            <p:cNvSpPr/>
            <p:nvPr/>
          </p:nvSpPr>
          <p:spPr>
            <a:xfrm>
              <a:off x="1764078" y="4282069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493547-D067-B347-8CCE-CA718944A22B}"/>
                </a:ext>
              </a:extLst>
            </p:cNvPr>
            <p:cNvSpPr/>
            <p:nvPr/>
          </p:nvSpPr>
          <p:spPr>
            <a:xfrm>
              <a:off x="3321209" y="3897621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C63E90-DDCC-D747-8859-DF16D9767A9C}"/>
                </a:ext>
              </a:extLst>
            </p:cNvPr>
            <p:cNvSpPr/>
            <p:nvPr/>
          </p:nvSpPr>
          <p:spPr>
            <a:xfrm>
              <a:off x="3321209" y="4447722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480252-6ED2-944C-8E45-341C8434043C}"/>
                </a:ext>
              </a:extLst>
            </p:cNvPr>
            <p:cNvSpPr/>
            <p:nvPr/>
          </p:nvSpPr>
          <p:spPr>
            <a:xfrm>
              <a:off x="2446567" y="5338325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Join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45671C-DAFF-8E45-8D4D-F74E0D0D8837}"/>
                </a:ext>
              </a:extLst>
            </p:cNvPr>
            <p:cNvSpPr/>
            <p:nvPr/>
          </p:nvSpPr>
          <p:spPr>
            <a:xfrm>
              <a:off x="2446566" y="6086146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Aggregate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3718C7-71EB-AD44-9906-23611DDBD45B}"/>
                </a:ext>
              </a:extLst>
            </p:cNvPr>
            <p:cNvCxnSpPr>
              <a:stCxn id="33" idx="2"/>
              <a:endCxn id="38" idx="0"/>
            </p:cNvCxnSpPr>
            <p:nvPr/>
          </p:nvCxnSpPr>
          <p:spPr>
            <a:xfrm>
              <a:off x="2386931" y="4613374"/>
              <a:ext cx="682489" cy="724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DE066E-2E6A-664F-8177-D60F1E204DE9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 flipH="1">
              <a:off x="3069420" y="4779027"/>
              <a:ext cx="874642" cy="5592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F857492-C2E7-4E48-91C3-CAFA6260F9C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3944062" y="4228926"/>
              <a:ext cx="0" cy="21879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5AF851-C12B-CA4D-8E03-C2ED94AF3E89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 flipH="1">
              <a:off x="3069419" y="5669630"/>
              <a:ext cx="1" cy="41651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9F73E0-1918-294D-A081-5614CA0F221B}"/>
              </a:ext>
            </a:extLst>
          </p:cNvPr>
          <p:cNvGrpSpPr/>
          <p:nvPr/>
        </p:nvGrpSpPr>
        <p:grpSpPr>
          <a:xfrm>
            <a:off x="5339784" y="2621922"/>
            <a:ext cx="4269528" cy="4060332"/>
            <a:chOff x="5351020" y="2670078"/>
            <a:chExt cx="4269528" cy="406033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B07D4571-47BB-EF4C-9DE4-23F3C779976C}"/>
                </a:ext>
              </a:extLst>
            </p:cNvPr>
            <p:cNvSpPr/>
            <p:nvPr/>
          </p:nvSpPr>
          <p:spPr>
            <a:xfrm>
              <a:off x="5351020" y="2670078"/>
              <a:ext cx="4269528" cy="406033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179DF9-5998-8148-97DD-A078A5072508}"/>
                </a:ext>
              </a:extLst>
            </p:cNvPr>
            <p:cNvSpPr/>
            <p:nvPr/>
          </p:nvSpPr>
          <p:spPr>
            <a:xfrm>
              <a:off x="5626935" y="327836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4A4A19-9B52-724E-B0E1-ABE207E51831}"/>
                </a:ext>
              </a:extLst>
            </p:cNvPr>
            <p:cNvSpPr/>
            <p:nvPr/>
          </p:nvSpPr>
          <p:spPr>
            <a:xfrm>
              <a:off x="8122406" y="282902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5FA7D9-6406-A340-A513-51B2B090D578}"/>
                </a:ext>
              </a:extLst>
            </p:cNvPr>
            <p:cNvSpPr/>
            <p:nvPr/>
          </p:nvSpPr>
          <p:spPr>
            <a:xfrm>
              <a:off x="8122406" y="3319978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92CE10-073D-8648-8E29-3BCD8E481E07}"/>
                </a:ext>
              </a:extLst>
            </p:cNvPr>
            <p:cNvSpPr/>
            <p:nvPr/>
          </p:nvSpPr>
          <p:spPr>
            <a:xfrm>
              <a:off x="7670296" y="391185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70403A-7440-0B40-B21D-34DBF376F75A}"/>
                </a:ext>
              </a:extLst>
            </p:cNvPr>
            <p:cNvSpPr/>
            <p:nvPr/>
          </p:nvSpPr>
          <p:spPr>
            <a:xfrm>
              <a:off x="6326030" y="444270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BroadcastHashJoin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D33165-EF75-C044-928E-F1C2A30817D5}"/>
                </a:ext>
              </a:extLst>
            </p:cNvPr>
            <p:cNvSpPr/>
            <p:nvPr/>
          </p:nvSpPr>
          <p:spPr>
            <a:xfrm>
              <a:off x="6326030" y="504521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3D8D4B-BC6C-A34E-B5C6-564C5035BB8A}"/>
                </a:ext>
              </a:extLst>
            </p:cNvPr>
            <p:cNvSpPr/>
            <p:nvPr/>
          </p:nvSpPr>
          <p:spPr>
            <a:xfrm>
              <a:off x="6320166" y="5615826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ShuffleExchange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CD52F3-A151-7F4D-9A02-E5D4298131B3}"/>
                </a:ext>
              </a:extLst>
            </p:cNvPr>
            <p:cNvSpPr/>
            <p:nvPr/>
          </p:nvSpPr>
          <p:spPr>
            <a:xfrm>
              <a:off x="6315696" y="6219752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F6179EC1-107E-D746-8029-0141369EEB72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rot="16200000" flipH="1">
              <a:off x="6226240" y="3450132"/>
              <a:ext cx="833035" cy="1152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672ADB2F-8549-7F4E-9D1D-43F29C8E62CF}"/>
                </a:ext>
              </a:extLst>
            </p:cNvPr>
            <p:cNvCxnSpPr>
              <a:cxnSpLocks/>
              <a:stCxn id="61" idx="2"/>
              <a:endCxn id="62" idx="3"/>
            </p:cNvCxnSpPr>
            <p:nvPr/>
          </p:nvCxnSpPr>
          <p:spPr>
            <a:xfrm rot="5400000">
              <a:off x="8154737" y="4200017"/>
              <a:ext cx="365198" cy="45148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32BD3FC-F66B-0C4E-A844-46CD7A0C2F58}"/>
                </a:ext>
              </a:extLst>
            </p:cNvPr>
            <p:cNvCxnSpPr>
              <a:endCxn id="61" idx="0"/>
            </p:cNvCxnSpPr>
            <p:nvPr/>
          </p:nvCxnSpPr>
          <p:spPr>
            <a:xfrm>
              <a:off x="8562174" y="3651283"/>
              <a:ext cx="904" cy="26057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51B7E24-BE1A-0D4E-8CBE-A734F5FCFFBE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7218812" y="4774010"/>
              <a:ext cx="0" cy="2712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6DC1E1-1260-2D43-8CFB-459BF2EDD7D0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8562174" y="3160330"/>
              <a:ext cx="0" cy="15964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C8E2BF7-5A6C-A14F-92E0-30836E849E35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flipH="1">
              <a:off x="7212948" y="5376520"/>
              <a:ext cx="5864" cy="23930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4E8E9E6-205B-9A48-AF44-DA0B223A3A18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208478" y="5959714"/>
              <a:ext cx="0" cy="26003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61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387</Words>
  <Application>Microsoft Macintosh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Roman</vt:lpstr>
      <vt:lpstr>Calibri</vt:lpstr>
      <vt:lpstr>Calibri Light</vt:lpstr>
      <vt:lpstr>Courier</vt:lpstr>
      <vt:lpstr>Courier New</vt:lpstr>
      <vt:lpstr>Office Theme</vt:lpstr>
      <vt:lpstr>PowerPoint Presentation</vt:lpstr>
      <vt:lpstr>SparkContext</vt:lpstr>
      <vt:lpstr>SparkSession</vt:lpstr>
      <vt:lpstr>Shuffling</vt:lpstr>
      <vt:lpstr>Joins –  Sort Merge Join</vt:lpstr>
      <vt:lpstr>Joins – Shuffle Hash Join</vt:lpstr>
      <vt:lpstr>Joins – Broadcast Hash Join</vt:lpstr>
      <vt:lpstr>Lets see how Catalyst Optimizer works</vt:lpstr>
      <vt:lpstr>Execution Plan – Catalyst Optimizer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Dey</dc:creator>
  <cp:lastModifiedBy>Soumyadeep Dey</cp:lastModifiedBy>
  <cp:revision>109</cp:revision>
  <dcterms:created xsi:type="dcterms:W3CDTF">2020-04-05T14:56:08Z</dcterms:created>
  <dcterms:modified xsi:type="dcterms:W3CDTF">2020-04-18T16:27:39Z</dcterms:modified>
</cp:coreProperties>
</file>