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0" r:id="rId7"/>
    <p:sldId id="261" r:id="rId8"/>
    <p:sldId id="262" r:id="rId9"/>
    <p:sldId id="265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73FEFF"/>
    <a:srgbClr val="FF9300"/>
    <a:srgbClr val="FF7E79"/>
    <a:srgbClr val="FF2F92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110-9F03-EF47-AC5C-1EAB807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-17140"/>
            <a:ext cx="10515600" cy="8682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Roman" panose="02000503020000020003" pitchFamily="2" charset="0"/>
              </a:rPr>
              <a:t>Execution Plan – Catalyst 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6067-BF88-8C49-9701-B4C7175E7524}"/>
              </a:ext>
            </a:extLst>
          </p:cNvPr>
          <p:cNvSpPr/>
          <p:nvPr/>
        </p:nvSpPr>
        <p:spPr>
          <a:xfrm>
            <a:off x="127592" y="1342245"/>
            <a:ext cx="1286538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75EDC-CD43-424D-9478-133BF5BA0111}"/>
              </a:ext>
            </a:extLst>
          </p:cNvPr>
          <p:cNvSpPr/>
          <p:nvPr/>
        </p:nvSpPr>
        <p:spPr>
          <a:xfrm>
            <a:off x="127591" y="2747515"/>
            <a:ext cx="1286537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EB6F-4BCD-4944-80BA-E32BD186F098}"/>
              </a:ext>
            </a:extLst>
          </p:cNvPr>
          <p:cNvSpPr/>
          <p:nvPr/>
        </p:nvSpPr>
        <p:spPr>
          <a:xfrm>
            <a:off x="1811080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Unresolved Logical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0159-98E2-3549-899D-73B880A4D759}"/>
              </a:ext>
            </a:extLst>
          </p:cNvPr>
          <p:cNvSpPr/>
          <p:nvPr/>
        </p:nvSpPr>
        <p:spPr>
          <a:xfrm>
            <a:off x="3379381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Resolved Logical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64878-87D5-F647-A5C8-D424DF7DB022}"/>
              </a:ext>
            </a:extLst>
          </p:cNvPr>
          <p:cNvSpPr/>
          <p:nvPr/>
        </p:nvSpPr>
        <p:spPr>
          <a:xfrm>
            <a:off x="4976039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Optimized Logical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FB0E5-FEE2-324F-9144-31A069A03D3C}"/>
              </a:ext>
            </a:extLst>
          </p:cNvPr>
          <p:cNvSpPr/>
          <p:nvPr/>
        </p:nvSpPr>
        <p:spPr>
          <a:xfrm>
            <a:off x="6592184" y="1765777"/>
            <a:ext cx="988826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3BAED3B-61FE-2E42-AF08-6B5F19CE5F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414130" y="1533632"/>
            <a:ext cx="976425" cy="23214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25352A-92E3-BA4F-A680-06974E15C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14129" y="2545497"/>
            <a:ext cx="976426" cy="3934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1AAE6-455D-A247-83C3-AFDE81EE91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70029" y="2155637"/>
            <a:ext cx="4093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0081C8-2C84-6548-BA8C-4138923B98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38330" y="2155637"/>
            <a:ext cx="43770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4F2AE-8A4C-DD42-BD96-347F187B60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34988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7853D-C315-D445-9B53-14E90CD82F91}"/>
              </a:ext>
            </a:extLst>
          </p:cNvPr>
          <p:cNvSpPr/>
          <p:nvPr/>
        </p:nvSpPr>
        <p:spPr>
          <a:xfrm>
            <a:off x="8038206" y="1765777"/>
            <a:ext cx="903767" cy="77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Cost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3F6D6-28A0-E349-B9E6-BFA1E487A28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581010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D851-6DD1-5C46-BC83-2D706EAF557B}"/>
              </a:ext>
            </a:extLst>
          </p:cNvPr>
          <p:cNvSpPr/>
          <p:nvPr/>
        </p:nvSpPr>
        <p:spPr>
          <a:xfrm>
            <a:off x="9471825" y="1765777"/>
            <a:ext cx="981739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Final</a:t>
            </a:r>
          </a:p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13473-F5B8-1D49-8C97-040B0647E17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41973" y="2155637"/>
            <a:ext cx="5298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60B17-C674-204A-BF6D-10A9AA18D000}"/>
              </a:ext>
            </a:extLst>
          </p:cNvPr>
          <p:cNvSpPr/>
          <p:nvPr/>
        </p:nvSpPr>
        <p:spPr>
          <a:xfrm>
            <a:off x="10960396" y="1765777"/>
            <a:ext cx="848846" cy="7797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RDDs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EF469-4BA9-374F-86EF-E959E38E7430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10453564" y="2155637"/>
            <a:ext cx="5068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BB1C4-76DF-3C4D-949E-A33C72B37A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0860" y="1725018"/>
            <a:ext cx="1" cy="10224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7E4A5-1EB4-8B41-8AAD-F2252060009A}"/>
              </a:ext>
            </a:extLst>
          </p:cNvPr>
          <p:cNvSpPr/>
          <p:nvPr/>
        </p:nvSpPr>
        <p:spPr>
          <a:xfrm>
            <a:off x="2700670" y="1000234"/>
            <a:ext cx="1031358" cy="342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Catalog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09FFB-1456-B64B-A218-0EFFAD622138}"/>
              </a:ext>
            </a:extLst>
          </p:cNvPr>
          <p:cNvCxnSpPr>
            <a:stCxn id="48" idx="2"/>
          </p:cNvCxnSpPr>
          <p:nvPr/>
        </p:nvCxnSpPr>
        <p:spPr>
          <a:xfrm>
            <a:off x="3216349" y="1342245"/>
            <a:ext cx="0" cy="7655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125878-8440-BF44-A97D-9803FB3D037C}"/>
              </a:ext>
            </a:extLst>
          </p:cNvPr>
          <p:cNvSpPr/>
          <p:nvPr/>
        </p:nvSpPr>
        <p:spPr>
          <a:xfrm>
            <a:off x="10239153" y="3477620"/>
            <a:ext cx="1570089" cy="882503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Tungsten Execution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54273-52EF-7E43-9130-C43064631BBE}"/>
              </a:ext>
            </a:extLst>
          </p:cNvPr>
          <p:cNvCxnSpPr>
            <a:cxnSpLocks/>
          </p:cNvCxnSpPr>
          <p:nvPr/>
        </p:nvCxnSpPr>
        <p:spPr>
          <a:xfrm>
            <a:off x="11302410" y="2545495"/>
            <a:ext cx="0" cy="9321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80191E-CEB4-0D4B-9A7B-9B450BFEFD2D}"/>
              </a:ext>
            </a:extLst>
          </p:cNvPr>
          <p:cNvSpPr txBox="1"/>
          <p:nvPr/>
        </p:nvSpPr>
        <p:spPr>
          <a:xfrm>
            <a:off x="9737657" y="200289"/>
            <a:ext cx="2573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select a1, sum(b1)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from   A join B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on    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A.key</a:t>
            </a:r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B.key</a:t>
            </a:r>
            <a:endParaRPr lang="en-US" sz="14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where  b1 &gt; 2208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group by a1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AFE247-982A-8F44-965A-64C82DBAC2CE}"/>
              </a:ext>
            </a:extLst>
          </p:cNvPr>
          <p:cNvGrpSpPr/>
          <p:nvPr/>
        </p:nvGrpSpPr>
        <p:grpSpPr>
          <a:xfrm>
            <a:off x="645812" y="3631016"/>
            <a:ext cx="3313043" cy="3018724"/>
            <a:chOff x="1523999" y="3597346"/>
            <a:chExt cx="3313043" cy="301872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39B120-0991-1247-8043-5E2B232A9DD2}"/>
                </a:ext>
              </a:extLst>
            </p:cNvPr>
            <p:cNvSpPr/>
            <p:nvPr/>
          </p:nvSpPr>
          <p:spPr>
            <a:xfrm>
              <a:off x="1523999" y="3597346"/>
              <a:ext cx="3313043" cy="301872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6625B-62BA-B440-B57E-FC253349DD5D}"/>
                </a:ext>
              </a:extLst>
            </p:cNvPr>
            <p:cNvSpPr/>
            <p:nvPr/>
          </p:nvSpPr>
          <p:spPr>
            <a:xfrm>
              <a:off x="1764078" y="4282069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493547-D067-B347-8CCE-CA718944A22B}"/>
                </a:ext>
              </a:extLst>
            </p:cNvPr>
            <p:cNvSpPr/>
            <p:nvPr/>
          </p:nvSpPr>
          <p:spPr>
            <a:xfrm>
              <a:off x="3321209" y="3897621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C63E90-DDCC-D747-8859-DF16D9767A9C}"/>
                </a:ext>
              </a:extLst>
            </p:cNvPr>
            <p:cNvSpPr/>
            <p:nvPr/>
          </p:nvSpPr>
          <p:spPr>
            <a:xfrm>
              <a:off x="3321209" y="4447722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480252-6ED2-944C-8E45-341C8434043C}"/>
                </a:ext>
              </a:extLst>
            </p:cNvPr>
            <p:cNvSpPr/>
            <p:nvPr/>
          </p:nvSpPr>
          <p:spPr>
            <a:xfrm>
              <a:off x="2446567" y="5338325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Join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45671C-DAFF-8E45-8D4D-F74E0D0D8837}"/>
                </a:ext>
              </a:extLst>
            </p:cNvPr>
            <p:cNvSpPr/>
            <p:nvPr/>
          </p:nvSpPr>
          <p:spPr>
            <a:xfrm>
              <a:off x="2446566" y="6086146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Aggregate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3718C7-71EB-AD44-9906-23611DDBD45B}"/>
                </a:ext>
              </a:extLst>
            </p:cNvPr>
            <p:cNvCxnSpPr>
              <a:stCxn id="33" idx="2"/>
              <a:endCxn id="38" idx="0"/>
            </p:cNvCxnSpPr>
            <p:nvPr/>
          </p:nvCxnSpPr>
          <p:spPr>
            <a:xfrm>
              <a:off x="2386931" y="4613374"/>
              <a:ext cx="682489" cy="724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DE066E-2E6A-664F-8177-D60F1E204DE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3069420" y="4779027"/>
              <a:ext cx="874642" cy="5592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F857492-C2E7-4E48-91C3-CAFA6260F9C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3944062" y="4228926"/>
              <a:ext cx="0" cy="2187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5AF851-C12B-CA4D-8E03-C2ED94AF3E89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3069419" y="5669630"/>
              <a:ext cx="1" cy="41651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9F73E0-1918-294D-A081-5614CA0F221B}"/>
              </a:ext>
            </a:extLst>
          </p:cNvPr>
          <p:cNvGrpSpPr/>
          <p:nvPr/>
        </p:nvGrpSpPr>
        <p:grpSpPr>
          <a:xfrm>
            <a:off x="5339784" y="2621922"/>
            <a:ext cx="4269528" cy="4060332"/>
            <a:chOff x="5351020" y="2670078"/>
            <a:chExt cx="4269528" cy="406033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07D4571-47BB-EF4C-9DE4-23F3C779976C}"/>
                </a:ext>
              </a:extLst>
            </p:cNvPr>
            <p:cNvSpPr/>
            <p:nvPr/>
          </p:nvSpPr>
          <p:spPr>
            <a:xfrm>
              <a:off x="5351020" y="2670078"/>
              <a:ext cx="4269528" cy="40603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79DF9-5998-8148-97DD-A078A5072508}"/>
                </a:ext>
              </a:extLst>
            </p:cNvPr>
            <p:cNvSpPr/>
            <p:nvPr/>
          </p:nvSpPr>
          <p:spPr>
            <a:xfrm>
              <a:off x="5626935" y="327836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4A4A19-9B52-724E-B0E1-ABE207E51831}"/>
                </a:ext>
              </a:extLst>
            </p:cNvPr>
            <p:cNvSpPr/>
            <p:nvPr/>
          </p:nvSpPr>
          <p:spPr>
            <a:xfrm>
              <a:off x="8122406" y="282902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5FA7D9-6406-A340-A513-51B2B090D578}"/>
                </a:ext>
              </a:extLst>
            </p:cNvPr>
            <p:cNvSpPr/>
            <p:nvPr/>
          </p:nvSpPr>
          <p:spPr>
            <a:xfrm>
              <a:off x="8122406" y="3319978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92CE10-073D-8648-8E29-3BCD8E481E07}"/>
                </a:ext>
              </a:extLst>
            </p:cNvPr>
            <p:cNvSpPr/>
            <p:nvPr/>
          </p:nvSpPr>
          <p:spPr>
            <a:xfrm>
              <a:off x="7670296" y="391185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70403A-7440-0B40-B21D-34DBF376F75A}"/>
                </a:ext>
              </a:extLst>
            </p:cNvPr>
            <p:cNvSpPr/>
            <p:nvPr/>
          </p:nvSpPr>
          <p:spPr>
            <a:xfrm>
              <a:off x="6326030" y="444270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BroadcastHashJoin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D33165-EF75-C044-928E-F1C2A30817D5}"/>
                </a:ext>
              </a:extLst>
            </p:cNvPr>
            <p:cNvSpPr/>
            <p:nvPr/>
          </p:nvSpPr>
          <p:spPr>
            <a:xfrm>
              <a:off x="6326030" y="504521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3D8D4B-BC6C-A34E-B5C6-564C5035BB8A}"/>
                </a:ext>
              </a:extLst>
            </p:cNvPr>
            <p:cNvSpPr/>
            <p:nvPr/>
          </p:nvSpPr>
          <p:spPr>
            <a:xfrm>
              <a:off x="6320166" y="5615826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ShuffleExchange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CD52F3-A151-7F4D-9A02-E5D4298131B3}"/>
                </a:ext>
              </a:extLst>
            </p:cNvPr>
            <p:cNvSpPr/>
            <p:nvPr/>
          </p:nvSpPr>
          <p:spPr>
            <a:xfrm>
              <a:off x="6315696" y="6219752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6179EC1-107E-D746-8029-0141369EEB72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rot="16200000" flipH="1">
              <a:off x="6226240" y="3450132"/>
              <a:ext cx="833035" cy="1152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672ADB2F-8549-7F4E-9D1D-43F29C8E62CF}"/>
                </a:ext>
              </a:extLst>
            </p:cNvPr>
            <p:cNvCxnSpPr>
              <a:cxnSpLocks/>
              <a:stCxn id="61" idx="2"/>
              <a:endCxn id="62" idx="3"/>
            </p:cNvCxnSpPr>
            <p:nvPr/>
          </p:nvCxnSpPr>
          <p:spPr>
            <a:xfrm rot="5400000">
              <a:off x="8154737" y="4200017"/>
              <a:ext cx="365198" cy="45148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2BD3FC-F66B-0C4E-A844-46CD7A0C2F58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8562174" y="3651283"/>
              <a:ext cx="904" cy="2605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51B7E24-BE1A-0D4E-8CBE-A734F5FCFFBE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218812" y="4774010"/>
              <a:ext cx="0" cy="2712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6DC1E1-1260-2D43-8CFB-459BF2EDD7D0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8562174" y="3160330"/>
              <a:ext cx="0" cy="15964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8E2BF7-5A6C-A14F-92E0-30836E849E35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7212948" y="5376520"/>
              <a:ext cx="5864" cy="2393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4E8E9E6-205B-9A48-AF44-DA0B223A3A18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208478" y="5959714"/>
              <a:ext cx="0" cy="26003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61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2D6-C727-C447-AFBA-40A5F929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Jobs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3F9E9-FD25-0141-A16B-6C7F8A6B0157}"/>
              </a:ext>
            </a:extLst>
          </p:cNvPr>
          <p:cNvSpPr/>
          <p:nvPr/>
        </p:nvSpPr>
        <p:spPr>
          <a:xfrm>
            <a:off x="7222435" y="715618"/>
            <a:ext cx="2729948" cy="22661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40532-E095-4B48-88CB-6DA572B78276}"/>
              </a:ext>
            </a:extLst>
          </p:cNvPr>
          <p:cNvSpPr/>
          <p:nvPr/>
        </p:nvSpPr>
        <p:spPr>
          <a:xfrm>
            <a:off x="7527234" y="1152939"/>
            <a:ext cx="2199861" cy="157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B7DFD-6E37-A14C-A948-21F7F39A1A65}"/>
              </a:ext>
            </a:extLst>
          </p:cNvPr>
          <p:cNvSpPr/>
          <p:nvPr/>
        </p:nvSpPr>
        <p:spPr>
          <a:xfrm>
            <a:off x="8187396" y="157141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A759D-603E-1A47-BCB3-01778C501CFD}"/>
              </a:ext>
            </a:extLst>
          </p:cNvPr>
          <p:cNvSpPr/>
          <p:nvPr/>
        </p:nvSpPr>
        <p:spPr>
          <a:xfrm>
            <a:off x="8187396" y="2203115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56E20-0AE7-4F44-A628-0C3BD95B42F1}"/>
              </a:ext>
            </a:extLst>
          </p:cNvPr>
          <p:cNvSpPr/>
          <p:nvPr/>
        </p:nvSpPr>
        <p:spPr>
          <a:xfrm>
            <a:off x="7734384" y="328213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CEDF6-347C-B647-88B5-C947C1425145}"/>
              </a:ext>
            </a:extLst>
          </p:cNvPr>
          <p:cNvSpPr/>
          <p:nvPr/>
        </p:nvSpPr>
        <p:spPr>
          <a:xfrm>
            <a:off x="2617304" y="1690687"/>
            <a:ext cx="3478696" cy="44450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32950-1905-024B-B87B-E5A5329FAE59}"/>
              </a:ext>
            </a:extLst>
          </p:cNvPr>
          <p:cNvSpPr/>
          <p:nvPr/>
        </p:nvSpPr>
        <p:spPr>
          <a:xfrm>
            <a:off x="3240156" y="2163358"/>
            <a:ext cx="2199861" cy="242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00DBC-C154-9D4A-8493-173E915092DF}"/>
              </a:ext>
            </a:extLst>
          </p:cNvPr>
          <p:cNvSpPr/>
          <p:nvPr/>
        </p:nvSpPr>
        <p:spPr>
          <a:xfrm>
            <a:off x="3447303" y="3107586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BroadcastHashJoin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EBF70-5FA2-164F-83BB-303C724F4AEB}"/>
              </a:ext>
            </a:extLst>
          </p:cNvPr>
          <p:cNvSpPr/>
          <p:nvPr/>
        </p:nvSpPr>
        <p:spPr>
          <a:xfrm>
            <a:off x="3447303" y="376827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C2C32-B161-764E-9D10-5F620FB553F4}"/>
              </a:ext>
            </a:extLst>
          </p:cNvPr>
          <p:cNvSpPr/>
          <p:nvPr/>
        </p:nvSpPr>
        <p:spPr>
          <a:xfrm>
            <a:off x="3240155" y="4669321"/>
            <a:ext cx="2199861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28ED4-6A79-C74E-9090-21D2816D8DD8}"/>
              </a:ext>
            </a:extLst>
          </p:cNvPr>
          <p:cNvSpPr/>
          <p:nvPr/>
        </p:nvSpPr>
        <p:spPr>
          <a:xfrm>
            <a:off x="3450618" y="4413785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ShuffleExchange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EAA16F-BFF0-3449-B1FF-1B012E407DC7}"/>
              </a:ext>
            </a:extLst>
          </p:cNvPr>
          <p:cNvSpPr/>
          <p:nvPr/>
        </p:nvSpPr>
        <p:spPr>
          <a:xfrm>
            <a:off x="3450618" y="505792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FA00D-F684-5A4E-B3E8-8677E2D9CA9F}"/>
              </a:ext>
            </a:extLst>
          </p:cNvPr>
          <p:cNvSpPr/>
          <p:nvPr/>
        </p:nvSpPr>
        <p:spPr>
          <a:xfrm>
            <a:off x="3900317" y="248693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AC5BA4-04B6-EF4F-9681-4208630D39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627164" y="1902723"/>
            <a:ext cx="0" cy="300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11D244-60C9-0748-9C2D-9574AAF18EF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627164" y="2534420"/>
            <a:ext cx="2" cy="7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B49B6A-487A-764B-BA14-A14337879BFB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4340085" y="2818243"/>
            <a:ext cx="0" cy="28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1DBEDE-39B9-4E40-A0E3-CCF1241474A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340085" y="3438891"/>
            <a:ext cx="0" cy="32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0D2B60-BE39-9642-87A5-EF48796992E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340085" y="4099577"/>
            <a:ext cx="3315" cy="31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B0AF5-7828-9849-8C4F-E18A1D13982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343400" y="4745090"/>
            <a:ext cx="0" cy="312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E17F3AF-DAE4-F64D-BC86-F452792129DB}"/>
              </a:ext>
            </a:extLst>
          </p:cNvPr>
          <p:cNvCxnSpPr>
            <a:cxnSpLocks/>
          </p:cNvCxnSpPr>
          <p:nvPr/>
        </p:nvCxnSpPr>
        <p:spPr>
          <a:xfrm rot="10800000">
            <a:off x="5232868" y="3282133"/>
            <a:ext cx="2501519" cy="1567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5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groupByKey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93914"/>
            <a:ext cx="1329070" cy="1568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59187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742656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4026A-7F09-DF45-BE42-B7EDE26BD8E2}"/>
              </a:ext>
            </a:extLst>
          </p:cNvPr>
          <p:cNvSpPr/>
          <p:nvPr/>
        </p:nvSpPr>
        <p:spPr>
          <a:xfrm>
            <a:off x="6939514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37EE56-E823-BB4C-8749-41F166A9B0E2}"/>
              </a:ext>
            </a:extLst>
          </p:cNvPr>
          <p:cNvSpPr/>
          <p:nvPr/>
        </p:nvSpPr>
        <p:spPr>
          <a:xfrm>
            <a:off x="1006194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C9BDB-CF5D-E747-B1F4-2477335BE2E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259957" y="2562448"/>
            <a:ext cx="3543" cy="11200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608DF-A4BA-2546-A553-04601DF3293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63500" y="2562447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968B2-20AB-F54D-BE5C-1C870D96523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63500" y="2562447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4D5855-6B02-E641-90AD-9CF80A694D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259957" y="2562448"/>
            <a:ext cx="3154324" cy="1120074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0C25F6-E634-7147-87B8-1759150DDD0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414281" y="2562447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1E917D-21CD-7E43-9428-F88390FD1A9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414281" y="2562447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E52DD5-9439-014D-A5E1-F6BAD619F2F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414281" y="2562447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6106C8-D0F5-014E-9160-7C46130B73BA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259957" y="2562448"/>
            <a:ext cx="6351182" cy="1120074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79BB7D-72E8-4F4C-B52D-87E79604704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421371" y="2562447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BCBB1-9F5C-8549-BD82-825A7C2B26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604051" y="2562447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4C5348-B91A-A441-A244-99B8B09C047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726480" y="2562447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D795A-8534-4047-B55B-91AB3382343C}"/>
              </a:ext>
            </a:extLst>
          </p:cNvPr>
          <p:cNvSpPr/>
          <p:nvPr/>
        </p:nvSpPr>
        <p:spPr>
          <a:xfrm>
            <a:off x="581242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Roman" panose="02000503020000020003" pitchFamily="2" charset="0"/>
              </a:rPr>
              <a:t>10, (Honda, Suzuki, Honda, Honda, </a:t>
            </a:r>
            <a:r>
              <a:rPr lang="en-US" sz="1200">
                <a:latin typeface="Avenir Roman" panose="02000503020000020003" pitchFamily="2" charset="0"/>
              </a:rPr>
              <a:t>Tata)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54A49-33F8-6241-82C9-2C0BD64CC1A6}"/>
              </a:ext>
            </a:extLst>
          </p:cNvPr>
          <p:cNvSpPr/>
          <p:nvPr/>
        </p:nvSpPr>
        <p:spPr>
          <a:xfrm>
            <a:off x="3742656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(Kia, Ford,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r>
              <a:rPr lang="en-US" sz="1200" dirty="0">
                <a:latin typeface="Avenir Roman" panose="02000503020000020003" pitchFamily="2" charset="0"/>
              </a:rPr>
              <a:t>, Mustang, Nexus, Lexus, Mahindra, Ford)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E2D94D-ABF7-7449-BC18-F25503610302}"/>
              </a:ext>
            </a:extLst>
          </p:cNvPr>
          <p:cNvSpPr/>
          <p:nvPr/>
        </p:nvSpPr>
        <p:spPr>
          <a:xfrm>
            <a:off x="6939514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30, (Hyundai, Toyota, Lexus, Acura</a:t>
            </a:r>
            <a:r>
              <a:rPr lang="en-US" sz="1200">
                <a:latin typeface="Avenir Roman" panose="02000503020000020003" pitchFamily="2" charset="0"/>
              </a:rPr>
              <a:t>, Infinity)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9F56A3-387C-C049-AA0E-4475438389AF}"/>
              </a:ext>
            </a:extLst>
          </p:cNvPr>
          <p:cNvSpPr/>
          <p:nvPr/>
        </p:nvSpPr>
        <p:spPr>
          <a:xfrm>
            <a:off x="10061945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>
                <a:latin typeface="Avenir Roman" panose="02000503020000020003" pitchFamily="2" charset="0"/>
              </a:rPr>
              <a:t>4</a:t>
            </a:r>
            <a:r>
              <a:rPr lang="en-US" sz="1200" dirty="0">
                <a:latin typeface="Avenir Roman" panose="02000503020000020003" pitchFamily="2" charset="0"/>
              </a:rPr>
              <a:t>0, (Tata, JLR</a:t>
            </a:r>
            <a:r>
              <a:rPr lang="en-US" sz="1200">
                <a:latin typeface="Avenir Roman" panose="02000503020000020003" pitchFamily="2" charset="0"/>
              </a:rPr>
              <a:t>, Tesla)</a:t>
            </a:r>
            <a:endParaRPr lang="en-US" sz="12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reduceByKey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67410"/>
            <a:ext cx="1329070" cy="1595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142302" y="2715112"/>
            <a:ext cx="2221129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(Honda, Suzuki, 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(Kia, Ford)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171812" y="2715113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(Chevy, Mustang)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(Toyota, Lexus)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746B60-CE25-134B-B7B7-F2A344174430}"/>
              </a:ext>
            </a:extLst>
          </p:cNvPr>
          <p:cNvSpPr/>
          <p:nvPr/>
        </p:nvSpPr>
        <p:spPr>
          <a:xfrm>
            <a:off x="6354492" y="2715111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(Nexus, Lexus, Mahindra)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(Acura, Infinity)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DD7930-A4A5-BA41-B103-BE942F8F1FE3}"/>
              </a:ext>
            </a:extLst>
          </p:cNvPr>
          <p:cNvSpPr/>
          <p:nvPr/>
        </p:nvSpPr>
        <p:spPr>
          <a:xfrm>
            <a:off x="9476921" y="2715110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40, (Tata, JLR, Tesla)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(Ford)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(Tata)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A3F5C5-F777-C94C-BFBC-F34433ED4429}"/>
              </a:ext>
            </a:extLst>
          </p:cNvPr>
          <p:cNvSpPr/>
          <p:nvPr/>
        </p:nvSpPr>
        <p:spPr>
          <a:xfrm>
            <a:off x="51351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8AF70-7474-6640-A62C-4E70305E7C74}"/>
              </a:ext>
            </a:extLst>
          </p:cNvPr>
          <p:cNvSpPr/>
          <p:nvPr/>
        </p:nvSpPr>
        <p:spPr>
          <a:xfrm>
            <a:off x="3664297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0B57EF-78E5-034F-AED8-235E0B82AE02}"/>
              </a:ext>
            </a:extLst>
          </p:cNvPr>
          <p:cNvSpPr/>
          <p:nvPr/>
        </p:nvSpPr>
        <p:spPr>
          <a:xfrm>
            <a:off x="6861155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B705B-7A2B-254B-8739-997D0A83A0D1}"/>
              </a:ext>
            </a:extLst>
          </p:cNvPr>
          <p:cNvSpPr/>
          <p:nvPr/>
        </p:nvSpPr>
        <p:spPr>
          <a:xfrm>
            <a:off x="998358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AD568B-6AC7-1543-B90E-DDD5A0BDC7E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181598" y="3485319"/>
            <a:ext cx="3543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A42149-1FB6-734A-A9BB-FA73754292E5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E38DB-F19F-A449-8D6D-84926DFAC27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1CDA6E-D9C3-7147-821F-A9E980ACD3F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81598" y="3485319"/>
            <a:ext cx="3154324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5EE663-7F72-414D-994C-6462E7CCF26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4A666-7BC9-C149-B8D0-76537C9C865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DBE32D-BFA1-1F45-9B3A-5B5A626512D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55D506-9068-7E41-9512-F2BF11CCCE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181598" y="3485319"/>
            <a:ext cx="6351182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24651-38A9-054D-B1E8-946E5FA9303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343012" y="3485319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D848A8-72BD-984C-9CF5-03ABC746BB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525692" y="3485319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0A8466-0762-6343-A329-75229868F97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648121" y="3485319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2528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Sort Merge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E8397-04C3-4046-A284-C31716A9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551" y="225286"/>
            <a:ext cx="7599438" cy="6162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32D07-4E5C-3843-84E2-E73642F0763E}"/>
              </a:ext>
            </a:extLst>
          </p:cNvPr>
          <p:cNvSpPr txBox="1"/>
          <p:nvPr/>
        </p:nvSpPr>
        <p:spPr>
          <a:xfrm>
            <a:off x="238538" y="1908314"/>
            <a:ext cx="4399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Principle: Sort data before joining.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spark.sql.join.preferSortMergeJoin</a:t>
            </a:r>
            <a:r>
              <a:rPr lang="en-IN" dirty="0">
                <a:latin typeface="Avenir Roman" panose="02000503020000020003" pitchFamily="2" charset="0"/>
              </a:rPr>
              <a:t> 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Shuffle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238538" y="3162127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30EB9-4B3D-3640-B318-4FF0D2FB2646}"/>
              </a:ext>
            </a:extLst>
          </p:cNvPr>
          <p:cNvSpPr/>
          <p:nvPr/>
        </p:nvSpPr>
        <p:spPr>
          <a:xfrm>
            <a:off x="1782416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A293-6B50-644C-ABE7-935E84646EA6}"/>
              </a:ext>
            </a:extLst>
          </p:cNvPr>
          <p:cNvSpPr/>
          <p:nvPr/>
        </p:nvSpPr>
        <p:spPr>
          <a:xfrm>
            <a:off x="1782415" y="265723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DE417-4207-2244-B97D-1056060F3836}"/>
              </a:ext>
            </a:extLst>
          </p:cNvPr>
          <p:cNvSpPr/>
          <p:nvPr/>
        </p:nvSpPr>
        <p:spPr>
          <a:xfrm>
            <a:off x="1782415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E25D5-3D5B-8D4C-906C-072D2D935BC7}"/>
              </a:ext>
            </a:extLst>
          </p:cNvPr>
          <p:cNvSpPr/>
          <p:nvPr/>
        </p:nvSpPr>
        <p:spPr>
          <a:xfrm>
            <a:off x="1782414" y="4380013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10754135" y="33758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1272D-289E-4245-80E0-80BC51A8477F}"/>
              </a:ext>
            </a:extLst>
          </p:cNvPr>
          <p:cNvSpPr/>
          <p:nvPr/>
        </p:nvSpPr>
        <p:spPr>
          <a:xfrm>
            <a:off x="9037977" y="1776480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59CA0-782B-D943-B174-DA77866DE2F1}"/>
              </a:ext>
            </a:extLst>
          </p:cNvPr>
          <p:cNvSpPr/>
          <p:nvPr/>
        </p:nvSpPr>
        <p:spPr>
          <a:xfrm>
            <a:off x="9031343" y="2604568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152A8-CE63-4448-95AA-1924E8F2AFFB}"/>
              </a:ext>
            </a:extLst>
          </p:cNvPr>
          <p:cNvSpPr/>
          <p:nvPr/>
        </p:nvSpPr>
        <p:spPr>
          <a:xfrm>
            <a:off x="9031342" y="351416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F52E5-27D2-074C-80A9-9E4E9C308BF3}"/>
              </a:ext>
            </a:extLst>
          </p:cNvPr>
          <p:cNvSpPr/>
          <p:nvPr/>
        </p:nvSpPr>
        <p:spPr>
          <a:xfrm>
            <a:off x="9031341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80304" y="178381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16A0AE-80D5-0048-966B-7C85879102CB}"/>
              </a:ext>
            </a:extLst>
          </p:cNvPr>
          <p:cNvSpPr/>
          <p:nvPr/>
        </p:nvSpPr>
        <p:spPr>
          <a:xfrm>
            <a:off x="6480305" y="26492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E71E0-8B71-9547-B988-8997D115CC8A}"/>
              </a:ext>
            </a:extLst>
          </p:cNvPr>
          <p:cNvSpPr/>
          <p:nvPr/>
        </p:nvSpPr>
        <p:spPr>
          <a:xfrm>
            <a:off x="6476986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C57F4B-B5F7-D145-AE19-69BFD84F4155}"/>
              </a:ext>
            </a:extLst>
          </p:cNvPr>
          <p:cNvSpPr/>
          <p:nvPr/>
        </p:nvSpPr>
        <p:spPr>
          <a:xfrm>
            <a:off x="6476985" y="3504406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45C8C3-C8D5-5C46-9CEE-FC9CB533D694}"/>
              </a:ext>
            </a:extLst>
          </p:cNvPr>
          <p:cNvCxnSpPr>
            <a:endCxn id="29" idx="1"/>
          </p:cNvCxnSpPr>
          <p:nvPr/>
        </p:nvCxnSpPr>
        <p:spPr>
          <a:xfrm>
            <a:off x="3061251" y="1987826"/>
            <a:ext cx="1136368" cy="9003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4F47A1-F243-D34C-B516-482CE115DA9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061252" y="1989824"/>
            <a:ext cx="1113176" cy="8811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D5308E-9123-FF48-A8D1-6C73742A9E61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061252" y="3727859"/>
            <a:ext cx="1070107" cy="8983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3D6A4-7921-144E-A375-C669006E1B1C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061251" y="3727859"/>
            <a:ext cx="1113175" cy="8658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7759141" y="1997509"/>
            <a:ext cx="1272201" cy="173035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13" idx="1"/>
            <a:endCxn id="34" idx="3"/>
          </p:cNvCxnSpPr>
          <p:nvPr/>
        </p:nvCxnSpPr>
        <p:spPr>
          <a:xfrm flipH="1">
            <a:off x="7755822" y="1990170"/>
            <a:ext cx="1282155" cy="17279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14" idx="1"/>
            <a:endCxn id="33" idx="3"/>
          </p:cNvCxnSpPr>
          <p:nvPr/>
        </p:nvCxnSpPr>
        <p:spPr>
          <a:xfrm flipH="1">
            <a:off x="7755823" y="2818258"/>
            <a:ext cx="1275520" cy="17754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16" idx="1"/>
            <a:endCxn id="30" idx="3"/>
          </p:cNvCxnSpPr>
          <p:nvPr/>
        </p:nvCxnSpPr>
        <p:spPr>
          <a:xfrm flipH="1" flipV="1">
            <a:off x="7759142" y="2862907"/>
            <a:ext cx="1272199" cy="17307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B944AA8-234E-9D43-8511-0C4AE044DD2C}"/>
              </a:ext>
            </a:extLst>
          </p:cNvPr>
          <p:cNvSpPr/>
          <p:nvPr/>
        </p:nvSpPr>
        <p:spPr>
          <a:xfrm>
            <a:off x="2902226" y="11517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918166" y="1137804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81BE4E0-5B1E-EC4E-91EE-43620C2BBF5D}"/>
              </a:ext>
            </a:extLst>
          </p:cNvPr>
          <p:cNvSpPr/>
          <p:nvPr/>
        </p:nvSpPr>
        <p:spPr>
          <a:xfrm>
            <a:off x="5062330" y="5766348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63B507-6DB7-1C48-A5E7-62A4086E5691}"/>
              </a:ext>
            </a:extLst>
          </p:cNvPr>
          <p:cNvSpPr/>
          <p:nvPr/>
        </p:nvSpPr>
        <p:spPr>
          <a:xfrm>
            <a:off x="5294655" y="5883962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A6144E-E623-3D4F-9DA1-F0487F5CF680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5943600" y="1997509"/>
            <a:ext cx="28160" cy="3886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1D97F6-6D8D-2048-92DF-0028D5F6CF0A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86552-5230-9B4D-8477-5F37B056F5AA}"/>
              </a:ext>
            </a:extLst>
          </p:cNvPr>
          <p:cNvSpPr txBox="1"/>
          <p:nvPr/>
        </p:nvSpPr>
        <p:spPr>
          <a:xfrm>
            <a:off x="8653670" y="5595138"/>
            <a:ext cx="27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Each shuffle will spawn a new stage – 3 stages</a:t>
            </a:r>
          </a:p>
        </p:txBody>
      </p:sp>
    </p:spTree>
    <p:extLst>
      <p:ext uri="{BB962C8B-B14F-4D97-AF65-F5344CB8AC3E}">
        <p14:creationId xmlns:p14="http://schemas.microsoft.com/office/powerpoint/2010/main" val="28882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Broadcast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1904989" y="3088732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9147299" y="3086789"/>
            <a:ext cx="1719484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r>
              <a:rPr lang="en-US" sz="1600" dirty="0"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38904" y="1783819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71" idx="2"/>
            <a:endCxn id="22" idx="3"/>
          </p:cNvCxnSpPr>
          <p:nvPr/>
        </p:nvCxnSpPr>
        <p:spPr>
          <a:xfrm flipH="1">
            <a:off x="7759142" y="1601780"/>
            <a:ext cx="2237956" cy="3957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71" idx="2"/>
            <a:endCxn id="53" idx="3"/>
          </p:cNvCxnSpPr>
          <p:nvPr/>
        </p:nvCxnSpPr>
        <p:spPr>
          <a:xfrm flipH="1">
            <a:off x="7800551" y="1601780"/>
            <a:ext cx="2196547" cy="20919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71" idx="2"/>
            <a:endCxn id="54" idx="3"/>
          </p:cNvCxnSpPr>
          <p:nvPr/>
        </p:nvCxnSpPr>
        <p:spPr>
          <a:xfrm flipH="1">
            <a:off x="7790613" y="1601780"/>
            <a:ext cx="2206485" cy="29942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71" idx="2"/>
            <a:endCxn id="51" idx="3"/>
          </p:cNvCxnSpPr>
          <p:nvPr/>
        </p:nvCxnSpPr>
        <p:spPr>
          <a:xfrm flipH="1">
            <a:off x="7825369" y="1601780"/>
            <a:ext cx="2171729" cy="1288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626618" y="1177459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Broadcast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BAD9F7-FF0C-A440-ACA2-F55D937582A1}"/>
              </a:ext>
            </a:extLst>
          </p:cNvPr>
          <p:cNvSpPr/>
          <p:nvPr/>
        </p:nvSpPr>
        <p:spPr>
          <a:xfrm>
            <a:off x="6505131" y="2676992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73F87B-E777-F142-A4E9-91B710EB2161}"/>
              </a:ext>
            </a:extLst>
          </p:cNvPr>
          <p:cNvSpPr/>
          <p:nvPr/>
        </p:nvSpPr>
        <p:spPr>
          <a:xfrm>
            <a:off x="6480313" y="3480034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0DDC1F-5B43-124B-8551-10B770B29801}"/>
              </a:ext>
            </a:extLst>
          </p:cNvPr>
          <p:cNvSpPr/>
          <p:nvPr/>
        </p:nvSpPr>
        <p:spPr>
          <a:xfrm>
            <a:off x="6470375" y="4382326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E121E5-06DC-A34A-B8C0-92400B859193}"/>
              </a:ext>
            </a:extLst>
          </p:cNvPr>
          <p:cNvSpPr/>
          <p:nvPr/>
        </p:nvSpPr>
        <p:spPr>
          <a:xfrm>
            <a:off x="5062323" y="5742103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B6FB7-E15A-B742-9086-890FF459AFB9}"/>
              </a:ext>
            </a:extLst>
          </p:cNvPr>
          <p:cNvSpPr/>
          <p:nvPr/>
        </p:nvSpPr>
        <p:spPr>
          <a:xfrm>
            <a:off x="5294655" y="5857546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96C75-1E05-DE44-9F9A-66CDF6E2A1B6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943600" y="1997509"/>
            <a:ext cx="28160" cy="38600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85EEF4A-7C1C-0B44-9745-EEF369AF29E4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386E37-E33C-1E4B-ADE6-DD67768F6DD5}"/>
              </a:ext>
            </a:extLst>
          </p:cNvPr>
          <p:cNvSpPr txBox="1"/>
          <p:nvPr/>
        </p:nvSpPr>
        <p:spPr>
          <a:xfrm>
            <a:off x="7278756" y="5441752"/>
            <a:ext cx="46780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spark.sql.autoBroadcastJoinThreshold</a:t>
            </a:r>
            <a:endParaRPr lang="en-US" dirty="0"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2 stages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017C33-A389-934B-A49F-104C6E8D8F31}"/>
              </a:ext>
            </a:extLst>
          </p:cNvPr>
          <p:cNvSpPr/>
          <p:nvPr/>
        </p:nvSpPr>
        <p:spPr>
          <a:xfrm>
            <a:off x="9137356" y="1174400"/>
            <a:ext cx="1719484" cy="42738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Driver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42970D-BEB7-6542-9E1F-CDD05B70E020}"/>
              </a:ext>
            </a:extLst>
          </p:cNvPr>
          <p:cNvCxnSpPr>
            <a:cxnSpLocks/>
          </p:cNvCxnSpPr>
          <p:nvPr/>
        </p:nvCxnSpPr>
        <p:spPr>
          <a:xfrm flipV="1">
            <a:off x="10270435" y="1596877"/>
            <a:ext cx="0" cy="14899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371-3D04-0C49-85AF-0B4E2DFC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Lets see how Catalyst Optimizer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1BC6A-5BE7-FE4C-BA18-646A45C38201}"/>
              </a:ext>
            </a:extLst>
          </p:cNvPr>
          <p:cNvSpPr txBox="1"/>
          <p:nvPr/>
        </p:nvSpPr>
        <p:spPr>
          <a:xfrm>
            <a:off x="838200" y="1690688"/>
            <a:ext cx="490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800" dirty="0"/>
              <a:t>select a1, sum(b1)</a:t>
            </a:r>
          </a:p>
          <a:p>
            <a:r>
              <a:rPr lang="en-US" sz="1800" dirty="0"/>
              <a:t>from   A join B</a:t>
            </a:r>
          </a:p>
          <a:p>
            <a:r>
              <a:rPr lang="en-US" sz="1800" dirty="0"/>
              <a:t>on     </a:t>
            </a:r>
            <a:r>
              <a:rPr lang="en-US" sz="1800" dirty="0" err="1"/>
              <a:t>A.key</a:t>
            </a:r>
            <a:r>
              <a:rPr lang="en-US" sz="1800" dirty="0"/>
              <a:t> = </a:t>
            </a:r>
            <a:r>
              <a:rPr lang="en-US" sz="1800" dirty="0" err="1"/>
              <a:t>B.key</a:t>
            </a:r>
            <a:endParaRPr lang="en-US" sz="1800" dirty="0"/>
          </a:p>
          <a:p>
            <a:r>
              <a:rPr lang="en-US" sz="1800" dirty="0"/>
              <a:t>where  b1 &gt; 2208</a:t>
            </a:r>
          </a:p>
          <a:p>
            <a:r>
              <a:rPr lang="en-US" sz="1800" dirty="0"/>
              <a:t>group by 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CE033-3DDC-BD4E-ADEC-08FF8BEB0E3A}"/>
              </a:ext>
            </a:extLst>
          </p:cNvPr>
          <p:cNvSpPr txBox="1"/>
          <p:nvPr/>
        </p:nvSpPr>
        <p:spPr>
          <a:xfrm>
            <a:off x="838200" y="4134335"/>
            <a:ext cx="1103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(‘a1’).join(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(col(‘b1’) &gt; 2208), [“key”], ‘inner’)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Joined2 = Joined1.groupBy(‘a1’).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(sum(‘b1’)).show()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792</Words>
  <Application>Microsoft Macintosh PowerPoint</Application>
  <PresentationFormat>Widescreen</PresentationFormat>
  <Paragraphs>246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Roman</vt:lpstr>
      <vt:lpstr>Calibri</vt:lpstr>
      <vt:lpstr>Calibri Light</vt:lpstr>
      <vt:lpstr>Courier</vt:lpstr>
      <vt:lpstr>Courier New</vt:lpstr>
      <vt:lpstr>Office Theme</vt:lpstr>
      <vt:lpstr>PowerPoint Presentation</vt:lpstr>
      <vt:lpstr>SparkContext</vt:lpstr>
      <vt:lpstr>SparkSession</vt:lpstr>
      <vt:lpstr>Shuffling - groupByKey</vt:lpstr>
      <vt:lpstr>Shuffling - reduceByKey</vt:lpstr>
      <vt:lpstr>Joins –  Sort Merge Join</vt:lpstr>
      <vt:lpstr>Joins – Shuffle Hash Join</vt:lpstr>
      <vt:lpstr>Joins – Broadcast Hash Join</vt:lpstr>
      <vt:lpstr>Lets see how Catalyst Optimizer works</vt:lpstr>
      <vt:lpstr>Execution Plan – Catalyst Optimizer</vt:lpstr>
      <vt:lpstr>Jobs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136</cp:revision>
  <dcterms:created xsi:type="dcterms:W3CDTF">2020-04-05T14:56:08Z</dcterms:created>
  <dcterms:modified xsi:type="dcterms:W3CDTF">2020-04-19T09:09:22Z</dcterms:modified>
</cp:coreProperties>
</file>