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proxygen" TargetMode="External"/><Relationship Id="rId2" Type="http://schemas.openxmlformats.org/officeDocument/2006/relationships/hyperlink" Target="https://www.gnu.org/software/libmicrohttpd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pp-netlib/cpp-netli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827511"/>
          </a:xfrm>
        </p:spPr>
        <p:txBody>
          <a:bodyPr/>
          <a:lstStyle/>
          <a:p>
            <a:r>
              <a:rPr lang="en-US" altLang="zh-CN" sz="6600" dirty="0" err="1" smtClean="0"/>
              <a:t>HttpAgent</a:t>
            </a:r>
            <a:r>
              <a:rPr lang="zh-CN" altLang="en-US" sz="6600" dirty="0" smtClean="0"/>
              <a:t>培训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21027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926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从线程执行理解</a:t>
            </a:r>
            <a:r>
              <a:rPr lang="en-US" altLang="zh-CN" sz="2400" b="1" dirty="0" err="1" smtClean="0">
                <a:latin typeface="+mn-ea"/>
              </a:rPr>
              <a:t>HttpAgent</a:t>
            </a: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Routine</a:t>
            </a:r>
            <a:r>
              <a:rPr lang="zh-CN" altLang="en-US" sz="2400" b="1" dirty="0" smtClean="0">
                <a:latin typeface="+mn-ea"/>
              </a:rPr>
              <a:t>部分）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逻辑</a:t>
            </a:r>
            <a:r>
              <a:rPr lang="en-US" altLang="zh-CN" sz="2000" dirty="0" smtClean="0">
                <a:latin typeface="+mn-ea"/>
              </a:rPr>
              <a:t>Routine</a:t>
            </a:r>
            <a:r>
              <a:rPr lang="zh-CN" altLang="en-US" sz="2000" dirty="0" smtClean="0">
                <a:latin typeface="+mn-ea"/>
              </a:rPr>
              <a:t>与</a:t>
            </a:r>
            <a:r>
              <a:rPr lang="en-US" altLang="zh-CN" sz="2000" dirty="0" err="1" smtClean="0">
                <a:latin typeface="+mn-ea"/>
              </a:rPr>
              <a:t>GameServer</a:t>
            </a:r>
            <a:r>
              <a:rPr lang="zh-CN" altLang="en-US" sz="2000" dirty="0" smtClean="0">
                <a:latin typeface="+mn-ea"/>
              </a:rPr>
              <a:t>一致，以</a:t>
            </a:r>
            <a:r>
              <a:rPr lang="en-US" altLang="zh-CN" sz="2000" dirty="0" smtClean="0">
                <a:latin typeface="+mn-ea"/>
              </a:rPr>
              <a:t>Solar</a:t>
            </a:r>
            <a:r>
              <a:rPr lang="zh-CN" altLang="en-US" sz="2000" dirty="0" smtClean="0">
                <a:latin typeface="+mn-ea"/>
              </a:rPr>
              <a:t>库为基础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使用</a:t>
            </a:r>
            <a:r>
              <a:rPr lang="en-US" altLang="zh-CN" sz="2000" dirty="0" smtClean="0">
                <a:latin typeface="+mn-ea"/>
              </a:rPr>
              <a:t>Solar</a:t>
            </a:r>
            <a:r>
              <a:rPr lang="zh-CN" altLang="en-US" sz="2000" dirty="0" smtClean="0">
                <a:latin typeface="+mn-ea"/>
              </a:rPr>
              <a:t>库提供的线程调度机制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675" y="3284984"/>
            <a:ext cx="569863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41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926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从线程执行理解</a:t>
            </a:r>
            <a:r>
              <a:rPr lang="en-US" altLang="zh-CN" sz="2400" b="1" dirty="0" err="1" smtClean="0">
                <a:latin typeface="+mn-ea"/>
              </a:rPr>
              <a:t>HttpAgent</a:t>
            </a: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err="1" smtClean="0">
                <a:latin typeface="+mn-ea"/>
              </a:rPr>
              <a:t>HttpClient</a:t>
            </a:r>
            <a:r>
              <a:rPr lang="zh-CN" altLang="en-US" sz="2400" b="1" dirty="0" smtClean="0">
                <a:latin typeface="+mn-ea"/>
              </a:rPr>
              <a:t>部分）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对外进行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访问，由</a:t>
            </a:r>
            <a:r>
              <a:rPr lang="en-US" altLang="zh-CN" sz="2000" dirty="0" err="1" smtClean="0">
                <a:latin typeface="+mn-ea"/>
              </a:rPr>
              <a:t>HttpClient</a:t>
            </a:r>
            <a:r>
              <a:rPr lang="en-US" altLang="zh-CN" sz="2000" dirty="0" smtClean="0">
                <a:latin typeface="+mn-ea"/>
              </a:rPr>
              <a:t> Routine</a:t>
            </a:r>
            <a:r>
              <a:rPr lang="zh-CN" altLang="en-US" sz="2000" dirty="0" smtClean="0">
                <a:latin typeface="+mn-ea"/>
              </a:rPr>
              <a:t>创建一个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请求，交由</a:t>
            </a:r>
            <a:r>
              <a:rPr lang="en-US" altLang="zh-CN" sz="2000" dirty="0" err="1" smtClean="0">
                <a:latin typeface="+mn-ea"/>
              </a:rPr>
              <a:t>cpp-netlib</a:t>
            </a:r>
            <a:r>
              <a:rPr lang="zh-CN" altLang="en-US" sz="2000" dirty="0" smtClean="0">
                <a:latin typeface="+mn-ea"/>
              </a:rPr>
              <a:t>线程池执行，等执行结束之后回调</a:t>
            </a:r>
            <a:r>
              <a:rPr lang="en-US" altLang="zh-CN" sz="2000" dirty="0" err="1" smtClean="0">
                <a:latin typeface="+mn-ea"/>
              </a:rPr>
              <a:t>HttpClient</a:t>
            </a:r>
            <a:r>
              <a:rPr lang="en-US" altLang="zh-CN" sz="2000" dirty="0" smtClean="0">
                <a:latin typeface="+mn-ea"/>
              </a:rPr>
              <a:t> Routine</a:t>
            </a:r>
            <a:r>
              <a:rPr lang="zh-CN" altLang="en-US" sz="2000" dirty="0" smtClean="0">
                <a:latin typeface="+mn-ea"/>
              </a:rPr>
              <a:t>的处理函数。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146" y="3068960"/>
            <a:ext cx="3943691" cy="278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72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926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从线程执行理解</a:t>
            </a:r>
            <a:r>
              <a:rPr lang="en-US" altLang="zh-CN" sz="2400" b="1" dirty="0" err="1" smtClean="0">
                <a:latin typeface="+mn-ea"/>
              </a:rPr>
              <a:t>HttpAgent</a:t>
            </a:r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err="1" smtClean="0">
                <a:latin typeface="+mn-ea"/>
              </a:rPr>
              <a:t>HttpServer</a:t>
            </a:r>
            <a:r>
              <a:rPr lang="zh-CN" altLang="en-US" sz="2400" b="1" dirty="0" smtClean="0">
                <a:latin typeface="+mn-ea"/>
              </a:rPr>
              <a:t>部分）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HTTP Server</a:t>
            </a:r>
            <a:r>
              <a:rPr lang="zh-CN" altLang="en-US" sz="2000" dirty="0" smtClean="0">
                <a:latin typeface="+mn-ea"/>
              </a:rPr>
              <a:t>逻辑，</a:t>
            </a:r>
            <a:r>
              <a:rPr lang="en-US" altLang="zh-CN" sz="2000" dirty="0" err="1" smtClean="0">
                <a:latin typeface="+mn-ea"/>
              </a:rPr>
              <a:t>cpp-netlib</a:t>
            </a:r>
            <a:r>
              <a:rPr lang="zh-CN" altLang="en-US" sz="2000" dirty="0" smtClean="0">
                <a:latin typeface="+mn-ea"/>
              </a:rPr>
              <a:t>线程池执行端口监听，外部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请求到达时解析协议并挂起线程，将请求数据转发到</a:t>
            </a:r>
            <a:r>
              <a:rPr lang="en-US" altLang="zh-CN" sz="2000" dirty="0" err="1" smtClean="0">
                <a:latin typeface="+mn-ea"/>
              </a:rPr>
              <a:t>HttpServer</a:t>
            </a:r>
            <a:r>
              <a:rPr lang="en-US" altLang="zh-CN" sz="2000" dirty="0" smtClean="0">
                <a:latin typeface="+mn-ea"/>
              </a:rPr>
              <a:t> Routine</a:t>
            </a:r>
            <a:r>
              <a:rPr lang="zh-CN" altLang="en-US" sz="2000" dirty="0" smtClean="0">
                <a:latin typeface="+mn-ea"/>
              </a:rPr>
              <a:t>进行处理，处理完毕之后转发到挂起线程回复请求。</a:t>
            </a:r>
            <a:endParaRPr lang="en-US" altLang="zh-CN" sz="2000" dirty="0" smtClean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030" y="3140968"/>
            <a:ext cx="4159924" cy="270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67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926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</a:rPr>
              <a:t>HttpAgent</a:t>
            </a:r>
            <a:r>
              <a:rPr lang="zh-CN" altLang="en-US" sz="2400" b="1" dirty="0" smtClean="0">
                <a:latin typeface="+mn-ea"/>
              </a:rPr>
              <a:t>是什么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HttpAgent</a:t>
            </a:r>
            <a:r>
              <a:rPr lang="zh-CN" altLang="en-US" sz="2000" dirty="0" smtClean="0">
                <a:latin typeface="+mn-ea"/>
              </a:rPr>
              <a:t>是独立的</a:t>
            </a:r>
            <a:r>
              <a:rPr lang="en-US" altLang="zh-CN" sz="2000" dirty="0" smtClean="0">
                <a:latin typeface="+mn-ea"/>
              </a:rPr>
              <a:t>C++</a:t>
            </a:r>
            <a:r>
              <a:rPr lang="zh-CN" altLang="en-US" sz="2000" dirty="0" smtClean="0">
                <a:latin typeface="+mn-ea"/>
              </a:rPr>
              <a:t>代码工程，编译生成可执行文件。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HttpAgent</a:t>
            </a:r>
            <a:r>
              <a:rPr lang="zh-CN" altLang="en-US" sz="2000" dirty="0" smtClean="0">
                <a:latin typeface="+mn-ea"/>
              </a:rPr>
              <a:t>运行时与</a:t>
            </a:r>
            <a:r>
              <a:rPr lang="en-US" altLang="zh-CN" sz="2000" dirty="0" smtClean="0">
                <a:latin typeface="+mn-ea"/>
              </a:rPr>
              <a:t>GameServer</a:t>
            </a:r>
            <a:r>
              <a:rPr lang="zh-CN" altLang="en-US" sz="2000" dirty="0" smtClean="0">
                <a:latin typeface="+mn-ea"/>
              </a:rPr>
              <a:t>进程通过</a:t>
            </a:r>
            <a:r>
              <a:rPr lang="en-US" altLang="zh-CN" sz="2000" dirty="0">
                <a:latin typeface="+mn-ea"/>
              </a:rPr>
              <a:t>S</a:t>
            </a:r>
            <a:r>
              <a:rPr lang="en-US" altLang="zh-CN" sz="2000" dirty="0" smtClean="0">
                <a:latin typeface="+mn-ea"/>
              </a:rPr>
              <a:t>ocket</a:t>
            </a:r>
            <a:r>
              <a:rPr lang="zh-CN" altLang="en-US" sz="2000" dirty="0">
                <a:latin typeface="+mn-ea"/>
              </a:rPr>
              <a:t>通信</a:t>
            </a:r>
            <a:r>
              <a:rPr lang="zh-CN" altLang="en-US" sz="2000" dirty="0" smtClean="0">
                <a:latin typeface="+mn-ea"/>
              </a:rPr>
              <a:t>，为</a:t>
            </a:r>
            <a:r>
              <a:rPr lang="en-US" altLang="zh-CN" sz="2000" dirty="0" smtClean="0">
                <a:latin typeface="+mn-ea"/>
              </a:rPr>
              <a:t>GameServer</a:t>
            </a:r>
            <a:r>
              <a:rPr lang="zh-CN" altLang="en-US" sz="2000" dirty="0" smtClean="0">
                <a:latin typeface="+mn-ea"/>
              </a:rPr>
              <a:t>提供对外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访问服务与接入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请求能力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直接</a:t>
            </a:r>
            <a:r>
              <a:rPr lang="zh-CN" altLang="en-US" sz="2000" dirty="0" smtClean="0">
                <a:latin typeface="+mn-ea"/>
              </a:rPr>
              <a:t>按字面理解，</a:t>
            </a:r>
            <a:r>
              <a:rPr lang="en-US" altLang="zh-CN" sz="2000" dirty="0" smtClean="0">
                <a:latin typeface="+mn-ea"/>
              </a:rPr>
              <a:t>HttpAgent</a:t>
            </a:r>
            <a:r>
              <a:rPr lang="zh-CN" altLang="en-US" sz="2000" dirty="0" smtClean="0">
                <a:latin typeface="+mn-ea"/>
              </a:rPr>
              <a:t>是</a:t>
            </a:r>
            <a:r>
              <a:rPr lang="en-US" altLang="zh-CN" sz="2000" dirty="0" smtClean="0">
                <a:latin typeface="+mn-ea"/>
              </a:rPr>
              <a:t>GameServer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功能代理。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HttpAgent</a:t>
            </a:r>
            <a:r>
              <a:rPr lang="zh-CN" altLang="en-US" sz="2000" dirty="0" smtClean="0">
                <a:latin typeface="+mn-ea"/>
              </a:rPr>
              <a:t>代码基于</a:t>
            </a:r>
            <a:r>
              <a:rPr lang="en-US" altLang="zh-CN" sz="2000" dirty="0" smtClean="0">
                <a:latin typeface="+mn-ea"/>
              </a:rPr>
              <a:t>solar</a:t>
            </a:r>
            <a:r>
              <a:rPr lang="zh-CN" altLang="en-US" sz="2000" dirty="0" smtClean="0">
                <a:latin typeface="+mn-ea"/>
              </a:rPr>
              <a:t>库进行线程调度，基于</a:t>
            </a:r>
            <a:r>
              <a:rPr lang="en-US" altLang="zh-CN" sz="2000" dirty="0" smtClean="0">
                <a:latin typeface="+mn-ea"/>
              </a:rPr>
              <a:t>cpp-netlib</a:t>
            </a:r>
            <a:r>
              <a:rPr lang="zh-CN" altLang="en-US" sz="2000" dirty="0" smtClean="0">
                <a:latin typeface="+mn-ea"/>
              </a:rPr>
              <a:t>库操作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访问与请求数据。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55" y="4653136"/>
            <a:ext cx="681565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7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926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为什么需要</a:t>
            </a:r>
            <a:r>
              <a:rPr lang="en-US" altLang="zh-CN" sz="2400" b="1" dirty="0" smtClean="0">
                <a:latin typeface="+mn-ea"/>
              </a:rPr>
              <a:t>HttpAgent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2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游戏服务器与第三方服务接入时，通常情况下需要使用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协议通信。（通信场景包括聚合</a:t>
            </a:r>
            <a:r>
              <a:rPr lang="en-US" altLang="zh-CN" sz="2000" dirty="0" smtClean="0">
                <a:latin typeface="+mn-ea"/>
              </a:rPr>
              <a:t>SDK</a:t>
            </a:r>
            <a:r>
              <a:rPr lang="zh-CN" altLang="en-US" sz="2000" dirty="0" smtClean="0">
                <a:latin typeface="+mn-ea"/>
              </a:rPr>
              <a:t>服务器、游戏全局服务器、渠道特殊需求、官网活动服务器等等）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HttpAgent</a:t>
            </a:r>
            <a:r>
              <a:rPr lang="zh-CN" altLang="en-US" sz="2000" dirty="0" smtClean="0">
                <a:latin typeface="+mn-ea"/>
              </a:rPr>
              <a:t>进程为</a:t>
            </a:r>
            <a:r>
              <a:rPr lang="en-US" altLang="zh-CN" sz="2000" dirty="0" smtClean="0">
                <a:latin typeface="+mn-ea"/>
              </a:rPr>
              <a:t>GameServer</a:t>
            </a:r>
            <a:r>
              <a:rPr lang="zh-CN" altLang="en-US" sz="2000" dirty="0" smtClean="0">
                <a:latin typeface="+mn-ea"/>
              </a:rPr>
              <a:t>进程提供了必须的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接入与接出能力。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926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为什么将</a:t>
            </a:r>
            <a:r>
              <a:rPr lang="en-US" altLang="zh-CN" sz="2400" b="1" dirty="0" smtClean="0">
                <a:latin typeface="+mn-ea"/>
              </a:rPr>
              <a:t>HttpAgent</a:t>
            </a:r>
            <a:r>
              <a:rPr lang="zh-CN" altLang="en-US" sz="2400" b="1" dirty="0" smtClean="0">
                <a:latin typeface="+mn-ea"/>
              </a:rPr>
              <a:t>拆分为单独进程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200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从逻辑上，</a:t>
            </a:r>
            <a:r>
              <a:rPr lang="en-US" altLang="zh-CN" sz="2000" dirty="0" err="1" smtClean="0">
                <a:latin typeface="+mn-ea"/>
              </a:rPr>
              <a:t>HttpAgent</a:t>
            </a:r>
            <a:r>
              <a:rPr lang="zh-CN" altLang="en-US" sz="2000" dirty="0" smtClean="0">
                <a:latin typeface="+mn-ea"/>
              </a:rPr>
              <a:t>本身并没有独立的工作模式，完全是为</a:t>
            </a:r>
            <a:r>
              <a:rPr lang="en-US" altLang="zh-CN" sz="2000" dirty="0" err="1" smtClean="0">
                <a:latin typeface="+mn-ea"/>
              </a:rPr>
              <a:t>GameServer</a:t>
            </a:r>
            <a:r>
              <a:rPr lang="zh-CN" altLang="en-US" sz="2000" dirty="0" smtClean="0">
                <a:latin typeface="+mn-ea"/>
              </a:rPr>
              <a:t>进程服务，只是将</a:t>
            </a:r>
            <a:r>
              <a:rPr lang="en-US" altLang="zh-CN" sz="2000" dirty="0" err="1" smtClean="0">
                <a:latin typeface="+mn-ea"/>
              </a:rPr>
              <a:t>GameServer</a:t>
            </a:r>
            <a:r>
              <a:rPr lang="zh-CN" altLang="en-US" sz="2000" dirty="0" smtClean="0">
                <a:latin typeface="+mn-ea"/>
              </a:rPr>
              <a:t>的一部分功能代码拆分成了单独进程，由于拆分还产生通信、逻辑等一系列成本。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最终决定</a:t>
            </a:r>
            <a:r>
              <a:rPr lang="zh-CN" altLang="en-US" sz="2000" dirty="0" smtClean="0">
                <a:latin typeface="+mn-ea"/>
              </a:rPr>
              <a:t>拆分的原因主要有两个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1.HTTP</a:t>
            </a:r>
            <a:r>
              <a:rPr lang="zh-CN" altLang="en-US" sz="2000" dirty="0" smtClean="0">
                <a:latin typeface="+mn-ea"/>
              </a:rPr>
              <a:t>接入与接出逻辑本质上是网络</a:t>
            </a:r>
            <a:r>
              <a:rPr lang="en-US" altLang="zh-CN" sz="2000" dirty="0" smtClean="0">
                <a:latin typeface="+mn-ea"/>
              </a:rPr>
              <a:t>IO</a:t>
            </a:r>
            <a:r>
              <a:rPr lang="zh-CN" altLang="en-US" sz="2000" dirty="0" smtClean="0">
                <a:latin typeface="+mn-ea"/>
              </a:rPr>
              <a:t>操作，存在阻塞运行线程的情况，而</a:t>
            </a:r>
            <a:r>
              <a:rPr lang="en-US" altLang="zh-CN" sz="2000" dirty="0" smtClean="0">
                <a:latin typeface="+mn-ea"/>
              </a:rPr>
              <a:t>solar</a:t>
            </a:r>
            <a:r>
              <a:rPr lang="zh-CN" altLang="en-US" sz="2000" dirty="0" smtClean="0">
                <a:latin typeface="+mn-ea"/>
              </a:rPr>
              <a:t>库的调度是多逻辑</a:t>
            </a:r>
            <a:r>
              <a:rPr lang="en-US" altLang="zh-CN" sz="2000" dirty="0" smtClean="0">
                <a:latin typeface="+mn-ea"/>
              </a:rPr>
              <a:t>Routine</a:t>
            </a:r>
            <a:r>
              <a:rPr lang="zh-CN" altLang="en-US" sz="2000" dirty="0" smtClean="0">
                <a:latin typeface="+mn-ea"/>
              </a:rPr>
              <a:t>与多线程的对应关系，网络</a:t>
            </a:r>
            <a:r>
              <a:rPr lang="en-US" altLang="zh-CN" sz="2000" dirty="0" smtClean="0">
                <a:latin typeface="+mn-ea"/>
              </a:rPr>
              <a:t>IO</a:t>
            </a:r>
            <a:r>
              <a:rPr lang="zh-CN" altLang="en-US" sz="2000" dirty="0" smtClean="0">
                <a:latin typeface="+mn-ea"/>
              </a:rPr>
              <a:t>操作的阻塞会降低整个系统的负载能力。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2.</a:t>
            </a:r>
            <a:r>
              <a:rPr lang="zh-CN" altLang="en-US" sz="2000" dirty="0" smtClean="0">
                <a:latin typeface="+mn-ea"/>
              </a:rPr>
              <a:t>引入了</a:t>
            </a:r>
            <a:r>
              <a:rPr lang="en-US" altLang="zh-CN" sz="2000" dirty="0" err="1" smtClean="0">
                <a:latin typeface="+mn-ea"/>
              </a:rPr>
              <a:t>cpp-netlib</a:t>
            </a:r>
            <a:r>
              <a:rPr lang="zh-CN" altLang="en-US" sz="2000" dirty="0" smtClean="0">
                <a:latin typeface="+mn-ea"/>
              </a:rPr>
              <a:t>开源库，我们并不能相信这个开源库的稳定性，研究的不一定透彻，为了规避风险，拆分也是个好的选择。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21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926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为什么使用</a:t>
            </a:r>
            <a:r>
              <a:rPr lang="en-US" altLang="zh-CN" sz="2400" b="1" dirty="0" smtClean="0">
                <a:latin typeface="+mn-ea"/>
              </a:rPr>
              <a:t>C++</a:t>
            </a:r>
            <a:r>
              <a:rPr lang="zh-CN" altLang="en-US" sz="2400" b="1" dirty="0" smtClean="0">
                <a:latin typeface="+mn-ea"/>
              </a:rPr>
              <a:t>开发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20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+mn-ea"/>
              </a:rPr>
              <a:t>HttpAgent</a:t>
            </a:r>
            <a:r>
              <a:rPr lang="zh-CN" altLang="en-US" sz="2000" dirty="0" smtClean="0">
                <a:latin typeface="+mn-ea"/>
              </a:rPr>
              <a:t>开发上面临的最大问题是需要提供</a:t>
            </a:r>
            <a:r>
              <a:rPr lang="en-US" altLang="zh-CN" sz="2000" dirty="0" smtClean="0">
                <a:latin typeface="+mn-ea"/>
              </a:rPr>
              <a:t>Web Server</a:t>
            </a:r>
            <a:r>
              <a:rPr lang="zh-CN" altLang="en-US" sz="2000" dirty="0" smtClean="0">
                <a:latin typeface="+mn-ea"/>
              </a:rPr>
              <a:t>的能力，即解析第三方的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请求并响应；对第三方发起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请求相对比较容易实现。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当前技术背景</a:t>
            </a:r>
            <a:r>
              <a:rPr lang="zh-CN" altLang="en-US" sz="2000" dirty="0">
                <a:latin typeface="+mn-ea"/>
              </a:rPr>
              <a:t>下，使用</a:t>
            </a:r>
            <a:r>
              <a:rPr lang="en-US" altLang="zh-CN" sz="2000" dirty="0">
                <a:latin typeface="+mn-ea"/>
              </a:rPr>
              <a:t>C++</a:t>
            </a:r>
            <a:r>
              <a:rPr lang="zh-CN" altLang="en-US" sz="2000" dirty="0" smtClean="0">
                <a:latin typeface="+mn-ea"/>
              </a:rPr>
              <a:t>开发</a:t>
            </a:r>
            <a:r>
              <a:rPr lang="en-US" altLang="zh-CN" sz="2000" dirty="0" smtClean="0">
                <a:latin typeface="+mn-ea"/>
              </a:rPr>
              <a:t>Web Server</a:t>
            </a:r>
            <a:r>
              <a:rPr lang="zh-CN" altLang="en-US" sz="2000" dirty="0" smtClean="0">
                <a:latin typeface="+mn-ea"/>
              </a:rPr>
              <a:t>并不是个合理的选择，使用一些新的语言或者技术完成同样的任务应该更好（包括不限于</a:t>
            </a:r>
            <a:r>
              <a:rPr lang="en-US" altLang="zh-CN" sz="2000" dirty="0" smtClean="0">
                <a:latin typeface="+mn-ea"/>
              </a:rPr>
              <a:t>Python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Go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Node</a:t>
            </a:r>
            <a:r>
              <a:rPr lang="zh-CN" altLang="en-US" sz="2000" dirty="0">
                <a:latin typeface="+mn-ea"/>
              </a:rPr>
              <a:t>等等</a:t>
            </a:r>
            <a:r>
              <a:rPr lang="zh-CN" altLang="en-US" sz="2000" dirty="0" smtClean="0">
                <a:latin typeface="+mn-ea"/>
              </a:rPr>
              <a:t>）。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最终选择</a:t>
            </a:r>
            <a:r>
              <a:rPr lang="en-US" altLang="zh-CN" sz="2000" dirty="0" smtClean="0">
                <a:latin typeface="+mn-ea"/>
              </a:rPr>
              <a:t>C++</a:t>
            </a:r>
            <a:r>
              <a:rPr lang="zh-CN" altLang="en-US" sz="2000" dirty="0" smtClean="0">
                <a:latin typeface="+mn-ea"/>
              </a:rPr>
              <a:t>的原因是考虑我们的团队的技术基因一直集中在</a:t>
            </a:r>
            <a:r>
              <a:rPr lang="en-US" altLang="zh-CN" sz="2000" dirty="0" smtClean="0">
                <a:latin typeface="+mn-ea"/>
              </a:rPr>
              <a:t>C++</a:t>
            </a:r>
            <a:r>
              <a:rPr lang="zh-CN" altLang="en-US" sz="2000" dirty="0" smtClean="0">
                <a:latin typeface="+mn-ea"/>
              </a:rPr>
              <a:t>上，后期出现诡异问题解决的成功率较高。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197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926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为什么使用</a:t>
            </a:r>
            <a:r>
              <a:rPr lang="en-US" altLang="zh-CN" sz="2400" b="1" dirty="0" smtClean="0">
                <a:latin typeface="+mn-ea"/>
              </a:rPr>
              <a:t>cpp-netlib</a:t>
            </a:r>
            <a:r>
              <a:rPr lang="zh-CN" altLang="en-US" sz="2400" b="1" dirty="0" smtClean="0">
                <a:latin typeface="+mn-ea"/>
              </a:rPr>
              <a:t>库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20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确定使用</a:t>
            </a:r>
            <a:r>
              <a:rPr lang="en-US" altLang="zh-CN" sz="2000" dirty="0" smtClean="0">
                <a:latin typeface="+mn-ea"/>
              </a:rPr>
              <a:t>C++</a:t>
            </a:r>
            <a:r>
              <a:rPr lang="zh-CN" altLang="en-US" sz="2000" dirty="0" smtClean="0">
                <a:latin typeface="+mn-ea"/>
              </a:rPr>
              <a:t>开发之后，我们第一想法是找个</a:t>
            </a:r>
            <a:r>
              <a:rPr lang="en-US" altLang="zh-CN" sz="2000" dirty="0" smtClean="0">
                <a:latin typeface="+mn-ea"/>
              </a:rPr>
              <a:t>C++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基础库，而并不想自己完全实现，那样费时费力并且效果可能不好。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能够选择的库并不多，调研之后有以下三个选择：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b="1" dirty="0" err="1" smtClean="0">
                <a:latin typeface="+mn-ea"/>
              </a:rPr>
              <a:t>Libmicrohttpd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  <a:hlinkClick r:id="rId2"/>
              </a:rPr>
              <a:t>https</a:t>
            </a:r>
            <a:r>
              <a:rPr lang="en-US" altLang="zh-CN" sz="2000" dirty="0">
                <a:latin typeface="+mn-ea"/>
                <a:hlinkClick r:id="rId2"/>
              </a:rPr>
              <a:t>://www.gnu.org/software/libmicrohttpd</a:t>
            </a:r>
            <a:r>
              <a:rPr lang="en-US" altLang="zh-CN" sz="2000" dirty="0" smtClean="0">
                <a:latin typeface="+mn-ea"/>
                <a:hlinkClick r:id="rId2"/>
              </a:rPr>
              <a:t>/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GNU</a:t>
            </a:r>
            <a:r>
              <a:rPr lang="zh-CN" altLang="en-US" sz="2000" dirty="0" smtClean="0">
                <a:latin typeface="+mn-ea"/>
              </a:rPr>
              <a:t>项目 </a:t>
            </a:r>
            <a:r>
              <a:rPr lang="en-US" altLang="zh-CN" sz="2000" dirty="0" smtClean="0">
                <a:latin typeface="+mn-ea"/>
              </a:rPr>
              <a:t>C</a:t>
            </a:r>
            <a:r>
              <a:rPr lang="zh-CN" altLang="en-US" sz="2000" dirty="0" smtClean="0">
                <a:latin typeface="+mn-ea"/>
              </a:rPr>
              <a:t>语言 精简小巧 久经考验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b="1" dirty="0" err="1" smtClean="0">
                <a:latin typeface="+mn-ea"/>
              </a:rPr>
              <a:t>Proxygen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3"/>
              </a:rPr>
              <a:t>https://</a:t>
            </a:r>
            <a:r>
              <a:rPr lang="en-US" altLang="zh-CN" sz="2000" dirty="0" smtClean="0">
                <a:latin typeface="+mn-ea"/>
                <a:hlinkClick r:id="rId3"/>
              </a:rPr>
              <a:t>github.com/facebook/proxygen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Facebook</a:t>
            </a:r>
            <a:r>
              <a:rPr lang="zh-CN" altLang="en-US" sz="2000" dirty="0" smtClean="0">
                <a:latin typeface="+mn-ea"/>
              </a:rPr>
              <a:t>开源项目 功能丰富 依赖庞大的</a:t>
            </a:r>
            <a:r>
              <a:rPr lang="en-US" altLang="zh-CN" sz="2000" dirty="0" smtClean="0">
                <a:latin typeface="+mn-ea"/>
              </a:rPr>
              <a:t>Facebook</a:t>
            </a:r>
            <a:r>
              <a:rPr lang="zh-CN" altLang="en-US" sz="2000" dirty="0">
                <a:latin typeface="+mn-ea"/>
              </a:rPr>
              <a:t>类</a:t>
            </a:r>
            <a:r>
              <a:rPr lang="zh-CN" altLang="en-US" sz="2000" dirty="0" smtClean="0">
                <a:latin typeface="+mn-ea"/>
              </a:rPr>
              <a:t>库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b="1" dirty="0" err="1" smtClean="0">
                <a:latin typeface="+mn-ea"/>
              </a:rPr>
              <a:t>cpp-netlib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4"/>
              </a:rPr>
              <a:t>https://</a:t>
            </a:r>
            <a:r>
              <a:rPr lang="en-US" altLang="zh-CN" sz="2000" dirty="0" smtClean="0">
                <a:latin typeface="+mn-ea"/>
                <a:hlinkClick r:id="rId4"/>
              </a:rPr>
              <a:t>github.com/cpp-netlib/cpp-netlib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开</a:t>
            </a:r>
            <a:r>
              <a:rPr lang="zh-CN" altLang="en-US" sz="2000" dirty="0" smtClean="0">
                <a:latin typeface="+mn-ea"/>
              </a:rPr>
              <a:t>源项目 基于</a:t>
            </a:r>
            <a:r>
              <a:rPr lang="en-US" altLang="zh-CN" sz="2000" dirty="0" smtClean="0">
                <a:latin typeface="+mn-ea"/>
              </a:rPr>
              <a:t>C++11</a:t>
            </a:r>
            <a:r>
              <a:rPr lang="zh-CN" altLang="en-US" sz="2000" dirty="0" smtClean="0">
                <a:latin typeface="+mn-ea"/>
              </a:rPr>
              <a:t>标准与</a:t>
            </a:r>
            <a:r>
              <a:rPr lang="en-US" altLang="zh-CN" sz="2000" dirty="0" smtClean="0">
                <a:latin typeface="+mn-ea"/>
              </a:rPr>
              <a:t>boost</a:t>
            </a:r>
            <a:r>
              <a:rPr lang="zh-CN" altLang="en-US" sz="2000" dirty="0" smtClean="0">
                <a:latin typeface="+mn-ea"/>
              </a:rPr>
              <a:t>库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895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926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为什么使用</a:t>
            </a:r>
            <a:r>
              <a:rPr lang="en-US" altLang="zh-CN" sz="2400" b="1" dirty="0" smtClean="0">
                <a:latin typeface="+mn-ea"/>
              </a:rPr>
              <a:t>cpp-netlib</a:t>
            </a:r>
            <a:r>
              <a:rPr lang="zh-CN" altLang="en-US" sz="2400" b="1" dirty="0" smtClean="0">
                <a:latin typeface="+mn-ea"/>
              </a:rPr>
              <a:t>库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2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最终选择</a:t>
            </a:r>
            <a:r>
              <a:rPr lang="en-US" altLang="zh-CN" sz="2000" dirty="0" err="1" smtClean="0">
                <a:latin typeface="+mn-ea"/>
              </a:rPr>
              <a:t>cpp-netlib</a:t>
            </a:r>
            <a:r>
              <a:rPr lang="zh-CN" altLang="en-US" sz="2000" dirty="0" smtClean="0">
                <a:latin typeface="+mn-ea"/>
              </a:rPr>
              <a:t>的考虑如下</a:t>
            </a:r>
            <a:r>
              <a:rPr lang="en-US" altLang="zh-CN" sz="2000" dirty="0" smtClean="0">
                <a:latin typeface="+mn-ea"/>
              </a:rPr>
              <a:t>:</a:t>
            </a: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1.Libmicrohttpd</a:t>
            </a:r>
            <a:r>
              <a:rPr lang="zh-CN" altLang="en-US" sz="2000" dirty="0" smtClean="0">
                <a:latin typeface="+mn-ea"/>
              </a:rPr>
              <a:t>是个</a:t>
            </a:r>
            <a:r>
              <a:rPr lang="en-US" altLang="zh-CN" sz="2000" dirty="0" smtClean="0">
                <a:latin typeface="+mn-ea"/>
              </a:rPr>
              <a:t>C</a:t>
            </a:r>
            <a:r>
              <a:rPr lang="zh-CN" altLang="en-US" sz="2000" dirty="0" smtClean="0">
                <a:latin typeface="+mn-ea"/>
              </a:rPr>
              <a:t>库，接口风格老旧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2.</a:t>
            </a:r>
            <a:r>
              <a:rPr lang="en-US" altLang="zh-CN" sz="2000" dirty="0" smtClean="0">
                <a:latin typeface="+mn-ea"/>
              </a:rPr>
              <a:t>Proxygen</a:t>
            </a:r>
            <a:r>
              <a:rPr lang="zh-CN" altLang="en-US" sz="2000" dirty="0" smtClean="0">
                <a:latin typeface="+mn-ea"/>
              </a:rPr>
              <a:t>需要引入的依赖庞大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3.cpp-netlib</a:t>
            </a:r>
            <a:r>
              <a:rPr lang="zh-CN" altLang="en-US" sz="2000" dirty="0" smtClean="0">
                <a:latin typeface="+mn-ea"/>
              </a:rPr>
              <a:t>依赖的</a:t>
            </a:r>
            <a:r>
              <a:rPr lang="en-US" altLang="zh-CN" sz="2000" dirty="0" smtClean="0">
                <a:latin typeface="+mn-ea"/>
              </a:rPr>
              <a:t>C++11</a:t>
            </a:r>
            <a:r>
              <a:rPr lang="zh-CN" altLang="en-US" sz="2000" dirty="0" smtClean="0">
                <a:latin typeface="+mn-ea"/>
              </a:rPr>
              <a:t>与</a:t>
            </a:r>
            <a:r>
              <a:rPr lang="en-US" altLang="zh-CN" sz="2000" dirty="0" smtClean="0">
                <a:latin typeface="+mn-ea"/>
              </a:rPr>
              <a:t>boost</a:t>
            </a:r>
            <a:r>
              <a:rPr lang="zh-CN" altLang="en-US" sz="2000" dirty="0" smtClean="0">
                <a:latin typeface="+mn-ea"/>
              </a:rPr>
              <a:t>正好符合我们的当前标准，虽然没有经过实际项目检验，但我们只会使用最基础的接口，应该问题不大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做出选择的主观因数较大，其实对于简单需求，可能三者任何其一都可以满足。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16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926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从逻辑模块理解</a:t>
            </a:r>
            <a:r>
              <a:rPr lang="en-US" altLang="zh-CN" sz="2400" b="1" dirty="0" err="1" smtClean="0">
                <a:latin typeface="+mn-ea"/>
              </a:rPr>
              <a:t>HttpAgent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20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从</a:t>
            </a:r>
            <a:r>
              <a:rPr lang="zh-CN" altLang="en-US" sz="2000" dirty="0" smtClean="0">
                <a:latin typeface="+mn-ea"/>
              </a:rPr>
              <a:t>逻辑模块上看</a:t>
            </a:r>
            <a:r>
              <a:rPr lang="en-US" altLang="zh-CN" sz="2000" dirty="0" err="1" smtClean="0">
                <a:latin typeface="+mn-ea"/>
              </a:rPr>
              <a:t>HttpAgent</a:t>
            </a:r>
            <a:r>
              <a:rPr lang="zh-CN" altLang="en-US" sz="2000" dirty="0" smtClean="0">
                <a:latin typeface="+mn-ea"/>
              </a:rPr>
              <a:t>比较简单，总共分三个部分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b="1" dirty="0" smtClean="0">
                <a:latin typeface="+mn-ea"/>
              </a:rPr>
              <a:t>Logic Routine </a:t>
            </a:r>
            <a:r>
              <a:rPr lang="zh-CN" altLang="en-US" sz="2000" dirty="0" smtClean="0">
                <a:latin typeface="+mn-ea"/>
              </a:rPr>
              <a:t>管理与</a:t>
            </a:r>
            <a:r>
              <a:rPr lang="en-US" altLang="zh-CN" sz="2000" dirty="0" err="1" smtClean="0">
                <a:latin typeface="+mn-ea"/>
              </a:rPr>
              <a:t>GameServer</a:t>
            </a:r>
            <a:r>
              <a:rPr lang="zh-CN" altLang="en-US" sz="2000" dirty="0" smtClean="0">
                <a:latin typeface="+mn-ea"/>
              </a:rPr>
              <a:t>进程的网络长连接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b="1" dirty="0" err="1" smtClean="0">
                <a:latin typeface="+mn-ea"/>
              </a:rPr>
              <a:t>HttpClient</a:t>
            </a:r>
            <a:r>
              <a:rPr lang="en-US" altLang="zh-CN" sz="2000" b="1" dirty="0" smtClean="0">
                <a:latin typeface="+mn-ea"/>
              </a:rPr>
              <a:t> Routine </a:t>
            </a:r>
            <a:r>
              <a:rPr lang="zh-CN" altLang="en-US" sz="2000" dirty="0" smtClean="0">
                <a:latin typeface="+mn-ea"/>
              </a:rPr>
              <a:t>发送对外的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请求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b="1" dirty="0" err="1" smtClean="0">
                <a:latin typeface="+mn-ea"/>
              </a:rPr>
              <a:t>HttpServer</a:t>
            </a:r>
            <a:r>
              <a:rPr lang="en-US" altLang="zh-CN" sz="2000" b="1" dirty="0" smtClean="0">
                <a:latin typeface="+mn-ea"/>
              </a:rPr>
              <a:t> Routine </a:t>
            </a:r>
            <a:r>
              <a:rPr lang="zh-CN" altLang="en-US" sz="2000" dirty="0" smtClean="0">
                <a:latin typeface="+mn-ea"/>
              </a:rPr>
              <a:t>监听网络端口，响应外部来的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的请求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551" y="3933056"/>
            <a:ext cx="4982865" cy="2707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36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69269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从线程执行理解</a:t>
            </a:r>
            <a:r>
              <a:rPr lang="en-US" altLang="zh-CN" sz="2400" b="1" dirty="0" err="1" smtClean="0">
                <a:latin typeface="+mn-ea"/>
              </a:rPr>
              <a:t>HttpAgent</a:t>
            </a:r>
            <a:endParaRPr lang="zh-CN" altLang="en-US" sz="2400" b="1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2348880"/>
            <a:ext cx="756084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860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202</TotalTime>
  <Words>741</Words>
  <Application>Microsoft Office PowerPoint</Application>
  <PresentationFormat>全屏显示(4:3)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主管人员</vt:lpstr>
      <vt:lpstr>HttpAgent培训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唐沂</dc:creator>
  <cp:lastModifiedBy>Administrator</cp:lastModifiedBy>
  <cp:revision>28</cp:revision>
  <dcterms:created xsi:type="dcterms:W3CDTF">2017-01-18T11:09:57Z</dcterms:created>
  <dcterms:modified xsi:type="dcterms:W3CDTF">2017-01-19T09:50:30Z</dcterms:modified>
</cp:coreProperties>
</file>