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308" r:id="rId6"/>
    <p:sldId id="302" r:id="rId7"/>
    <p:sldId id="304" r:id="rId8"/>
    <p:sldId id="306" r:id="rId9"/>
    <p:sldId id="309" r:id="rId10"/>
    <p:sldId id="310" r:id="rId11"/>
    <p:sldId id="258" r:id="rId12"/>
    <p:sldId id="269" r:id="rId13"/>
    <p:sldId id="335" r:id="rId14"/>
    <p:sldId id="271" r:id="rId15"/>
    <p:sldId id="294" r:id="rId16"/>
    <p:sldId id="340" r:id="rId17"/>
    <p:sldId id="261" r:id="rId18"/>
    <p:sldId id="262" r:id="rId19"/>
    <p:sldId id="263" r:id="rId20"/>
    <p:sldId id="264" r:id="rId21"/>
    <p:sldId id="265" r:id="rId22"/>
    <p:sldId id="275" r:id="rId23"/>
    <p:sldId id="337" r:id="rId24"/>
    <p:sldId id="292" r:id="rId25"/>
    <p:sldId id="338" r:id="rId26"/>
    <p:sldId id="296" r:id="rId27"/>
    <p:sldId id="339" r:id="rId28"/>
    <p:sldId id="297" r:id="rId29"/>
    <p:sldId id="272" r:id="rId30"/>
    <p:sldId id="341" r:id="rId31"/>
    <p:sldId id="318" r:id="rId32"/>
    <p:sldId id="311" r:id="rId33"/>
    <p:sldId id="316" r:id="rId34"/>
    <p:sldId id="317" r:id="rId35"/>
    <p:sldId id="303" r:id="rId36"/>
    <p:sldId id="314" r:id="rId37"/>
    <p:sldId id="29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A5A"/>
    <a:srgbClr val="EB6249"/>
    <a:srgbClr val="7BC6BC"/>
    <a:srgbClr val="F6CE9B"/>
    <a:srgbClr val="FEF8F4"/>
    <a:srgbClr val="B28664"/>
    <a:srgbClr val="EAF5FA"/>
    <a:srgbClr val="CDE9F4"/>
    <a:srgbClr val="001A30"/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6490F-85D5-49BD-8DCB-86708AD6A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59BE-40E1-408C-B9B3-C3CEF194B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F948-CD41-4BF0-9128-4DF09BEA7B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hyperlink" Target="demo" TargetMode="Externa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5" Type="http://schemas.openxmlformats.org/officeDocument/2006/relationships/notesSlide" Target="../notesSlides/notesSlide9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0" rIns="90000" bIns="0"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OpenGL</a:t>
            </a:r>
            <a:r>
              <a:rPr lang="zh-CN" altLang="en-US" dirty="0"/>
              <a:t>的图形图像渲染引擎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0000" tIns="0" rIns="90000" bIns="46800"/>
          <a:lstStyle/>
          <a:p>
            <a:r>
              <a:rPr lang="zh-CN" altLang="en-US" dirty="0"/>
              <a:t>理学院</a:t>
            </a:r>
            <a:r>
              <a:rPr lang="en-US" altLang="zh-CN" dirty="0"/>
              <a:t>/</a:t>
            </a:r>
            <a:r>
              <a:rPr lang="zh-CN" altLang="en-US" dirty="0"/>
              <a:t>信息与计算科学</a:t>
            </a:r>
            <a:r>
              <a:rPr lang="en-US" altLang="zh-CN" dirty="0"/>
              <a:t>   </a:t>
            </a:r>
            <a:r>
              <a:rPr lang="zh-CN" altLang="en-US" dirty="0"/>
              <a:t>王必宇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710684" y="1861053"/>
            <a:ext cx="2770632" cy="122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0" rtlCol="0" anchor="b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endParaRPr lang="en-US" altLang="id-ID" sz="7200" b="1" dirty="0">
              <a:solidFill>
                <a:schemeClr val="tx1">
                  <a:lumMod val="75000"/>
                  <a:lumOff val="25000"/>
                </a:schemeClr>
              </a:solidFill>
              <a:cs typeface="Clear Sans Light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场景管理模块图解</a:t>
            </a:r>
            <a:endParaRPr lang="zh-CN" altLang="en-US"/>
          </a:p>
        </p:txBody>
      </p:sp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1660"/>
            <a:ext cx="6072505" cy="16617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97495" y="2577465"/>
            <a:ext cx="240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内部层次间的交互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1140"/>
            <a:ext cx="6072505" cy="16783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80325" y="4613275"/>
            <a:ext cx="283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对外和底层渲染器的交互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场景管理模块展示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1718310"/>
            <a:ext cx="5615305" cy="4069715"/>
          </a:xfrm>
          <a:prstGeom prst="rect">
            <a:avLst/>
          </a:prstGeom>
        </p:spPr>
      </p:pic>
      <p:sp>
        <p:nvSpPr>
          <p:cNvPr id="160" name=" 160"/>
          <p:cNvSpPr/>
          <p:nvPr/>
        </p:nvSpPr>
        <p:spPr>
          <a:xfrm>
            <a:off x="5833110" y="3811905"/>
            <a:ext cx="768350" cy="54419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87415" y="2631440"/>
            <a:ext cx="459740" cy="1325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场景切换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1905000"/>
            <a:ext cx="5452745" cy="3883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①从场景管理器获取美术资源，提供一系列抽象接口给场景管理器调用。</a:t>
            </a:r>
            <a:endParaRPr lang="zh-CN" altLang="en-US"/>
          </a:p>
          <a:p>
            <a:r>
              <a:rPr lang="zh-CN" altLang="en-US"/>
              <a:t>②定义绘制一个游戏物体所需的业务逻辑。</a:t>
            </a:r>
            <a:endParaRPr lang="zh-CN" altLang="en-US"/>
          </a:p>
          <a:p>
            <a:r>
              <a:rPr lang="zh-CN" altLang="en-US"/>
              <a:t>③将能在</a:t>
            </a:r>
            <a:r>
              <a:rPr lang="en-US" altLang="zh-CN"/>
              <a:t>CPU</a:t>
            </a:r>
            <a:r>
              <a:rPr lang="zh-CN" altLang="en-US"/>
              <a:t>处理的逻辑计算放在</a:t>
            </a:r>
            <a:r>
              <a:rPr lang="en-US" altLang="zh-CN"/>
              <a:t>CPU</a:t>
            </a:r>
            <a:r>
              <a:rPr lang="zh-CN" altLang="en-US"/>
              <a:t>部分，将并发量大的计算放在</a:t>
            </a:r>
            <a:r>
              <a:rPr lang="en-US" altLang="zh-CN"/>
              <a:t>GPU</a:t>
            </a:r>
            <a:r>
              <a:rPr lang="zh-CN" altLang="en-US"/>
              <a:t>，提升渲染引擎的性能。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底层渲染器图解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005" y="1553210"/>
            <a:ext cx="3676015" cy="450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2075" y="2966720"/>
            <a:ext cx="4660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提供接口给场景管理模块</a:t>
            </a:r>
            <a:endParaRPr lang="zh-CN" altLang="en-US"/>
          </a:p>
          <a:p>
            <a:r>
              <a:rPr lang="zh-CN" altLang="en-US"/>
              <a:t>并调用资源管理模块接口获取资源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04365"/>
            <a:ext cx="4238625" cy="4210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6313805"/>
            <a:ext cx="290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模型渲染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903730"/>
            <a:ext cx="5594350" cy="4210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08775" y="6313805"/>
            <a:ext cx="4330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方向光从上方往下打在地球模型上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底层渲染器展示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0985" y="1561465"/>
            <a:ext cx="5192395" cy="373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3275" y="5811520"/>
            <a:ext cx="4009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聚光灯打在地面上形成内外圈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613535"/>
            <a:ext cx="5102860" cy="3630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190" y="5568315"/>
            <a:ext cx="434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点光源从左边照射在小球上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786745" cy="151511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底层渲染器展示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005" y="2007870"/>
            <a:ext cx="4910455" cy="3462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4800" y="5877560"/>
            <a:ext cx="285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天空盒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90" y="1783080"/>
            <a:ext cx="487934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9690" y="5951855"/>
            <a:ext cx="307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地面绘制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底层渲染器展示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2490" y="2252345"/>
            <a:ext cx="1609725" cy="2352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0050" y="5021580"/>
            <a:ext cx="2906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粒子系统</a:t>
            </a:r>
            <a:r>
              <a:rPr lang="en-US" altLang="zh-CN"/>
              <a:t>——</a:t>
            </a:r>
            <a:r>
              <a:rPr lang="zh-CN" altLang="en-US"/>
              <a:t>旋涡状粒子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30" y="2007235"/>
            <a:ext cx="1819275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41795" y="5095240"/>
            <a:ext cx="382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粒子系统</a:t>
            </a:r>
            <a:r>
              <a:rPr lang="en-US" altLang="zh-CN"/>
              <a:t>——</a:t>
            </a:r>
            <a:r>
              <a:rPr lang="zh-CN" altLang="en-US"/>
              <a:t>萤火虫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470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底层渲染器展示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1389380"/>
            <a:ext cx="5259705" cy="3626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6860" y="5383530"/>
            <a:ext cx="268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雾化</a:t>
            </a:r>
            <a:r>
              <a:rPr lang="en-US" altLang="zh-CN"/>
              <a:t>Obj——</a:t>
            </a:r>
            <a:r>
              <a:rPr lang="zh-CN" altLang="en-US"/>
              <a:t>远处时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1254125"/>
            <a:ext cx="537591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31710" y="5177790"/>
            <a:ext cx="306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雾化</a:t>
            </a:r>
            <a:r>
              <a:rPr lang="en-US" altLang="zh-CN"/>
              <a:t>Obj——</a:t>
            </a:r>
            <a:r>
              <a:rPr lang="zh-CN" altLang="en-US"/>
              <a:t>近处时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30"/>
            <a:ext cx="10598150" cy="143383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底层渲染器</a:t>
            </a:r>
            <a:r>
              <a:rPr lang="en-US" altLang="zh-CN">
                <a:sym typeface="+mn-ea"/>
              </a:rPr>
              <a:t>/SDK</a:t>
            </a:r>
            <a:r>
              <a:rPr lang="zh-CN" altLang="en-US">
                <a:sym typeface="+mn-ea"/>
              </a:rPr>
              <a:t>相关部分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①在CPU抽象出GPU程序（</a:t>
            </a:r>
            <a:r>
              <a:rPr lang="en-US" altLang="zh-CN"/>
              <a:t>Shader</a:t>
            </a:r>
            <a:r>
              <a:rPr lang="zh-CN" altLang="en-US"/>
              <a:t>）类、显存类。</a:t>
            </a:r>
            <a:endParaRPr lang="zh-CN" altLang="en-US"/>
          </a:p>
          <a:p>
            <a:r>
              <a:rPr lang="zh-CN" altLang="en-US"/>
              <a:t>②引擎内置</a:t>
            </a:r>
            <a:r>
              <a:rPr lang="en-US" altLang="zh-CN"/>
              <a:t>Shader</a:t>
            </a:r>
            <a:r>
              <a:rPr lang="zh-CN" altLang="en-US"/>
              <a:t>程序，并</a:t>
            </a:r>
            <a:r>
              <a:rPr lang="zh-CN" altLang="en-US">
                <a:sym typeface="+mn-ea"/>
              </a:rPr>
              <a:t>支持开发者自定义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程序。</a:t>
            </a:r>
            <a:endParaRPr lang="zh-CN" altLang="en-US"/>
          </a:p>
          <a:p>
            <a:r>
              <a:rPr lang="zh-CN" altLang="en-US"/>
              <a:t>③业务逻辑与</a:t>
            </a:r>
            <a:r>
              <a:rPr lang="en-US" altLang="zh-CN"/>
              <a:t>SDK</a:t>
            </a:r>
            <a:r>
              <a:rPr lang="zh-CN" altLang="en-US"/>
              <a:t>解耦合。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lvl="0"/>
            <a:r>
              <a:rPr lang="zh-CN" altLang="en-US" sz="2400">
                <a:solidFill>
                  <a:srgbClr val="529BA0"/>
                </a:solidFill>
                <a:sym typeface="+mn-lt"/>
              </a:rPr>
              <a:t>绪论</a:t>
            </a:r>
            <a:endParaRPr lang="zh-CN" altLang="en-US" sz="2400">
              <a:solidFill>
                <a:srgbClr val="529BA0"/>
              </a:solidFill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05</a:t>
            </a:r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研究方法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技术实践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成果展示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5210177" y="5402684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总结展望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底层渲染器</a:t>
            </a:r>
            <a:r>
              <a:rPr lang="en-US" altLang="zh-CN">
                <a:sym typeface="+mn-ea"/>
              </a:rPr>
              <a:t>/SDK</a:t>
            </a:r>
            <a:r>
              <a:rPr lang="zh-CN" altLang="en-US">
                <a:sym typeface="+mn-ea"/>
              </a:rPr>
              <a:t>相关部分图解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5372100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4935"/>
            <a:ext cx="5390515" cy="147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29755" y="2219960"/>
            <a:ext cx="324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顶点显存和资源管理模块交互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29755" y="4478655"/>
            <a:ext cx="327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Shader</a:t>
            </a:r>
            <a:r>
              <a:rPr lang="zh-CN" altLang="en-US"/>
              <a:t>与资源管理模块交互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底层渲染器</a:t>
            </a:r>
            <a:r>
              <a:rPr lang="en-US" altLang="zh-CN"/>
              <a:t>/SDK</a:t>
            </a:r>
            <a:r>
              <a:rPr lang="zh-CN" altLang="en-US"/>
              <a:t>无关部分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①引擎内置游戏物体，例如地面、模型、天空盒等。</a:t>
            </a:r>
            <a:endParaRPr lang="zh-CN" altLang="en-US"/>
          </a:p>
          <a:p>
            <a:r>
              <a:rPr lang="zh-CN" altLang="en-US"/>
              <a:t>②开发者可以自定义游戏物体。</a:t>
            </a:r>
            <a:endParaRPr lang="zh-CN" altLang="en-US"/>
          </a:p>
          <a:p>
            <a:r>
              <a:rPr lang="zh-CN" altLang="en-US"/>
              <a:t>③使用</a:t>
            </a:r>
            <a:r>
              <a:rPr lang="en-US" altLang="zh-CN"/>
              <a:t>SDK</a:t>
            </a:r>
            <a:r>
              <a:rPr lang="zh-CN" altLang="en-US"/>
              <a:t>相关层接口存储顶点数据，实现与</a:t>
            </a:r>
            <a:r>
              <a:rPr lang="en-US" altLang="zh-CN"/>
              <a:t>SDK</a:t>
            </a:r>
            <a:r>
              <a:rPr lang="zh-CN" altLang="en-US"/>
              <a:t>的解耦合。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底层渲染器</a:t>
            </a:r>
            <a:r>
              <a:rPr lang="en-US" altLang="zh-CN">
                <a:sym typeface="+mn-ea"/>
              </a:rPr>
              <a:t>/SDK</a:t>
            </a:r>
            <a:r>
              <a:rPr lang="zh-CN" altLang="en-US">
                <a:sym typeface="+mn-ea"/>
              </a:rPr>
              <a:t>无关部分图解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5415280" cy="2573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0550" y="28206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</a:t>
            </a:r>
            <a:r>
              <a:rPr lang="en-US" altLang="zh-CN"/>
              <a:t>SDK</a:t>
            </a:r>
            <a:r>
              <a:rPr lang="zh-CN" altLang="en-US"/>
              <a:t>相关层的协作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资源管理模块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①提供不同接口申请、析构各类型资源。</a:t>
            </a:r>
            <a:endParaRPr lang="zh-CN" altLang="en-US"/>
          </a:p>
          <a:p>
            <a:r>
              <a:rPr lang="zh-CN" altLang="en-US"/>
              <a:t>②将资源转化为底层渲染器需要的内存模型返回。</a:t>
            </a:r>
            <a:endParaRPr lang="zh-CN" altLang="en-US"/>
          </a:p>
          <a:p>
            <a:r>
              <a:rPr lang="zh-CN" altLang="en-US"/>
              <a:t>③内部会将资源缓存，使用引用计数方式管理资源。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资源管理模块图解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3420"/>
            <a:ext cx="4250055" cy="3796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16905" y="3022600"/>
            <a:ext cx="4427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向下向操作系统申请资源</a:t>
            </a:r>
            <a:endParaRPr lang="zh-CN" altLang="en-US"/>
          </a:p>
          <a:p>
            <a:r>
              <a:rPr lang="zh-CN" altLang="en-US"/>
              <a:t>向上为底层渲染模块提供资源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资源管理模块展示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270" y="3910330"/>
            <a:ext cx="8629650" cy="2257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5730" y="626300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资源释放</a:t>
            </a:r>
            <a:r>
              <a:rPr lang="en-US" altLang="zh-CN"/>
              <a:t>log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97025"/>
            <a:ext cx="3495040" cy="171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9515" y="2226945"/>
            <a:ext cx="494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资源申请</a:t>
            </a:r>
            <a:r>
              <a:rPr lang="en-US" altLang="zh-CN"/>
              <a:t>log</a:t>
            </a:r>
            <a:r>
              <a:rPr lang="zh-CN" altLang="en-US"/>
              <a:t>（仅创建时记录）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10779125" cy="1433195"/>
          </a:xfrm>
        </p:spPr>
        <p:txBody>
          <a:bodyPr>
            <a:normAutofit/>
          </a:bodyPr>
          <a:p>
            <a:r>
              <a:rPr lang="zh-CN" altLang="en-US"/>
              <a:t>平台无关模块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平台无关层的功能相当于main函数，其具体职能如下：</a:t>
            </a:r>
            <a:endParaRPr lang="zh-CN" altLang="en-US"/>
          </a:p>
          <a:p>
            <a:r>
              <a:rPr lang="zh-CN" altLang="en-US"/>
              <a:t>①在任意操作系统上弹出窗口。</a:t>
            </a:r>
            <a:endParaRPr lang="zh-CN" altLang="en-US"/>
          </a:p>
          <a:p>
            <a:r>
              <a:rPr lang="zh-CN" altLang="en-US"/>
              <a:t>②提供全局事件的监听功能。</a:t>
            </a:r>
            <a:endParaRPr lang="zh-CN" altLang="en-US"/>
          </a:p>
          <a:p>
            <a:r>
              <a:rPr lang="zh-CN" altLang="en-US"/>
              <a:t>③调用场景管理模块的流程函数。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平台无关模块图解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82205" y="2355850"/>
            <a:ext cx="387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与操作系统交互，初始化绘图环境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8310"/>
            <a:ext cx="6436995" cy="1643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4455"/>
            <a:ext cx="6426200" cy="1804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20965" y="4612005"/>
            <a:ext cx="339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调场景管理模块的接口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一帧的渲染过程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9585" y="2352675"/>
            <a:ext cx="10693400" cy="3228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成果展示</a:t>
            </a:r>
            <a:endParaRPr lang="en-US" altLang="zh-CN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通过可执行程序展示引擎</a:t>
            </a:r>
            <a:r>
              <a:rPr lang="en-US" altLang="zh-CN" dirty="0">
                <a:sym typeface="+mn-lt"/>
              </a:rPr>
              <a:t>demo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绪论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研究背景及原因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27371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成果展示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863" y="258778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基于</a:t>
            </a:r>
            <a:r>
              <a:rPr lang="en-US" altLang="zh-CN" sz="1800" dirty="0">
                <a:latin typeface="+mn-lt"/>
                <a:ea typeface="+mn-ea"/>
                <a:sym typeface="+mn-lt"/>
                <a:hlinkClick r:id="rId3" action="ppaction://hlinkfile"/>
              </a:rPr>
              <a:t>OpenGL</a:t>
            </a:r>
            <a:r>
              <a:rPr lang="zh-CN" altLang="en-US" sz="1800" dirty="0">
                <a:latin typeface="+mn-lt"/>
                <a:ea typeface="+mn-ea"/>
                <a:sym typeface="+mn-lt"/>
                <a:hlinkClick r:id="rId3" action="ppaction://hlinkfile"/>
              </a:rPr>
              <a:t>的渲染引擎</a:t>
            </a:r>
            <a:endParaRPr lang="zh-CN" altLang="en-US" sz="18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747014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后期维护方向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角色动画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UI</a:t>
            </a:r>
            <a:r>
              <a:rPr lang="zh-CN" altLang="en-US"/>
              <a:t>渲染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粒子系统编辑器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总结展望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工作总结与升华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422948" y="1569401"/>
            <a:ext cx="3066509" cy="5292954"/>
            <a:chOff x="801194" y="2377440"/>
            <a:chExt cx="2598365" cy="4484914"/>
          </a:xfrm>
        </p:grpSpPr>
        <p:sp>
          <p:nvSpPr>
            <p:cNvPr id="4" name="任意多边形 3"/>
            <p:cNvSpPr/>
            <p:nvPr>
              <p:custDataLst>
                <p:tags r:id="rId2"/>
              </p:custDataLst>
            </p:nvPr>
          </p:nvSpPr>
          <p:spPr>
            <a:xfrm>
              <a:off x="888279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801194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>
              <p:custDataLst>
                <p:tags r:id="rId4"/>
              </p:custDataLst>
            </p:nvPr>
          </p:nvSpPr>
          <p:spPr>
            <a:xfrm>
              <a:off x="1245331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3" name="标题 1"/>
            <p:cNvSpPr txBox="1"/>
            <p:nvPr>
              <p:custDataLst>
                <p:tags r:id="rId5"/>
              </p:custDataLst>
            </p:nvPr>
          </p:nvSpPr>
          <p:spPr>
            <a:xfrm>
              <a:off x="1652867" y="4663118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01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14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1037959" y="3148712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+mn-lt"/>
                </a:rPr>
                <a:t>背景</a:t>
              </a:r>
              <a:endParaRPr lang="zh-CN" altLang="en-US" sz="180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15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997955" y="3537317"/>
              <a:ext cx="2361600" cy="68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1800">
                  <a:sym typeface="+mn-lt"/>
                </a:rPr>
                <a:t>国内在该领域技术水平仍需开发者不断努力</a:t>
              </a:r>
              <a:endParaRPr lang="zh-CN" altLang="fr-FR" sz="1800"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562746" y="1569401"/>
            <a:ext cx="3139798" cy="5292954"/>
            <a:chOff x="3461661" y="2377440"/>
            <a:chExt cx="2660466" cy="4484914"/>
          </a:xfrm>
        </p:grpSpPr>
        <p:sp>
          <p:nvSpPr>
            <p:cNvPr id="18" name="任意多边形 17"/>
            <p:cNvSpPr/>
            <p:nvPr>
              <p:custDataLst>
                <p:tags r:id="rId9"/>
              </p:custDataLst>
            </p:nvPr>
          </p:nvSpPr>
          <p:spPr>
            <a:xfrm>
              <a:off x="3548746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3461661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菱形 19"/>
            <p:cNvSpPr/>
            <p:nvPr>
              <p:custDataLst>
                <p:tags r:id="rId11"/>
              </p:custDataLst>
            </p:nvPr>
          </p:nvSpPr>
          <p:spPr>
            <a:xfrm>
              <a:off x="3905798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4313334" y="4663118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02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2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3698426" y="3148712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+mn-lt"/>
                </a:rPr>
                <a:t>设计与实现</a:t>
              </a:r>
              <a:endParaRPr lang="zh-CN" altLang="en-US" sz="180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23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3658422" y="3537317"/>
              <a:ext cx="2361600" cy="68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1800">
                  <a:sym typeface="+mn-lt"/>
                </a:rPr>
                <a:t>实现了一款基于</a:t>
              </a:r>
              <a:r>
                <a:rPr lang="en-US" altLang="zh-CN" sz="1800">
                  <a:sym typeface="+mn-lt"/>
                </a:rPr>
                <a:t>OpenGL</a:t>
              </a:r>
              <a:r>
                <a:rPr lang="zh-CN" altLang="en-US" sz="1800">
                  <a:sym typeface="+mn-lt"/>
                </a:rPr>
                <a:t>的图形图像渲染引擎</a:t>
              </a:r>
              <a:endParaRPr lang="zh-CN" altLang="en-US" sz="1800">
                <a:sym typeface="+mn-lt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15"/>
              </p:custDataLst>
            </p:nvPr>
          </p:nvCxnSpPr>
          <p:spPr>
            <a:xfrm>
              <a:off x="6122127" y="2377440"/>
              <a:ext cx="0" cy="44805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7805319" y="1569401"/>
            <a:ext cx="2963734" cy="5292954"/>
            <a:chOff x="6209212" y="2377440"/>
            <a:chExt cx="2511280" cy="4484914"/>
          </a:xfrm>
        </p:grpSpPr>
        <p:sp>
          <p:nvSpPr>
            <p:cNvPr id="25" name="任意多边形 24"/>
            <p:cNvSpPr/>
            <p:nvPr>
              <p:custDataLst>
                <p:tags r:id="rId17"/>
              </p:custDataLst>
            </p:nvPr>
          </p:nvSpPr>
          <p:spPr>
            <a:xfrm>
              <a:off x="6209212" y="2377440"/>
              <a:ext cx="400595" cy="4484914"/>
            </a:xfrm>
            <a:custGeom>
              <a:avLst/>
              <a:gdLst>
                <a:gd name="connsiteX0" fmla="*/ 0 w 539932"/>
                <a:gd name="connsiteY0" fmla="*/ 4484914 h 4484914"/>
                <a:gd name="connsiteX1" fmla="*/ 0 w 539932"/>
                <a:gd name="connsiteY1" fmla="*/ 0 h 4484914"/>
                <a:gd name="connsiteX2" fmla="*/ 539932 w 539932"/>
                <a:gd name="connsiteY2" fmla="*/ 600891 h 4484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932" h="4484914">
                  <a:moveTo>
                    <a:pt x="0" y="4484914"/>
                  </a:moveTo>
                  <a:lnTo>
                    <a:pt x="0" y="0"/>
                  </a:lnTo>
                  <a:lnTo>
                    <a:pt x="539932" y="600891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18"/>
              </p:custDataLst>
            </p:nvPr>
          </p:nvSpPr>
          <p:spPr>
            <a:xfrm>
              <a:off x="6566264" y="2978328"/>
              <a:ext cx="95794" cy="95794"/>
            </a:xfrm>
            <a:prstGeom prst="diamon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28" name="标题 1"/>
            <p:cNvSpPr txBox="1"/>
            <p:nvPr>
              <p:custDataLst>
                <p:tags r:id="rId19"/>
              </p:custDataLst>
            </p:nvPr>
          </p:nvSpPr>
          <p:spPr>
            <a:xfrm>
              <a:off x="6973800" y="4663118"/>
              <a:ext cx="853440" cy="75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r>
                <a:rPr lang="en-US" altLang="zh-CN" sz="4000" b="1" dirty="0">
                  <a:solidFill>
                    <a:schemeClr val="accent1"/>
                  </a:solidFill>
                  <a:sym typeface="+mn-lt"/>
                </a:rPr>
                <a:t>03</a:t>
              </a:r>
              <a:endParaRPr lang="zh-CN" altLang="en-US" sz="4000" b="1" dirty="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29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6358892" y="3148712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8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+mn-lt"/>
                </a:rPr>
                <a:t>分析</a:t>
              </a:r>
              <a:endParaRPr lang="zh-CN" altLang="en-US" sz="180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endParaRPr>
            </a:p>
          </p:txBody>
        </p:sp>
        <p:sp>
          <p:nvSpPr>
            <p:cNvPr id="30" name="标题 1"/>
            <p:cNvSpPr txBox="1"/>
            <p:nvPr>
              <p:custDataLst>
                <p:tags r:id="rId21"/>
              </p:custDataLst>
            </p:nvPr>
          </p:nvSpPr>
          <p:spPr>
            <a:xfrm>
              <a:off x="6318888" y="3537317"/>
              <a:ext cx="2361600" cy="38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fr-FR" sz="1800">
                  <a:sym typeface="+mn-lt"/>
                </a:rPr>
                <a:t>为后期维护指明方向</a:t>
              </a:r>
              <a:endParaRPr lang="zh-CN" altLang="fr-FR" sz="1800">
                <a:sym typeface="+mn-lt"/>
              </a:endParaRPr>
            </a:p>
          </p:txBody>
        </p:sp>
      </p:grpSp>
      <p:sp>
        <p:nvSpPr>
          <p:cNvPr id="33" name="标题 1"/>
          <p:cNvSpPr txBox="1"/>
          <p:nvPr>
            <p:custDataLst>
              <p:tags r:id="rId22"/>
            </p:custDataLst>
          </p:nvPr>
        </p:nvSpPr>
        <p:spPr>
          <a:xfrm>
            <a:off x="838197" y="661458"/>
            <a:ext cx="10515600" cy="7863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lt"/>
              </a:rPr>
              <a:t>论文总结</a:t>
            </a:r>
            <a:endParaRPr lang="zh-CN" altLang="en-US" dirty="0">
              <a:sym typeface="+mn-lt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lt"/>
              </a:rPr>
              <a:t>谢谢观看</a:t>
            </a:r>
            <a:endParaRPr lang="zh-CN" altLang="en-US"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lt"/>
              </a:rPr>
              <a:t>THANK YOU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  <a:p>
            <a:r>
              <a:rPr lang="zh-CN" altLang="en-US" sz="1600">
                <a:sym typeface="+mn-ea"/>
              </a:rPr>
              <a:t>计算机图形学是游戏引擎技术、人工智能领域中所有与图像有关技术的基础。</a:t>
            </a:r>
            <a:endParaRPr lang="zh-CN" altLang="en-US" sz="1600"/>
          </a:p>
          <a:p>
            <a:r>
              <a:rPr lang="zh-CN" altLang="en-US" sz="1600"/>
              <a:t>国外计算机图形技术蓬勃发展，而国内仍处于起步阶段，且发展速度缓慢。</a:t>
            </a:r>
            <a:endParaRPr lang="zh-CN" altLang="en-US" sz="14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/>
              <a:t>游戏引擎</a:t>
            </a:r>
            <a:endParaRPr lang="zh-CN" altLang="en-US"/>
          </a:p>
          <a:p>
            <a:r>
              <a:rPr lang="zh-CN" altLang="en-US" sz="1600"/>
              <a:t>游戏引擎是一款游戏最核心最底层的代码，直接与操作系统交互，封装游戏开发中不变的部分。</a:t>
            </a:r>
            <a:endParaRPr lang="zh-CN" altLang="en-US" sz="1600"/>
          </a:p>
          <a:p>
            <a:r>
              <a:rPr lang="zh-CN" altLang="en-US" sz="1600"/>
              <a:t>国外有着著名的游戏引擎</a:t>
            </a:r>
            <a:r>
              <a:rPr lang="en-US" altLang="zh-CN" sz="1600"/>
              <a:t>——Unreal Engine</a:t>
            </a:r>
            <a:r>
              <a:rPr lang="zh-CN" altLang="en-US" sz="1600"/>
              <a:t>、</a:t>
            </a:r>
            <a:r>
              <a:rPr lang="en-US" altLang="zh-CN" sz="1600"/>
              <a:t>Unity3D</a:t>
            </a:r>
            <a:r>
              <a:rPr lang="zh-CN" altLang="en-US" sz="1600"/>
              <a:t>等。但国内没有影响力巨大的游戏引擎，游戏开发多使用国外现有的底层技术。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研究方法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将理论依据与技术手段结合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如何研究？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理论基础</a:t>
            </a:r>
            <a:endParaRPr lang="zh-CN" altLang="en-US"/>
          </a:p>
          <a:p>
            <a:r>
              <a:rPr lang="zh-CN" altLang="en-US" sz="1400"/>
              <a:t>计算机图形学、</a:t>
            </a:r>
            <a:r>
              <a:rPr lang="en-US" altLang="zh-CN" sz="1400"/>
              <a:t>3D</a:t>
            </a:r>
            <a:r>
              <a:rPr lang="zh-CN" altLang="en-US" sz="1400"/>
              <a:t>数学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/>
              <a:t>技术手段</a:t>
            </a:r>
            <a:endParaRPr lang="zh-CN" altLang="en-US"/>
          </a:p>
          <a:p>
            <a:r>
              <a:rPr lang="en-US" altLang="zh-CN" sz="1400"/>
              <a:t>OpenGL</a:t>
            </a:r>
            <a:r>
              <a:rPr lang="zh-CN" altLang="en-US" sz="1400"/>
              <a:t>、</a:t>
            </a:r>
            <a:r>
              <a:rPr lang="en-US" altLang="zh-CN" sz="1400"/>
              <a:t>C/C++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/>
              <a:t>实现目标</a:t>
            </a:r>
            <a:endParaRPr lang="en-US" altLang="zh-CN" sz="1400"/>
          </a:p>
          <a:p>
            <a:r>
              <a:rPr lang="en-US" altLang="zh-CN" sz="1400"/>
              <a:t>3D</a:t>
            </a:r>
            <a:r>
              <a:rPr lang="zh-CN" altLang="en-US" sz="1400"/>
              <a:t>渲染引擎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3"/>
          <p:cNvSpPr/>
          <p:nvPr>
            <p:custDataLst>
              <p:tags r:id="rId1"/>
            </p:custDataLst>
          </p:nvPr>
        </p:nvSpPr>
        <p:spPr>
          <a:xfrm>
            <a:off x="1023631" y="2345197"/>
            <a:ext cx="1731515" cy="1510884"/>
          </a:xfrm>
          <a:prstGeom prst="roundRect">
            <a:avLst>
              <a:gd name="adj" fmla="val 95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8254" y="2448454"/>
            <a:ext cx="6039836" cy="798023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zh-CN" altLang="en-US" sz="4000">
                <a:sym typeface="+mn-lt"/>
              </a:rPr>
              <a:t>技术实践</a:t>
            </a:r>
            <a:endParaRPr lang="zh-CN" altLang="en-US" sz="4000"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zh-CN" altLang="en-US" dirty="0">
                <a:sym typeface="+mn-lt"/>
              </a:rPr>
              <a:t>对于软件架构、渲染技术的思考成果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9" y="2253585"/>
            <a:ext cx="1731516" cy="12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0"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99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799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23631" y="3427338"/>
            <a:ext cx="1731515" cy="481378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90000" bIns="4680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1"/>
                </a:solidFill>
                <a:latin typeface="+mn-lt"/>
                <a:ea typeface="+mn-ea"/>
                <a:sym typeface="+mn-lt"/>
              </a:rPr>
              <a:t>章节 PART</a:t>
            </a:r>
            <a:endParaRPr lang="zh-CN" altLang="en-US" sz="2400" b="1">
              <a:solidFill>
                <a:schemeClr val="bg1"/>
              </a:solidFill>
              <a:latin typeface="+mn-lt"/>
              <a:ea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软件层次与职能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9620" y="2114550"/>
            <a:ext cx="10152380" cy="3914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场景管理模块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①执行当前场景的流程函数，维护</a:t>
            </a:r>
            <a:r>
              <a:rPr lang="zh-CN" altLang="en-US">
                <a:sym typeface="+mn-ea"/>
              </a:rPr>
              <a:t>场景内的渲染列表、摄像机。</a:t>
            </a:r>
            <a:endParaRPr lang="zh-CN" altLang="en-US">
              <a:sym typeface="+mn-ea"/>
            </a:endParaRPr>
          </a:p>
          <a:p>
            <a:r>
              <a:rPr lang="zh-CN" altLang="en-US"/>
              <a:t>②提供场景注册、场景切换功能。</a:t>
            </a:r>
            <a:endParaRPr lang="zh-CN" altLang="en-US"/>
          </a:p>
          <a:p>
            <a:r>
              <a:rPr lang="zh-CN" altLang="en-US"/>
              <a:t>③管理OpenGL状态机的全局状态。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7_10*l_h_i*1_1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7_10*l_h_i*1_1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4"/>
  <p:tag name="KSO_WM_UNIT_ID" val="custom20184567_10*l_h_i*1_1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1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1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1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13"/>
  <p:tag name="KSO_WM_TEMPLATE_CATEGORY" val="custom"/>
  <p:tag name="KSO_WM_TEMPLATE_INDEX" val="20184567"/>
  <p:tag name="KSO_WM_UNIT_INDEX" val="13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7_10*l_h_i*1_2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7_10*l_h_i*1_2_2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7_10*l_h_i*1_2_3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4"/>
  <p:tag name="KSO_WM_UNIT_ID" val="custom20184567_10*l_h_i*1_2_4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11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2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2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2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2_5"/>
  <p:tag name="KSO_WM_UNIT_ID" val="custom20184567_10*l_h_i*1_2_5"/>
  <p:tag name="KSO_WM_UNIT_LAYERLEVEL" val="1_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28"/>
  <p:tag name="KSO_WM_TEMPLATE_CATEGORY" val="custom"/>
  <p:tag name="KSO_WM_TEMPLATE_INDEX" val="20184567"/>
  <p:tag name="KSO_WM_UNIT_INDEX" val="28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7_10*l_h_i*1_3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7_10*l_h_i*1_3_2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7_10*l_h_i*1_3_3"/>
  <p:tag name="KSO_WM_UNIT_LAYERLEVEL" val="1_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a"/>
  <p:tag name="KSO_WM_UNIT_INDEX" val="1_3_1"/>
  <p:tag name="KSO_WM_UNIT_CLEAR" val="1"/>
  <p:tag name="KSO_WM_UNIT_LAYERLEVEL" val="1_1_1"/>
  <p:tag name="KSO_WM_UNIT_VALUE" val="11"/>
  <p:tag name="KSO_WM_UNIT_HIGHLIGHT" val="0"/>
  <p:tag name="KSO_WM_UNIT_COMPATIBLE" val="0"/>
  <p:tag name="KSO_WM_UNIT_ID" val="custom20184567_10*l_h_a*1_3_1"/>
  <p:tag name="KSO_WM_DIAGRAM_GROUP_CODE" val="l1-2"/>
  <p:tag name="KSO_WM_UNIT_PRESET_TEXT" val="EIUSMOD TEMPOR"/>
  <p:tag name="KSO_WM_UNIT_TEXT_FILL_FORE_SCHEMECOLOR_INDEX" val="5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l_h_f"/>
  <p:tag name="KSO_WM_UNIT_INDEX" val="1_3_1"/>
  <p:tag name="KSO_WM_UNIT_CLEAR" val="1"/>
  <p:tag name="KSO_WM_UNIT_LAYERLEVEL" val="1_1_1"/>
  <p:tag name="KSO_WM_UNIT_VALUE" val="22"/>
  <p:tag name="KSO_WM_UNIT_HIGHLIGHT" val="0"/>
  <p:tag name="KSO_WM_UNIT_COMPATIBLE" val="0"/>
  <p:tag name="KSO_WM_UNIT_ID" val="custom20184567_10*l_h_f*1_3_1"/>
  <p:tag name="KSO_WM_DIAGRAM_GROUP_CODE" val="l1-2"/>
  <p:tag name="KSO_WM_UNIT_PRESET_TEXT" val="INCIDIDUNT LABORE ET DOLORE MAGNA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ID" val="custom20184567_10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120.xml><?xml version="1.0" encoding="utf-8"?>
<p:tagLst xmlns:p="http://schemas.openxmlformats.org/presentationml/2006/main"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112*123"/>
  <p:tag name="KSO_WM_SLIDE_SIZE" val="735*416"/>
  <p:tag name="KSO_WM_TAG_VERSION" val="1.0"/>
  <p:tag name="KSO_WM_COMBINE_RELATE_SLIDE_ID" val="diagram160050_3"/>
  <p:tag name="KSO_WM_TEMPLATE_CATEGORY" val="custom"/>
  <p:tag name="KSO_WM_TEMPLATE_INDEX" val="20184567"/>
  <p:tag name="KSO_WM_SLIDE_ID" val="custom20184567_10"/>
  <p:tag name="KSO_WM_SLIDE_INDEX" val="10"/>
  <p:tag name="KSO_WM_TEMPLATE_SUBCATEGORY" val="combine"/>
  <p:tag name="KSO_WM_SLIDE_SUBTYPE" val="diag"/>
  <p:tag name="KSO_WM_DIAGRAM_GROUP_CODE" val="l1-2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ID" val="custom20184567_17*a*1"/>
  <p:tag name="KSO_WM_UNIT_PRESET_TEXT" val="谢谢观看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f"/>
  <p:tag name="KSO_WM_UNIT_INDEX" val="1"/>
  <p:tag name="KSO_WM_UNIT_LAYERLEVEL" val="1"/>
  <p:tag name="KSO_WM_UNIT_VALUE" val="50"/>
  <p:tag name="KSO_WM_UNIT_HIGHLIGHT" val="0"/>
  <p:tag name="KSO_WM_UNIT_COMPATIBLE" val="0"/>
  <p:tag name="KSO_WM_UNIT_CLEAR" val="0"/>
  <p:tag name="KSO_WM_UNIT_ID" val="custom20184567_17*f*1"/>
  <p:tag name="KSO_WM_UNIT_PRESET_TEXT" val="THANK YOU"/>
</p:tagLst>
</file>

<file path=ppt/tags/tag123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84567"/>
  <p:tag name="KSO_WM_SLIDE_ID" val="custom20184567_17"/>
  <p:tag name="KSO_WM_SLIDE_INDEX" val="17"/>
  <p:tag name="KSO_WM_TEMPLATE_SUBCATEGORY" val="combine"/>
  <p:tag name="KSO_WM_SLIDE_SUBTYPE" val="pure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ID" val="custom20184567_1*a*1"/>
  <p:tag name="KSO_WM_UNIT_PRESET_TEXT" val="小清新简约工作总结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1*b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2"/>
  <p:tag name="KSO_WM_TEMPLATE_CATEGORY" val="custom"/>
  <p:tag name="KSO_WM_TEMPLATE_INDEX" val="20184567"/>
  <p:tag name="KSO_WM_UNIT_INDEX" val="2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2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5_1"/>
  <p:tag name="KSO_WM_UNIT_ID" val="custom20184567_2*l_h_f*1_5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总结展望"/>
  <p:tag name="KSO_WM_UNIT_TEXT_FILL_FORE_SCHEMECOLOR_INDEX" val="5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4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4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2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5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57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5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59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8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84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8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86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8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TYPE" val="a"/>
  <p:tag name="KSO_WM_UNIT_ID" val="custom20184567_7*a*1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TYPE" val="f"/>
  <p:tag name="KSO_WM_UNIT_ID" val="custom20184567_7*f*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7*i*2"/>
  <p:tag name="KSO_WM_TEMPLATE_CATEGORY" val="custom"/>
  <p:tag name="KSO_WM_TEMPLATE_INDEX" val="20184567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90.xml><?xml version="1.0" encoding="utf-8"?>
<p:tagLst xmlns:p="http://schemas.openxmlformats.org/presentationml/2006/main">
  <p:tag name="KSO_WM_SLIDE_SIZE" val="790*389"/>
  <p:tag name="KSO_WM_SLIDE_POSITION" val="84*125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62_5"/>
  <p:tag name="KSO_WM_TEMPLATE_CATEGORY" val="custom"/>
  <p:tag name="KSO_WM_TEMPLATE_INDEX" val="20184567"/>
  <p:tag name="KSO_WM_SLIDE_ID" val="custom20184567_7"/>
  <p:tag name="KSO_WM_SLIDE_INDEX" val="7"/>
  <p:tag name="KSO_WM_TEMPLATE_SUBCATEGORY" val="combine"/>
  <p:tag name="KSO_WM_SLIDE_SUBTYPE" val="picTxt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7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b"/>
  <p:tag name="KSO_WM_UNIT_INDEX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UNIT_ID" val="custom20184567_3*b*1"/>
</p:tagLst>
</file>

<file path=ppt/tags/tag95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97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9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7_10*i*0"/>
  <p:tag name="KSO_WM_TEMPLATE_CATEGORY" val="custom"/>
  <p:tag name="KSO_WM_TEMPLATE_INDEX" val="20184567"/>
  <p:tag name="KSO_WM_UNIT_INDEX" val="0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7_10*l_h_i*1_1_1"/>
  <p:tag name="KSO_WM_UNIT_LAYERLEVEL" val="1_1_1"/>
  <p:tag name="KSO_WM_DIAGRAM_GROUP_CODE" val="l1-2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自定义 115">
      <a:dk1>
        <a:srgbClr val="000000"/>
      </a:dk1>
      <a:lt1>
        <a:srgbClr val="FFFFFF"/>
      </a:lt1>
      <a:dk2>
        <a:srgbClr val="529BA0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</Words>
  <Application>WPS 演示</Application>
  <PresentationFormat>宽屏</PresentationFormat>
  <Paragraphs>247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Clear Sans Light</vt:lpstr>
      <vt:lpstr>Calibri</vt:lpstr>
      <vt:lpstr>微软雅黑</vt:lpstr>
      <vt:lpstr>Arial Unicode MS</vt:lpstr>
      <vt:lpstr>Arial</vt:lpstr>
      <vt:lpstr>黑体</vt:lpstr>
      <vt:lpstr>Segoe Print</vt:lpstr>
      <vt:lpstr>Office 主题</vt:lpstr>
      <vt:lpstr>1_Office 主题</vt:lpstr>
      <vt:lpstr>基于OpenGL的图形图像渲染引擎</vt:lpstr>
      <vt:lpstr>PowerPoint 演示文稿</vt:lpstr>
      <vt:lpstr>绪论</vt:lpstr>
      <vt:lpstr>概述</vt:lpstr>
      <vt:lpstr>研究方法</vt:lpstr>
      <vt:lpstr>如何研究？</vt:lpstr>
      <vt:lpstr>技术实践</vt:lpstr>
      <vt:lpstr>软件层次与职能</vt:lpstr>
      <vt:lpstr>场景管理模块</vt:lpstr>
      <vt:lpstr>场景管理模块图解</vt:lpstr>
      <vt:lpstr>场景管理模块展示</vt:lpstr>
      <vt:lpstr>底层渲染器</vt:lpstr>
      <vt:lpstr>底层渲染器图解</vt:lpstr>
      <vt:lpstr>底层渲染器展示</vt:lpstr>
      <vt:lpstr>底层渲染器展示</vt:lpstr>
      <vt:lpstr>底层渲染器展示</vt:lpstr>
      <vt:lpstr>底层渲染器展示</vt:lpstr>
      <vt:lpstr>底层渲染器展示</vt:lpstr>
      <vt:lpstr>底层渲染器/SDK相关部分</vt:lpstr>
      <vt:lpstr>底层渲染器/SDK相关部分图解</vt:lpstr>
      <vt:lpstr>底层渲染器/SDK无关部分</vt:lpstr>
      <vt:lpstr>底层渲染器/SDK无关部分图解</vt:lpstr>
      <vt:lpstr>资源管理模块</vt:lpstr>
      <vt:lpstr>资源管理模块图解</vt:lpstr>
      <vt:lpstr>资源管理模块展示</vt:lpstr>
      <vt:lpstr>平台无关模块 </vt:lpstr>
      <vt:lpstr>平台无关模块图解</vt:lpstr>
      <vt:lpstr>一帧的渲染过程</vt:lpstr>
      <vt:lpstr>成果展示</vt:lpstr>
      <vt:lpstr>PowerPoint 演示文稿</vt:lpstr>
      <vt:lpstr>后期维护方向</vt:lpstr>
      <vt:lpstr>总结展望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accompany.</cp:lastModifiedBy>
  <cp:revision>209</cp:revision>
  <dcterms:created xsi:type="dcterms:W3CDTF">2018-02-08T02:09:00Z</dcterms:created>
  <dcterms:modified xsi:type="dcterms:W3CDTF">2018-06-02T01:39:05Z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