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62" r:id="rId9"/>
    <p:sldId id="306" r:id="rId10"/>
    <p:sldId id="309" r:id="rId11"/>
    <p:sldId id="310" r:id="rId12"/>
    <p:sldId id="258" r:id="rId13"/>
    <p:sldId id="269" r:id="rId14"/>
    <p:sldId id="335" r:id="rId15"/>
    <p:sldId id="271" r:id="rId16"/>
    <p:sldId id="294" r:id="rId17"/>
    <p:sldId id="340" r:id="rId18"/>
    <p:sldId id="261" r:id="rId19"/>
    <p:sldId id="262" r:id="rId20"/>
    <p:sldId id="263" r:id="rId21"/>
    <p:sldId id="264" r:id="rId22"/>
    <p:sldId id="265" r:id="rId23"/>
    <p:sldId id="275" r:id="rId24"/>
    <p:sldId id="337" r:id="rId25"/>
    <p:sldId id="292" r:id="rId26"/>
    <p:sldId id="338" r:id="rId27"/>
    <p:sldId id="296" r:id="rId28"/>
    <p:sldId id="339" r:id="rId29"/>
    <p:sldId id="297" r:id="rId30"/>
    <p:sldId id="272" r:id="rId31"/>
    <p:sldId id="341" r:id="rId32"/>
    <p:sldId id="318" r:id="rId33"/>
    <p:sldId id="311" r:id="rId34"/>
    <p:sldId id="316" r:id="rId35"/>
    <p:sldId id="317" r:id="rId36"/>
    <p:sldId id="303" r:id="rId37"/>
    <p:sldId id="314" r:id="rId38"/>
    <p:sldId id="29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A5A"/>
    <a:srgbClr val="EB6249"/>
    <a:srgbClr val="7BC6BC"/>
    <a:srgbClr val="F6CE9B"/>
    <a:srgbClr val="FEF8F4"/>
    <a:srgbClr val="B28664"/>
    <a:srgbClr val="EAF5FA"/>
    <a:srgbClr val="CDE9F4"/>
    <a:srgbClr val="001A30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hyperlink" Target="demo" TargetMode="Externa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5" Type="http://schemas.openxmlformats.org/officeDocument/2006/relationships/notesSlide" Target="../notesSlides/notesSlide9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1.xml"/><Relationship Id="rId22" Type="http://schemas.openxmlformats.org/officeDocument/2006/relationships/tags" Target="../tags/tag120.xml"/><Relationship Id="rId21" Type="http://schemas.openxmlformats.org/officeDocument/2006/relationships/tags" Target="../tags/tag119.xml"/><Relationship Id="rId20" Type="http://schemas.openxmlformats.org/officeDocument/2006/relationships/tags" Target="../tags/tag118.xml"/><Relationship Id="rId2" Type="http://schemas.openxmlformats.org/officeDocument/2006/relationships/tags" Target="../tags/tag100.xml"/><Relationship Id="rId19" Type="http://schemas.openxmlformats.org/officeDocument/2006/relationships/tags" Target="../tags/tag117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0" rIns="90000" bIns="0"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OpenGL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的图形图像渲染引擎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①执行当前场景的流程函数，维护</a:t>
            </a:r>
            <a:r>
              <a:rPr lang="zh-CN" altLang="en-US">
                <a:sym typeface="+mn-ea"/>
              </a:rPr>
              <a:t>场景内的渲染列表、摄像机。</a:t>
            </a:r>
            <a:endParaRPr lang="zh-CN" altLang="en-US">
              <a:sym typeface="+mn-ea"/>
            </a:endParaRPr>
          </a:p>
          <a:p>
            <a:r>
              <a:rPr lang="zh-CN" altLang="en-US"/>
              <a:t>②提供场景注册、场景切换功能。</a:t>
            </a:r>
            <a:endParaRPr lang="zh-CN" altLang="en-US"/>
          </a:p>
          <a:p>
            <a:r>
              <a:rPr lang="zh-CN" altLang="en-US"/>
              <a:t>③管理OpenGL状态机的全局状态。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场景管理模块图解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1660"/>
            <a:ext cx="6072505" cy="16617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97495" y="2577465"/>
            <a:ext cx="3009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内部层次间的交互</a:t>
            </a:r>
            <a:endParaRPr lang="zh-CN" altLang="en-US" sz="2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1140"/>
            <a:ext cx="6072505" cy="16783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80325" y="4613275"/>
            <a:ext cx="379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对外和底层渲染器的交互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场景管理模块展示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17183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695" y="2486025"/>
            <a:ext cx="551815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场景切换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19050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①从场景管理器获取美术资源，提供一系列抽象接口给场景管理器调用。</a:t>
            </a:r>
            <a:endParaRPr lang="zh-CN" altLang="en-US"/>
          </a:p>
          <a:p>
            <a:r>
              <a:rPr lang="zh-CN" altLang="en-US"/>
              <a:t>②定义绘制一个游戏物体所需的业务逻辑。</a:t>
            </a:r>
            <a:endParaRPr lang="zh-CN" altLang="en-US"/>
          </a:p>
          <a:p>
            <a:r>
              <a:rPr lang="zh-CN" altLang="en-US"/>
              <a:t>③将能在</a:t>
            </a:r>
            <a:r>
              <a:rPr lang="en-US" altLang="zh-CN"/>
              <a:t>CPU</a:t>
            </a:r>
            <a:r>
              <a:rPr lang="zh-CN" altLang="en-US"/>
              <a:t>处理的逻辑计算放在</a:t>
            </a:r>
            <a:r>
              <a:rPr lang="en-US" altLang="zh-CN"/>
              <a:t>CPU</a:t>
            </a:r>
            <a:r>
              <a:rPr lang="zh-CN" altLang="en-US"/>
              <a:t>部分，将并发量大的计算放在</a:t>
            </a:r>
            <a:r>
              <a:rPr lang="en-US" altLang="zh-CN"/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005" y="1553210"/>
            <a:ext cx="3676015" cy="450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2075" y="2966720"/>
            <a:ext cx="4979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提供接口给场景管理模块</a:t>
            </a:r>
            <a:endParaRPr lang="zh-CN" altLang="en-US" sz="2400"/>
          </a:p>
          <a:p>
            <a:r>
              <a:rPr lang="zh-CN" altLang="en-US" sz="2400"/>
              <a:t>并调用资源管理模块接口获取资源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模型渲染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方向光打在地球上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2945" y="5652135"/>
            <a:ext cx="430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聚光灯打在地面上形成内外圈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点光源从左边照射在小球上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天空盒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地面绘制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2490" y="2252345"/>
            <a:ext cx="1609725" cy="2352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5690" y="5003165"/>
            <a:ext cx="374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旋涡状粒子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30" y="2007235"/>
            <a:ext cx="1819275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66560" y="5095240"/>
            <a:ext cx="382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萤火虫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301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远处时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1240" y="5383530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近处时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①在CPU抽象出GPU程序（</a:t>
            </a:r>
            <a:r>
              <a:rPr lang="en-US" altLang="zh-CN"/>
              <a:t>Shader</a:t>
            </a:r>
            <a:r>
              <a:rPr lang="zh-CN" altLang="en-US"/>
              <a:t>）类、显存类。</a:t>
            </a:r>
            <a:endParaRPr lang="zh-CN" altLang="en-US"/>
          </a:p>
          <a:p>
            <a:r>
              <a:rPr lang="zh-CN" altLang="en-US"/>
              <a:t>②引擎内置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ym typeface="+mn-ea"/>
              </a:rPr>
              <a:t>支持开发者自定义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r>
              <a:rPr lang="zh-CN" altLang="en-US"/>
              <a:t>③业务逻辑与</a:t>
            </a:r>
            <a:r>
              <a:rPr lang="en-US" altLang="zh-CN"/>
              <a:t>SDK</a:t>
            </a:r>
            <a:r>
              <a:rPr lang="zh-CN" altLang="en-US"/>
              <a:t>解耦合。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5372100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4935"/>
            <a:ext cx="5390515" cy="147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29755" y="2219960"/>
            <a:ext cx="435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顶点显存和资源管理模块交互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929755" y="4478655"/>
            <a:ext cx="4354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Shader</a:t>
            </a:r>
            <a:r>
              <a:rPr lang="zh-CN" altLang="en-US" sz="2400"/>
              <a:t>与资源管理模块交互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①引擎内置游戏物体，例如地面、模型、天空盒等。</a:t>
            </a:r>
            <a:endParaRPr lang="zh-CN" altLang="en-US"/>
          </a:p>
          <a:p>
            <a:r>
              <a:rPr lang="zh-CN" altLang="en-US"/>
              <a:t>②开发者可以自定义游戏物体。</a:t>
            </a:r>
            <a:endParaRPr lang="zh-CN" altLang="en-US"/>
          </a:p>
          <a:p>
            <a:r>
              <a:rPr lang="zh-CN" altLang="en-US"/>
              <a:t>③使用</a:t>
            </a:r>
            <a:r>
              <a:rPr lang="en-US" altLang="zh-CN"/>
              <a:t>SDK</a:t>
            </a:r>
            <a:r>
              <a:rPr lang="zh-CN" altLang="en-US"/>
              <a:t>相关层接口存储顶点数据，实现与</a:t>
            </a:r>
            <a:r>
              <a:rPr lang="en-US" altLang="zh-CN"/>
              <a:t>SDK</a:t>
            </a:r>
            <a:r>
              <a:rPr lang="zh-CN" altLang="en-US"/>
              <a:t>的解耦合。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5415280" cy="2573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0550" y="282067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</a:t>
            </a:r>
            <a:r>
              <a:rPr lang="en-US" altLang="zh-CN" sz="2400"/>
              <a:t>SDK</a:t>
            </a:r>
            <a:r>
              <a:rPr lang="zh-CN" altLang="en-US" sz="2400"/>
              <a:t>相关层的协作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①提供不同接口申请、析构各类型资源。</a:t>
            </a:r>
            <a:endParaRPr lang="zh-CN" altLang="en-US"/>
          </a:p>
          <a:p>
            <a:r>
              <a:rPr lang="zh-CN" altLang="en-US"/>
              <a:t>②将资源转化为底层渲染器需要的内存模型返回。</a:t>
            </a:r>
            <a:endParaRPr lang="zh-CN" altLang="en-US"/>
          </a:p>
          <a:p>
            <a:r>
              <a:rPr lang="zh-CN" altLang="en-US"/>
              <a:t>③内部会将资源缓存，使用引用计数方式管理资源。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3420"/>
            <a:ext cx="4250055" cy="3796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16905" y="3022600"/>
            <a:ext cx="4427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向下向操作系统申请资源</a:t>
            </a:r>
            <a:endParaRPr lang="zh-CN" altLang="en-US"/>
          </a:p>
          <a:p>
            <a:r>
              <a:rPr lang="zh-CN" altLang="en-US"/>
              <a:t>向上为底层渲染模块提供资源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资源释放</a:t>
            </a:r>
            <a:r>
              <a:rPr lang="en-US" altLang="zh-CN" sz="2400"/>
              <a:t>log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495040" cy="171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9515" y="2226945"/>
            <a:ext cx="494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资源申请</a:t>
            </a:r>
            <a:r>
              <a:rPr lang="en-US" altLang="zh-CN" sz="2400"/>
              <a:t>log</a:t>
            </a:r>
            <a:r>
              <a:rPr lang="zh-CN" altLang="en-US" sz="2400"/>
              <a:t>（仅创建时记录）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平台无关层的功能相当于main函数，其具体职能如下：</a:t>
            </a:r>
            <a:endParaRPr lang="zh-CN" altLang="en-US"/>
          </a:p>
          <a:p>
            <a:r>
              <a:rPr lang="zh-CN" altLang="en-US"/>
              <a:t>①在任意操作系统上弹出窗口。</a:t>
            </a:r>
            <a:endParaRPr lang="zh-CN" altLang="en-US"/>
          </a:p>
          <a:p>
            <a:r>
              <a:rPr lang="zh-CN" altLang="en-US"/>
              <a:t>②提供全局事件的监听功能。</a:t>
            </a:r>
            <a:endParaRPr lang="zh-CN" altLang="en-US"/>
          </a:p>
          <a:p>
            <a:r>
              <a:rPr lang="zh-CN" altLang="en-US"/>
              <a:t>③调用场景管理模块的流程函数。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02830" y="2355850"/>
            <a:ext cx="478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与操作系统交互，初始化绘图环境</a:t>
            </a:r>
            <a:endParaRPr lang="zh-CN" altLang="en-US" sz="240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6436995" cy="1643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4455"/>
            <a:ext cx="6426200" cy="1804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20965" y="4612005"/>
            <a:ext cx="3393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调场景管理模块的接口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一帧的渲染过程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9585" y="2352675"/>
            <a:ext cx="10693400" cy="3228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66313" y="259794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后期维护方向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角色动画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UI</a:t>
            </a:r>
            <a:r>
              <a:rPr lang="zh-CN" altLang="en-US"/>
              <a:t>渲染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粒子系统编辑器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12788" y="1569401"/>
            <a:ext cx="3019519" cy="5292954"/>
            <a:chOff x="801194" y="2377440"/>
            <a:chExt cx="2558549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65286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998143" y="2784446"/>
              <a:ext cx="2361600" cy="48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背景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1296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2400">
                  <a:sym typeface="+mn-lt"/>
                </a:rPr>
                <a:t>国内在该领域技术水平仍需开发者不断努力</a:t>
              </a:r>
              <a:endParaRPr lang="zh-CN" altLang="fr-FR" sz="24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41233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58610" y="2784446"/>
              <a:ext cx="2361600" cy="48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1296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2400">
                  <a:sym typeface="+mn-lt"/>
                </a:rPr>
                <a:t>实现了一款基于</a:t>
              </a:r>
              <a:r>
                <a:rPr lang="en-US" altLang="zh-CN" sz="2400">
                  <a:sym typeface="+mn-lt"/>
                </a:rPr>
                <a:t>OpenGL</a:t>
              </a:r>
              <a:r>
                <a:rPr lang="zh-CN" altLang="en-US" sz="2400">
                  <a:sym typeface="+mn-lt"/>
                </a:rPr>
                <a:t>的图形图像渲染引擎</a:t>
              </a:r>
              <a:endParaRPr lang="zh-CN" altLang="en-US" sz="24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16744" cy="5292954"/>
            <a:chOff x="6209212" y="2377440"/>
            <a:chExt cx="2471464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7175034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19076" y="2784446"/>
              <a:ext cx="2361600" cy="48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分析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88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2400">
                  <a:sym typeface="+mn-lt"/>
                </a:rPr>
                <a:t>为后期维护指明</a:t>
              </a:r>
              <a:endParaRPr lang="zh-CN" altLang="fr-FR" sz="2400">
                <a:sym typeface="+mn-lt"/>
              </a:endParaRPr>
            </a:p>
            <a:p>
              <a:pPr algn="ctr"/>
              <a:r>
                <a:rPr lang="zh-CN" altLang="fr-FR" sz="2400">
                  <a:sym typeface="+mn-lt"/>
                </a:rPr>
                <a:t>方向</a:t>
              </a:r>
              <a:endParaRPr lang="zh-CN" altLang="fr-FR" sz="24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论文总结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3200"/>
              <a:t>背景</a:t>
            </a:r>
            <a:endParaRPr lang="zh-CN" altLang="en-US"/>
          </a:p>
          <a:p>
            <a:r>
              <a:rPr lang="zh-CN" altLang="en-US">
                <a:sym typeface="+mn-ea"/>
              </a:rPr>
              <a:t>计算机图形学是游戏引擎技术、人工智能领域中所有与图像有关技术的基础。</a:t>
            </a:r>
            <a:endParaRPr lang="zh-CN" altLang="en-US"/>
          </a:p>
          <a:p>
            <a:r>
              <a:rPr lang="zh-CN" altLang="en-US"/>
              <a:t>国外计算机图形技术蓬勃发展，而国内仍处于起步阶段，且发展速度缓慢。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游戏引擎</a:t>
            </a:r>
            <a:endParaRPr lang="zh-CN" altLang="en-US"/>
          </a:p>
          <a:p>
            <a:r>
              <a:rPr lang="zh-CN" altLang="en-US">
                <a:sym typeface="+mn-ea"/>
              </a:rPr>
              <a:t>游戏引擎是一款游戏最核心最底层的代码，直接与操作系统交互，封装游戏开发中不变的部分。</a:t>
            </a:r>
            <a:endParaRPr lang="zh-CN" altLang="en-US"/>
          </a:p>
          <a:p>
            <a:r>
              <a:rPr lang="zh-CN" altLang="en-US">
                <a:sym typeface="+mn-ea"/>
              </a:rPr>
              <a:t>国外有着著名的游戏引擎</a:t>
            </a:r>
            <a:r>
              <a:rPr lang="en-US" altLang="zh-CN">
                <a:sym typeface="+mn-ea"/>
              </a:rPr>
              <a:t>——Unreal Engine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Unity3D</a:t>
            </a:r>
            <a:r>
              <a:rPr lang="zh-CN" altLang="en-US">
                <a:sym typeface="+mn-ea"/>
              </a:rPr>
              <a:t>等。但国内没有影响力巨大的游戏引擎，游戏开发多使用国外现有的底层技术。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如何研究？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669790"/>
          </a:xfrm>
        </p:spPr>
        <p:txBody>
          <a:bodyPr>
            <a:normAutofit lnSpcReduction="10000"/>
          </a:bodyPr>
          <a:p>
            <a:r>
              <a:rPr lang="zh-CN" altLang="en-US" sz="3200"/>
              <a:t>理论基础</a:t>
            </a:r>
            <a:endParaRPr lang="zh-CN" altLang="en-US"/>
          </a:p>
          <a:p>
            <a:r>
              <a:rPr lang="zh-CN" altLang="en-US"/>
              <a:t>计算机图形学、</a:t>
            </a:r>
            <a:r>
              <a:rPr lang="en-US" altLang="zh-CN"/>
              <a:t>3D</a:t>
            </a:r>
            <a:r>
              <a:rPr lang="zh-CN" altLang="en-US"/>
              <a:t>数学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3200"/>
              <a:t>技术手段</a:t>
            </a:r>
            <a:endParaRPr lang="zh-CN" altLang="en-US"/>
          </a:p>
          <a:p>
            <a:r>
              <a:rPr lang="en-US" altLang="zh-CN"/>
              <a:t>OpenGL</a:t>
            </a:r>
            <a:r>
              <a:rPr lang="zh-CN" altLang="en-US"/>
              <a:t>、</a:t>
            </a:r>
            <a:r>
              <a:rPr lang="en-US" altLang="zh-CN"/>
              <a:t>C/C++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3200"/>
              <a:t>实现目标</a:t>
            </a:r>
            <a:endParaRPr lang="en-US" altLang="zh-CN" sz="1400"/>
          </a:p>
          <a:p>
            <a:r>
              <a:rPr lang="en-US" altLang="zh-CN"/>
              <a:t>3D</a:t>
            </a:r>
            <a:r>
              <a:rPr lang="zh-CN" altLang="en-US"/>
              <a:t>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对于软件架构、渲染技术的思考成果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软件层次与职能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2124710"/>
            <a:ext cx="12188190" cy="4700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1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1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3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1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6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8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>宽屏</PresentationFormat>
  <Paragraphs>253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Clear Sans Light</vt:lpstr>
      <vt:lpstr>Calibri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场景管理模块图解</vt:lpstr>
      <vt:lpstr>场景管理模块展示</vt:lpstr>
      <vt:lpstr>底层渲染器</vt:lpstr>
      <vt:lpstr>底层渲染器图解</vt:lpstr>
      <vt:lpstr>底层渲染器展示</vt:lpstr>
      <vt:lpstr>底层渲染器展示</vt:lpstr>
      <vt:lpstr>底层渲染器展示</vt:lpstr>
      <vt:lpstr>底层渲染器展示</vt:lpstr>
      <vt:lpstr>底层渲染器展示</vt:lpstr>
      <vt:lpstr>底层渲染器/SDK相关部分</vt:lpstr>
      <vt:lpstr>底层渲染器/SDK相关部分图解</vt:lpstr>
      <vt:lpstr>底层渲染器/SDK无关部分</vt:lpstr>
      <vt:lpstr>底层渲染器/SDK无关部分图解</vt:lpstr>
      <vt:lpstr>资源管理模块</vt:lpstr>
      <vt:lpstr>资源管理模块图解</vt:lpstr>
      <vt:lpstr>资源管理模块展示</vt:lpstr>
      <vt:lpstr>平台无关模块 </vt:lpstr>
      <vt:lpstr>平台无关模块图解</vt:lpstr>
      <vt:lpstr>一帧的渲染过程</vt:lpstr>
      <vt:lpstr>成果展示</vt:lpstr>
      <vt:lpstr>PowerPoint 演示文稿</vt:lpstr>
      <vt:lpstr>后期维护方向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accompany.</cp:lastModifiedBy>
  <cp:revision>243</cp:revision>
  <dcterms:created xsi:type="dcterms:W3CDTF">2018-02-08T02:09:00Z</dcterms:created>
  <dcterms:modified xsi:type="dcterms:W3CDTF">2018-06-03T02:28:01Z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