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3"/>
  </p:sldMasterIdLst>
  <p:notesMasterIdLst>
    <p:notesMasterId r:id="rId5"/>
  </p:notesMasterIdLst>
  <p:sldIdLst>
    <p:sldId id="256" r:id="rId4"/>
    <p:sldId id="308" r:id="rId6"/>
    <p:sldId id="302" r:id="rId7"/>
    <p:sldId id="304" r:id="rId8"/>
    <p:sldId id="362" r:id="rId9"/>
    <p:sldId id="306" r:id="rId10"/>
    <p:sldId id="309" r:id="rId11"/>
    <p:sldId id="310" r:id="rId12"/>
    <p:sldId id="258" r:id="rId13"/>
    <p:sldId id="269" r:id="rId14"/>
    <p:sldId id="335" r:id="rId15"/>
    <p:sldId id="392" r:id="rId16"/>
    <p:sldId id="271" r:id="rId17"/>
    <p:sldId id="294" r:id="rId18"/>
    <p:sldId id="340" r:id="rId19"/>
    <p:sldId id="275" r:id="rId20"/>
    <p:sldId id="337" r:id="rId21"/>
    <p:sldId id="292" r:id="rId22"/>
    <p:sldId id="393" r:id="rId23"/>
    <p:sldId id="261" r:id="rId24"/>
    <p:sldId id="262" r:id="rId25"/>
    <p:sldId id="263" r:id="rId26"/>
    <p:sldId id="264" r:id="rId27"/>
    <p:sldId id="265" r:id="rId28"/>
    <p:sldId id="296" r:id="rId29"/>
    <p:sldId id="339" r:id="rId30"/>
    <p:sldId id="297" r:id="rId31"/>
    <p:sldId id="272" r:id="rId32"/>
    <p:sldId id="341" r:id="rId33"/>
    <p:sldId id="311" r:id="rId34"/>
    <p:sldId id="316" r:id="rId35"/>
    <p:sldId id="303" r:id="rId36"/>
    <p:sldId id="314" r:id="rId37"/>
    <p:sldId id="299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A30"/>
    <a:srgbClr val="9F7A5A"/>
    <a:srgbClr val="EB6249"/>
    <a:srgbClr val="7BC6BC"/>
    <a:srgbClr val="F6CE9B"/>
    <a:srgbClr val="FEF8F4"/>
    <a:srgbClr val="B28664"/>
    <a:srgbClr val="EAF5FA"/>
    <a:srgbClr val="CDE9F4"/>
    <a:srgbClr val="002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3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1.xml"/><Relationship Id="rId39" Type="http://schemas.openxmlformats.org/officeDocument/2006/relationships/presProps" Target="presProps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6490F-85D5-49BD-8DCB-86708AD6AA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C59BE-40E1-408C-B9B3-C3CEF194BB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1195B-83DD-40CD-B552-C649BE2EA0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AF948-CD41-4BF0-9128-4DF09BEA7B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1195B-83DD-40CD-B552-C649BE2EA0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3078638"/>
            <a:ext cx="9144000" cy="886397"/>
          </a:xfrm>
        </p:spPr>
        <p:txBody>
          <a:bodyPr tIns="0" bIns="0"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4015102"/>
            <a:ext cx="9144000" cy="965389"/>
          </a:xfrm>
        </p:spPr>
        <p:txBody>
          <a:bodyPr t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>
            <p:custDataLst>
              <p:tags r:id="rId2"/>
            </p:custDataLst>
          </p:nvPr>
        </p:nvCxnSpPr>
        <p:spPr>
          <a:xfrm>
            <a:off x="3500094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>
            <p:custDataLst>
              <p:tags r:id="rId3"/>
            </p:custDataLst>
          </p:nvPr>
        </p:nvCxnSpPr>
        <p:spPr>
          <a:xfrm>
            <a:off x="7856310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3078638"/>
            <a:ext cx="9144000" cy="886397"/>
          </a:xfrm>
        </p:spPr>
        <p:txBody>
          <a:bodyPr tIns="0" bIns="0"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4015102"/>
            <a:ext cx="9144000" cy="965389"/>
          </a:xfrm>
        </p:spPr>
        <p:txBody>
          <a:bodyPr t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>
            <p:custDataLst>
              <p:tags r:id="rId2"/>
            </p:custDataLst>
          </p:nvPr>
        </p:nvCxnSpPr>
        <p:spPr>
          <a:xfrm>
            <a:off x="3500094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7856310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8254" y="2320925"/>
            <a:ext cx="6039836" cy="798023"/>
          </a:xfrm>
        </p:spPr>
        <p:txBody>
          <a:bodyPr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08254" y="3246477"/>
            <a:ext cx="6039837" cy="609604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345975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3"/>
            </p:custDataLst>
          </p:nvPr>
        </p:nvCxnSpPr>
        <p:spPr>
          <a:xfrm>
            <a:off x="797733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945827"/>
            <a:ext cx="9144000" cy="1597212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524000" y="3595333"/>
            <a:ext cx="9144000" cy="123712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56000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8254" y="2320925"/>
            <a:ext cx="6039836" cy="798023"/>
          </a:xfrm>
        </p:spPr>
        <p:txBody>
          <a:bodyPr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08254" y="3246477"/>
            <a:ext cx="6039837" cy="609604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>
            <p:custDataLst>
              <p:tags r:id="rId2"/>
            </p:custDataLst>
          </p:nvPr>
        </p:nvCxnSpPr>
        <p:spPr>
          <a:xfrm>
            <a:off x="345975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>
            <p:custDataLst>
              <p:tags r:id="rId3"/>
            </p:custDataLst>
          </p:nvPr>
        </p:nvCxnSpPr>
        <p:spPr>
          <a:xfrm>
            <a:off x="797733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945827"/>
            <a:ext cx="9144000" cy="1597212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524000" y="3595333"/>
            <a:ext cx="9144000" cy="123712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56000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1" Type="http://schemas.openxmlformats.org/officeDocument/2006/relationships/notesSlide" Target="../notesSlides/notesSlide2.xml"/><Relationship Id="rId20" Type="http://schemas.openxmlformats.org/officeDocument/2006/relationships/slideLayout" Target="../slideLayouts/slideLayout17.xml"/><Relationship Id="rId2" Type="http://schemas.openxmlformats.org/officeDocument/2006/relationships/tags" Target="../tags/tag22.xml"/><Relationship Id="rId19" Type="http://schemas.openxmlformats.org/officeDocument/2006/relationships/tags" Target="../tags/tag39.xml"/><Relationship Id="rId18" Type="http://schemas.openxmlformats.org/officeDocument/2006/relationships/tags" Target="../tags/tag38.xml"/><Relationship Id="rId17" Type="http://schemas.openxmlformats.org/officeDocument/2006/relationships/tags" Target="../tags/tag37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tags" Target="../tags/tag2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hyperlink" Target="demo" TargetMode="Externa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5" Type="http://schemas.openxmlformats.org/officeDocument/2006/relationships/notesSlide" Target="../notesSlides/notesSlide10.xml"/><Relationship Id="rId24" Type="http://schemas.openxmlformats.org/officeDocument/2006/relationships/slideLayout" Target="../slideLayouts/slideLayout17.xml"/><Relationship Id="rId23" Type="http://schemas.openxmlformats.org/officeDocument/2006/relationships/tags" Target="../tags/tag120.xml"/><Relationship Id="rId22" Type="http://schemas.openxmlformats.org/officeDocument/2006/relationships/tags" Target="../tags/tag119.xml"/><Relationship Id="rId21" Type="http://schemas.openxmlformats.org/officeDocument/2006/relationships/tags" Target="../tags/tag118.xml"/><Relationship Id="rId20" Type="http://schemas.openxmlformats.org/officeDocument/2006/relationships/tags" Target="../tags/tag117.xml"/><Relationship Id="rId2" Type="http://schemas.openxmlformats.org/officeDocument/2006/relationships/tags" Target="../tags/tag99.xml"/><Relationship Id="rId19" Type="http://schemas.openxmlformats.org/officeDocument/2006/relationships/tags" Target="../tags/tag116.xml"/><Relationship Id="rId18" Type="http://schemas.openxmlformats.org/officeDocument/2006/relationships/tags" Target="../tags/tag115.xml"/><Relationship Id="rId17" Type="http://schemas.openxmlformats.org/officeDocument/2006/relationships/tags" Target="../tags/tag114.xml"/><Relationship Id="rId16" Type="http://schemas.openxmlformats.org/officeDocument/2006/relationships/tags" Target="../tags/tag113.xml"/><Relationship Id="rId15" Type="http://schemas.openxmlformats.org/officeDocument/2006/relationships/tags" Target="../tags/tag112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tags" Target="../tags/tag98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6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3366" y="1861343"/>
            <a:ext cx="9144000" cy="886397"/>
          </a:xfrm>
        </p:spPr>
        <p:txBody>
          <a:bodyPr lIns="90000" tIns="0" rIns="90000" bIns="0">
            <a:normAutofit fontScale="90000"/>
          </a:bodyPr>
          <a:lstStyle/>
          <a:p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OpenGL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的图形图像渲染引擎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53516" y="4050662"/>
            <a:ext cx="9144000" cy="965389"/>
          </a:xfrm>
        </p:spPr>
        <p:txBody>
          <a:bodyPr lIns="90000" tIns="0" rIns="90000" bIns="46800"/>
          <a:lstStyle/>
          <a:p>
            <a:r>
              <a:rPr lang="zh-CN" altLang="en-US" dirty="0"/>
              <a:t>理学院</a:t>
            </a:r>
            <a:r>
              <a:rPr lang="en-US" altLang="zh-CN" dirty="0"/>
              <a:t>/</a:t>
            </a:r>
            <a:r>
              <a:rPr lang="zh-CN" altLang="en-US" dirty="0"/>
              <a:t>信息与计算科学</a:t>
            </a:r>
            <a:r>
              <a:rPr lang="en-US" altLang="zh-CN" dirty="0"/>
              <a:t>   </a:t>
            </a:r>
            <a:r>
              <a:rPr lang="zh-CN" altLang="en-US" dirty="0"/>
              <a:t>王必宇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4710684" y="1861053"/>
            <a:ext cx="2770632" cy="122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0" rtlCol="0" anchor="b">
            <a:normAutofit fontScale="92500" lnSpcReduction="10000"/>
          </a:bodyPr>
          <a:lstStyle/>
          <a:p>
            <a:pPr algn="ctr">
              <a:lnSpc>
                <a:spcPct val="120000"/>
              </a:lnSpc>
            </a:pPr>
            <a:endParaRPr lang="en-US" altLang="id-ID" sz="7200" b="1" dirty="0">
              <a:solidFill>
                <a:schemeClr val="tx1">
                  <a:lumMod val="75000"/>
                  <a:lumOff val="25000"/>
                </a:schemeClr>
              </a:solidFill>
              <a:cs typeface="Clear Sans Light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场景管理模块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776605" y="2091055"/>
            <a:ext cx="10515600" cy="4351338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/>
              <a:t>包括</a:t>
            </a:r>
            <a:r>
              <a:rPr lang="en-US" altLang="zh-CN" b="1">
                <a:solidFill>
                  <a:srgbClr val="FF0000"/>
                </a:solidFill>
              </a:rPr>
              <a:t>Scene</a:t>
            </a:r>
            <a:r>
              <a:rPr lang="zh-CN" altLang="en-US"/>
              <a:t>以及</a:t>
            </a:r>
            <a:r>
              <a:rPr lang="en-US" altLang="zh-CN" b="1">
                <a:solidFill>
                  <a:srgbClr val="FF0000"/>
                </a:solidFill>
              </a:rPr>
              <a:t>SceneManager</a:t>
            </a:r>
            <a:r>
              <a:rPr lang="zh-CN" altLang="en-US"/>
              <a:t>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en-US" altLang="zh-CN"/>
              <a:t>Scene</a:t>
            </a:r>
            <a:r>
              <a:rPr lang="zh-CN" altLang="en-US"/>
              <a:t>执行</a:t>
            </a:r>
            <a:r>
              <a:rPr lang="zh-CN" altLang="en-US" b="1">
                <a:solidFill>
                  <a:srgbClr val="FF0000"/>
                </a:solidFill>
              </a:rPr>
              <a:t>当前场景</a:t>
            </a:r>
            <a:r>
              <a:rPr lang="zh-CN" altLang="en-US"/>
              <a:t>的</a:t>
            </a:r>
            <a:r>
              <a:rPr lang="zh-CN" altLang="en-US" b="1">
                <a:solidFill>
                  <a:srgbClr val="FF0000"/>
                </a:solidFill>
              </a:rPr>
              <a:t>流程</a:t>
            </a:r>
            <a:r>
              <a:rPr lang="zh-CN" altLang="en-US"/>
              <a:t>函数，维护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场景内</a:t>
            </a:r>
            <a:r>
              <a:rPr lang="zh-CN" altLang="en-US">
                <a:sym typeface="+mn-ea"/>
              </a:rPr>
              <a:t>的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摄像机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所有游戏物体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/>
              <a:t>SceneManager</a:t>
            </a:r>
            <a:r>
              <a:rPr lang="zh-CN" altLang="en-US"/>
              <a:t>提供场景</a:t>
            </a:r>
            <a:r>
              <a:rPr lang="zh-CN" altLang="en-US" b="1">
                <a:solidFill>
                  <a:srgbClr val="FF0000"/>
                </a:solidFill>
              </a:rPr>
              <a:t>注册</a:t>
            </a:r>
            <a:r>
              <a:rPr lang="zh-CN" altLang="en-US"/>
              <a:t>、场景</a:t>
            </a:r>
            <a:r>
              <a:rPr lang="zh-CN" altLang="en-US" b="1">
                <a:solidFill>
                  <a:srgbClr val="FF0000"/>
                </a:solidFill>
              </a:rPr>
              <a:t>切换</a:t>
            </a:r>
            <a:r>
              <a:rPr lang="zh-CN" altLang="en-US"/>
              <a:t>功能。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en-US" altLang="zh-CN"/>
              <a:t>SceneManager</a:t>
            </a:r>
            <a:r>
              <a:rPr lang="zh-CN" altLang="en-US"/>
              <a:t>管理OpenGL状态机的</a:t>
            </a:r>
            <a:r>
              <a:rPr lang="zh-CN" altLang="en-US" b="1">
                <a:solidFill>
                  <a:srgbClr val="FF0000"/>
                </a:solidFill>
              </a:rPr>
              <a:t>全局状态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场景管理模块图解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144000" y="2445385"/>
            <a:ext cx="2533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模块内部交互</a:t>
            </a:r>
            <a:endParaRPr lang="zh-CN" altLang="en-US" sz="2400"/>
          </a:p>
        </p:txBody>
      </p:sp>
      <p:sp>
        <p:nvSpPr>
          <p:cNvPr id="16" name="文本框 15"/>
          <p:cNvSpPr txBox="1"/>
          <p:nvPr/>
        </p:nvSpPr>
        <p:spPr>
          <a:xfrm>
            <a:off x="9144000" y="5174615"/>
            <a:ext cx="3007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和底层渲染器的交互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268605" y="1767205"/>
            <a:ext cx="3126105" cy="18173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SceneManager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90540" y="1718310"/>
            <a:ext cx="3553460" cy="18662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Scene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91890" y="2095500"/>
            <a:ext cx="1438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流程函数</a:t>
            </a:r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268605" y="4405630"/>
            <a:ext cx="3124835" cy="19119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Scene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10940" y="4853940"/>
            <a:ext cx="152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流程函数</a:t>
            </a:r>
            <a:endParaRPr lang="zh-CN" altLang="en-US" sz="2400"/>
          </a:p>
        </p:txBody>
      </p:sp>
      <p:sp>
        <p:nvSpPr>
          <p:cNvPr id="21" name="矩形 20"/>
          <p:cNvSpPr/>
          <p:nvPr/>
        </p:nvSpPr>
        <p:spPr>
          <a:xfrm>
            <a:off x="5590540" y="4405630"/>
            <a:ext cx="3553460" cy="19970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游戏物体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8060" y="2555875"/>
            <a:ext cx="1889760" cy="5562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8060" y="5314315"/>
            <a:ext cx="1889760" cy="5562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36195"/>
            <a:ext cx="10515600" cy="1223645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一帧的渲染过程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250" y="1457960"/>
            <a:ext cx="2193290" cy="1381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物体</a:t>
            </a:r>
            <a:r>
              <a:rPr lang="en-US" altLang="zh-CN" sz="3200" b="1">
                <a:solidFill>
                  <a:schemeClr val="tx1"/>
                </a:solidFill>
              </a:rPr>
              <a:t>A</a:t>
            </a:r>
            <a:r>
              <a:rPr lang="zh-CN" altLang="en-US" sz="3200" b="1">
                <a:solidFill>
                  <a:schemeClr val="tx1"/>
                </a:solidFill>
              </a:rPr>
              <a:t>的</a:t>
            </a:r>
            <a:endParaRPr lang="zh-CN" altLang="en-US" sz="3200" b="1">
              <a:solidFill>
                <a:schemeClr val="tx1"/>
              </a:solidFill>
            </a:endParaRPr>
          </a:p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渲染数据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7480" y="3060065"/>
            <a:ext cx="2193290" cy="1381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物体</a:t>
            </a:r>
            <a:r>
              <a:rPr lang="en-US" altLang="zh-CN" sz="3200" b="1">
                <a:solidFill>
                  <a:schemeClr val="tx1"/>
                </a:solidFill>
              </a:rPr>
              <a:t>B</a:t>
            </a:r>
            <a:r>
              <a:rPr lang="zh-CN" altLang="en-US" sz="3200" b="1">
                <a:solidFill>
                  <a:schemeClr val="tx1"/>
                </a:solidFill>
              </a:rPr>
              <a:t>的</a:t>
            </a:r>
            <a:endParaRPr lang="zh-CN" altLang="en-US" sz="3200" b="1">
              <a:solidFill>
                <a:schemeClr val="tx1"/>
              </a:solidFill>
            </a:endParaRPr>
          </a:p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渲染数据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7480" y="4794885"/>
            <a:ext cx="2193290" cy="1381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物体</a:t>
            </a:r>
            <a:r>
              <a:rPr lang="en-US" altLang="zh-CN" sz="3200" b="1">
                <a:solidFill>
                  <a:schemeClr val="tx1"/>
                </a:solidFill>
              </a:rPr>
              <a:t>C</a:t>
            </a:r>
            <a:r>
              <a:rPr lang="zh-CN" altLang="en-US" sz="3200" b="1">
                <a:solidFill>
                  <a:schemeClr val="tx1"/>
                </a:solidFill>
              </a:rPr>
              <a:t>的</a:t>
            </a:r>
            <a:endParaRPr lang="zh-CN" altLang="en-US" sz="3200" b="1">
              <a:solidFill>
                <a:schemeClr val="tx1"/>
              </a:solidFill>
            </a:endParaRPr>
          </a:p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渲染数据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533775" y="1861820"/>
            <a:ext cx="2348230" cy="20916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摄像机</a:t>
            </a:r>
            <a:r>
              <a:rPr lang="en-US" altLang="zh-CN" sz="3200" b="1">
                <a:solidFill>
                  <a:schemeClr val="tx1"/>
                </a:solidFill>
              </a:rPr>
              <a:t>A</a:t>
            </a:r>
            <a:r>
              <a:rPr lang="zh-CN" altLang="en-US" sz="3200" b="1">
                <a:solidFill>
                  <a:schemeClr val="tx1"/>
                </a:solidFill>
              </a:rPr>
              <a:t>的渲染列表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cxnSp>
        <p:nvCxnSpPr>
          <p:cNvPr id="13" name="肘形连接符 12"/>
          <p:cNvCxnSpPr>
            <a:stCxn id="5" idx="3"/>
          </p:cNvCxnSpPr>
          <p:nvPr/>
        </p:nvCxnSpPr>
        <p:spPr>
          <a:xfrm flipV="1">
            <a:off x="2288540" y="2138045"/>
            <a:ext cx="1636395" cy="10795"/>
          </a:xfrm>
          <a:prstGeom prst="bentConnector3">
            <a:avLst>
              <a:gd name="adj1" fmla="val 5001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3"/>
            <a:endCxn id="3" idx="2"/>
          </p:cNvCxnSpPr>
          <p:nvPr/>
        </p:nvCxnSpPr>
        <p:spPr>
          <a:xfrm>
            <a:off x="2350770" y="5485765"/>
            <a:ext cx="1183005" cy="31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  <a:endCxn id="12" idx="3"/>
          </p:cNvCxnSpPr>
          <p:nvPr/>
        </p:nvCxnSpPr>
        <p:spPr>
          <a:xfrm flipV="1">
            <a:off x="2350770" y="3647440"/>
            <a:ext cx="1527175" cy="1035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281420" y="1861820"/>
            <a:ext cx="2682875" cy="20916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渲染列表批处理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cxnSp>
        <p:nvCxnSpPr>
          <p:cNvPr id="18" name="肘形连接符 17"/>
          <p:cNvCxnSpPr>
            <a:stCxn id="12" idx="6"/>
            <a:endCxn id="17" idx="2"/>
          </p:cNvCxnSpPr>
          <p:nvPr/>
        </p:nvCxnSpPr>
        <p:spPr>
          <a:xfrm>
            <a:off x="5882005" y="2907665"/>
            <a:ext cx="399415" cy="31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883140" y="3058160"/>
            <a:ext cx="2193290" cy="1381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GPU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cxnSp>
        <p:nvCxnSpPr>
          <p:cNvPr id="20" name="肘形连接符 19"/>
          <p:cNvCxnSpPr>
            <a:stCxn id="17" idx="6"/>
            <a:endCxn id="19" idx="1"/>
          </p:cNvCxnSpPr>
          <p:nvPr/>
        </p:nvCxnSpPr>
        <p:spPr>
          <a:xfrm>
            <a:off x="8964295" y="2907665"/>
            <a:ext cx="918845" cy="841375"/>
          </a:xfrm>
          <a:prstGeom prst="bentConnector3">
            <a:avLst>
              <a:gd name="adj1" fmla="val 5003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964295" y="3291840"/>
            <a:ext cx="918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提交</a:t>
            </a:r>
            <a:endParaRPr lang="zh-CN" altLang="en-US" sz="2400"/>
          </a:p>
        </p:txBody>
      </p:sp>
      <p:sp>
        <p:nvSpPr>
          <p:cNvPr id="3" name="椭圆 2"/>
          <p:cNvSpPr/>
          <p:nvPr/>
        </p:nvSpPr>
        <p:spPr>
          <a:xfrm>
            <a:off x="3533775" y="4439920"/>
            <a:ext cx="2348230" cy="20916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  <a:sym typeface="+mn-ea"/>
              </a:rPr>
              <a:t>摄像机</a:t>
            </a:r>
            <a:r>
              <a:rPr lang="en-US" altLang="zh-CN" sz="3200" b="1">
                <a:solidFill>
                  <a:schemeClr val="tx1"/>
                </a:solidFill>
                <a:sym typeface="+mn-ea"/>
              </a:rPr>
              <a:t>B</a:t>
            </a:r>
            <a:r>
              <a:rPr lang="zh-CN" altLang="en-US" sz="3200" b="1">
                <a:solidFill>
                  <a:schemeClr val="tx1"/>
                </a:solidFill>
                <a:sym typeface="+mn-ea"/>
              </a:rPr>
              <a:t>的渲染列表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6281420" y="4439285"/>
            <a:ext cx="2682875" cy="20916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渲染列表批处理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cxnSp>
        <p:nvCxnSpPr>
          <p:cNvPr id="9" name="肘形连接符 8"/>
          <p:cNvCxnSpPr>
            <a:stCxn id="3" idx="6"/>
            <a:endCxn id="4" idx="2"/>
          </p:cNvCxnSpPr>
          <p:nvPr/>
        </p:nvCxnSpPr>
        <p:spPr>
          <a:xfrm flipV="1">
            <a:off x="5882005" y="5485130"/>
            <a:ext cx="399415" cy="635"/>
          </a:xfrm>
          <a:prstGeom prst="bentConnector3">
            <a:avLst>
              <a:gd name="adj1" fmla="val 5007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6"/>
            <a:endCxn id="19" idx="2"/>
          </p:cNvCxnSpPr>
          <p:nvPr/>
        </p:nvCxnSpPr>
        <p:spPr>
          <a:xfrm flipV="1">
            <a:off x="8964295" y="4439920"/>
            <a:ext cx="2015490" cy="104521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883140" y="5255260"/>
            <a:ext cx="918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提交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场景管理模块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单场景渲染以及场景切换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805" y="2150110"/>
            <a:ext cx="5615305" cy="4069715"/>
          </a:xfrm>
          <a:prstGeom prst="rect">
            <a:avLst/>
          </a:prstGeom>
        </p:spPr>
      </p:pic>
      <p:sp>
        <p:nvSpPr>
          <p:cNvPr id="160" name=" 160"/>
          <p:cNvSpPr/>
          <p:nvPr/>
        </p:nvSpPr>
        <p:spPr>
          <a:xfrm>
            <a:off x="5833110" y="3811905"/>
            <a:ext cx="768350" cy="54419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41695" y="2486025"/>
            <a:ext cx="551815" cy="1325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400"/>
              <a:t>场景切换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660" y="2336800"/>
            <a:ext cx="5452745" cy="38830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底层渲染器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32025"/>
            <a:ext cx="10515600" cy="4351338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/>
              <a:t>从</a:t>
            </a:r>
            <a:r>
              <a:rPr lang="zh-CN" altLang="en-US">
                <a:solidFill>
                  <a:schemeClr val="tx1"/>
                </a:solidFill>
              </a:rPr>
              <a:t>资源管理类</a:t>
            </a:r>
            <a:r>
              <a:rPr lang="zh-CN" altLang="en-US" b="1">
                <a:solidFill>
                  <a:srgbClr val="FF0000"/>
                </a:solidFill>
              </a:rPr>
              <a:t>获取美术资源</a:t>
            </a:r>
            <a:r>
              <a:rPr lang="zh-CN" altLang="en-US"/>
              <a:t>，用来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绘制游戏物体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提供一系列</a:t>
            </a:r>
            <a:r>
              <a:rPr lang="zh-CN" altLang="en-US">
                <a:solidFill>
                  <a:schemeClr val="tx1"/>
                </a:solidFill>
              </a:rPr>
              <a:t>渲染</a:t>
            </a:r>
            <a:r>
              <a:rPr lang="zh-CN" altLang="en-US" b="1">
                <a:solidFill>
                  <a:srgbClr val="FF0000"/>
                </a:solidFill>
              </a:rPr>
              <a:t>接口给场景管理器</a:t>
            </a:r>
            <a:r>
              <a:rPr lang="zh-CN" altLang="en-US"/>
              <a:t>调用。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将</a:t>
            </a:r>
            <a:r>
              <a:rPr lang="zh-CN" altLang="en-US" b="1">
                <a:solidFill>
                  <a:srgbClr val="FF0000"/>
                </a:solidFill>
              </a:rPr>
              <a:t>逻辑复杂</a:t>
            </a:r>
            <a:r>
              <a:rPr lang="zh-CN" altLang="en-US"/>
              <a:t>部分放在</a:t>
            </a:r>
            <a:r>
              <a:rPr lang="en-US" altLang="zh-CN" b="1">
                <a:solidFill>
                  <a:srgbClr val="FF0000"/>
                </a:solidFill>
              </a:rPr>
              <a:t>CPU</a:t>
            </a:r>
            <a:r>
              <a:rPr lang="zh-CN" altLang="en-US"/>
              <a:t>部分，将</a:t>
            </a:r>
            <a:r>
              <a:rPr lang="zh-CN" altLang="en-US" b="1">
                <a:solidFill>
                  <a:srgbClr val="FF0000"/>
                </a:solidFill>
              </a:rPr>
              <a:t>大并发量</a:t>
            </a:r>
            <a:r>
              <a:rPr lang="zh-CN" altLang="en-US"/>
              <a:t>的部分放在</a:t>
            </a:r>
            <a:r>
              <a:rPr lang="en-US" altLang="zh-CN" b="1">
                <a:solidFill>
                  <a:srgbClr val="FF0000"/>
                </a:solidFill>
              </a:rPr>
              <a:t>GPU</a:t>
            </a:r>
            <a:r>
              <a:rPr lang="zh-CN" altLang="en-US"/>
              <a:t>，提升渲染引擎的性能。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底层渲染器图解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5910" y="1718310"/>
            <a:ext cx="3410585" cy="20466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Scene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09970" y="1718310"/>
            <a:ext cx="3410585" cy="20472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游戏物体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939540" y="2607310"/>
            <a:ext cx="1766570" cy="4597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6545" y="4255135"/>
            <a:ext cx="3308350" cy="2047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底层渲染模块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09970" y="4261485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资源管理模块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46245" y="2228850"/>
            <a:ext cx="94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管理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4187825" y="4594225"/>
            <a:ext cx="1465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获取资源</a:t>
            </a:r>
            <a:endParaRPr lang="zh-CN" altLang="en-US" sz="2400"/>
          </a:p>
        </p:txBody>
      </p:sp>
      <p:sp>
        <p:nvSpPr>
          <p:cNvPr id="14" name="左箭头 13"/>
          <p:cNvSpPr/>
          <p:nvPr/>
        </p:nvSpPr>
        <p:spPr>
          <a:xfrm>
            <a:off x="3837305" y="5054600"/>
            <a:ext cx="1868805" cy="5207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679305" y="2411730"/>
            <a:ext cx="2419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被</a:t>
            </a:r>
            <a:r>
              <a:rPr lang="en-US" altLang="zh-CN" sz="2400"/>
              <a:t>Scene</a:t>
            </a:r>
            <a:r>
              <a:rPr lang="zh-CN" altLang="en-US" sz="2400"/>
              <a:t>管理</a:t>
            </a:r>
            <a:endParaRPr lang="zh-CN" altLang="en-US" sz="2400"/>
          </a:p>
        </p:txBody>
      </p:sp>
      <p:sp>
        <p:nvSpPr>
          <p:cNvPr id="17" name="文本框 16"/>
          <p:cNvSpPr txBox="1"/>
          <p:nvPr/>
        </p:nvSpPr>
        <p:spPr>
          <a:xfrm>
            <a:off x="9679305" y="4899660"/>
            <a:ext cx="2419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获取美术资源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30"/>
            <a:ext cx="10598150" cy="1433830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/SDK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相关部分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200000"/>
              </a:lnSpc>
            </a:pPr>
            <a:r>
              <a:rPr lang="zh-CN" altLang="en-US"/>
              <a:t>在CPU抽象出</a:t>
            </a:r>
            <a:r>
              <a:rPr lang="en-US" altLang="zh-CN" b="1">
                <a:solidFill>
                  <a:srgbClr val="FF0000"/>
                </a:solidFill>
              </a:rPr>
              <a:t>Shader</a:t>
            </a:r>
            <a:r>
              <a:rPr lang="zh-CN" altLang="en-US"/>
              <a:t>类、</a:t>
            </a:r>
            <a:r>
              <a:rPr lang="en-US" altLang="zh-CN" b="1">
                <a:solidFill>
                  <a:srgbClr val="FF0000"/>
                </a:solidFill>
              </a:rPr>
              <a:t>Buffer</a:t>
            </a:r>
            <a:r>
              <a:rPr lang="zh-CN" altLang="en-US"/>
              <a:t>类。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引擎</a:t>
            </a:r>
            <a:r>
              <a:rPr lang="zh-CN" altLang="en-US" b="1">
                <a:solidFill>
                  <a:srgbClr val="FF0000"/>
                </a:solidFill>
              </a:rPr>
              <a:t>内置</a:t>
            </a:r>
            <a:r>
              <a:rPr lang="en-US" altLang="zh-CN"/>
              <a:t>Shader</a:t>
            </a:r>
            <a:r>
              <a:rPr lang="zh-CN" altLang="en-US"/>
              <a:t>程序，并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支持开发者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自定义</a:t>
            </a:r>
            <a:r>
              <a:rPr lang="en-US" altLang="zh-CN">
                <a:sym typeface="+mn-ea"/>
              </a:rPr>
              <a:t>Shader</a:t>
            </a:r>
            <a:r>
              <a:rPr lang="zh-CN" altLang="en-US">
                <a:sym typeface="+mn-ea"/>
              </a:rPr>
              <a:t>程序。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业务逻辑与</a:t>
            </a:r>
            <a:r>
              <a:rPr lang="en-US" altLang="zh-CN"/>
              <a:t>OpenGL </a:t>
            </a:r>
            <a:r>
              <a:rPr lang="en-US" altLang="zh-CN"/>
              <a:t>SDK</a:t>
            </a:r>
            <a:r>
              <a:rPr lang="zh-CN" altLang="en-US" b="1">
                <a:solidFill>
                  <a:srgbClr val="FF0000"/>
                </a:solidFill>
              </a:rPr>
              <a:t>解耦合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/SDK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相关部分图解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96730" y="2326640"/>
            <a:ext cx="2366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缓冲区和资源</a:t>
            </a:r>
            <a:endParaRPr lang="zh-CN" altLang="en-US" sz="2400"/>
          </a:p>
          <a:p>
            <a:r>
              <a:rPr lang="zh-CN" altLang="en-US" sz="2400"/>
              <a:t>管理模块交互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9604375" y="5026025"/>
            <a:ext cx="2159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Shader</a:t>
            </a:r>
            <a:r>
              <a:rPr lang="zh-CN" altLang="en-US" sz="2400"/>
              <a:t>与资源</a:t>
            </a:r>
            <a:endParaRPr lang="zh-CN" altLang="en-US" sz="2400"/>
          </a:p>
          <a:p>
            <a:r>
              <a:rPr lang="zh-CN" altLang="en-US" sz="2400"/>
              <a:t>管理模块交互</a:t>
            </a:r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95910" y="1718310"/>
            <a:ext cx="3410585" cy="20466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Buffer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14" name="左箭头 13"/>
          <p:cNvSpPr/>
          <p:nvPr/>
        </p:nvSpPr>
        <p:spPr>
          <a:xfrm>
            <a:off x="3830955" y="2529840"/>
            <a:ext cx="1868805" cy="5207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85815" y="1767205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资源管理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32885" y="2069465"/>
            <a:ext cx="1465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获取资源</a:t>
            </a:r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295910" y="4357370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Shader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85815" y="4417695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资源管理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5" name="左箭头 14"/>
          <p:cNvSpPr/>
          <p:nvPr/>
        </p:nvSpPr>
        <p:spPr>
          <a:xfrm>
            <a:off x="3896995" y="5106670"/>
            <a:ext cx="1868805" cy="5207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098925" y="4565650"/>
            <a:ext cx="1465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获取资源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底层渲染器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/SDK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无关部分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200000"/>
              </a:lnSpc>
            </a:pPr>
            <a:r>
              <a:rPr lang="zh-CN" altLang="en-US"/>
              <a:t>引擎</a:t>
            </a:r>
            <a:r>
              <a:rPr lang="zh-CN" altLang="en-US" b="1">
                <a:solidFill>
                  <a:srgbClr val="FF0000"/>
                </a:solidFill>
              </a:rPr>
              <a:t>内置</a:t>
            </a:r>
            <a:r>
              <a:rPr lang="zh-CN" altLang="en-US"/>
              <a:t>游戏物体，例如地面、模型、天空盒等。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>
                <a:solidFill>
                  <a:schemeClr val="tx1"/>
                </a:solidFill>
              </a:rPr>
              <a:t>支持开发者</a:t>
            </a:r>
            <a:r>
              <a:rPr lang="zh-CN" altLang="en-US" b="1">
                <a:solidFill>
                  <a:srgbClr val="FF0000"/>
                </a:solidFill>
              </a:rPr>
              <a:t>自定义</a:t>
            </a:r>
            <a:r>
              <a:rPr lang="zh-CN" altLang="en-US"/>
              <a:t>游戏物体。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通过</a:t>
            </a:r>
            <a:r>
              <a:rPr lang="zh-CN" altLang="en-US" b="1">
                <a:solidFill>
                  <a:srgbClr val="FF0000"/>
                </a:solidFill>
              </a:rPr>
              <a:t>组合</a:t>
            </a:r>
            <a:r>
              <a:rPr lang="en-US" altLang="zh-CN"/>
              <a:t>SDK</a:t>
            </a:r>
            <a:r>
              <a:rPr lang="zh-CN" altLang="en-US"/>
              <a:t>相关部分，使其能够</a:t>
            </a:r>
            <a:r>
              <a:rPr lang="zh-CN" altLang="en-US" b="1">
                <a:solidFill>
                  <a:srgbClr val="FF0000"/>
                </a:solidFill>
              </a:rPr>
              <a:t>被渲染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底层渲染器类的继承关系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560" y="1388745"/>
            <a:ext cx="5238115" cy="54641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62650" y="2032000"/>
            <a:ext cx="3676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定义物体位置信息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5962650" y="3582670"/>
            <a:ext cx="38703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组合</a:t>
            </a:r>
            <a:r>
              <a:rPr lang="en-US" altLang="zh-CN" sz="3200"/>
              <a:t>Shader</a:t>
            </a:r>
            <a:r>
              <a:rPr lang="zh-CN" altLang="en-US" sz="3200"/>
              <a:t>、</a:t>
            </a:r>
            <a:r>
              <a:rPr lang="en-US" altLang="zh-CN" sz="3200"/>
              <a:t>Buffer</a:t>
            </a:r>
            <a:r>
              <a:rPr lang="zh-CN" altLang="en-US" sz="3200"/>
              <a:t>，具有被渲染条件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5962650" y="5574665"/>
            <a:ext cx="38703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在可渲染的基础上加上受光支持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799856" y="1598108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fontScale="85000"/>
          </a:bodyPr>
          <a:lstStyle/>
          <a:p>
            <a:r>
              <a:rPr lang="en-US" altLang="ko-KR" sz="2000" dirty="0"/>
              <a:t>01</a:t>
            </a:r>
            <a:endParaRPr lang="en-US" altLang="ko-KR" sz="2000" dirty="0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210177" y="1516220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绪论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799856" y="2567932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/>
              <a:t>02</a:t>
            </a:r>
            <a:endParaRPr lang="en-US" altLang="ko-KR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799856" y="3532797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 dirty="0"/>
              <a:t>03</a:t>
            </a:r>
            <a:endParaRPr lang="en-US" altLang="ko-KR" dirty="0"/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4799856" y="4497660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 dirty="0"/>
              <a:t>04</a:t>
            </a:r>
            <a:endParaRPr lang="en-US" altLang="ko-KR" dirty="0"/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743856" y="1977086"/>
            <a:ext cx="2625252" cy="82401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/>
          <a:p>
            <a:pPr marL="0" marR="0" lvl="0" indent="0" algn="ctr" defTabSz="914400" rtl="0" eaLnBrk="1" fontAlgn="auto" latinLnBrk="1" hangingPunct="1">
              <a:buClrTx/>
              <a:buSzTx/>
              <a:buFontTx/>
              <a:buNone/>
              <a:defRPr/>
            </a:pPr>
            <a:r>
              <a:rPr lang="zh-CN" altLang="en-US" sz="4000">
                <a:latin typeface="+mj-lt"/>
                <a:ea typeface="+mj-ea"/>
                <a:cs typeface="+mj-cs"/>
              </a:rPr>
              <a:t>目录</a:t>
            </a:r>
            <a:endParaRPr lang="zh-CN" altLang="en-US" sz="4000">
              <a:latin typeface="+mj-lt"/>
              <a:ea typeface="+mj-ea"/>
              <a:cs typeface="+mj-cs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758627" y="1644739"/>
            <a:ext cx="2595712" cy="0"/>
          </a:xfrm>
          <a:prstGeom prst="line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1534915" y="1687564"/>
            <a:ext cx="1043135" cy="260232"/>
          </a:xfrm>
          <a:prstGeom prst="rect">
            <a:avLst/>
          </a:prstGeom>
          <a:noFill/>
          <a:effectLst>
            <a:innerShdw blurRad="63500" dist="50800">
              <a:sysClr val="windowText" lastClr="000000">
                <a:alpha val="50000"/>
              </a:sysClr>
            </a:innerShdw>
          </a:effectLst>
        </p:spPr>
        <p:txBody>
          <a:bodyPr wrap="square">
            <a:noAutofit/>
          </a:bodyPr>
          <a:lstStyle/>
          <a:p>
            <a:pPr marL="0" marR="0" lvl="0" indent="0" algn="ctr" defTabSz="914400" eaLnBrk="1" fontAlgn="auto" latinLnBrk="1" hangingPunct="1">
              <a:buClrTx/>
              <a:buSzTx/>
              <a:buFontTx/>
              <a:buNone/>
              <a:defRPr/>
            </a:pPr>
            <a:r>
              <a:rPr kumimoji="0" lang="en-US" altLang="zh-CN" sz="105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CONGTENT</a:t>
            </a:r>
            <a:endParaRPr kumimoji="0" lang="en-US" altLang="zh-CN" sz="105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4" name="直接连接符 13"/>
          <p:cNvCxnSpPr/>
          <p:nvPr>
            <p:custDataLst>
              <p:tags r:id="rId9"/>
            </p:custDataLst>
          </p:nvPr>
        </p:nvCxnSpPr>
        <p:spPr>
          <a:xfrm>
            <a:off x="762051" y="2924944"/>
            <a:ext cx="2592288" cy="0"/>
          </a:xfrm>
          <a:prstGeom prst="line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7" name="直接连接符 16"/>
          <p:cNvCxnSpPr/>
          <p:nvPr>
            <p:custDataLst>
              <p:tags r:id="rId10"/>
            </p:custDataLst>
          </p:nvPr>
        </p:nvCxnSpPr>
        <p:spPr>
          <a:xfrm>
            <a:off x="4691844" y="1960657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11"/>
            </p:custDataLst>
          </p:nvPr>
        </p:nvCxnSpPr>
        <p:spPr>
          <a:xfrm>
            <a:off x="4691844" y="2950471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2"/>
            </p:custDataLst>
          </p:nvPr>
        </p:nvCxnSpPr>
        <p:spPr>
          <a:xfrm>
            <a:off x="4691844" y="3940285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4808066" y="5481166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 dirty="0"/>
              <a:t>05</a:t>
            </a:r>
            <a:endParaRPr lang="en-US" altLang="ko-KR" dirty="0"/>
          </a:p>
        </p:txBody>
      </p:sp>
      <p:cxnSp>
        <p:nvCxnSpPr>
          <p:cNvPr id="28" name="直接连接符 27"/>
          <p:cNvCxnSpPr/>
          <p:nvPr>
            <p:custDataLst>
              <p:tags r:id="rId14"/>
            </p:custDataLst>
          </p:nvPr>
        </p:nvCxnSpPr>
        <p:spPr>
          <a:xfrm>
            <a:off x="4700054" y="4898840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>
            <p:custDataLst>
              <p:tags r:id="rId15"/>
            </p:custDataLst>
          </p:nvPr>
        </p:nvSpPr>
        <p:spPr>
          <a:xfrm>
            <a:off x="5210177" y="2488785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研究方法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30" name="文本框 29"/>
          <p:cNvSpPr txBox="1"/>
          <p:nvPr>
            <p:custDataLst>
              <p:tags r:id="rId16"/>
            </p:custDataLst>
          </p:nvPr>
        </p:nvSpPr>
        <p:spPr>
          <a:xfrm>
            <a:off x="5210177" y="3454316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技术实践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31" name="文本框 30"/>
          <p:cNvSpPr txBox="1"/>
          <p:nvPr>
            <p:custDataLst>
              <p:tags r:id="rId17"/>
            </p:custDataLst>
          </p:nvPr>
        </p:nvSpPr>
        <p:spPr>
          <a:xfrm>
            <a:off x="5210177" y="4412871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成果展示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32" name="文本框 31"/>
          <p:cNvSpPr txBox="1"/>
          <p:nvPr>
            <p:custDataLst>
              <p:tags r:id="rId18"/>
            </p:custDataLst>
          </p:nvPr>
        </p:nvSpPr>
        <p:spPr>
          <a:xfrm>
            <a:off x="5210177" y="5402684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总结展望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底层渲染器展示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1550" y="1904365"/>
            <a:ext cx="4238625" cy="4210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37665" y="6313805"/>
            <a:ext cx="2905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模型渲染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745" y="1903730"/>
            <a:ext cx="5594350" cy="42106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08775" y="6313805"/>
            <a:ext cx="4330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方向光打在地球上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10985" y="1561465"/>
            <a:ext cx="5192395" cy="37350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52945" y="5652135"/>
            <a:ext cx="4308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聚光灯打在地面上形成内外圈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20" y="1613535"/>
            <a:ext cx="5102860" cy="36309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93190" y="5568315"/>
            <a:ext cx="4347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点光源从左边照射在小球上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30"/>
            <a:ext cx="10786745" cy="1515110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8005" y="2007870"/>
            <a:ext cx="4910455" cy="3462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74800" y="5877560"/>
            <a:ext cx="2856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天空盒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290" y="1783080"/>
            <a:ext cx="4879340" cy="37534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79690" y="5951855"/>
            <a:ext cx="3079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地面绘制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00580" y="1532890"/>
            <a:ext cx="2752090" cy="4022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04645" y="5927725"/>
            <a:ext cx="3743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粒子系统</a:t>
            </a:r>
            <a:r>
              <a:rPr lang="en-US" altLang="zh-CN" sz="2400"/>
              <a:t>——</a:t>
            </a:r>
            <a:r>
              <a:rPr lang="zh-CN" altLang="en-US" sz="2400"/>
              <a:t>旋涡状粒子</a:t>
            </a:r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425" y="1532890"/>
            <a:ext cx="2736850" cy="40544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34810" y="5927725"/>
            <a:ext cx="3828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粒子系统</a:t>
            </a:r>
            <a:r>
              <a:rPr lang="en-US" altLang="zh-CN" sz="2400"/>
              <a:t>——</a:t>
            </a:r>
            <a:r>
              <a:rPr lang="zh-CN" altLang="en-US" sz="2400"/>
              <a:t>萤火虫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3470"/>
            <a:ext cx="10515600" cy="1325563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4965" y="1389380"/>
            <a:ext cx="5259705" cy="36264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46860" y="5383530"/>
            <a:ext cx="3011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雾化</a:t>
            </a:r>
            <a:r>
              <a:rPr lang="en-US" altLang="zh-CN" sz="2400"/>
              <a:t>Obj——</a:t>
            </a:r>
            <a:r>
              <a:rPr lang="zh-CN" altLang="en-US" sz="2400"/>
              <a:t>远处时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270" y="1254125"/>
            <a:ext cx="5375910" cy="37617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81240" y="5383530"/>
            <a:ext cx="3062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雾化</a:t>
            </a:r>
            <a:r>
              <a:rPr lang="en-US" altLang="zh-CN" sz="2400"/>
              <a:t>Obj——</a:t>
            </a:r>
            <a:r>
              <a:rPr lang="zh-CN" altLang="en-US" sz="2400"/>
              <a:t>近处时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资源管理模块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200000"/>
              </a:lnSpc>
            </a:pPr>
            <a:r>
              <a:rPr lang="zh-CN" altLang="en-US"/>
              <a:t>提供接口</a:t>
            </a:r>
            <a:r>
              <a:rPr lang="zh-CN" altLang="en-US" b="1">
                <a:solidFill>
                  <a:srgbClr val="FF0000"/>
                </a:solidFill>
              </a:rPr>
              <a:t>申请</a:t>
            </a:r>
            <a:r>
              <a:rPr lang="zh-CN" altLang="en-US"/>
              <a:t>、</a:t>
            </a:r>
            <a:r>
              <a:rPr lang="zh-CN" altLang="en-US" b="1">
                <a:solidFill>
                  <a:srgbClr val="FF0000"/>
                </a:solidFill>
              </a:rPr>
              <a:t>析构</a:t>
            </a:r>
            <a:r>
              <a:rPr lang="zh-CN" altLang="en-US"/>
              <a:t>各类型资源。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将资源</a:t>
            </a:r>
            <a:r>
              <a:rPr lang="zh-CN" altLang="en-US" b="1">
                <a:solidFill>
                  <a:srgbClr val="FF0000"/>
                </a:solidFill>
              </a:rPr>
              <a:t>转化为</a:t>
            </a:r>
            <a:r>
              <a:rPr lang="zh-CN" altLang="en-US"/>
              <a:t>底层渲染器需要的</a:t>
            </a:r>
            <a:r>
              <a:rPr lang="zh-CN" altLang="en-US" b="1">
                <a:solidFill>
                  <a:srgbClr val="FF0000"/>
                </a:solidFill>
              </a:rPr>
              <a:t>内存模型</a:t>
            </a:r>
            <a:r>
              <a:rPr lang="zh-CN" altLang="en-US"/>
              <a:t>返回。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内部会将资源缓存，使用</a:t>
            </a:r>
            <a:r>
              <a:rPr lang="zh-CN" altLang="en-US" b="1">
                <a:solidFill>
                  <a:srgbClr val="FF0000"/>
                </a:solidFill>
              </a:rPr>
              <a:t>引用计数</a:t>
            </a:r>
            <a:r>
              <a:rPr lang="zh-CN" altLang="en-US">
                <a:solidFill>
                  <a:schemeClr val="tx1"/>
                </a:solidFill>
              </a:rPr>
              <a:t>方式</a:t>
            </a:r>
            <a:r>
              <a:rPr lang="zh-CN" altLang="en-US"/>
              <a:t>管理资源。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资源管理模块图解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91530" y="1718310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底层渲染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7480" y="1718310"/>
            <a:ext cx="3410585" cy="20466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资源管理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846830" y="2607945"/>
            <a:ext cx="1766570" cy="4597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996055" y="2147570"/>
            <a:ext cx="1468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提供资源</a:t>
            </a:r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157480" y="4337050"/>
            <a:ext cx="3410585" cy="20466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资源管理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5" name="左箭头 14"/>
          <p:cNvSpPr/>
          <p:nvPr/>
        </p:nvSpPr>
        <p:spPr>
          <a:xfrm>
            <a:off x="3846830" y="5100320"/>
            <a:ext cx="1868805" cy="5207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996055" y="4582160"/>
            <a:ext cx="1468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加载资源</a:t>
            </a:r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>
            <a:off x="5891530" y="4224020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磁盘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587230" y="2237740"/>
            <a:ext cx="24199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将资源适配为通用内存模型返回</a:t>
            </a:r>
            <a:endParaRPr lang="zh-CN" altLang="en-US" sz="2400"/>
          </a:p>
        </p:txBody>
      </p:sp>
      <p:sp>
        <p:nvSpPr>
          <p:cNvPr id="18" name="文本框 17"/>
          <p:cNvSpPr txBox="1"/>
          <p:nvPr/>
        </p:nvSpPr>
        <p:spPr>
          <a:xfrm>
            <a:off x="9690100" y="4832350"/>
            <a:ext cx="2317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加载资源原文件进行解析并缓存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资源管理模块展示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4270" y="3910330"/>
            <a:ext cx="8629650" cy="2257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35730" y="6263005"/>
            <a:ext cx="30460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资源释放</a:t>
            </a:r>
            <a:r>
              <a:rPr lang="en-US" altLang="zh-CN" sz="3200"/>
              <a:t>log</a:t>
            </a:r>
            <a:endParaRPr lang="en-US" altLang="zh-CN"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70" y="1597025"/>
            <a:ext cx="3995420" cy="19602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39435" y="2226945"/>
            <a:ext cx="5463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资源申请</a:t>
            </a:r>
            <a:r>
              <a:rPr lang="en-US" altLang="zh-CN" sz="3200"/>
              <a:t>log</a:t>
            </a:r>
            <a:r>
              <a:rPr lang="zh-CN" altLang="en-US" sz="3200"/>
              <a:t>（仅创建时记录）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3235"/>
            <a:ext cx="10779125" cy="1433195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平台无关模块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u"/>
            </a:pPr>
            <a:r>
              <a:rPr lang="zh-CN" altLang="en-US" b="1"/>
              <a:t>平台无关层的功能相当于main函数，其具体职能如下：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在任意操作系统上</a:t>
            </a:r>
            <a:r>
              <a:rPr lang="zh-CN" altLang="en-US" b="1">
                <a:solidFill>
                  <a:srgbClr val="FF0000"/>
                </a:solidFill>
              </a:rPr>
              <a:t>弹出可渲染窗口</a:t>
            </a:r>
            <a:r>
              <a:rPr lang="zh-CN" altLang="en-US"/>
              <a:t>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提供全局</a:t>
            </a:r>
            <a:r>
              <a:rPr lang="zh-CN" altLang="en-US" b="1">
                <a:solidFill>
                  <a:srgbClr val="FF0000"/>
                </a:solidFill>
              </a:rPr>
              <a:t>事件监听</a:t>
            </a:r>
            <a:r>
              <a:rPr lang="zh-CN" altLang="en-US"/>
              <a:t>功能。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调用</a:t>
            </a:r>
            <a:r>
              <a:rPr lang="zh-CN" altLang="en-US" b="1">
                <a:solidFill>
                  <a:srgbClr val="FF0000"/>
                </a:solidFill>
              </a:rPr>
              <a:t>场景管理模块</a:t>
            </a:r>
            <a:r>
              <a:rPr lang="zh-CN" altLang="en-US"/>
              <a:t>的</a:t>
            </a:r>
            <a:r>
              <a:rPr lang="zh-CN" altLang="en-US" b="1">
                <a:solidFill>
                  <a:srgbClr val="FF0000"/>
                </a:solidFill>
              </a:rPr>
              <a:t>流程</a:t>
            </a:r>
            <a:r>
              <a:rPr lang="zh-CN" altLang="en-US"/>
              <a:t>函数。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平台无关模块图解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93885" y="2326640"/>
            <a:ext cx="23787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与操作系统交互，</a:t>
            </a:r>
            <a:endParaRPr lang="zh-CN" altLang="en-US" sz="2400"/>
          </a:p>
          <a:p>
            <a:r>
              <a:rPr lang="zh-CN" altLang="en-US" sz="2400"/>
              <a:t>初始化绘图环境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9802495" y="5046980"/>
            <a:ext cx="17614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调场景管理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模块的接口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157480" y="1718310"/>
            <a:ext cx="3410585" cy="20466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平台无关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42330" y="1718310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操作系统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83380" y="2127885"/>
            <a:ext cx="11772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指令集</a:t>
            </a:r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157480" y="4438650"/>
            <a:ext cx="3410585" cy="20466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平台无关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72890" y="4831080"/>
            <a:ext cx="1449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流程函数</a:t>
            </a:r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>
            <a:off x="5942330" y="4438650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场景管理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923030" y="2588260"/>
            <a:ext cx="1766570" cy="4597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6520" y="5291455"/>
            <a:ext cx="1783080" cy="495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绪论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研究背景及原因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成果展示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通过可执行程序展示引擎</a:t>
            </a:r>
            <a:r>
              <a:rPr lang="en-US" altLang="zh-CN" dirty="0">
                <a:sym typeface="+mn-lt"/>
              </a:rPr>
              <a:t>demo</a:t>
            </a:r>
            <a:endParaRPr lang="en-US" altLang="zh-CN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075864" y="427371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官方案例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66313" y="2597948"/>
            <a:ext cx="10040274" cy="89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800" dirty="0">
                <a:latin typeface="+mn-lt"/>
                <a:ea typeface="+mn-ea"/>
                <a:sym typeface="+mn-lt"/>
                <a:hlinkClick r:id="rId3" action="ppaction://hlinkfile"/>
              </a:rPr>
              <a:t>基于</a:t>
            </a:r>
            <a:r>
              <a:rPr lang="en-US" altLang="zh-CN" sz="1800" dirty="0">
                <a:latin typeface="+mn-lt"/>
                <a:ea typeface="+mn-ea"/>
                <a:sym typeface="+mn-lt"/>
                <a:hlinkClick r:id="rId3" action="ppaction://hlinkfile"/>
              </a:rPr>
              <a:t>OpenGL</a:t>
            </a:r>
            <a:r>
              <a:rPr lang="zh-CN" altLang="en-US" sz="1800" dirty="0">
                <a:latin typeface="+mn-lt"/>
                <a:ea typeface="+mn-ea"/>
                <a:sym typeface="+mn-lt"/>
                <a:hlinkClick r:id="rId3" action="ppaction://hlinkfile"/>
              </a:rPr>
              <a:t>的渲染引擎</a:t>
            </a:r>
            <a:endParaRPr lang="zh-CN" altLang="en-US" sz="1800" dirty="0">
              <a:latin typeface="+mn-lt"/>
              <a:ea typeface="+mn-ea"/>
              <a:sym typeface="+mn-lt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0" y="747014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总结展望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工作总结与升华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05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1412788" y="1569401"/>
            <a:ext cx="3019519" cy="5292954"/>
            <a:chOff x="801194" y="2377440"/>
            <a:chExt cx="2558549" cy="4484914"/>
          </a:xfrm>
        </p:grpSpPr>
        <p:sp>
          <p:nvSpPr>
            <p:cNvPr id="4" name="任意多边形 3"/>
            <p:cNvSpPr/>
            <p:nvPr>
              <p:custDataLst>
                <p:tags r:id="rId2"/>
              </p:custDataLst>
            </p:nvPr>
          </p:nvSpPr>
          <p:spPr>
            <a:xfrm>
              <a:off x="888279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cxnSp>
          <p:nvCxnSpPr>
            <p:cNvPr id="7" name="直接连接符 6"/>
            <p:cNvCxnSpPr/>
            <p:nvPr>
              <p:custDataLst>
                <p:tags r:id="rId3"/>
              </p:custDataLst>
            </p:nvPr>
          </p:nvCxnSpPr>
          <p:spPr>
            <a:xfrm>
              <a:off x="801194" y="2377440"/>
              <a:ext cx="0" cy="4480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菱形 7"/>
            <p:cNvSpPr/>
            <p:nvPr>
              <p:custDataLst>
                <p:tags r:id="rId4"/>
              </p:custDataLst>
            </p:nvPr>
          </p:nvSpPr>
          <p:spPr>
            <a:xfrm>
              <a:off x="1245331" y="2978328"/>
              <a:ext cx="95794" cy="95794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13" name="标题 1"/>
            <p:cNvSpPr txBox="1"/>
            <p:nvPr>
              <p:custDataLst>
                <p:tags r:id="rId5"/>
              </p:custDataLst>
            </p:nvPr>
          </p:nvSpPr>
          <p:spPr>
            <a:xfrm>
              <a:off x="1795527" y="5322236"/>
              <a:ext cx="766734" cy="75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b="1" dirty="0">
                  <a:solidFill>
                    <a:schemeClr val="accent1"/>
                  </a:solidFill>
                  <a:sym typeface="+mn-lt"/>
                </a:rPr>
                <a:t>01</a:t>
              </a:r>
              <a:endParaRPr lang="zh-CN" altLang="en-US" sz="4000" b="1" dirty="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14" name="标题 1"/>
            <p:cNvSpPr txBox="1"/>
            <p:nvPr>
              <p:custDataLst>
                <p:tags r:id="rId6"/>
              </p:custDataLst>
            </p:nvPr>
          </p:nvSpPr>
          <p:spPr>
            <a:xfrm>
              <a:off x="998143" y="2784446"/>
              <a:ext cx="2361600" cy="1026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3200" b="1">
                  <a:latin typeface="+mj-lt"/>
                  <a:ea typeface="+mj-ea"/>
                  <a:cs typeface="+mj-cs"/>
                  <a:sym typeface="+mn-lt"/>
                </a:rPr>
                <a:t>设计与实现</a:t>
              </a:r>
              <a:endParaRPr lang="zh-CN" altLang="en-US" sz="2400">
                <a:solidFill>
                  <a:schemeClr val="tx1"/>
                </a:solidFill>
                <a:latin typeface="+mj-lt"/>
                <a:ea typeface="+mj-ea"/>
                <a:cs typeface="+mj-cs"/>
                <a:sym typeface="+mn-lt"/>
              </a:endParaRPr>
            </a:p>
            <a:p>
              <a:pPr algn="ctr"/>
              <a:endParaRPr lang="zh-CN" altLang="en-US" sz="2400">
                <a:solidFill>
                  <a:schemeClr val="tx1"/>
                </a:solidFill>
                <a:latin typeface="+mj-lt"/>
                <a:ea typeface="+mj-ea"/>
                <a:cs typeface="+mj-cs"/>
                <a:sym typeface="+mn-lt"/>
              </a:endParaRPr>
            </a:p>
          </p:txBody>
        </p:sp>
        <p:sp>
          <p:nvSpPr>
            <p:cNvPr id="15" name="标题 1"/>
            <p:cNvSpPr txBox="1"/>
            <p:nvPr>
              <p:custDataLst>
                <p:tags r:id="rId7"/>
              </p:custDataLst>
            </p:nvPr>
          </p:nvSpPr>
          <p:spPr>
            <a:xfrm>
              <a:off x="997955" y="3537317"/>
              <a:ext cx="2361600" cy="148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 fontAlgn="auto">
                <a:lnSpc>
                  <a:spcPct val="150000"/>
                </a:lnSpc>
              </a:pPr>
              <a:r>
                <a:rPr lang="zh-CN" altLang="fr-FR" sz="2400">
                  <a:sym typeface="+mn-lt"/>
                </a:rPr>
                <a:t>整体架构</a:t>
              </a:r>
              <a:endParaRPr lang="zh-CN" altLang="fr-FR" sz="2400">
                <a:sym typeface="+mn-lt"/>
              </a:endParaRPr>
            </a:p>
            <a:p>
              <a:pPr algn="ctr" fontAlgn="auto">
                <a:lnSpc>
                  <a:spcPct val="150000"/>
                </a:lnSpc>
              </a:pPr>
              <a:r>
                <a:rPr lang="zh-CN" altLang="fr-FR" sz="2400">
                  <a:sym typeface="+mn-lt"/>
                </a:rPr>
                <a:t>渲染效率</a:t>
              </a:r>
              <a:endParaRPr lang="zh-CN" altLang="fr-FR" sz="2400">
                <a:sym typeface="+mn-lt"/>
              </a:endParaRPr>
            </a:p>
            <a:p>
              <a:pPr algn="ctr" fontAlgn="auto">
                <a:lnSpc>
                  <a:spcPct val="150000"/>
                </a:lnSpc>
              </a:pPr>
              <a:r>
                <a:rPr lang="zh-CN" altLang="fr-FR" sz="2400">
                  <a:sym typeface="+mn-lt"/>
                </a:rPr>
                <a:t>易用性</a:t>
              </a:r>
              <a:endParaRPr lang="zh-CN" altLang="fr-FR" sz="2400">
                <a:sym typeface="+mn-lt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8"/>
            </p:custDataLst>
          </p:nvPr>
        </p:nvGrpSpPr>
        <p:grpSpPr>
          <a:xfrm>
            <a:off x="4562746" y="1569401"/>
            <a:ext cx="3139798" cy="5292954"/>
            <a:chOff x="3461661" y="2377440"/>
            <a:chExt cx="2660466" cy="4484914"/>
          </a:xfrm>
        </p:grpSpPr>
        <p:sp>
          <p:nvSpPr>
            <p:cNvPr id="18" name="任意多边形 17"/>
            <p:cNvSpPr/>
            <p:nvPr>
              <p:custDataLst>
                <p:tags r:id="rId9"/>
              </p:custDataLst>
            </p:nvPr>
          </p:nvSpPr>
          <p:spPr>
            <a:xfrm>
              <a:off x="3548746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cxnSp>
          <p:nvCxnSpPr>
            <p:cNvPr id="19" name="直接连接符 18"/>
            <p:cNvCxnSpPr/>
            <p:nvPr>
              <p:custDataLst>
                <p:tags r:id="rId10"/>
              </p:custDataLst>
            </p:nvPr>
          </p:nvCxnSpPr>
          <p:spPr>
            <a:xfrm>
              <a:off x="3461661" y="2377440"/>
              <a:ext cx="0" cy="4480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菱形 19"/>
            <p:cNvSpPr/>
            <p:nvPr>
              <p:custDataLst>
                <p:tags r:id="rId11"/>
              </p:custDataLst>
            </p:nvPr>
          </p:nvSpPr>
          <p:spPr>
            <a:xfrm>
              <a:off x="3905798" y="2978328"/>
              <a:ext cx="95794" cy="95794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21" name="标题 1"/>
            <p:cNvSpPr txBox="1"/>
            <p:nvPr>
              <p:custDataLst>
                <p:tags r:id="rId12"/>
              </p:custDataLst>
            </p:nvPr>
          </p:nvSpPr>
          <p:spPr>
            <a:xfrm>
              <a:off x="4412337" y="5321702"/>
              <a:ext cx="853440" cy="75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b="1" dirty="0">
                  <a:solidFill>
                    <a:schemeClr val="accent1"/>
                  </a:solidFill>
                  <a:sym typeface="+mn-lt"/>
                </a:rPr>
                <a:t>02</a:t>
              </a:r>
              <a:endParaRPr lang="zh-CN" altLang="en-US" sz="4000" b="1" dirty="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22" name="标题 1"/>
            <p:cNvSpPr txBox="1"/>
            <p:nvPr>
              <p:custDataLst>
                <p:tags r:id="rId13"/>
              </p:custDataLst>
            </p:nvPr>
          </p:nvSpPr>
          <p:spPr>
            <a:xfrm>
              <a:off x="3658610" y="2784446"/>
              <a:ext cx="2361600" cy="61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3200" b="1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+mn-lt"/>
                </a:rPr>
                <a:t>缺点与不足</a:t>
              </a:r>
              <a:endParaRPr lang="zh-CN" altLang="en-US" sz="3200" b="1">
                <a:solidFill>
                  <a:schemeClr val="tx1"/>
                </a:solidFill>
                <a:latin typeface="+mj-lt"/>
                <a:ea typeface="+mj-ea"/>
                <a:cs typeface="+mj-cs"/>
                <a:sym typeface="+mn-lt"/>
              </a:endParaRPr>
            </a:p>
          </p:txBody>
        </p:sp>
        <p:sp>
          <p:nvSpPr>
            <p:cNvPr id="23" name="标题 1"/>
            <p:cNvSpPr txBox="1"/>
            <p:nvPr>
              <p:custDataLst>
                <p:tags r:id="rId14"/>
              </p:custDataLst>
            </p:nvPr>
          </p:nvSpPr>
          <p:spPr>
            <a:xfrm>
              <a:off x="3658422" y="3537317"/>
              <a:ext cx="2361600" cy="1015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 fontAlgn="auto">
                <a:lnSpc>
                  <a:spcPct val="150000"/>
                </a:lnSpc>
              </a:pPr>
              <a:r>
                <a:rPr lang="zh-CN" altLang="en-US" sz="2400">
                  <a:sym typeface="+mn-lt"/>
                </a:rPr>
                <a:t>资源管理模块庞大</a:t>
              </a:r>
              <a:endParaRPr lang="zh-CN" altLang="en-US" sz="2400">
                <a:sym typeface="+mn-lt"/>
              </a:endParaRPr>
            </a:p>
            <a:p>
              <a:pPr algn="ctr" fontAlgn="auto">
                <a:lnSpc>
                  <a:spcPct val="150000"/>
                </a:lnSpc>
              </a:pPr>
              <a:r>
                <a:rPr lang="zh-CN" altLang="en-US" sz="2400">
                  <a:sym typeface="+mn-lt"/>
                </a:rPr>
                <a:t>全局状态需要分离</a:t>
              </a:r>
              <a:endParaRPr lang="zh-CN" altLang="en-US" sz="2400">
                <a:sym typeface="+mn-lt"/>
              </a:endParaRPr>
            </a:p>
          </p:txBody>
        </p:sp>
        <p:cxnSp>
          <p:nvCxnSpPr>
            <p:cNvPr id="26" name="直接连接符 25"/>
            <p:cNvCxnSpPr/>
            <p:nvPr>
              <p:custDataLst>
                <p:tags r:id="rId15"/>
              </p:custDataLst>
            </p:nvPr>
          </p:nvCxnSpPr>
          <p:spPr>
            <a:xfrm>
              <a:off x="6122127" y="2377440"/>
              <a:ext cx="0" cy="4480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>
            <p:custDataLst>
              <p:tags r:id="rId16"/>
            </p:custDataLst>
          </p:nvPr>
        </p:nvGrpSpPr>
        <p:grpSpPr>
          <a:xfrm>
            <a:off x="7805319" y="1569401"/>
            <a:ext cx="2916744" cy="5292954"/>
            <a:chOff x="6209212" y="2377440"/>
            <a:chExt cx="2471464" cy="4484914"/>
          </a:xfrm>
        </p:grpSpPr>
        <p:sp>
          <p:nvSpPr>
            <p:cNvPr id="25" name="任意多边形 24"/>
            <p:cNvSpPr/>
            <p:nvPr>
              <p:custDataLst>
                <p:tags r:id="rId17"/>
              </p:custDataLst>
            </p:nvPr>
          </p:nvSpPr>
          <p:spPr>
            <a:xfrm>
              <a:off x="6209212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27" name="菱形 26"/>
            <p:cNvSpPr/>
            <p:nvPr>
              <p:custDataLst>
                <p:tags r:id="rId18"/>
              </p:custDataLst>
            </p:nvPr>
          </p:nvSpPr>
          <p:spPr>
            <a:xfrm>
              <a:off x="6566264" y="2978328"/>
              <a:ext cx="95794" cy="95794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28" name="标题 1"/>
            <p:cNvSpPr txBox="1"/>
            <p:nvPr>
              <p:custDataLst>
                <p:tags r:id="rId19"/>
              </p:custDataLst>
            </p:nvPr>
          </p:nvSpPr>
          <p:spPr>
            <a:xfrm>
              <a:off x="7175034" y="5321702"/>
              <a:ext cx="853440" cy="75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b="1" dirty="0">
                  <a:solidFill>
                    <a:schemeClr val="accent1"/>
                  </a:solidFill>
                  <a:sym typeface="+mn-lt"/>
                </a:rPr>
                <a:t>03</a:t>
              </a:r>
              <a:endParaRPr lang="zh-CN" altLang="en-US" sz="4000" b="1" dirty="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29" name="标题 1"/>
            <p:cNvSpPr txBox="1"/>
            <p:nvPr>
              <p:custDataLst>
                <p:tags r:id="rId20"/>
              </p:custDataLst>
            </p:nvPr>
          </p:nvSpPr>
          <p:spPr>
            <a:xfrm>
              <a:off x="6319076" y="2784446"/>
              <a:ext cx="2361600" cy="61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3200" b="1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+mn-lt"/>
                </a:rPr>
                <a:t>后期维护</a:t>
              </a:r>
              <a:endParaRPr lang="zh-CN" altLang="en-US" sz="3200" b="1">
                <a:solidFill>
                  <a:schemeClr val="tx1"/>
                </a:solidFill>
                <a:latin typeface="+mj-lt"/>
                <a:ea typeface="+mj-ea"/>
                <a:cs typeface="+mj-cs"/>
                <a:sym typeface="+mn-lt"/>
              </a:endParaRPr>
            </a:p>
          </p:txBody>
        </p:sp>
        <p:sp>
          <p:nvSpPr>
            <p:cNvPr id="30" name="标题 1"/>
            <p:cNvSpPr txBox="1"/>
            <p:nvPr>
              <p:custDataLst>
                <p:tags r:id="rId21"/>
              </p:custDataLst>
            </p:nvPr>
          </p:nvSpPr>
          <p:spPr>
            <a:xfrm>
              <a:off x="6318888" y="3537317"/>
              <a:ext cx="2361600" cy="148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 fontAlgn="auto">
                <a:lnSpc>
                  <a:spcPct val="150000"/>
                </a:lnSpc>
              </a:pPr>
              <a:r>
                <a:rPr lang="zh-CN" altLang="fr-FR" sz="2400">
                  <a:sym typeface="+mn-lt"/>
                </a:rPr>
                <a:t>优化</a:t>
              </a:r>
              <a:endParaRPr lang="zh-CN" altLang="fr-FR" sz="2400">
                <a:sym typeface="+mn-lt"/>
              </a:endParaRPr>
            </a:p>
            <a:p>
              <a:pPr algn="ctr" fontAlgn="auto">
                <a:lnSpc>
                  <a:spcPct val="150000"/>
                </a:lnSpc>
              </a:pPr>
              <a:r>
                <a:rPr lang="en-US" altLang="zh-CN" sz="2400">
                  <a:sym typeface="+mn-lt"/>
                </a:rPr>
                <a:t>UI</a:t>
              </a:r>
              <a:r>
                <a:rPr lang="zh-CN" altLang="en-US" sz="2400">
                  <a:sym typeface="+mn-lt"/>
                </a:rPr>
                <a:t>渲染</a:t>
              </a:r>
              <a:endParaRPr lang="zh-CN" altLang="en-US" sz="2400">
                <a:sym typeface="+mn-lt"/>
              </a:endParaRPr>
            </a:p>
            <a:p>
              <a:pPr algn="ctr" fontAlgn="auto">
                <a:lnSpc>
                  <a:spcPct val="150000"/>
                </a:lnSpc>
              </a:pPr>
              <a:r>
                <a:rPr lang="zh-CN" altLang="en-US" sz="2400">
                  <a:sym typeface="+mn-lt"/>
                </a:rPr>
                <a:t>动画系统</a:t>
              </a:r>
              <a:endParaRPr lang="zh-CN" altLang="en-US" sz="2400">
                <a:sym typeface="+mn-lt"/>
              </a:endParaRPr>
            </a:p>
          </p:txBody>
        </p:sp>
      </p:grpSp>
      <p:sp>
        <p:nvSpPr>
          <p:cNvPr id="33" name="标题 1"/>
          <p:cNvSpPr txBox="1"/>
          <p:nvPr>
            <p:custDataLst>
              <p:tags r:id="rId22"/>
            </p:custDataLst>
          </p:nvPr>
        </p:nvSpPr>
        <p:spPr>
          <a:xfrm>
            <a:off x="467360" y="264160"/>
            <a:ext cx="10885805" cy="107124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工作总结</a:t>
            </a:r>
            <a:endParaRPr lang="zh-CN" altLang="en-US" sz="4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</p:spTree>
    <p:custDataLst>
      <p:tags r:id="rId23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sym typeface="+mn-lt"/>
              </a:rPr>
              <a:t>谢谢观看</a:t>
            </a:r>
            <a:endParaRPr lang="zh-CN" altLang="en-US">
              <a:sym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>
                <a:sym typeface="+mn-lt"/>
              </a:rPr>
              <a:t>THANK YOU</a:t>
            </a:r>
            <a:endParaRPr lang="en-US" altLang="zh-CN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概述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fontAlgn="auto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zh-CN" altLang="en-US" sz="3200" b="1"/>
              <a:t>背景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>
                <a:sym typeface="+mn-ea"/>
              </a:rPr>
              <a:t>计算机图形学是游戏引擎技术、人工智能领域中所有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与图像有关技术的基础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国外计算机图形技术蓬勃发展，而</a:t>
            </a:r>
            <a:r>
              <a:rPr lang="zh-CN" altLang="en-US" b="1">
                <a:solidFill>
                  <a:srgbClr val="FF0000"/>
                </a:solidFill>
              </a:rPr>
              <a:t>国内</a:t>
            </a:r>
            <a:r>
              <a:rPr lang="zh-CN" altLang="en-US">
                <a:solidFill>
                  <a:schemeClr val="tx1"/>
                </a:solidFill>
              </a:rPr>
              <a:t>仍处于</a:t>
            </a:r>
            <a:r>
              <a:rPr lang="zh-CN" altLang="en-US" b="1">
                <a:solidFill>
                  <a:srgbClr val="FF0000"/>
                </a:solidFill>
              </a:rPr>
              <a:t>起步阶段</a:t>
            </a:r>
            <a:r>
              <a:rPr lang="zh-CN" altLang="en-US"/>
              <a:t>，且</a:t>
            </a:r>
            <a:r>
              <a:rPr lang="zh-CN" altLang="en-US" b="1">
                <a:solidFill>
                  <a:srgbClr val="FF0000"/>
                </a:solidFill>
              </a:rPr>
              <a:t>发展</a:t>
            </a:r>
            <a:r>
              <a:rPr lang="zh-CN" altLang="en-US"/>
              <a:t>速度</a:t>
            </a:r>
            <a:r>
              <a:rPr lang="zh-CN" altLang="en-US" b="1">
                <a:solidFill>
                  <a:srgbClr val="FF0000"/>
                </a:solidFill>
              </a:rPr>
              <a:t>缓慢</a:t>
            </a:r>
            <a:r>
              <a:rPr lang="zh-CN" altLang="en-US"/>
              <a:t>。</a:t>
            </a:r>
            <a:endParaRPr lang="zh-CN" altLang="en-US" sz="14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概述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buFont typeface="Wingdings" panose="05000000000000000000" charset="0"/>
              <a:buChar char="u"/>
            </a:pPr>
            <a:r>
              <a:rPr lang="zh-CN" altLang="en-US" sz="3200" b="1">
                <a:sym typeface="+mn-ea"/>
              </a:rPr>
              <a:t>游戏引擎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>
                <a:sym typeface="+mn-ea"/>
              </a:rPr>
              <a:t>游戏引擎是一款游戏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最核心最底层</a:t>
            </a:r>
            <a:r>
              <a:rPr lang="zh-CN" altLang="en-US">
                <a:sym typeface="+mn-ea"/>
              </a:rPr>
              <a:t>的代码，直接与操作系统交互，封装游戏开发中不变的部分。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>
                <a:sym typeface="+mn-ea"/>
              </a:rPr>
              <a:t>国外有着著名的游戏引擎</a:t>
            </a:r>
            <a:r>
              <a:rPr lang="en-US" altLang="zh-CN">
                <a:sym typeface="+mn-ea"/>
              </a:rPr>
              <a:t>——Unreal Engine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Unity3D</a:t>
            </a:r>
            <a:r>
              <a:rPr lang="zh-CN" altLang="en-US">
                <a:sym typeface="+mn-ea"/>
              </a:rPr>
              <a:t>等。但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国内没有</a:t>
            </a:r>
            <a:r>
              <a:rPr lang="zh-CN" altLang="en-US">
                <a:sym typeface="+mn-ea"/>
              </a:rPr>
              <a:t>影响力巨大的游戏引擎，游戏开发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多使用国外</a:t>
            </a:r>
            <a:r>
              <a:rPr lang="zh-CN" altLang="en-US">
                <a:sym typeface="+mn-ea"/>
              </a:rPr>
              <a:t>现有的底层技术。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研究方法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将理论依据与技术手段结合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如何研究？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54690" cy="4669790"/>
          </a:xfrm>
        </p:spPr>
        <p:txBody>
          <a:bodyPr>
            <a:normAutofit lnSpcReduction="10000"/>
          </a:bodyPr>
          <a:p>
            <a:pPr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rgbClr val="002060"/>
                </a:solidFill>
              </a:rPr>
              <a:t>理论基础</a:t>
            </a:r>
            <a:endParaRPr lang="zh-CN" altLang="en-US"/>
          </a:p>
          <a:p>
            <a:r>
              <a:rPr lang="zh-CN" altLang="en-US"/>
              <a:t>计算机图形学、</a:t>
            </a:r>
            <a:r>
              <a:rPr lang="en-US" altLang="zh-CN"/>
              <a:t>3D</a:t>
            </a:r>
            <a:r>
              <a:rPr lang="zh-CN" altLang="en-US"/>
              <a:t>数学</a:t>
            </a:r>
            <a:endParaRPr lang="zh-CN" altLang="en-US" sz="1400"/>
          </a:p>
          <a:p>
            <a:endParaRPr lang="zh-CN" altLang="en-US" sz="1400"/>
          </a:p>
          <a:p>
            <a:pPr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rgbClr val="002060"/>
                </a:solidFill>
              </a:rPr>
              <a:t>技术手段</a:t>
            </a:r>
            <a:endParaRPr lang="zh-CN" altLang="en-US"/>
          </a:p>
          <a:p>
            <a:r>
              <a:rPr lang="en-US" altLang="zh-CN"/>
              <a:t>OpenGL</a:t>
            </a:r>
            <a:r>
              <a:rPr lang="zh-CN" altLang="en-US"/>
              <a:t>、</a:t>
            </a:r>
            <a:r>
              <a:rPr lang="en-US" altLang="zh-CN"/>
              <a:t>C/C++</a:t>
            </a:r>
            <a:endParaRPr lang="en-US" altLang="zh-CN" sz="1400"/>
          </a:p>
          <a:p>
            <a:endParaRPr lang="en-US" altLang="zh-CN" sz="1400"/>
          </a:p>
          <a:p>
            <a:pPr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rgbClr val="002060"/>
                </a:solidFill>
              </a:rPr>
              <a:t>实现目标</a:t>
            </a:r>
            <a:endParaRPr lang="en-US" altLang="zh-CN" sz="1400"/>
          </a:p>
          <a:p>
            <a:r>
              <a:rPr lang="en-US" altLang="zh-CN"/>
              <a:t>3D</a:t>
            </a:r>
            <a:r>
              <a:rPr lang="zh-CN" altLang="en-US"/>
              <a:t>渲染引擎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技术实践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对于软件架构、渲染技术的思考，以及效果预览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软件层次与职能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3970" y="2115820"/>
            <a:ext cx="12211050" cy="47091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3"/>
  <p:tag name="KSO_WM_TEMPLATE_CATEGORY" val="custom"/>
  <p:tag name="KSO_WM_TEMPLATE_INDEX" val="20184567"/>
  <p:tag name="KSO_WM_UNIT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4"/>
  <p:tag name="KSO_WM_TEMPLATE_CATEGORY" val="custom"/>
  <p:tag name="KSO_WM_TEMPLATE_INDEX" val="20184567"/>
  <p:tag name="KSO_WM_UNIT_INDEX" val="4"/>
</p:tagLst>
</file>

<file path=ppt/tags/tag10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2"/>
  <p:tag name="KSO_WM_UNIT_ID" val="custom20184567_10*l_h_i*1_1_2"/>
  <p:tag name="KSO_WM_UNIT_LAYERLEVEL" val="1_1_1"/>
  <p:tag name="KSO_WM_DIAGRAM_GROUP_CODE" val="l1-2"/>
  <p:tag name="KSO_WM_UNIT_LINE_FORE_SCHEMECOLOR_INDEX" val="14"/>
  <p:tag name="KSO_WM_UNIT_LINE_FILL_TYPE" val="2"/>
  <p:tag name="KSO_WM_UNIT_USESOURCEFORMAT_APPLY" val="1"/>
</p:tagLst>
</file>

<file path=ppt/tags/tag10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3"/>
  <p:tag name="KSO_WM_UNIT_ID" val="custom20184567_10*l_h_i*1_1_3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4"/>
  <p:tag name="KSO_WM_UNIT_ID" val="custom20184567_10*l_h_i*1_1_4"/>
  <p:tag name="KSO_WM_UNIT_LAYERLEVEL" val="1_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a"/>
  <p:tag name="KSO_WM_UNIT_INDEX" val="1_1_1"/>
  <p:tag name="KSO_WM_UNIT_CLEAR" val="1"/>
  <p:tag name="KSO_WM_UNIT_LAYERLEVEL" val="1_1_1"/>
  <p:tag name="KSO_WM_UNIT_VALUE" val="11"/>
  <p:tag name="KSO_WM_UNIT_HIGHLIGHT" val="0"/>
  <p:tag name="KSO_WM_UNIT_COMPATIBLE" val="0"/>
  <p:tag name="KSO_WM_UNIT_ID" val="custom20184567_10*l_h_a*1_1_1"/>
  <p:tag name="KSO_WM_DIAGRAM_GROUP_CODE" val="l1-2"/>
  <p:tag name="KSO_WM_UNIT_PRESET_TEXT" val="EIUSMOD TEMPOR"/>
  <p:tag name="KSO_WM_UNIT_TEXT_FILL_FORE_SCHEMECOLOR_INDEX" val="5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ID" val="custom20184567_10*l_h_f*1_1_1"/>
  <p:tag name="KSO_WM_DIAGRAM_GROUP_CODE" val="l1-2"/>
  <p:tag name="KSO_WM_UNIT_PRESET_TEXT" val="INCIDIDUNT LABORE ET DOLORE MAGNA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7_10*i*13"/>
  <p:tag name="KSO_WM_TEMPLATE_CATEGORY" val="custom"/>
  <p:tag name="KSO_WM_TEMPLATE_INDEX" val="20184567"/>
  <p:tag name="KSO_WM_UNIT_INDEX" val="13"/>
  <p:tag name="KSO_WM_UNIT_USESOURCEFORMAT_APPLY" val="1"/>
</p:tagLst>
</file>

<file path=ppt/tags/tag10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1"/>
  <p:tag name="KSO_WM_UNIT_ID" val="custom20184567_10*l_h_i*1_2_1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2"/>
  <p:tag name="KSO_WM_UNIT_ID" val="custom20184567_10*l_h_i*1_2_2"/>
  <p:tag name="KSO_WM_UNIT_LAYERLEVEL" val="1_1_1"/>
  <p:tag name="KSO_WM_DIAGRAM_GROUP_CODE" val="l1-2"/>
  <p:tag name="KSO_WM_UNIT_LINE_FORE_SCHEMECOLOR_INDEX" val="14"/>
  <p:tag name="KSO_WM_UNIT_LINE_FILL_TYPE" val="2"/>
  <p:tag name="KSO_WM_UNIT_USESOURCEFORMAT_APPLY" val="1"/>
</p:tagLst>
</file>

<file path=ppt/tags/tag10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3"/>
  <p:tag name="KSO_WM_UNIT_ID" val="custom20184567_10*l_h_i*1_2_3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4"/>
  <p:tag name="KSO_WM_UNIT_ID" val="custom20184567_10*l_h_i*1_2_4"/>
  <p:tag name="KSO_WM_UNIT_LAYERLEVEL" val="1_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639_3*i*3"/>
  <p:tag name="KSO_WM_TEMPLATE_CATEGORY" val="custom"/>
  <p:tag name="KSO_WM_TEMPLATE_INDEX" val="20181639"/>
  <p:tag name="KSO_WM_UNIT_INDEX" val="3"/>
</p:tagLst>
</file>

<file path=ppt/tags/tag11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a"/>
  <p:tag name="KSO_WM_UNIT_INDEX" val="1_2_1"/>
  <p:tag name="KSO_WM_UNIT_CLEAR" val="1"/>
  <p:tag name="KSO_WM_UNIT_LAYERLEVEL" val="1_1_1"/>
  <p:tag name="KSO_WM_UNIT_VALUE" val="11"/>
  <p:tag name="KSO_WM_UNIT_HIGHLIGHT" val="0"/>
  <p:tag name="KSO_WM_UNIT_COMPATIBLE" val="0"/>
  <p:tag name="KSO_WM_UNIT_ID" val="custom20184567_10*l_h_a*1_2_1"/>
  <p:tag name="KSO_WM_DIAGRAM_GROUP_CODE" val="l1-2"/>
  <p:tag name="KSO_WM_UNIT_PRESET_TEXT" val="EIUSMOD TEMPOR"/>
  <p:tag name="KSO_WM_UNIT_TEXT_FILL_FORE_SCHEMECOLOR_INDEX" val="5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22"/>
  <p:tag name="KSO_WM_UNIT_HIGHLIGHT" val="0"/>
  <p:tag name="KSO_WM_UNIT_COMPATIBLE" val="0"/>
  <p:tag name="KSO_WM_UNIT_ID" val="custom20184567_10*l_h_f*1_2_1"/>
  <p:tag name="KSO_WM_DIAGRAM_GROUP_CODE" val="l1-2"/>
  <p:tag name="KSO_WM_UNIT_PRESET_TEXT" val="INCIDIDUNT LABORE ET DOLORE MAGNA"/>
  <p:tag name="KSO_WM_UNIT_TEXT_FILL_FORE_SCHEMECOLOR_INDEX" val="13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5"/>
  <p:tag name="KSO_WM_UNIT_ID" val="custom20184567_10*l_h_i*1_2_5"/>
  <p:tag name="KSO_WM_UNIT_LAYERLEVEL" val="1_1_1"/>
  <p:tag name="KSO_WM_DIAGRAM_GROUP_CODE" val="l1-2"/>
  <p:tag name="KSO_WM_UNIT_LINE_FORE_SCHEMECOLOR_INDEX" val="14"/>
  <p:tag name="KSO_WM_UNIT_LINE_FILL_TYPE" val="2"/>
  <p:tag name="KSO_WM_UNIT_USESOURCEFORMAT_APPLY" val="1"/>
</p:tagLst>
</file>

<file path=ppt/tags/tag113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7_10*i*28"/>
  <p:tag name="KSO_WM_TEMPLATE_CATEGORY" val="custom"/>
  <p:tag name="KSO_WM_TEMPLATE_INDEX" val="20184567"/>
  <p:tag name="KSO_WM_UNIT_INDEX" val="28"/>
  <p:tag name="KSO_WM_UNIT_USESOURCEFORMAT_APPLY" val="1"/>
</p:tagLst>
</file>

<file path=ppt/tags/tag11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3_1"/>
  <p:tag name="KSO_WM_UNIT_ID" val="custom20184567_10*l_h_i*1_3_1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5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3_2"/>
  <p:tag name="KSO_WM_UNIT_ID" val="custom20184567_10*l_h_i*1_3_2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3_3"/>
  <p:tag name="KSO_WM_UNIT_ID" val="custom20184567_10*l_h_i*1_3_3"/>
  <p:tag name="KSO_WM_UNIT_LAYERLEVEL" val="1_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a"/>
  <p:tag name="KSO_WM_UNIT_INDEX" val="1_3_1"/>
  <p:tag name="KSO_WM_UNIT_CLEAR" val="1"/>
  <p:tag name="KSO_WM_UNIT_LAYERLEVEL" val="1_1_1"/>
  <p:tag name="KSO_WM_UNIT_VALUE" val="11"/>
  <p:tag name="KSO_WM_UNIT_HIGHLIGHT" val="0"/>
  <p:tag name="KSO_WM_UNIT_COMPATIBLE" val="0"/>
  <p:tag name="KSO_WM_UNIT_ID" val="custom20184567_10*l_h_a*1_3_1"/>
  <p:tag name="KSO_WM_DIAGRAM_GROUP_CODE" val="l1-2"/>
  <p:tag name="KSO_WM_UNIT_PRESET_TEXT" val="EIUSMOD TEMPOR"/>
  <p:tag name="KSO_WM_UNIT_TEXT_FILL_FORE_SCHEMECOLOR_INDEX" val="5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f"/>
  <p:tag name="KSO_WM_UNIT_INDEX" val="1_3_1"/>
  <p:tag name="KSO_WM_UNIT_CLEAR" val="1"/>
  <p:tag name="KSO_WM_UNIT_LAYERLEVEL" val="1_1_1"/>
  <p:tag name="KSO_WM_UNIT_VALUE" val="22"/>
  <p:tag name="KSO_WM_UNIT_HIGHLIGHT" val="0"/>
  <p:tag name="KSO_WM_UNIT_COMPATIBLE" val="0"/>
  <p:tag name="KSO_WM_UNIT_ID" val="custom20184567_10*l_h_f*1_3_1"/>
  <p:tag name="KSO_WM_DIAGRAM_GROUP_CODE" val="l1-2"/>
  <p:tag name="KSO_WM_UNIT_PRESET_TEXT" val="INCIDIDUNT LABORE ET DOLORE MAGNA"/>
  <p:tag name="KSO_WM_UNIT_TEXT_FILL_FORE_SCHEMECOLOR_INDEX" val="13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ID" val="custom20184567_10*a*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2"/>
  <p:tag name="KSO_WM_TEMPLATE_CATEGORY" val="custom"/>
  <p:tag name="KSO_WM_TEMPLATE_INDEX" val="20184567"/>
  <p:tag name="KSO_WM_UNIT_INDEX" val="2"/>
</p:tagLst>
</file>

<file path=ppt/tags/tag120.xml><?xml version="1.0" encoding="utf-8"?>
<p:tagLst xmlns:p="http://schemas.openxmlformats.org/presentationml/2006/main"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112*123"/>
  <p:tag name="KSO_WM_SLIDE_SIZE" val="735*416"/>
  <p:tag name="KSO_WM_TAG_VERSION" val="1.0"/>
  <p:tag name="KSO_WM_COMBINE_RELATE_SLIDE_ID" val="diagram160050_3"/>
  <p:tag name="KSO_WM_TEMPLATE_CATEGORY" val="custom"/>
  <p:tag name="KSO_WM_TEMPLATE_INDEX" val="20184567"/>
  <p:tag name="KSO_WM_SLIDE_ID" val="custom20184567_10"/>
  <p:tag name="KSO_WM_SLIDE_INDEX" val="10"/>
  <p:tag name="KSO_WM_TEMPLATE_SUBCATEGORY" val="combine"/>
  <p:tag name="KSO_WM_SLIDE_SUBTYPE" val="diag"/>
  <p:tag name="KSO_WM_DIAGRAM_GROUP_CODE" val="l1-2"/>
</p:tagLst>
</file>

<file path=ppt/tags/tag12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ID" val="custom20184567_17*a*1"/>
  <p:tag name="KSO_WM_UNIT_PRESET_TEXT" val="谢谢观看"/>
</p:tagLst>
</file>

<file path=ppt/tags/tag12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f"/>
  <p:tag name="KSO_WM_UNIT_INDEX" val="1"/>
  <p:tag name="KSO_WM_UNIT_LAYERLEVEL" val="1"/>
  <p:tag name="KSO_WM_UNIT_VALUE" val="50"/>
  <p:tag name="KSO_WM_UNIT_HIGHLIGHT" val="0"/>
  <p:tag name="KSO_WM_UNIT_COMPATIBLE" val="0"/>
  <p:tag name="KSO_WM_UNIT_CLEAR" val="0"/>
  <p:tag name="KSO_WM_UNIT_ID" val="custom20184567_17*f*1"/>
  <p:tag name="KSO_WM_UNIT_PRESET_TEXT" val="THANK YOU"/>
</p:tagLst>
</file>

<file path=ppt/tags/tag123.xml><?xml version="1.0" encoding="utf-8"?>
<p:tagLst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BEAUTIFY_FLAG" val="#wm#"/>
  <p:tag name="KSO_WM_COMBINE_RELATE_SLIDE_ID" val="background20180962_10"/>
  <p:tag name="KSO_WM_TEMPLATE_CATEGORY" val="custom"/>
  <p:tag name="KSO_WM_TEMPLATE_INDEX" val="20184567"/>
  <p:tag name="KSO_WM_SLIDE_ID" val="custom20184567_17"/>
  <p:tag name="KSO_WM_SLIDE_INDEX" val="17"/>
  <p:tag name="KSO_WM_TEMPLATE_SUBCATEGORY" val="combine"/>
  <p:tag name="KSO_WM_SLIDE_SUBTYPE" val="pureTxt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3"/>
  <p:tag name="KSO_WM_TEMPLATE_CATEGORY" val="custom"/>
  <p:tag name="KSO_WM_TEMPLATE_INDEX" val="20184567"/>
  <p:tag name="KSO_WM_UNIT_INDEX" val="3"/>
</p:tagLst>
</file>

<file path=ppt/tags/tag14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15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62_1"/>
  <p:tag name="KSO_WM_TEMPLATE_CATEGORY" val="custom"/>
  <p:tag name="KSO_WM_TEMPLATE_INDEX" val="20184567"/>
  <p:tag name="KSO_WM_TEMPLATE_SUBCATEGORY" val="combine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THUMBS_INDEX" val="1、2、3、4、5、6、7、11、14、15、16、17"/>
</p:tagLst>
</file>

<file path=ppt/tags/tag1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CLEAR" val="0"/>
  <p:tag name="KSO_WM_UNIT_ID" val="custom20184567_1*a*1"/>
  <p:tag name="KSO_WM_UNIT_PRESET_TEXT" val="小清新简约工作总结"/>
</p:tagLst>
</file>

<file path=ppt/tags/tag1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7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1*b*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2"/>
  <p:tag name="KSO_WM_TEMPLATE_CATEGORY" val="custom"/>
  <p:tag name="KSO_WM_TEMPLATE_INDEX" val="20184567"/>
  <p:tag name="KSO_WM_UNIT_INDEX" val="2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4"/>
  <p:tag name="KSO_WM_TEMPLATE_CATEGORY" val="custom"/>
  <p:tag name="KSO_WM_TEMPLATE_INDEX" val="20184567"/>
  <p:tag name="KSO_WM_UNIT_INDEX" val="4"/>
</p:tagLst>
</file>

<file path=ppt/tags/tag20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0962_1"/>
  <p:tag name="KSO_WM_TEMPLATE_CATEGORY" val="custom"/>
  <p:tag name="KSO_WM_TEMPLATE_INDEX" val="20184567"/>
  <p:tag name="KSO_WM_SLIDE_ID" val="custom20184567_1"/>
  <p:tag name="KSO_WM_SLIDE_INDEX" val="1"/>
  <p:tag name="KSO_WM_TEMPLATE_SUBCATEGORY" val="combine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21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1_1"/>
  <p:tag name="KSO_WM_UNIT_ID" val="custom20184567_2*l_h_i*1_1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1_1"/>
  <p:tag name="KSO_WM_UNIT_ID" val="custom20184567_2*l_h_f*1_1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绪论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2_1"/>
  <p:tag name="KSO_WM_UNIT_ID" val="custom20184567_2*l_h_i*1_2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3_1"/>
  <p:tag name="KSO_WM_UNIT_ID" val="custom20184567_2*l_h_i*1_3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4_1"/>
  <p:tag name="KSO_WM_UNIT_ID" val="custom20184567_2*l_h_i*1_4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a"/>
  <p:tag name="KSO_WM_UNIT_INDEX" val="1"/>
  <p:tag name="KSO_WM_UNIT_ID" val="custom20184567_2*a*1"/>
  <p:tag name="KSO_WM_UNIT_LAYERLEVEL" val="1"/>
  <p:tag name="KSO_WM_UNIT_ISCONTENTSTITLE" val="1"/>
  <p:tag name="KSO_WM_UNIT_VALUE" val="5"/>
  <p:tag name="KSO_WM_UNIT_HIGHLIGHT" val="0"/>
  <p:tag name="KSO_WM_UNIT_COMPATIBLE" val="0"/>
  <p:tag name="KSO_WM_UNIT_CLEAR" val="0"/>
  <p:tag name="KSO_WM_BEAUTIFY_FLAG" val="#wm#"/>
  <p:tag name="KSO_WM_UNIT_PRESET_TEXT" val="目录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*i*6"/>
  <p:tag name="KSO_WM_TEMPLATE_CATEGORY" val="custom"/>
  <p:tag name="KSO_WM_TEMPLATE_INDEX" val="20184567"/>
  <p:tag name="KSO_WM_UNIT_INDEX" val="6"/>
</p:tagLst>
</file>

<file path=ppt/tags/tag28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b"/>
  <p:tag name="KSO_WM_UNIT_INDEX" val="1"/>
  <p:tag name="KSO_WM_UNIT_ID" val="custom20184567_2*b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CONGTENT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*i*8"/>
  <p:tag name="KSO_WM_TEMPLATE_CATEGORY" val="custom"/>
  <p:tag name="KSO_WM_TEMPLATE_INDEX" val="20184567"/>
  <p:tag name="KSO_WM_UNIT_INDEX" val="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639_3*i*3"/>
  <p:tag name="KSO_WM_TEMPLATE_CATEGORY" val="custom"/>
  <p:tag name="KSO_WM_TEMPLATE_INDEX" val="20181639"/>
  <p:tag name="KSO_WM_UNIT_INDEX" val="3"/>
</p:tagLst>
</file>

<file path=ppt/tags/tag30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1_2"/>
  <p:tag name="KSO_WM_UNIT_ID" val="custom20184567_2*l_h_i*1_1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2_2"/>
  <p:tag name="KSO_WM_UNIT_ID" val="custom20184567_2*l_h_i*1_2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3_2"/>
  <p:tag name="KSO_WM_UNIT_ID" val="custom20184567_2*l_h_i*1_3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5_1"/>
  <p:tag name="KSO_WM_UNIT_ID" val="custom20184567_2*l_h_i*1_5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4_2"/>
  <p:tag name="KSO_WM_UNIT_ID" val="custom20184567_2*l_h_i*1_4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2_1"/>
  <p:tag name="KSO_WM_UNIT_ID" val="custom20184567_2*l_h_f*1_2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研究方法"/>
  <p:tag name="KSO_WM_UNIT_TEXT_FILL_FORE_SCHEMECOLOR_INDEX" val="5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3_1"/>
  <p:tag name="KSO_WM_UNIT_ID" val="custom20184567_2*l_h_f*1_3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技术实践"/>
  <p:tag name="KSO_WM_UNIT_TEXT_FILL_FORE_SCHEMECOLOR_INDEX" val="5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4_1"/>
  <p:tag name="KSO_WM_UNIT_ID" val="custom20184567_2*l_h_f*1_4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成果应用"/>
  <p:tag name="KSO_WM_UNIT_TEXT_FILL_FORE_SCHEMECOLOR_INDEX" val="5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5_1"/>
  <p:tag name="KSO_WM_UNIT_ID" val="custom20184567_2*l_h_f*1_5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总结展望"/>
  <p:tag name="KSO_WM_UNIT_TEXT_FILL_FORE_SCHEMECOLOR_INDEX" val="5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SLIDE_ID" val="custom20184567_2"/>
  <p:tag name="KSO_WM_SLIDE_INDEX" val="2"/>
  <p:tag name="KSO_WM_SLIDE_ITEM_CNT" val="5"/>
  <p:tag name="KSO_WM_SLIDE_LAYOUT" val="a_l_b"/>
  <p:tag name="KSO_WM_SLIDE_LAYOUT_CNT" val="1_1_1"/>
  <p:tag name="KSO_WM_SLIDE_TYPE" val="contents"/>
  <p:tag name="KSO_WM_SLIDE_SUBTYPE" val="pureTxt"/>
  <p:tag name="KSO_WM_BEAUTIFY_FLAG" val="#wm#"/>
  <p:tag name="KSO_WM_DIAGRAM_GROUP_CODE" val="l1-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2"/>
  <p:tag name="KSO_WM_TEMPLATE_CATEGORY" val="custom"/>
  <p:tag name="KSO_WM_TEMPLATE_INDEX" val="20184567"/>
  <p:tag name="KSO_WM_UNIT_INDEX" val="2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4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4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43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4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45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4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3"/>
  <p:tag name="KSO_WM_TEMPLATE_CATEGORY" val="custom"/>
  <p:tag name="KSO_WM_TEMPLATE_INDEX" val="20184567"/>
  <p:tag name="KSO_WM_UNIT_INDEX" val="3"/>
</p:tagLst>
</file>

<file path=ppt/tags/tag5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51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5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53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5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5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58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5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60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62_1"/>
  <p:tag name="KSO_WM_TEMPLATE_CATEGORY" val="custom"/>
  <p:tag name="KSO_WM_TEMPLATE_INDEX" val="20184567"/>
  <p:tag name="KSO_WM_TEMPLATE_SUBCATEGORY" val="combine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83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8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85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8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87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8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8"/>
  <p:tag name="KSO_WM_UNIT_LAYERLEVEL" val="1"/>
  <p:tag name="KSO_WM_UNIT_INDEX" val="1"/>
  <p:tag name="KSO_WM_UNIT_TYPE" val="a"/>
  <p:tag name="KSO_WM_UNIT_ID" val="custom20184567_7*a*1"/>
</p:tagLst>
</file>

<file path=ppt/tags/tag8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6"/>
  <p:tag name="KSO_WM_UNIT_LAYERLEVEL" val="1"/>
  <p:tag name="KSO_WM_UNIT_INDEX" val="1"/>
  <p:tag name="KSO_WM_UNIT_TYPE" val="f"/>
  <p:tag name="KSO_WM_UNIT_ID" val="custom20184567_7*f*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3"/>
  <p:tag name="KSO_WM_TEMPLATE_CATEGORY" val="custom"/>
  <p:tag name="KSO_WM_TEMPLATE_INDEX" val="20184567"/>
  <p:tag name="KSO_WM_UNIT_INDEX" val="3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7*i*2"/>
  <p:tag name="KSO_WM_TEMPLATE_CATEGORY" val="custom"/>
  <p:tag name="KSO_WM_TEMPLATE_INDEX" val="20184567"/>
  <p:tag name="KSO_WM_UNIT_INDEX" val="2"/>
</p:tagLst>
</file>

<file path=ppt/tags/tag91.xml><?xml version="1.0" encoding="utf-8"?>
<p:tagLst xmlns:p="http://schemas.openxmlformats.org/presentationml/2006/main">
  <p:tag name="KSO_WM_SLIDE_SIZE" val="790*389"/>
  <p:tag name="KSO_WM_SLIDE_POSITION" val="84*125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62_5"/>
  <p:tag name="KSO_WM_TEMPLATE_CATEGORY" val="custom"/>
  <p:tag name="KSO_WM_TEMPLATE_INDEX" val="20184567"/>
  <p:tag name="KSO_WM_SLIDE_ID" val="custom20184567_7"/>
  <p:tag name="KSO_WM_SLIDE_INDEX" val="7"/>
  <p:tag name="KSO_WM_TEMPLATE_SUBCATEGORY" val="combine"/>
  <p:tag name="KSO_WM_SLIDE_SUBTYPE" val="picTxt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93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9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95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9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97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98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7_10*i*0"/>
  <p:tag name="KSO_WM_TEMPLATE_CATEGORY" val="custom"/>
  <p:tag name="KSO_WM_TEMPLATE_INDEX" val="20184567"/>
  <p:tag name="KSO_WM_UNIT_INDEX" val="0"/>
  <p:tag name="KSO_WM_UNIT_USESOURCEFORMAT_APPLY" val="1"/>
</p:tagLst>
</file>

<file path=ppt/tags/tag9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67_10*l_h_i*1_1_1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自定义 115">
      <a:dk1>
        <a:srgbClr val="000000"/>
      </a:dk1>
      <a:lt1>
        <a:srgbClr val="FFFFFF"/>
      </a:lt1>
      <a:dk2>
        <a:srgbClr val="529BA0"/>
      </a:dk2>
      <a:lt2>
        <a:srgbClr val="E7E6E6"/>
      </a:lt2>
      <a:accent1>
        <a:srgbClr val="529BA0"/>
      </a:accent1>
      <a:accent2>
        <a:srgbClr val="A0C1D1"/>
      </a:accent2>
      <a:accent3>
        <a:srgbClr val="FFFFFF"/>
      </a:accent3>
      <a:accent4>
        <a:srgbClr val="00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29BA0"/>
      </a:accent1>
      <a:accent2>
        <a:srgbClr val="A0C1D1"/>
      </a:accent2>
      <a:accent3>
        <a:srgbClr val="FFFFFF"/>
      </a:accent3>
      <a:accent4>
        <a:srgbClr val="00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ibctw3x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1610</Words>
  <Application>WPS 演示</Application>
  <PresentationFormat>宽屏</PresentationFormat>
  <Paragraphs>342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宋体</vt:lpstr>
      <vt:lpstr>Wingdings</vt:lpstr>
      <vt:lpstr>Clear Sans Light</vt:lpstr>
      <vt:lpstr>Calibri</vt:lpstr>
      <vt:lpstr>Wingdings</vt:lpstr>
      <vt:lpstr>微软雅黑</vt:lpstr>
      <vt:lpstr>Arial Unicode MS</vt:lpstr>
      <vt:lpstr>Arial</vt:lpstr>
      <vt:lpstr>黑体</vt:lpstr>
      <vt:lpstr>Segoe Print</vt:lpstr>
      <vt:lpstr>Office 主题</vt:lpstr>
      <vt:lpstr>1_Office 主题</vt:lpstr>
      <vt:lpstr>基于OpenGL的图形图像渲染引擎</vt:lpstr>
      <vt:lpstr>PowerPoint 演示文稿</vt:lpstr>
      <vt:lpstr>绪论</vt:lpstr>
      <vt:lpstr>概述</vt:lpstr>
      <vt:lpstr>概述</vt:lpstr>
      <vt:lpstr>研究方法</vt:lpstr>
      <vt:lpstr>如何研究？</vt:lpstr>
      <vt:lpstr>技术实践</vt:lpstr>
      <vt:lpstr>软件层次与职能</vt:lpstr>
      <vt:lpstr>场景管理模块</vt:lpstr>
      <vt:lpstr>场景管理模块图解</vt:lpstr>
      <vt:lpstr>一帧的渲染过程</vt:lpstr>
      <vt:lpstr>场景管理模块展示</vt:lpstr>
      <vt:lpstr>底层渲染器</vt:lpstr>
      <vt:lpstr>底层渲染器图解</vt:lpstr>
      <vt:lpstr>底层渲染器/SDK相关部分</vt:lpstr>
      <vt:lpstr>底层渲染器/SDK相关部分图解</vt:lpstr>
      <vt:lpstr>底层渲染器/SDK无关部分</vt:lpstr>
      <vt:lpstr>底层渲染器类的继承关系</vt:lpstr>
      <vt:lpstr>底层渲染器展示</vt:lpstr>
      <vt:lpstr>底层渲染器展示</vt:lpstr>
      <vt:lpstr>底层渲染器展示</vt:lpstr>
      <vt:lpstr>底层渲染器展示</vt:lpstr>
      <vt:lpstr>底层渲染器展示</vt:lpstr>
      <vt:lpstr>资源管理模块</vt:lpstr>
      <vt:lpstr>资源管理模块图解</vt:lpstr>
      <vt:lpstr>资源管理模块展示</vt:lpstr>
      <vt:lpstr>平台无关模块 </vt:lpstr>
      <vt:lpstr>平台无关模块图解</vt:lpstr>
      <vt:lpstr>成果展示</vt:lpstr>
      <vt:lpstr>PowerPoint 演示文稿</vt:lpstr>
      <vt:lpstr>总结展望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399</cp:revision>
  <dcterms:created xsi:type="dcterms:W3CDTF">2018-02-08T02:09:00Z</dcterms:created>
  <dcterms:modified xsi:type="dcterms:W3CDTF">2018-06-09T03:34:14Z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