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308" r:id="rId6"/>
    <p:sldId id="302" r:id="rId7"/>
    <p:sldId id="304" r:id="rId8"/>
    <p:sldId id="362" r:id="rId9"/>
    <p:sldId id="306" r:id="rId10"/>
    <p:sldId id="309" r:id="rId11"/>
    <p:sldId id="310" r:id="rId12"/>
    <p:sldId id="258" r:id="rId13"/>
    <p:sldId id="269" r:id="rId14"/>
    <p:sldId id="335" r:id="rId15"/>
    <p:sldId id="392" r:id="rId16"/>
    <p:sldId id="271" r:id="rId17"/>
    <p:sldId id="294" r:id="rId18"/>
    <p:sldId id="340" r:id="rId19"/>
    <p:sldId id="275" r:id="rId20"/>
    <p:sldId id="337" r:id="rId21"/>
    <p:sldId id="292" r:id="rId22"/>
    <p:sldId id="393" r:id="rId23"/>
    <p:sldId id="261" r:id="rId24"/>
    <p:sldId id="262" r:id="rId25"/>
    <p:sldId id="263" r:id="rId26"/>
    <p:sldId id="264" r:id="rId27"/>
    <p:sldId id="265" r:id="rId28"/>
    <p:sldId id="296" r:id="rId29"/>
    <p:sldId id="339" r:id="rId30"/>
    <p:sldId id="297" r:id="rId31"/>
    <p:sldId id="272" r:id="rId32"/>
    <p:sldId id="341" r:id="rId33"/>
    <p:sldId id="311" r:id="rId34"/>
    <p:sldId id="316" r:id="rId35"/>
    <p:sldId id="303" r:id="rId36"/>
    <p:sldId id="314" r:id="rId37"/>
    <p:sldId id="29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30"/>
    <a:srgbClr val="9F7A5A"/>
    <a:srgbClr val="EB6249"/>
    <a:srgbClr val="7BC6BC"/>
    <a:srgbClr val="F6CE9B"/>
    <a:srgbClr val="FEF8F4"/>
    <a:srgbClr val="B28664"/>
    <a:srgbClr val="EAF5FA"/>
    <a:srgbClr val="CDE9F4"/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6490F-85D5-49BD-8DCB-86708AD6A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59BE-40E1-408C-B9B3-C3CEF194BB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948-CD41-4BF0-9128-4DF09BEA7B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7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hyperlink" Target="demo" TargetMode="Externa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5" Type="http://schemas.openxmlformats.org/officeDocument/2006/relationships/notesSlide" Target="../notesSlides/notesSlide10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99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3366" y="1861343"/>
            <a:ext cx="9144000" cy="886397"/>
          </a:xfrm>
        </p:spPr>
        <p:txBody>
          <a:bodyPr lIns="90000" tIns="0" rIns="90000" bIns="0">
            <a:normAutofit fontScale="90000"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OpenGL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的图形图像渲染引擎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53516" y="4050662"/>
            <a:ext cx="9144000" cy="965389"/>
          </a:xfrm>
        </p:spPr>
        <p:txBody>
          <a:bodyPr lIns="90000" tIns="0" rIns="90000" bIns="46800"/>
          <a:lstStyle/>
          <a:p>
            <a:r>
              <a:rPr lang="zh-CN" altLang="en-US" dirty="0"/>
              <a:t>理学院</a:t>
            </a:r>
            <a:r>
              <a:rPr lang="en-US" altLang="zh-CN" dirty="0"/>
              <a:t>/</a:t>
            </a:r>
            <a:r>
              <a:rPr lang="zh-CN" altLang="en-US" dirty="0"/>
              <a:t>信息与计算科学</a:t>
            </a:r>
            <a:r>
              <a:rPr lang="en-US" altLang="zh-CN" dirty="0"/>
              <a:t>   </a:t>
            </a:r>
            <a:r>
              <a:rPr lang="zh-CN" altLang="en-US" dirty="0"/>
              <a:t>王必宇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4710684" y="1861053"/>
            <a:ext cx="2770632" cy="122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0" rtlCol="0" anchor="b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endParaRPr lang="en-US" altLang="id-ID" sz="7200" b="1" dirty="0">
              <a:solidFill>
                <a:schemeClr val="tx1">
                  <a:lumMod val="75000"/>
                  <a:lumOff val="25000"/>
                </a:schemeClr>
              </a:solidFill>
              <a:cs typeface="Clear Sans Light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场景管理模块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776605" y="2091055"/>
            <a:ext cx="10515600" cy="4351338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包括</a:t>
            </a:r>
            <a:r>
              <a:rPr lang="en-US" altLang="zh-CN" b="1">
                <a:solidFill>
                  <a:srgbClr val="FF0000"/>
                </a:solidFill>
              </a:rPr>
              <a:t>Scene</a:t>
            </a:r>
            <a:r>
              <a:rPr lang="zh-CN" altLang="en-US"/>
              <a:t>以及</a:t>
            </a:r>
            <a:r>
              <a:rPr lang="en-US" altLang="zh-CN" b="1">
                <a:solidFill>
                  <a:srgbClr val="FF0000"/>
                </a:solidFill>
              </a:rPr>
              <a:t>SceneManager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Scene</a:t>
            </a:r>
            <a:r>
              <a:rPr lang="zh-CN" altLang="en-US"/>
              <a:t>执行</a:t>
            </a:r>
            <a:r>
              <a:rPr lang="zh-CN" altLang="en-US" b="1">
                <a:solidFill>
                  <a:srgbClr val="FF0000"/>
                </a:solidFill>
              </a:rPr>
              <a:t>当前场景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流程</a:t>
            </a:r>
            <a:r>
              <a:rPr lang="zh-CN" altLang="en-US"/>
              <a:t>函数，维护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场景内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摄像机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所有游戏物体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/>
              <a:t>SceneManager</a:t>
            </a:r>
            <a:r>
              <a:rPr lang="zh-CN" altLang="en-US"/>
              <a:t>提供场景</a:t>
            </a:r>
            <a:r>
              <a:rPr lang="zh-CN" altLang="en-US" b="1">
                <a:solidFill>
                  <a:srgbClr val="FF0000"/>
                </a:solidFill>
              </a:rPr>
              <a:t>注册</a:t>
            </a:r>
            <a:r>
              <a:rPr lang="zh-CN" altLang="en-US"/>
              <a:t>、场景</a:t>
            </a:r>
            <a:r>
              <a:rPr lang="zh-CN" altLang="en-US" b="1">
                <a:solidFill>
                  <a:srgbClr val="FF0000"/>
                </a:solidFill>
              </a:rPr>
              <a:t>切换</a:t>
            </a:r>
            <a:r>
              <a:rPr lang="zh-CN" altLang="en-US"/>
              <a:t>功能。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SceneManager</a:t>
            </a:r>
            <a:r>
              <a:rPr lang="zh-CN" altLang="en-US"/>
              <a:t>管理OpenGL状态机的</a:t>
            </a:r>
            <a:r>
              <a:rPr lang="zh-CN" altLang="en-US" b="1">
                <a:solidFill>
                  <a:srgbClr val="FF0000"/>
                </a:solidFill>
              </a:rPr>
              <a:t>全局状态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场景管理模块图解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44000" y="2445385"/>
            <a:ext cx="2533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模块内部交互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9144000" y="5174615"/>
            <a:ext cx="3007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和底层渲染器的交互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68605" y="1767205"/>
            <a:ext cx="3126105" cy="18173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SceneManager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0540" y="1718310"/>
            <a:ext cx="3553460" cy="1866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1890" y="2095500"/>
            <a:ext cx="1438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流程函数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268605" y="4405630"/>
            <a:ext cx="3124835" cy="19119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10940" y="4853940"/>
            <a:ext cx="152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流程函数</a:t>
            </a:r>
            <a:endParaRPr lang="zh-CN" altLang="en-US" sz="2400"/>
          </a:p>
        </p:txBody>
      </p:sp>
      <p:sp>
        <p:nvSpPr>
          <p:cNvPr id="21" name="矩形 20"/>
          <p:cNvSpPr/>
          <p:nvPr/>
        </p:nvSpPr>
        <p:spPr>
          <a:xfrm>
            <a:off x="5590540" y="4405630"/>
            <a:ext cx="3553460" cy="19970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游戏物体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8060" y="2555875"/>
            <a:ext cx="1889760" cy="556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8060" y="5314315"/>
            <a:ext cx="1889760" cy="556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36195"/>
            <a:ext cx="10515600" cy="122364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一帧的渲染过程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250" y="1457960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A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480" y="3060065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B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480" y="4794885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C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33775" y="1861820"/>
            <a:ext cx="2348230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摄像机</a:t>
            </a:r>
            <a:r>
              <a:rPr lang="en-US" altLang="zh-CN" sz="3200" b="1">
                <a:solidFill>
                  <a:schemeClr val="tx1"/>
                </a:solidFill>
              </a:rPr>
              <a:t>A</a:t>
            </a:r>
            <a:r>
              <a:rPr lang="zh-CN" altLang="en-US" sz="3200" b="1">
                <a:solidFill>
                  <a:schemeClr val="tx1"/>
                </a:solidFill>
              </a:rPr>
              <a:t>的渲染列表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5" idx="3"/>
          </p:cNvCxnSpPr>
          <p:nvPr/>
        </p:nvCxnSpPr>
        <p:spPr>
          <a:xfrm flipV="1">
            <a:off x="2288540" y="2138045"/>
            <a:ext cx="1636395" cy="10795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3"/>
            <a:endCxn id="3" idx="2"/>
          </p:cNvCxnSpPr>
          <p:nvPr/>
        </p:nvCxnSpPr>
        <p:spPr>
          <a:xfrm>
            <a:off x="2350770" y="5485765"/>
            <a:ext cx="1183005" cy="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12" idx="3"/>
          </p:cNvCxnSpPr>
          <p:nvPr/>
        </p:nvCxnSpPr>
        <p:spPr>
          <a:xfrm flipV="1">
            <a:off x="2350770" y="3647440"/>
            <a:ext cx="1527175" cy="103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281420" y="1861820"/>
            <a:ext cx="2682875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渲染列表批处理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cxnSp>
        <p:nvCxnSpPr>
          <p:cNvPr id="18" name="肘形连接符 17"/>
          <p:cNvCxnSpPr>
            <a:stCxn id="12" idx="6"/>
            <a:endCxn id="17" idx="2"/>
          </p:cNvCxnSpPr>
          <p:nvPr/>
        </p:nvCxnSpPr>
        <p:spPr>
          <a:xfrm>
            <a:off x="5882005" y="2907665"/>
            <a:ext cx="399415" cy="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83140" y="3058160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GPU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7" idx="6"/>
            <a:endCxn id="19" idx="1"/>
          </p:cNvCxnSpPr>
          <p:nvPr/>
        </p:nvCxnSpPr>
        <p:spPr>
          <a:xfrm>
            <a:off x="8964295" y="2907665"/>
            <a:ext cx="918845" cy="841375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964295" y="3291840"/>
            <a:ext cx="91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提交</a:t>
            </a:r>
            <a:endParaRPr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3533775" y="4439920"/>
            <a:ext cx="2348230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  <a:sym typeface="+mn-ea"/>
              </a:rPr>
              <a:t>摄像机</a:t>
            </a:r>
            <a:r>
              <a:rPr lang="en-US" altLang="zh-CN" sz="3200" b="1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的渲染列表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81420" y="4439285"/>
            <a:ext cx="2682875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渲染列表批处理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3" idx="6"/>
            <a:endCxn id="4" idx="2"/>
          </p:cNvCxnSpPr>
          <p:nvPr/>
        </p:nvCxnSpPr>
        <p:spPr>
          <a:xfrm flipV="1">
            <a:off x="5882005" y="5485130"/>
            <a:ext cx="399415" cy="635"/>
          </a:xfrm>
          <a:prstGeom prst="bentConnector3">
            <a:avLst>
              <a:gd name="adj1" fmla="val 5007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6"/>
            <a:endCxn id="19" idx="2"/>
          </p:cNvCxnSpPr>
          <p:nvPr/>
        </p:nvCxnSpPr>
        <p:spPr>
          <a:xfrm flipV="1">
            <a:off x="8964295" y="4439920"/>
            <a:ext cx="2015490" cy="10452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883140" y="5255260"/>
            <a:ext cx="91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提交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场景管理模块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单场景渲染以及场景切换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" y="2150110"/>
            <a:ext cx="5615305" cy="4069715"/>
          </a:xfrm>
          <a:prstGeom prst="rect">
            <a:avLst/>
          </a:prstGeom>
        </p:spPr>
      </p:pic>
      <p:sp>
        <p:nvSpPr>
          <p:cNvPr id="160" name=" 160"/>
          <p:cNvSpPr/>
          <p:nvPr/>
        </p:nvSpPr>
        <p:spPr>
          <a:xfrm>
            <a:off x="5833110" y="3811905"/>
            <a:ext cx="768350" cy="5441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1695" y="2486025"/>
            <a:ext cx="551815" cy="1325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场景切换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660" y="2336800"/>
            <a:ext cx="5452745" cy="3883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2025"/>
            <a:ext cx="10515600" cy="4351338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从</a:t>
            </a:r>
            <a:r>
              <a:rPr lang="zh-CN" altLang="en-US">
                <a:solidFill>
                  <a:schemeClr val="tx1"/>
                </a:solidFill>
              </a:rPr>
              <a:t>资源管理类</a:t>
            </a:r>
            <a:r>
              <a:rPr lang="zh-CN" altLang="en-US" b="1">
                <a:solidFill>
                  <a:srgbClr val="FF0000"/>
                </a:solidFill>
              </a:rPr>
              <a:t>获取美术资源</a:t>
            </a:r>
            <a:r>
              <a:rPr lang="zh-CN" altLang="en-US"/>
              <a:t>，用来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绘制游戏物体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提供一系列</a:t>
            </a:r>
            <a:r>
              <a:rPr lang="zh-CN" altLang="en-US">
                <a:solidFill>
                  <a:schemeClr val="tx1"/>
                </a:solidFill>
              </a:rPr>
              <a:t>渲染</a:t>
            </a:r>
            <a:r>
              <a:rPr lang="zh-CN" altLang="en-US" b="1">
                <a:solidFill>
                  <a:srgbClr val="FF0000"/>
                </a:solidFill>
              </a:rPr>
              <a:t>接口给场景管理器</a:t>
            </a:r>
            <a:r>
              <a:rPr lang="zh-CN" altLang="en-US"/>
              <a:t>调用。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将</a:t>
            </a:r>
            <a:r>
              <a:rPr lang="zh-CN" altLang="en-US" b="1">
                <a:solidFill>
                  <a:srgbClr val="FF0000"/>
                </a:solidFill>
              </a:rPr>
              <a:t>逻辑复杂</a:t>
            </a:r>
            <a:r>
              <a:rPr lang="zh-CN" altLang="en-US"/>
              <a:t>部分放在</a:t>
            </a:r>
            <a:r>
              <a:rPr lang="en-US" altLang="zh-CN" b="1">
                <a:solidFill>
                  <a:srgbClr val="FF0000"/>
                </a:solidFill>
              </a:rPr>
              <a:t>CPU</a:t>
            </a:r>
            <a:r>
              <a:rPr lang="zh-CN" altLang="en-US"/>
              <a:t>部分，将</a:t>
            </a:r>
            <a:r>
              <a:rPr lang="zh-CN" altLang="en-US" b="1">
                <a:solidFill>
                  <a:srgbClr val="FF0000"/>
                </a:solidFill>
              </a:rPr>
              <a:t>大并发量</a:t>
            </a:r>
            <a:r>
              <a:rPr lang="zh-CN" altLang="en-US"/>
              <a:t>的部分放在</a:t>
            </a:r>
            <a:r>
              <a:rPr lang="en-US" altLang="zh-CN" b="1">
                <a:solidFill>
                  <a:srgbClr val="FF0000"/>
                </a:solidFill>
              </a:rPr>
              <a:t>GPU</a:t>
            </a:r>
            <a:r>
              <a:rPr lang="zh-CN" altLang="en-US"/>
              <a:t>，提升渲染引擎的性能。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91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09970" y="1718310"/>
            <a:ext cx="3410585" cy="2047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游戏物体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939540" y="2607310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6545" y="4255135"/>
            <a:ext cx="3308350" cy="2047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底层渲染模块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09970" y="426148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资源管理模块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46245" y="2228850"/>
            <a:ext cx="94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4187825" y="4594225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  <p:sp>
        <p:nvSpPr>
          <p:cNvPr id="14" name="左箭头 13"/>
          <p:cNvSpPr/>
          <p:nvPr/>
        </p:nvSpPr>
        <p:spPr>
          <a:xfrm>
            <a:off x="3837305" y="505460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679305" y="2411730"/>
            <a:ext cx="2419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被</a:t>
            </a:r>
            <a:r>
              <a:rPr lang="en-US" altLang="zh-CN" sz="2400"/>
              <a:t>Scene</a:t>
            </a:r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9679305" y="4899660"/>
            <a:ext cx="2419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获取美术资源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598150" cy="143383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相关部分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在CPU抽象出</a:t>
            </a:r>
            <a:r>
              <a:rPr lang="en-US" altLang="zh-CN" b="1">
                <a:solidFill>
                  <a:srgbClr val="FF0000"/>
                </a:solidFill>
              </a:rPr>
              <a:t>Shader</a:t>
            </a:r>
            <a:r>
              <a:rPr lang="zh-CN" altLang="en-US"/>
              <a:t>类、</a:t>
            </a:r>
            <a:r>
              <a:rPr lang="en-US" altLang="zh-CN" b="1">
                <a:solidFill>
                  <a:srgbClr val="FF0000"/>
                </a:solidFill>
              </a:rPr>
              <a:t>Buffer</a:t>
            </a:r>
            <a:r>
              <a:rPr lang="zh-CN" altLang="en-US"/>
              <a:t>类。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引擎</a:t>
            </a:r>
            <a:r>
              <a:rPr lang="zh-CN" altLang="en-US" b="1">
                <a:solidFill>
                  <a:srgbClr val="FF0000"/>
                </a:solidFill>
              </a:rPr>
              <a:t>内置</a:t>
            </a:r>
            <a:r>
              <a:rPr lang="en-US" altLang="zh-CN"/>
              <a:t>Shader</a:t>
            </a:r>
            <a:r>
              <a:rPr lang="zh-CN" altLang="en-US"/>
              <a:t>程序，并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支持开发者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自定义</a:t>
            </a:r>
            <a:r>
              <a:rPr lang="en-US" altLang="zh-CN">
                <a:sym typeface="+mn-ea"/>
              </a:rPr>
              <a:t>Shader</a:t>
            </a:r>
            <a:r>
              <a:rPr lang="zh-CN" altLang="en-US">
                <a:sym typeface="+mn-ea"/>
              </a:rPr>
              <a:t>程序。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业务逻辑与</a:t>
            </a:r>
            <a:r>
              <a:rPr lang="en-US" altLang="zh-CN"/>
              <a:t>OpenGL </a:t>
            </a:r>
            <a:r>
              <a:rPr lang="en-US" altLang="zh-CN"/>
              <a:t>SDK</a:t>
            </a:r>
            <a:r>
              <a:rPr lang="zh-CN" altLang="en-US" b="1">
                <a:solidFill>
                  <a:srgbClr val="FF0000"/>
                </a:solidFill>
              </a:rPr>
              <a:t>解耦合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相关部分图解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6730" y="2326640"/>
            <a:ext cx="2366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缓冲区和资源</a:t>
            </a:r>
            <a:endParaRPr lang="zh-CN" altLang="en-US" sz="2400"/>
          </a:p>
          <a:p>
            <a:r>
              <a:rPr lang="zh-CN" altLang="en-US" sz="2400"/>
              <a:t>管理模块交互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9604375" y="5026025"/>
            <a:ext cx="2159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Shader</a:t>
            </a:r>
            <a:r>
              <a:rPr lang="zh-CN" altLang="en-US" sz="2400"/>
              <a:t>与资源</a:t>
            </a:r>
            <a:endParaRPr lang="zh-CN" altLang="en-US" sz="2400"/>
          </a:p>
          <a:p>
            <a:r>
              <a:rPr lang="zh-CN" altLang="en-US" sz="2400"/>
              <a:t>管理模块交互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9591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Buffer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3830955" y="252984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85815" y="176720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2885" y="2069465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295910" y="435737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Shader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85815" y="441769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3896995" y="510667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98925" y="4565650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无关部分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引擎</a:t>
            </a:r>
            <a:r>
              <a:rPr lang="zh-CN" altLang="en-US" b="1">
                <a:solidFill>
                  <a:srgbClr val="FF0000"/>
                </a:solidFill>
              </a:rPr>
              <a:t>内置</a:t>
            </a:r>
            <a:r>
              <a:rPr lang="zh-CN" altLang="en-US"/>
              <a:t>游戏物体，例如地面、模型、天空盒等。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</a:rPr>
              <a:t>支持开发者</a:t>
            </a:r>
            <a:r>
              <a:rPr lang="zh-CN" altLang="en-US" b="1">
                <a:solidFill>
                  <a:srgbClr val="FF0000"/>
                </a:solidFill>
              </a:rPr>
              <a:t>自定义</a:t>
            </a:r>
            <a:r>
              <a:rPr lang="zh-CN" altLang="en-US"/>
              <a:t>游戏物体。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通过</a:t>
            </a:r>
            <a:r>
              <a:rPr lang="zh-CN" altLang="en-US" b="1">
                <a:solidFill>
                  <a:srgbClr val="FF0000"/>
                </a:solidFill>
              </a:rPr>
              <a:t>组合</a:t>
            </a:r>
            <a:r>
              <a:rPr lang="en-US" altLang="zh-CN"/>
              <a:t>SDK</a:t>
            </a:r>
            <a:r>
              <a:rPr lang="zh-CN" altLang="en-US"/>
              <a:t>相关部分，使其能够</a:t>
            </a:r>
            <a:r>
              <a:rPr lang="zh-CN" altLang="en-US" b="1">
                <a:solidFill>
                  <a:srgbClr val="FF0000"/>
                </a:solidFill>
              </a:rPr>
              <a:t>被渲染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底层渲染器类的继承关系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" y="1388745"/>
            <a:ext cx="5238115" cy="5464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2650" y="2032000"/>
            <a:ext cx="3676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定义物体位置信息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5962650" y="3582670"/>
            <a:ext cx="38703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组合</a:t>
            </a:r>
            <a:r>
              <a:rPr lang="en-US" altLang="zh-CN" sz="3200"/>
              <a:t>Shader</a:t>
            </a:r>
            <a:r>
              <a:rPr lang="zh-CN" altLang="en-US" sz="3200"/>
              <a:t>、</a:t>
            </a:r>
            <a:r>
              <a:rPr lang="en-US" altLang="zh-CN" sz="3200"/>
              <a:t>Buffer</a:t>
            </a:r>
            <a:r>
              <a:rPr lang="zh-CN" altLang="en-US" sz="3200"/>
              <a:t>，具有被渲染条件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5962650" y="5574665"/>
            <a:ext cx="38703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在可渲染的基础上加上受光支持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99856" y="1598108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fontScale="85000"/>
          </a:bodyPr>
          <a:lstStyle/>
          <a:p>
            <a:r>
              <a:rPr lang="en-US" altLang="ko-KR" sz="2000" dirty="0"/>
              <a:t>01</a:t>
            </a:r>
            <a:endParaRPr lang="en-US" altLang="ko-KR" sz="20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210177" y="1516220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绪论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799856" y="2567932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/>
              <a:t>02</a:t>
            </a:r>
            <a:endParaRPr lang="en-US" altLang="ko-KR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799856" y="3532797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03</a:t>
            </a:r>
            <a:endParaRPr lang="en-US" altLang="ko-KR" dirty="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799856" y="4497660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04</a:t>
            </a:r>
            <a:endParaRPr lang="en-US" altLang="ko-KR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743856" y="1977086"/>
            <a:ext cx="2625252" cy="82401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/>
          <a:p>
            <a:pPr marL="0" marR="0" lvl="0" indent="0" algn="ctr" defTabSz="914400" rtl="0" eaLnBrk="1" fontAlgn="auto" latinLnBrk="1" hangingPunct="1">
              <a:buClrTx/>
              <a:buSzTx/>
              <a:buFontTx/>
              <a:buNone/>
              <a:defRPr/>
            </a:pPr>
            <a:r>
              <a:rPr lang="zh-CN" altLang="en-US" sz="4000">
                <a:latin typeface="+mj-lt"/>
                <a:ea typeface="+mj-ea"/>
                <a:cs typeface="+mj-cs"/>
              </a:rPr>
              <a:t>目录</a:t>
            </a:r>
            <a:endParaRPr lang="zh-CN" altLang="en-US" sz="4000">
              <a:latin typeface="+mj-lt"/>
              <a:ea typeface="+mj-ea"/>
              <a:cs typeface="+mj-cs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758627" y="1644739"/>
            <a:ext cx="2595712" cy="0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534915" y="1687564"/>
            <a:ext cx="1043135" cy="260232"/>
          </a:xfrm>
          <a:prstGeom prst="rect">
            <a:avLst/>
          </a:prstGeom>
          <a:noFill/>
          <a:effectLst>
            <a:innerShdw blurRad="63500" dist="50800">
              <a:sysClr val="windowText" lastClr="000000">
                <a:alpha val="50000"/>
              </a:sysClr>
            </a:innerShdw>
          </a:effectLst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1" hangingPunct="1"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CONGTENT</a:t>
            </a:r>
            <a:endParaRPr kumimoji="0" lang="en-US" altLang="zh-CN" sz="105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762051" y="2924944"/>
            <a:ext cx="2592288" cy="0"/>
          </a:xfrm>
          <a:prstGeom prst="line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4691844" y="1960657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4691844" y="2950471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>
            <a:off x="4691844" y="3940285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4808066" y="5481166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05</a:t>
            </a:r>
            <a:endParaRPr lang="en-US" altLang="ko-KR" dirty="0"/>
          </a:p>
        </p:txBody>
      </p:sp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4700054" y="4898840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5210177" y="2488785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研究方法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5210177" y="3454316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技术实践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5210177" y="4412871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5210177" y="5402684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总结展望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904365"/>
            <a:ext cx="4238625" cy="421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7665" y="6313805"/>
            <a:ext cx="2905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模型渲染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1903730"/>
            <a:ext cx="5594350" cy="4210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08775" y="6313805"/>
            <a:ext cx="4330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方向光打在地球上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0985" y="1561465"/>
            <a:ext cx="5192395" cy="3735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52945" y="5652135"/>
            <a:ext cx="4308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聚光灯打在地面上形成内外圈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613535"/>
            <a:ext cx="5102860" cy="3630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190" y="5568315"/>
            <a:ext cx="4347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点光源从左边照射在小球上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786745" cy="151511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005" y="2007870"/>
            <a:ext cx="4910455" cy="3462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4800" y="5877560"/>
            <a:ext cx="2856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天空盒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90" y="1783080"/>
            <a:ext cx="4879340" cy="3753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9690" y="5951855"/>
            <a:ext cx="3079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地面绘制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0580" y="1532890"/>
            <a:ext cx="2752090" cy="4022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04645" y="5927725"/>
            <a:ext cx="3743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粒子系统</a:t>
            </a:r>
            <a:r>
              <a:rPr lang="en-US" altLang="zh-CN" sz="2400"/>
              <a:t>——</a:t>
            </a:r>
            <a:r>
              <a:rPr lang="zh-CN" altLang="en-US" sz="2400"/>
              <a:t>旋涡状粒子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1532890"/>
            <a:ext cx="2736850" cy="4054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34810" y="5927725"/>
            <a:ext cx="3828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粒子系统</a:t>
            </a:r>
            <a:r>
              <a:rPr lang="en-US" altLang="zh-CN" sz="2400"/>
              <a:t>——</a:t>
            </a:r>
            <a:r>
              <a:rPr lang="zh-CN" altLang="en-US" sz="2400"/>
              <a:t>萤火虫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470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65" y="1389380"/>
            <a:ext cx="5259705" cy="3626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6860" y="5383530"/>
            <a:ext cx="3011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雾化</a:t>
            </a:r>
            <a:r>
              <a:rPr lang="en-US" altLang="zh-CN" sz="2400"/>
              <a:t>Obj——</a:t>
            </a:r>
            <a:r>
              <a:rPr lang="zh-CN" altLang="en-US" sz="2400"/>
              <a:t>远处时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0" y="1254125"/>
            <a:ext cx="5375910" cy="3761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81240" y="5383530"/>
            <a:ext cx="306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雾化</a:t>
            </a:r>
            <a:r>
              <a:rPr lang="en-US" altLang="zh-CN" sz="2400"/>
              <a:t>Obj——</a:t>
            </a:r>
            <a:r>
              <a:rPr lang="zh-CN" altLang="en-US" sz="2400"/>
              <a:t>近处时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提供接口</a:t>
            </a:r>
            <a:r>
              <a:rPr lang="zh-CN" altLang="en-US" b="1">
                <a:solidFill>
                  <a:srgbClr val="FF0000"/>
                </a:solidFill>
              </a:rPr>
              <a:t>申请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F0000"/>
                </a:solidFill>
              </a:rPr>
              <a:t>析构</a:t>
            </a:r>
            <a:r>
              <a:rPr lang="zh-CN" altLang="en-US"/>
              <a:t>各类型资源。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将资源</a:t>
            </a:r>
            <a:r>
              <a:rPr lang="zh-CN" altLang="en-US" b="1">
                <a:solidFill>
                  <a:srgbClr val="FF0000"/>
                </a:solidFill>
              </a:rPr>
              <a:t>转化为</a:t>
            </a:r>
            <a:r>
              <a:rPr lang="zh-CN" altLang="en-US"/>
              <a:t>底层渲染器需要的</a:t>
            </a:r>
            <a:r>
              <a:rPr lang="zh-CN" altLang="en-US" b="1">
                <a:solidFill>
                  <a:srgbClr val="FF0000"/>
                </a:solidFill>
              </a:rPr>
              <a:t>内存模型</a:t>
            </a:r>
            <a:r>
              <a:rPr lang="zh-CN" altLang="en-US"/>
              <a:t>返回。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内部会将资源缓存，使用</a:t>
            </a:r>
            <a:r>
              <a:rPr lang="zh-CN" altLang="en-US" b="1">
                <a:solidFill>
                  <a:srgbClr val="FF0000"/>
                </a:solidFill>
              </a:rPr>
              <a:t>引用计数</a:t>
            </a:r>
            <a:r>
              <a:rPr lang="zh-CN" altLang="en-US">
                <a:solidFill>
                  <a:schemeClr val="tx1"/>
                </a:solidFill>
              </a:rPr>
              <a:t>方式</a:t>
            </a:r>
            <a:r>
              <a:rPr lang="zh-CN" altLang="en-US"/>
              <a:t>管理资源。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91530" y="171831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底层渲染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48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846830" y="2607945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96055" y="2147570"/>
            <a:ext cx="146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提供资源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157480" y="433705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3846830" y="510032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96055" y="4582160"/>
            <a:ext cx="146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加载资源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5891530" y="422402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磁盘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587230" y="2237740"/>
            <a:ext cx="24199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将资源适配为通用内存模型返回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9690100" y="4832350"/>
            <a:ext cx="2317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加载资源原文件进行解析并缓存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4270" y="3910330"/>
            <a:ext cx="8629650" cy="2257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5730" y="6263005"/>
            <a:ext cx="3046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资源释放</a:t>
            </a:r>
            <a:r>
              <a:rPr lang="en-US" altLang="zh-CN" sz="3200"/>
              <a:t>log</a:t>
            </a:r>
            <a:endParaRPr lang="en-US" altLang="zh-CN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1597025"/>
            <a:ext cx="3995420" cy="19602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39435" y="2226945"/>
            <a:ext cx="5463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资源申请</a:t>
            </a:r>
            <a:r>
              <a:rPr lang="en-US" altLang="zh-CN" sz="3200"/>
              <a:t>log</a:t>
            </a:r>
            <a:r>
              <a:rPr lang="zh-CN" altLang="en-US" sz="3200"/>
              <a:t>（仅创建时记录）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3235"/>
            <a:ext cx="10779125" cy="1433195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平台无关模块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u"/>
            </a:pPr>
            <a:r>
              <a:rPr lang="zh-CN" altLang="en-US" b="1"/>
              <a:t>平台无关层的功能相当于main函数，其具体职能如下：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在任意操作系统上</a:t>
            </a:r>
            <a:r>
              <a:rPr lang="zh-CN" altLang="en-US" b="1">
                <a:solidFill>
                  <a:srgbClr val="FF0000"/>
                </a:solidFill>
              </a:rPr>
              <a:t>弹出可渲染窗口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提供全局</a:t>
            </a:r>
            <a:r>
              <a:rPr lang="zh-CN" altLang="en-US" b="1">
                <a:solidFill>
                  <a:srgbClr val="FF0000"/>
                </a:solidFill>
              </a:rPr>
              <a:t>事件监听</a:t>
            </a:r>
            <a:r>
              <a:rPr lang="zh-CN" altLang="en-US"/>
              <a:t>功能。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调用</a:t>
            </a:r>
            <a:r>
              <a:rPr lang="zh-CN" altLang="en-US" b="1">
                <a:solidFill>
                  <a:srgbClr val="FF0000"/>
                </a:solidFill>
              </a:rPr>
              <a:t>场景管理模块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流程</a:t>
            </a:r>
            <a:r>
              <a:rPr lang="zh-CN" altLang="en-US"/>
              <a:t>函数。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平台无关模块图解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93885" y="2326640"/>
            <a:ext cx="2378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与操作系统交互，</a:t>
            </a:r>
            <a:endParaRPr lang="zh-CN" altLang="en-US" sz="2400"/>
          </a:p>
          <a:p>
            <a:r>
              <a:rPr lang="zh-CN" altLang="en-US" sz="2400"/>
              <a:t>初始化绘图环境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9802495" y="5046980"/>
            <a:ext cx="1761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调场景管理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模块的接口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5748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平台无关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2330" y="171831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操作系统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3380" y="2127885"/>
            <a:ext cx="1177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指令集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157480" y="443865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平台无关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72890" y="4831080"/>
            <a:ext cx="1449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流程函数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5942330" y="443865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场景管理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923030" y="2588260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6520" y="5291455"/>
            <a:ext cx="1783080" cy="495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绪论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研究背景及原因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通过可执行程序展示引擎</a:t>
            </a:r>
            <a:r>
              <a:rPr lang="en-US" altLang="zh-CN" dirty="0">
                <a:sym typeface="+mn-lt"/>
              </a:rPr>
              <a:t>demo</a:t>
            </a:r>
            <a:endParaRPr lang="en-US" altLang="zh-CN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5864" y="427371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官方案例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66313" y="2597948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基于</a:t>
            </a:r>
            <a:r>
              <a:rPr lang="en-US" altLang="zh-CN" sz="1800" dirty="0">
                <a:latin typeface="+mn-lt"/>
                <a:ea typeface="+mn-ea"/>
                <a:sym typeface="+mn-lt"/>
                <a:hlinkClick r:id="rId3" action="ppaction://hlinkfile"/>
              </a:rPr>
              <a:t>OpenGL</a:t>
            </a:r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的渲染引擎</a:t>
            </a:r>
            <a:endParaRPr lang="zh-CN" altLang="en-US" sz="1800" dirty="0">
              <a:latin typeface="+mn-lt"/>
              <a:ea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总结展望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工作总结与升华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412788" y="1569401"/>
            <a:ext cx="3019519" cy="5292954"/>
            <a:chOff x="801194" y="2377440"/>
            <a:chExt cx="2558549" cy="4484914"/>
          </a:xfrm>
        </p:grpSpPr>
        <p:sp>
          <p:nvSpPr>
            <p:cNvPr id="4" name="任意多边形 3"/>
            <p:cNvSpPr/>
            <p:nvPr>
              <p:custDataLst>
                <p:tags r:id="rId2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3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菱形 7"/>
            <p:cNvSpPr/>
            <p:nvPr>
              <p:custDataLst>
                <p:tags r:id="rId4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3" name="标题 1"/>
            <p:cNvSpPr txBox="1"/>
            <p:nvPr>
              <p:custDataLst>
                <p:tags r:id="rId5"/>
              </p:custDataLst>
            </p:nvPr>
          </p:nvSpPr>
          <p:spPr>
            <a:xfrm>
              <a:off x="1795527" y="5322236"/>
              <a:ext cx="766734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01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14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998143" y="2784446"/>
              <a:ext cx="2361600" cy="102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latin typeface="+mj-lt"/>
                  <a:ea typeface="+mj-ea"/>
                  <a:cs typeface="+mj-cs"/>
                  <a:sym typeface="+mn-lt"/>
                </a:rPr>
                <a:t>设计与实现</a:t>
              </a:r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  <a:p>
              <a:pPr algn="ctr"/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15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997955" y="3537317"/>
              <a:ext cx="2361600" cy="148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整体架构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渲染效率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易用性</a:t>
              </a:r>
              <a:endParaRPr lang="zh-CN" altLang="fr-FR" sz="2400"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4562746" y="1569401"/>
            <a:ext cx="3139798" cy="5292954"/>
            <a:chOff x="3461661" y="2377440"/>
            <a:chExt cx="2660466" cy="4484914"/>
          </a:xfrm>
        </p:grpSpPr>
        <p:sp>
          <p:nvSpPr>
            <p:cNvPr id="18" name="任意多边形 17"/>
            <p:cNvSpPr/>
            <p:nvPr>
              <p:custDataLst>
                <p:tags r:id="rId9"/>
              </p:custDataLst>
            </p:nvPr>
          </p:nvSpPr>
          <p:spPr>
            <a:xfrm>
              <a:off x="3548746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19" name="直接连接符 18"/>
            <p:cNvCxnSpPr/>
            <p:nvPr>
              <p:custDataLst>
                <p:tags r:id="rId10"/>
              </p:custDataLst>
            </p:nvPr>
          </p:nvCxnSpPr>
          <p:spPr>
            <a:xfrm>
              <a:off x="3461661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菱形 19"/>
            <p:cNvSpPr/>
            <p:nvPr>
              <p:custDataLst>
                <p:tags r:id="rId11"/>
              </p:custDataLst>
            </p:nvPr>
          </p:nvSpPr>
          <p:spPr>
            <a:xfrm>
              <a:off x="3905798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1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4412337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02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2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3658610" y="2784446"/>
              <a:ext cx="2361600" cy="61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缺点与不足</a:t>
              </a:r>
              <a:endParaRPr lang="zh-CN" altLang="en-US" sz="3200" b="1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23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3658422" y="3537317"/>
              <a:ext cx="2361600" cy="101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资源管理模块庞大</a:t>
              </a:r>
              <a:endParaRPr lang="zh-CN" altLang="en-US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全局状态需要分离</a:t>
              </a:r>
              <a:endParaRPr lang="zh-CN" altLang="en-US" sz="2400">
                <a:sym typeface="+mn-lt"/>
              </a:endParaRPr>
            </a:p>
          </p:txBody>
        </p:sp>
        <p:cxnSp>
          <p:nvCxnSpPr>
            <p:cNvPr id="26" name="直接连接符 25"/>
            <p:cNvCxnSpPr/>
            <p:nvPr>
              <p:custDataLst>
                <p:tags r:id="rId15"/>
              </p:custDataLst>
            </p:nvPr>
          </p:nvCxnSpPr>
          <p:spPr>
            <a:xfrm>
              <a:off x="6122127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>
            <p:custDataLst>
              <p:tags r:id="rId16"/>
            </p:custDataLst>
          </p:nvPr>
        </p:nvGrpSpPr>
        <p:grpSpPr>
          <a:xfrm>
            <a:off x="7805319" y="1569401"/>
            <a:ext cx="2916744" cy="5292954"/>
            <a:chOff x="6209212" y="2377440"/>
            <a:chExt cx="2471464" cy="4484914"/>
          </a:xfrm>
        </p:grpSpPr>
        <p:sp>
          <p:nvSpPr>
            <p:cNvPr id="25" name="任意多边形 24"/>
            <p:cNvSpPr/>
            <p:nvPr>
              <p:custDataLst>
                <p:tags r:id="rId17"/>
              </p:custDataLst>
            </p:nvPr>
          </p:nvSpPr>
          <p:spPr>
            <a:xfrm>
              <a:off x="6209212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7" name="菱形 26"/>
            <p:cNvSpPr/>
            <p:nvPr>
              <p:custDataLst>
                <p:tags r:id="rId18"/>
              </p:custDataLst>
            </p:nvPr>
          </p:nvSpPr>
          <p:spPr>
            <a:xfrm>
              <a:off x="6566264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8" name="标题 1"/>
            <p:cNvSpPr txBox="1"/>
            <p:nvPr>
              <p:custDataLst>
                <p:tags r:id="rId19"/>
              </p:custDataLst>
            </p:nvPr>
          </p:nvSpPr>
          <p:spPr>
            <a:xfrm>
              <a:off x="7175034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03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9" name="标题 1"/>
            <p:cNvSpPr txBox="1"/>
            <p:nvPr>
              <p:custDataLst>
                <p:tags r:id="rId20"/>
              </p:custDataLst>
            </p:nvPr>
          </p:nvSpPr>
          <p:spPr>
            <a:xfrm>
              <a:off x="6319076" y="2784446"/>
              <a:ext cx="2361600" cy="61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后期维护</a:t>
              </a:r>
              <a:endParaRPr lang="zh-CN" altLang="en-US" sz="3200" b="1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30" name="标题 1"/>
            <p:cNvSpPr txBox="1"/>
            <p:nvPr>
              <p:custDataLst>
                <p:tags r:id="rId21"/>
              </p:custDataLst>
            </p:nvPr>
          </p:nvSpPr>
          <p:spPr>
            <a:xfrm>
              <a:off x="6318888" y="3537317"/>
              <a:ext cx="2361600" cy="148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优化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en-US" altLang="zh-CN" sz="2400">
                  <a:sym typeface="+mn-lt"/>
                </a:rPr>
                <a:t>UI</a:t>
              </a:r>
              <a:r>
                <a:rPr lang="zh-CN" altLang="en-US" sz="2400">
                  <a:sym typeface="+mn-lt"/>
                </a:rPr>
                <a:t>渲染</a:t>
              </a:r>
              <a:endParaRPr lang="zh-CN" altLang="en-US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动画系统</a:t>
              </a:r>
              <a:endParaRPr lang="zh-CN" altLang="en-US" sz="2400">
                <a:sym typeface="+mn-lt"/>
              </a:endParaRPr>
            </a:p>
          </p:txBody>
        </p:sp>
      </p:grpSp>
      <p:sp>
        <p:nvSpPr>
          <p:cNvPr id="33" name="标题 1"/>
          <p:cNvSpPr txBox="1"/>
          <p:nvPr>
            <p:custDataLst>
              <p:tags r:id="rId22"/>
            </p:custDataLst>
          </p:nvPr>
        </p:nvSpPr>
        <p:spPr>
          <a:xfrm>
            <a:off x="467360" y="264160"/>
            <a:ext cx="10885805" cy="107124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工作总结</a:t>
            </a:r>
            <a:endParaRPr lang="zh-CN" altLang="en-US" sz="4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lt"/>
              </a:rPr>
              <a:t>谢谢观看</a:t>
            </a:r>
            <a:endParaRPr lang="zh-CN" altLang="en-US"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ym typeface="+mn-lt"/>
              </a:rPr>
              <a:t>THANK YOU</a:t>
            </a:r>
            <a:endParaRPr lang="en-US" altLang="zh-CN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3200" b="1"/>
              <a:t>背景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计算机图形学是游戏引擎技术、人工智能领域中所有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与图像有关技术的基础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国外计算机图形技术蓬勃发展，而</a:t>
            </a:r>
            <a:r>
              <a:rPr lang="zh-CN" altLang="en-US" b="1">
                <a:solidFill>
                  <a:srgbClr val="FF0000"/>
                </a:solidFill>
              </a:rPr>
              <a:t>国内</a:t>
            </a:r>
            <a:r>
              <a:rPr lang="zh-CN" altLang="en-US">
                <a:solidFill>
                  <a:schemeClr val="tx1"/>
                </a:solidFill>
              </a:rPr>
              <a:t>仍处于</a:t>
            </a:r>
            <a:r>
              <a:rPr lang="zh-CN" altLang="en-US" b="1">
                <a:solidFill>
                  <a:srgbClr val="FF0000"/>
                </a:solidFill>
              </a:rPr>
              <a:t>起步阶段</a:t>
            </a:r>
            <a:r>
              <a:rPr lang="zh-CN" altLang="en-US"/>
              <a:t>，且</a:t>
            </a:r>
            <a:r>
              <a:rPr lang="zh-CN" altLang="en-US" b="1">
                <a:solidFill>
                  <a:srgbClr val="FF0000"/>
                </a:solidFill>
              </a:rPr>
              <a:t>发展</a:t>
            </a:r>
            <a:r>
              <a:rPr lang="zh-CN" altLang="en-US"/>
              <a:t>速度</a:t>
            </a:r>
            <a:r>
              <a:rPr lang="zh-CN" altLang="en-US" b="1">
                <a:solidFill>
                  <a:srgbClr val="FF0000"/>
                </a:solidFill>
              </a:rPr>
              <a:t>缓慢</a:t>
            </a:r>
            <a:r>
              <a:rPr lang="zh-CN" altLang="en-US"/>
              <a:t>。</a:t>
            </a:r>
            <a:endParaRPr lang="zh-CN" altLang="en-US" sz="14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概述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ym typeface="+mn-ea"/>
              </a:rPr>
              <a:t>游戏引擎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游戏引擎是一款游戏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最核心最底层</a:t>
            </a:r>
            <a:r>
              <a:rPr lang="zh-CN" altLang="en-US">
                <a:sym typeface="+mn-ea"/>
              </a:rPr>
              <a:t>的代码，直接与操作系统交互，封装游戏开发中不变的部分。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国外有着著名的游戏引擎</a:t>
            </a:r>
            <a:r>
              <a:rPr lang="en-US" altLang="zh-CN">
                <a:sym typeface="+mn-ea"/>
              </a:rPr>
              <a:t>——Unreal Engine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Unity3D</a:t>
            </a:r>
            <a:r>
              <a:rPr lang="zh-CN" altLang="en-US">
                <a:sym typeface="+mn-ea"/>
              </a:rPr>
              <a:t>等。但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国内没有</a:t>
            </a:r>
            <a:r>
              <a:rPr lang="zh-CN" altLang="en-US">
                <a:sym typeface="+mn-ea"/>
              </a:rPr>
              <a:t>影响力巨大的游戏引擎，游戏开发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多使用国外</a:t>
            </a:r>
            <a:r>
              <a:rPr lang="zh-CN" altLang="en-US">
                <a:sym typeface="+mn-ea"/>
              </a:rPr>
              <a:t>现有的底层技术。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研究方法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将理论依据与技术手段结合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如何研究？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4690" cy="4669790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理论基础</a:t>
            </a:r>
            <a:endParaRPr lang="zh-CN" altLang="en-US"/>
          </a:p>
          <a:p>
            <a:r>
              <a:rPr lang="zh-CN" altLang="en-US"/>
              <a:t>计算机图形学、</a:t>
            </a:r>
            <a:r>
              <a:rPr lang="en-US" altLang="zh-CN"/>
              <a:t>3D</a:t>
            </a:r>
            <a:r>
              <a:rPr lang="zh-CN" altLang="en-US"/>
              <a:t>数学</a:t>
            </a:r>
            <a:endParaRPr lang="zh-CN" altLang="en-US" sz="1400"/>
          </a:p>
          <a:p>
            <a:endParaRPr lang="zh-CN" altLang="en-US" sz="1400"/>
          </a:p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技术手段</a:t>
            </a:r>
            <a:endParaRPr lang="zh-CN" altLang="en-US"/>
          </a:p>
          <a:p>
            <a:r>
              <a:rPr lang="en-US" altLang="zh-CN"/>
              <a:t>OpenGL</a:t>
            </a:r>
            <a:r>
              <a:rPr lang="zh-CN" altLang="en-US"/>
              <a:t>、</a:t>
            </a:r>
            <a:r>
              <a:rPr lang="en-US" altLang="zh-CN"/>
              <a:t>C/C++</a:t>
            </a:r>
            <a:endParaRPr lang="en-US" altLang="zh-CN" sz="1400"/>
          </a:p>
          <a:p>
            <a:endParaRPr lang="en-US" altLang="zh-CN" sz="1400"/>
          </a:p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实现目标</a:t>
            </a:r>
            <a:endParaRPr lang="en-US" altLang="zh-CN" sz="1400"/>
          </a:p>
          <a:p>
            <a:r>
              <a:rPr lang="en-US" altLang="zh-CN"/>
              <a:t>3D</a:t>
            </a:r>
            <a:r>
              <a:rPr lang="zh-CN" altLang="en-US"/>
              <a:t>渲染引擎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技术实践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对于软件架构、渲染技术的思考，以及效果预览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软件层次与职能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970" y="2115820"/>
            <a:ext cx="12211050" cy="4709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10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7_10*l_h_i*1_1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7_10*l_h_i*1_1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4"/>
  <p:tag name="KSO_WM_UNIT_ID" val="custom20184567_10*l_h_i*1_1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1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1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1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13"/>
  <p:tag name="KSO_WM_TEMPLATE_CATEGORY" val="custom"/>
  <p:tag name="KSO_WM_TEMPLATE_INDEX" val="20184567"/>
  <p:tag name="KSO_WM_UNIT_INDEX" val="13"/>
  <p:tag name="KSO_WM_UNIT_USESOURCEFORMAT_APPLY" val="1"/>
</p:tagLst>
</file>

<file path=ppt/tags/tag10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7_10*l_h_i*1_2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7_10*l_h_i*1_2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7_10*l_h_i*1_2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4"/>
  <p:tag name="KSO_WM_UNIT_ID" val="custom20184567_10*l_h_i*1_2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11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2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2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2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5"/>
  <p:tag name="KSO_WM_UNIT_ID" val="custom20184567_10*l_h_i*1_2_5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28"/>
  <p:tag name="KSO_WM_TEMPLATE_CATEGORY" val="custom"/>
  <p:tag name="KSO_WM_TEMPLATE_INDEX" val="20184567"/>
  <p:tag name="KSO_WM_UNIT_INDEX" val="28"/>
  <p:tag name="KSO_WM_UNIT_USESOURCEFORMAT_APPLY" val="1"/>
</p:tagLst>
</file>

<file path=ppt/tags/tag11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7_10*l_h_i*1_3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7_10*l_h_i*1_3_2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7_10*l_h_i*1_3_3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3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3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3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ID" val="custom20184567_10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120.xml><?xml version="1.0" encoding="utf-8"?>
<p:tagLst xmlns:p="http://schemas.openxmlformats.org/presentationml/2006/main"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12*123"/>
  <p:tag name="KSO_WM_SLIDE_SIZE" val="735*416"/>
  <p:tag name="KSO_WM_TAG_VERSION" val="1.0"/>
  <p:tag name="KSO_WM_COMBINE_RELATE_SLIDE_ID" val="diagram160050_3"/>
  <p:tag name="KSO_WM_TEMPLATE_CATEGORY" val="custom"/>
  <p:tag name="KSO_WM_TEMPLATE_INDEX" val="20184567"/>
  <p:tag name="KSO_WM_SLIDE_ID" val="custom20184567_10"/>
  <p:tag name="KSO_WM_SLIDE_INDEX" val="10"/>
  <p:tag name="KSO_WM_TEMPLATE_SUBCATEGORY" val="combine"/>
  <p:tag name="KSO_WM_SLIDE_SUBTYPE" val="diag"/>
  <p:tag name="KSO_WM_DIAGRAM_GROUP_CODE" val="l1-2"/>
</p:tagLst>
</file>

<file path=ppt/tags/tag12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ID" val="custom20184567_17*a*1"/>
  <p:tag name="KSO_WM_UNIT_PRESET_TEXT" val="谢谢观看"/>
</p:tagLst>
</file>

<file path=ppt/tags/tag12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f"/>
  <p:tag name="KSO_WM_UNIT_INDEX" val="1"/>
  <p:tag name="KSO_WM_UNIT_LAYERLEVEL" val="1"/>
  <p:tag name="KSO_WM_UNIT_VALUE" val="50"/>
  <p:tag name="KSO_WM_UNIT_HIGHLIGHT" val="0"/>
  <p:tag name="KSO_WM_UNIT_COMPATIBLE" val="0"/>
  <p:tag name="KSO_WM_UNIT_CLEAR" val="0"/>
  <p:tag name="KSO_WM_UNIT_ID" val="custom20184567_17*f*1"/>
  <p:tag name="KSO_WM_UNIT_PRESET_TEXT" val="THANK YOU"/>
</p:tagLst>
</file>

<file path=ppt/tags/tag123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62_10"/>
  <p:tag name="KSO_WM_TEMPLATE_CATEGORY" val="custom"/>
  <p:tag name="KSO_WM_TEMPLATE_INDEX" val="20184567"/>
  <p:tag name="KSO_WM_SLIDE_ID" val="custom20184567_17"/>
  <p:tag name="KSO_WM_SLIDE_INDEX" val="17"/>
  <p:tag name="KSO_WM_TEMPLATE_SUBCATEGORY" val="combine"/>
  <p:tag name="KSO_WM_SLIDE_SUBTYPE" val="pureTxt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ID" val="custom20184567_1*a*1"/>
  <p:tag name="KSO_WM_UNIT_PRESET_TEXT" val="小清新简约工作总结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1*b*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2"/>
  <p:tag name="KSO_WM_TEMPLATE_CATEGORY" val="custom"/>
  <p:tag name="KSO_WM_TEMPLATE_INDEX" val="20184567"/>
  <p:tag name="KSO_WM_UNIT_INDEX" val="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62_1"/>
  <p:tag name="KSO_WM_TEMPLATE_CATEGORY" val="custom"/>
  <p:tag name="KSO_WM_TEMPLATE_INDEX" val="20184567"/>
  <p:tag name="KSO_WM_SLIDE_ID" val="custom20184567_1"/>
  <p:tag name="KSO_WM_SLIDE_INDEX" val="1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2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1"/>
  <p:tag name="KSO_WM_UNIT_ID" val="custom20184567_2*l_h_i*1_1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1_1"/>
  <p:tag name="KSO_WM_UNIT_ID" val="custom20184567_2*l_h_f*1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绪论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1"/>
  <p:tag name="KSO_WM_UNIT_ID" val="custom20184567_2*l_h_i*1_2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1"/>
  <p:tag name="KSO_WM_UNIT_ID" val="custom20184567_2*l_h_i*1_3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1"/>
  <p:tag name="KSO_WM_UNIT_ID" val="custom20184567_2*l_h_i*1_4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a"/>
  <p:tag name="KSO_WM_UNIT_INDEX" val="1"/>
  <p:tag name="KSO_WM_UNIT_ID" val="custom20184567_2*a*1"/>
  <p:tag name="KSO_WM_UNIT_LAYERLEVEL" val="1"/>
  <p:tag name="KSO_WM_UNIT_ISCONTENTSTITLE" val="1"/>
  <p:tag name="KSO_WM_UNIT_VALUE" val="5"/>
  <p:tag name="KSO_WM_UNIT_HIGHLIGHT" val="0"/>
  <p:tag name="KSO_WM_UNIT_COMPATIBLE" val="0"/>
  <p:tag name="KSO_WM_UNIT_CLEAR" val="0"/>
  <p:tag name="KSO_WM_BEAUTIFY_FLAG" val="#wm#"/>
  <p:tag name="KSO_WM_UNIT_PRESET_TEXT" val="目录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6"/>
  <p:tag name="KSO_WM_TEMPLATE_CATEGORY" val="custom"/>
  <p:tag name="KSO_WM_TEMPLATE_INDEX" val="20184567"/>
  <p:tag name="KSO_WM_UNIT_INDEX" val="6"/>
</p:tagLst>
</file>

<file path=ppt/tags/tag2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b"/>
  <p:tag name="KSO_WM_UNIT_INDEX" val="1"/>
  <p:tag name="KSO_WM_UNIT_ID" val="custom20184567_2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GTENT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8"/>
  <p:tag name="KSO_WM_TEMPLATE_CATEGORY" val="custom"/>
  <p:tag name="KSO_WM_TEMPLATE_INDEX" val="20184567"/>
  <p:tag name="KSO_WM_UNIT_INDEX" val="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2"/>
  <p:tag name="KSO_WM_UNIT_ID" val="custom20184567_2*l_h_i*1_1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2"/>
  <p:tag name="KSO_WM_UNIT_ID" val="custom20184567_2*l_h_i*1_2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2"/>
  <p:tag name="KSO_WM_UNIT_ID" val="custom20184567_2*l_h_i*1_3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5_1"/>
  <p:tag name="KSO_WM_UNIT_ID" val="custom20184567_2*l_h_i*1_5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2"/>
  <p:tag name="KSO_WM_UNIT_ID" val="custom20184567_2*l_h_i*1_4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2_1"/>
  <p:tag name="KSO_WM_UNIT_ID" val="custom20184567_2*l_h_f*1_2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研究方法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3_1"/>
  <p:tag name="KSO_WM_UNIT_ID" val="custom20184567_2*l_h_f*1_3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技术实践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4_1"/>
  <p:tag name="KSO_WM_UNIT_ID" val="custom20184567_2*l_h_f*1_4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成果应用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5_1"/>
  <p:tag name="KSO_WM_UNIT_ID" val="custom20184567_2*l_h_f*1_5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总结展望"/>
  <p:tag name="KSO_WM_UNIT_TEXT_FILL_FORE_SCHEMECOLOR_INDEX" val="5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SLIDE_ID" val="custom20184567_2"/>
  <p:tag name="KSO_WM_SLIDE_INDEX" val="2"/>
  <p:tag name="KSO_WM_SLIDE_ITEM_CNT" val="5"/>
  <p:tag name="KSO_WM_SLIDE_LAYOUT" val="a_l_b"/>
  <p:tag name="KSO_WM_SLIDE_LAYOUT_CNT" val="1_1_1"/>
  <p:tag name="KSO_WM_SLIDE_TYPE" val="contents"/>
  <p:tag name="KSO_WM_SLIDE_SUBTYPE" val="pureTxt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43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4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45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5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1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53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5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8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60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8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8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85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8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87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8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8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67_7*f*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91.xml><?xml version="1.0" encoding="utf-8"?>
<p:tagLst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9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9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95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9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97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9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0"/>
  <p:tag name="KSO_WM_TEMPLATE_CATEGORY" val="custom"/>
  <p:tag name="KSO_WM_TEMPLATE_INDEX" val="20184567"/>
  <p:tag name="KSO_WM_UNIT_INDEX" val="0"/>
  <p:tag name="KSO_WM_UNIT_USESOURCEFORMAT_APPLY" val="1"/>
</p:tagLst>
</file>

<file path=ppt/tags/tag9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7_10*l_h_i*1_1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115">
      <a:dk1>
        <a:srgbClr val="000000"/>
      </a:dk1>
      <a:lt1>
        <a:srgbClr val="FFFFFF"/>
      </a:lt1>
      <a:dk2>
        <a:srgbClr val="529BA0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1610</Words>
  <Application>WPS 演示</Application>
  <PresentationFormat>宽屏</PresentationFormat>
  <Paragraphs>342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Clear Sans Light</vt:lpstr>
      <vt:lpstr>Calibri</vt:lpstr>
      <vt:lpstr>Wingdings</vt:lpstr>
      <vt:lpstr>微软雅黑</vt:lpstr>
      <vt:lpstr>Arial Unicode MS</vt:lpstr>
      <vt:lpstr>Arial</vt:lpstr>
      <vt:lpstr>黑体</vt:lpstr>
      <vt:lpstr>Segoe Print</vt:lpstr>
      <vt:lpstr>Office 主题</vt:lpstr>
      <vt:lpstr>1_Office 主题</vt:lpstr>
      <vt:lpstr>基于OpenGL的图形图像渲染引擎</vt:lpstr>
      <vt:lpstr>PowerPoint 演示文稿</vt:lpstr>
      <vt:lpstr>绪论</vt:lpstr>
      <vt:lpstr>概述</vt:lpstr>
      <vt:lpstr>概述</vt:lpstr>
      <vt:lpstr>研究方法</vt:lpstr>
      <vt:lpstr>如何研究？</vt:lpstr>
      <vt:lpstr>技术实践</vt:lpstr>
      <vt:lpstr>软件层次与职能</vt:lpstr>
      <vt:lpstr>场景管理模块</vt:lpstr>
      <vt:lpstr>场景管理模块图解</vt:lpstr>
      <vt:lpstr>一帧的渲染过程</vt:lpstr>
      <vt:lpstr>场景管理模块展示</vt:lpstr>
      <vt:lpstr>底层渲染器</vt:lpstr>
      <vt:lpstr>底层渲染器图解</vt:lpstr>
      <vt:lpstr>底层渲染器/SDK相关部分</vt:lpstr>
      <vt:lpstr>底层渲染器/SDK相关部分图解</vt:lpstr>
      <vt:lpstr>底层渲染器/SDK无关部分</vt:lpstr>
      <vt:lpstr>底层渲染器类的继承关系</vt:lpstr>
      <vt:lpstr>底层渲染器展示</vt:lpstr>
      <vt:lpstr>底层渲染器展示</vt:lpstr>
      <vt:lpstr>底层渲染器展示</vt:lpstr>
      <vt:lpstr>底层渲染器展示</vt:lpstr>
      <vt:lpstr>底层渲染器展示</vt:lpstr>
      <vt:lpstr>资源管理模块</vt:lpstr>
      <vt:lpstr>资源管理模块图解</vt:lpstr>
      <vt:lpstr>资源管理模块展示</vt:lpstr>
      <vt:lpstr>平台无关模块 </vt:lpstr>
      <vt:lpstr>平台无关模块图解</vt:lpstr>
      <vt:lpstr>成果展示</vt:lpstr>
      <vt:lpstr>PowerPoint 演示文稿</vt:lpstr>
      <vt:lpstr>总结展望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400</cp:revision>
  <dcterms:created xsi:type="dcterms:W3CDTF">2018-02-08T02:09:00Z</dcterms:created>
  <dcterms:modified xsi:type="dcterms:W3CDTF">2018-06-09T04:04:18Z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