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76" r:id="rId11"/>
    <p:sldId id="278" r:id="rId12"/>
    <p:sldId id="263" r:id="rId13"/>
    <p:sldId id="270" r:id="rId14"/>
    <p:sldId id="265" r:id="rId15"/>
    <p:sldId id="266" r:id="rId16"/>
    <p:sldId id="267" r:id="rId17"/>
    <p:sldId id="268" r:id="rId18"/>
    <p:sldId id="269" r:id="rId19"/>
    <p:sldId id="275" r:id="rId20"/>
    <p:sldId id="283" r:id="rId21"/>
    <p:sldId id="271" r:id="rId22"/>
    <p:sldId id="284" r:id="rId23"/>
    <p:sldId id="279" r:id="rId24"/>
    <p:sldId id="281" r:id="rId25"/>
    <p:sldId id="287" r:id="rId26"/>
    <p:sldId id="285" r:id="rId27"/>
    <p:sldId id="288" r:id="rId28"/>
    <p:sldId id="289" r:id="rId29"/>
    <p:sldId id="291" r:id="rId30"/>
    <p:sldId id="292" r:id="rId31"/>
    <p:sldId id="290" r:id="rId32"/>
    <p:sldId id="293" r:id="rId33"/>
    <p:sldId id="295" r:id="rId34"/>
    <p:sldId id="300" r:id="rId35"/>
    <p:sldId id="297" r:id="rId36"/>
    <p:sldId id="29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45" autoAdjust="0"/>
  </p:normalViewPr>
  <p:slideViewPr>
    <p:cSldViewPr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7249045" cy="660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7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56343"/>
            <a:ext cx="748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StallRoutine</a:t>
            </a:r>
            <a:r>
              <a:rPr lang="zh-CN" altLang="en-US" sz="2800" dirty="0" smtClean="0">
                <a:solidFill>
                  <a:srgbClr val="0070C0"/>
                </a:solidFill>
              </a:rPr>
              <a:t>为例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/>
              <a:t>摆摊玩法核心需求：管理所有已上架道具数据，上架时增加，购买或下架时减少，玩家可以查看上架道具信息。</a:t>
            </a:r>
            <a:endParaRPr lang="en-US" altLang="zh-CN" sz="2800" dirty="0" smtClean="0"/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800" dirty="0" smtClean="0"/>
              <a:t>对公共数据</a:t>
            </a:r>
            <a:r>
              <a:rPr lang="zh-CN" altLang="en-US" sz="2800" dirty="0"/>
              <a:t>增删</a:t>
            </a:r>
            <a:r>
              <a:rPr lang="zh-CN" altLang="en-US" sz="2800" dirty="0" smtClean="0"/>
              <a:t>查操作，建立独立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的典型场景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82" y="3764886"/>
            <a:ext cx="54578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3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56343"/>
            <a:ext cx="748883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StallRoutine</a:t>
            </a:r>
            <a:r>
              <a:rPr lang="zh-CN" altLang="en-US" sz="2800" dirty="0" smtClean="0">
                <a:solidFill>
                  <a:srgbClr val="0070C0"/>
                </a:solidFill>
              </a:rPr>
              <a:t>为例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StallRoutine::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ReqStallDataFromDB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();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StallRoutine::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HandleMsg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DB_LoadStallDataResultMsg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rMsg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LoadStallDataFromDB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rMsg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OpenFinished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StallRoutine::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SaveStallDataToDB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ShutFinished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实际未实现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 继承而来的实现如下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StallRoutine::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SaveFinished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34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9365"/>
            <a:ext cx="7545660" cy="567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08719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Routine</a:t>
            </a:r>
            <a:r>
              <a:rPr lang="zh-CN" altLang="en-US" sz="2800" dirty="0" smtClean="0">
                <a:solidFill>
                  <a:srgbClr val="0070C0"/>
                </a:solidFill>
              </a:rPr>
              <a:t>通信机制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/>
              <a:t>Routine</a:t>
            </a:r>
            <a:r>
              <a:rPr lang="zh-CN" altLang="en-US" sz="2800" dirty="0" smtClean="0"/>
              <a:t>相互之间通过</a:t>
            </a:r>
            <a:r>
              <a:rPr lang="en-US" altLang="zh-CN" sz="2800" dirty="0" smtClean="0"/>
              <a:t>msg</a:t>
            </a:r>
            <a:r>
              <a:rPr lang="zh-CN" altLang="en-US" sz="2800" dirty="0" smtClean="0"/>
              <a:t>进行通信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每个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内部存在一个线程安全的</a:t>
            </a:r>
            <a:r>
              <a:rPr lang="en-US" altLang="zh-CN" sz="2800" dirty="0" smtClean="0"/>
              <a:t>msg</a:t>
            </a:r>
            <a:r>
              <a:rPr lang="zh-CN" altLang="en-US" sz="2800" dirty="0" smtClean="0"/>
              <a:t>队列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向某个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发</a:t>
            </a:r>
            <a:r>
              <a:rPr lang="en-US" altLang="zh-CN" sz="2800" dirty="0" smtClean="0"/>
              <a:t>msg</a:t>
            </a:r>
            <a:r>
              <a:rPr lang="zh-CN" altLang="en-US" sz="2800" dirty="0" smtClean="0"/>
              <a:t>本质上是在其</a:t>
            </a:r>
            <a:r>
              <a:rPr lang="en-US" altLang="zh-CN" sz="2800" dirty="0" smtClean="0"/>
              <a:t>msg</a:t>
            </a:r>
            <a:r>
              <a:rPr lang="zh-CN" altLang="en-US" sz="2800" dirty="0" smtClean="0"/>
              <a:t>队列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一个</a:t>
            </a:r>
            <a:r>
              <a:rPr lang="en-US" altLang="zh-CN" sz="2800" dirty="0" smtClean="0"/>
              <a:t>msg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Routine::tick</a:t>
            </a:r>
            <a:r>
              <a:rPr lang="zh-CN" altLang="en-US" sz="2800" dirty="0" smtClean="0"/>
              <a:t>中会从队列取出</a:t>
            </a:r>
            <a:r>
              <a:rPr lang="en-US" altLang="zh-CN" sz="2800" dirty="0" smtClean="0"/>
              <a:t>msg</a:t>
            </a:r>
            <a:r>
              <a:rPr lang="zh-CN" altLang="en-US" sz="2800" dirty="0" smtClean="0"/>
              <a:t>进行处理</a:t>
            </a:r>
            <a:endParaRPr lang="en-US" altLang="zh-CN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23340"/>
            <a:ext cx="2438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6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3848" y="592673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GameServer</a:t>
            </a:r>
            <a:r>
              <a:rPr lang="zh-CN" altLang="en-US" sz="2400" b="1" dirty="0" smtClean="0"/>
              <a:t>内部结构</a:t>
            </a:r>
            <a:endParaRPr lang="zh-CN" altLang="en-US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6390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90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564" y="969690"/>
            <a:ext cx="55806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Scene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/>
              <a:t>Scene</a:t>
            </a:r>
            <a:r>
              <a:rPr lang="zh-CN" altLang="en-US" sz="2800" dirty="0" smtClean="0"/>
              <a:t>代表游戏中一个场景的一条分线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每个</a:t>
            </a:r>
            <a:r>
              <a:rPr lang="en-US" altLang="zh-CN" sz="2800" dirty="0" smtClean="0"/>
              <a:t>Scene</a:t>
            </a:r>
            <a:r>
              <a:rPr lang="zh-CN" altLang="en-US" sz="2800" dirty="0" smtClean="0"/>
              <a:t>是一个</a:t>
            </a:r>
            <a:r>
              <a:rPr lang="en-US" altLang="zh-CN" sz="2800" dirty="0" smtClean="0"/>
              <a:t>SubRoutine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是一种特殊的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（可以简单理解为子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或者二级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69690"/>
            <a:ext cx="2160240" cy="506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99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564" y="980728"/>
            <a:ext cx="5580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Scene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800" dirty="0" smtClean="0"/>
              <a:t>游戏内场景分线需要动态创建，</a:t>
            </a:r>
            <a:r>
              <a:rPr lang="en-US" altLang="zh-CN" sz="2800" dirty="0" smtClean="0"/>
              <a:t>SceneRoutine</a:t>
            </a:r>
            <a:r>
              <a:rPr lang="zh-CN" altLang="en-US" sz="2800" dirty="0" smtClean="0"/>
              <a:t>需要对</a:t>
            </a:r>
            <a:r>
              <a:rPr lang="en-US" altLang="zh-CN" sz="2800" dirty="0" smtClean="0"/>
              <a:t>Scene</a:t>
            </a:r>
            <a:r>
              <a:rPr lang="zh-CN" altLang="en-US" sz="2800" dirty="0" smtClean="0"/>
              <a:t>进行逻辑管理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SubRoutine</a:t>
            </a:r>
            <a:r>
              <a:rPr lang="zh-CN" altLang="en-US" sz="2800" dirty="0" smtClean="0"/>
              <a:t>在底层线程</a:t>
            </a:r>
            <a:r>
              <a:rPr lang="zh-CN" altLang="en-US" sz="2800" dirty="0"/>
              <a:t>池调度时与</a:t>
            </a:r>
            <a:r>
              <a:rPr lang="en-US" altLang="zh-CN" sz="2800" dirty="0" smtClean="0"/>
              <a:t>Routine</a:t>
            </a:r>
            <a:r>
              <a:rPr lang="zh-CN" altLang="en-US" sz="2800" dirty="0"/>
              <a:t>相同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区别在于</a:t>
            </a:r>
            <a:r>
              <a:rPr lang="en-US" altLang="zh-CN" sz="2800" dirty="0" smtClean="0"/>
              <a:t>SubRoutine</a:t>
            </a:r>
            <a:r>
              <a:rPr lang="zh-CN" altLang="en-US" sz="2800" dirty="0" smtClean="0"/>
              <a:t>由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动态创建</a:t>
            </a:r>
            <a:r>
              <a:rPr lang="zh-CN" altLang="en-US" sz="2800" dirty="0"/>
              <a:t>和</a:t>
            </a:r>
            <a:r>
              <a:rPr lang="zh-CN" altLang="en-US" sz="2800" dirty="0" smtClean="0"/>
              <a:t>管理</a:t>
            </a:r>
            <a:endParaRPr lang="en-US" altLang="zh-CN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60154"/>
            <a:ext cx="2160240" cy="506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93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9852" y="609329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玩家与场景的关系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8504"/>
            <a:ext cx="7106555" cy="55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3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56343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Obj</a:t>
            </a:r>
          </a:p>
          <a:p>
            <a:r>
              <a:rPr lang="zh-CN" altLang="en-US" sz="2800" dirty="0" smtClean="0"/>
              <a:t>代表游戏中一个行为实体</a:t>
            </a:r>
            <a:endParaRPr lang="en-US" altLang="zh-C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6" y="2204864"/>
            <a:ext cx="76200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46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56343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Obj_Player</a:t>
            </a:r>
          </a:p>
          <a:p>
            <a:r>
              <a:rPr lang="en-US" altLang="zh-CN" sz="2800" dirty="0" smtClean="0"/>
              <a:t>Obj_Player</a:t>
            </a:r>
            <a:r>
              <a:rPr lang="zh-CN" altLang="en-US" sz="2800" dirty="0" smtClean="0"/>
              <a:t>实体位于</a:t>
            </a:r>
            <a:r>
              <a:rPr lang="en-US" altLang="zh-CN" sz="2800" dirty="0" smtClean="0"/>
              <a:t>Scene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Scene::tick</a:t>
            </a:r>
            <a:r>
              <a:rPr lang="zh-CN" altLang="en-US" sz="2800" dirty="0" smtClean="0"/>
              <a:t>中调用本场景</a:t>
            </a:r>
            <a:r>
              <a:rPr lang="zh-CN" altLang="en-US" sz="2800" dirty="0"/>
              <a:t>所有</a:t>
            </a:r>
            <a:r>
              <a:rPr lang="en-US" altLang="zh-CN" sz="2800" dirty="0" smtClean="0"/>
              <a:t>Obj_Player::tick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Scene::tick</a:t>
            </a:r>
            <a:r>
              <a:rPr lang="zh-CN" altLang="en-US" sz="2800" dirty="0" smtClean="0"/>
              <a:t>中驱动本场景所有</a:t>
            </a:r>
            <a:r>
              <a:rPr lang="en-US" altLang="zh-CN" sz="2800" dirty="0" smtClean="0"/>
              <a:t>Obj_Player</a:t>
            </a:r>
            <a:r>
              <a:rPr lang="zh-CN" altLang="en-US" sz="2800" dirty="0" smtClean="0"/>
              <a:t>收发并处理网络通信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acket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Scene</a:t>
            </a:r>
            <a:r>
              <a:rPr lang="zh-CN" altLang="en-US" sz="2800" dirty="0" smtClean="0"/>
              <a:t>收到</a:t>
            </a:r>
            <a:r>
              <a:rPr lang="en-US" altLang="zh-CN" sz="2800" dirty="0" smtClean="0"/>
              <a:t>msg</a:t>
            </a:r>
            <a:r>
              <a:rPr lang="zh-CN" altLang="en-US" sz="2800" dirty="0" smtClean="0"/>
              <a:t>时，如果是发送给</a:t>
            </a:r>
            <a:r>
              <a:rPr lang="en-US" altLang="zh-CN" sz="2800" dirty="0" smtClean="0"/>
              <a:t>Obj_Player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msg</a:t>
            </a:r>
            <a:r>
              <a:rPr lang="zh-CN" altLang="en-US" sz="2800" dirty="0" smtClean="0"/>
              <a:t>，则调用指定</a:t>
            </a:r>
            <a:r>
              <a:rPr lang="en-US" altLang="zh-CN" sz="2800" dirty="0" smtClean="0"/>
              <a:t>Obj_Player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msg</a:t>
            </a:r>
            <a:r>
              <a:rPr lang="zh-CN" altLang="en-US" sz="2800" dirty="0" smtClean="0"/>
              <a:t>处理函数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5745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81237"/>
            <a:ext cx="7272808" cy="56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40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093295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每一</a:t>
            </a:r>
            <a:r>
              <a:rPr lang="zh-CN" altLang="en-US" sz="2400" b="1" dirty="0" smtClean="0"/>
              <a:t>个</a:t>
            </a:r>
            <a:r>
              <a:rPr lang="en-US" altLang="zh-CN" sz="2400" b="1" dirty="0" smtClean="0"/>
              <a:t>Obj_Player</a:t>
            </a:r>
            <a:r>
              <a:rPr lang="zh-CN" altLang="en-US" sz="2400" b="1" dirty="0" smtClean="0"/>
              <a:t>对应一个网络链接与客户端通信</a:t>
            </a:r>
            <a:endParaRPr lang="zh-CN" alt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648"/>
            <a:ext cx="7776864" cy="566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64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服务器大部分逻辑代码都写在以下三个地方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Routine::tick()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Routine</a:t>
            </a:r>
            <a:r>
              <a:rPr lang="zh-CN" altLang="en-US" sz="2800" dirty="0" smtClean="0"/>
              <a:t>通信</a:t>
            </a:r>
            <a:r>
              <a:rPr lang="en-US" altLang="zh-CN" sz="2800" dirty="0" smtClean="0"/>
              <a:t>msg</a:t>
            </a:r>
            <a:r>
              <a:rPr lang="zh-CN" altLang="en-US" sz="2800" dirty="0" smtClean="0"/>
              <a:t>处理函数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网络通信</a:t>
            </a:r>
            <a:r>
              <a:rPr lang="en-US" altLang="zh-CN" sz="2800" dirty="0" smtClean="0"/>
              <a:t>Packet</a:t>
            </a:r>
            <a:r>
              <a:rPr lang="zh-CN" altLang="en-US" sz="2800" dirty="0" smtClean="0"/>
              <a:t>处理函数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后两者本质上也是</a:t>
            </a:r>
            <a:r>
              <a:rPr lang="en-US" altLang="zh-CN" sz="2800" dirty="0" smtClean="0"/>
              <a:t>Routine::tick()</a:t>
            </a:r>
            <a:r>
              <a:rPr lang="zh-CN" altLang="en-US" sz="2800" dirty="0" smtClean="0"/>
              <a:t>驱动，所以一般情况断点调试堆栈总是可以上溯至</a:t>
            </a:r>
            <a:r>
              <a:rPr lang="en-US" altLang="zh-CN" sz="2800" dirty="0"/>
              <a:t>R</a:t>
            </a:r>
            <a:r>
              <a:rPr lang="en-US" altLang="zh-CN" sz="2800" dirty="0" smtClean="0"/>
              <a:t>outine::tick()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44685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73325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逻辑只修改内存数据，各个逻辑主体（</a:t>
            </a:r>
            <a:r>
              <a:rPr lang="en-US" altLang="zh-CN" sz="2400" b="1" dirty="0" smtClean="0"/>
              <a:t>Routine/Obj_Player</a:t>
            </a:r>
            <a:r>
              <a:rPr lang="zh-CN" altLang="en-US" sz="2400" b="1" dirty="0" smtClean="0"/>
              <a:t>）定时存储持久化数据</a:t>
            </a:r>
            <a:endParaRPr lang="zh-CN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7344816" cy="495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29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服务器结构设计思想类似于</a:t>
            </a:r>
            <a:r>
              <a:rPr lang="en-US" altLang="zh-CN" sz="2800" dirty="0" smtClean="0"/>
              <a:t>Actor</a:t>
            </a:r>
            <a:r>
              <a:rPr lang="zh-CN" altLang="en-US" sz="2800" dirty="0" smtClean="0"/>
              <a:t>模型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每个</a:t>
            </a:r>
            <a:r>
              <a:rPr lang="en-US" altLang="zh-CN" sz="2800" dirty="0" smtClean="0"/>
              <a:t>Actor</a:t>
            </a:r>
            <a:r>
              <a:rPr lang="zh-CN" altLang="en-US" sz="2800" dirty="0" smtClean="0"/>
              <a:t>是一个基本的执行单元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Actor</a:t>
            </a:r>
            <a:r>
              <a:rPr lang="zh-CN" altLang="en-US" sz="2800" dirty="0" smtClean="0"/>
              <a:t>之间相互隔离，维护自身的私有状态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Actor</a:t>
            </a:r>
            <a:r>
              <a:rPr lang="zh-CN" altLang="en-US" sz="2800" dirty="0" smtClean="0"/>
              <a:t>之间通过消息通信，并执行计算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Actor</a:t>
            </a:r>
            <a:r>
              <a:rPr lang="zh-CN" altLang="en-US" sz="2800" dirty="0" smtClean="0"/>
              <a:t>模型格言</a:t>
            </a:r>
            <a:endParaRPr lang="en-US" altLang="zh-CN" sz="2800" dirty="0" smtClean="0"/>
          </a:p>
          <a:p>
            <a:r>
              <a:rPr lang="en-US" altLang="zh-CN" sz="2800" dirty="0">
                <a:solidFill>
                  <a:srgbClr val="FF0000"/>
                </a:solidFill>
              </a:rPr>
              <a:t>Don’t communicate by sharing memory, share memory by communicating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73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2831834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服务器开发典型问题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4325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问题：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STL</a:t>
            </a:r>
            <a:r>
              <a:rPr lang="zh-CN" altLang="en-US" sz="2800" dirty="0" smtClean="0">
                <a:solidFill>
                  <a:srgbClr val="FF0000"/>
                </a:solidFill>
              </a:rPr>
              <a:t>容器循环中改变容器 数据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s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td</a:t>
            </a:r>
            <a:r>
              <a:rPr lang="en-US" altLang="zh-CN" sz="2000" dirty="0" smtClean="0">
                <a:latin typeface="Consolas" panose="020B0609020204030204" pitchFamily="49" charset="0"/>
              </a:rPr>
              <a:t>::map&lt;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,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&gt;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myMap</a:t>
            </a:r>
            <a:r>
              <a:rPr lang="en-US" altLang="zh-CN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f</a:t>
            </a:r>
            <a:r>
              <a:rPr lang="en-US" altLang="zh-CN" sz="2000" dirty="0" smtClean="0">
                <a:latin typeface="Consolas" panose="020B0609020204030204" pitchFamily="49" charset="0"/>
              </a:rPr>
              <a:t>or (auto it=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myMap.begin</a:t>
            </a:r>
            <a:r>
              <a:rPr lang="en-US" altLang="zh-CN" sz="2000" dirty="0" smtClean="0">
                <a:latin typeface="Consolas" panose="020B0609020204030204" pitchFamily="49" charset="0"/>
              </a:rPr>
              <a:t>();it!=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myMap.end</a:t>
            </a:r>
            <a:r>
              <a:rPr lang="en-US" altLang="zh-CN" sz="2000" dirty="0" smtClean="0">
                <a:latin typeface="Consolas" panose="020B0609020204030204" pitchFamily="49" charset="0"/>
              </a:rPr>
              <a:t>(); it++)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D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oSomeThing</a:t>
            </a:r>
            <a:r>
              <a:rPr lang="en-US" altLang="zh-CN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it-&gt;second++;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2400" dirty="0" smtClean="0"/>
          </a:p>
          <a:p>
            <a:r>
              <a:rPr lang="en-US" altLang="zh-CN" sz="2400" dirty="0" err="1"/>
              <a:t>DoSomeThing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函数经过几次调用之后，修改了</a:t>
            </a:r>
            <a:r>
              <a:rPr lang="en-US" altLang="zh-CN" sz="2400" dirty="0" err="1" smtClean="0"/>
              <a:t>myMap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85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问题：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800" dirty="0" smtClean="0">
                <a:solidFill>
                  <a:srgbClr val="FF0000"/>
                </a:solidFill>
              </a:rPr>
              <a:t>Msg</a:t>
            </a:r>
            <a:r>
              <a:rPr lang="zh-CN" altLang="en-US" sz="2800" dirty="0" smtClean="0">
                <a:solidFill>
                  <a:srgbClr val="FF0000"/>
                </a:solidFill>
              </a:rPr>
              <a:t>在不同</a:t>
            </a:r>
            <a:r>
              <a:rPr lang="en-US" altLang="zh-CN" sz="2800" dirty="0" smtClean="0">
                <a:solidFill>
                  <a:srgbClr val="FF0000"/>
                </a:solidFill>
              </a:rPr>
              <a:t>Routine</a:t>
            </a:r>
            <a:r>
              <a:rPr lang="zh-CN" altLang="en-US" sz="2800" dirty="0" smtClean="0">
                <a:solidFill>
                  <a:srgbClr val="FF0000"/>
                </a:solidFill>
              </a:rPr>
              <a:t>间传递指针</a:t>
            </a:r>
            <a:r>
              <a:rPr lang="en-US" altLang="zh-CN" sz="2800" dirty="0" smtClean="0">
                <a:solidFill>
                  <a:srgbClr val="FF0000"/>
                </a:solidFill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</a:rPr>
              <a:t>智能指针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r>
              <a:rPr lang="zh-CN" altLang="en-US" sz="2400" dirty="0" smtClean="0"/>
              <a:t>智能指针从逻辑上依然是指针的概念，不同</a:t>
            </a:r>
            <a:r>
              <a:rPr lang="en-US" altLang="zh-CN" sz="2400" dirty="0" smtClean="0"/>
              <a:t>Routine</a:t>
            </a:r>
            <a:r>
              <a:rPr lang="zh-CN" altLang="en-US" sz="2400" dirty="0" smtClean="0"/>
              <a:t>逻辑运行于不同线程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访问</a:t>
            </a:r>
            <a:r>
              <a:rPr lang="en-US" altLang="zh-CN" sz="2400" dirty="0" smtClean="0"/>
              <a:t>Msg</a:t>
            </a:r>
            <a:r>
              <a:rPr lang="zh-CN" altLang="en-US" sz="2400" dirty="0" smtClean="0"/>
              <a:t>传递而来的指针指向的数据非线程安全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53263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问题：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客户端传递过来的数值造成整形溢出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Obj_Player::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HandlePacket</a:t>
            </a:r>
            <a:r>
              <a:rPr lang="en-US" altLang="zh-CN" sz="2000" dirty="0" smtClean="0"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sz="2000" dirty="0" smtClean="0">
                <a:latin typeface="Consolas" panose="020B0609020204030204" pitchFamily="49" charset="0"/>
              </a:rPr>
              <a:t> CG_XXXX_PAK&amp;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rPacket</a:t>
            </a:r>
            <a:r>
              <a:rPr lang="en-US" altLang="zh-CN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int32_t a =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rPacket.value</a:t>
            </a:r>
            <a:r>
              <a:rPr lang="en-US" altLang="zh-CN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int32_t b =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GetBPoint</a:t>
            </a:r>
            <a:r>
              <a:rPr lang="en-US" altLang="zh-CN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int32_t c = a + b;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if (c &lt;= MAX_POINT)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SetAPoint</a:t>
            </a:r>
            <a:r>
              <a:rPr lang="en-US" altLang="zh-CN" sz="2000" dirty="0" smtClean="0"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如果</a:t>
            </a:r>
            <a:r>
              <a:rPr lang="en-US" altLang="zh-CN" sz="2000" dirty="0" smtClean="0">
                <a:latin typeface="Consolas" panose="020B0609020204030204" pitchFamily="49" charset="0"/>
              </a:rPr>
              <a:t>c</a:t>
            </a:r>
            <a:r>
              <a:rPr lang="zh-CN" altLang="en-US" sz="2000" dirty="0" smtClean="0">
                <a:latin typeface="Consolas" panose="020B0609020204030204" pitchFamily="49" charset="0"/>
              </a:rPr>
              <a:t>整形溢出之后 肯定会小于</a:t>
            </a:r>
            <a:r>
              <a:rPr lang="en-US" altLang="zh-CN" sz="2000" dirty="0" smtClean="0">
                <a:latin typeface="Consolas" panose="020B0609020204030204" pitchFamily="49" charset="0"/>
              </a:rPr>
              <a:t>MAX_POINT A</a:t>
            </a:r>
            <a:r>
              <a:rPr lang="zh-CN" altLang="en-US" sz="2000" dirty="0" smtClean="0">
                <a:latin typeface="Consolas" panose="020B0609020204030204" pitchFamily="49" charset="0"/>
              </a:rPr>
              <a:t>被赋值为一个极大值</a:t>
            </a:r>
            <a:endParaRPr lang="en-US" altLang="zh-CN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63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问题：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场景每个分线都执行广播逻辑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r>
              <a:rPr lang="zh-CN" altLang="en-US" sz="2400" dirty="0" smtClean="0">
                <a:latin typeface="Consolas" panose="020B0609020204030204" pitchFamily="49" charset="0"/>
              </a:rPr>
              <a:t>场景中刷新稀有资源时需要全服广播消息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</a:rPr>
              <a:t>每个场景都有多个分线，每个分线实际上就是一个场景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Scene.cpp</a:t>
            </a:r>
            <a:r>
              <a:rPr lang="zh-CN" altLang="en-US" sz="2400" dirty="0" smtClean="0">
                <a:latin typeface="Consolas" panose="020B0609020204030204" pitchFamily="49" charset="0"/>
              </a:rPr>
              <a:t>中写的定时刷公告代码会在每个分线都同时执行，导致系统广播刷新异常</a:t>
            </a:r>
            <a:endParaRPr lang="en-US" altLang="zh-CN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63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问题：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用客户端发过来的数值为上限进行</a:t>
            </a:r>
            <a:r>
              <a:rPr lang="en-US" altLang="zh-CN" sz="2800" dirty="0" smtClean="0">
                <a:solidFill>
                  <a:srgbClr val="FF0000"/>
                </a:solidFill>
              </a:rPr>
              <a:t>for</a:t>
            </a:r>
            <a:r>
              <a:rPr lang="zh-CN" altLang="en-US" sz="2800" dirty="0" smtClean="0">
                <a:solidFill>
                  <a:srgbClr val="FF0000"/>
                </a:solidFill>
              </a:rPr>
              <a:t>循环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Obj_Player::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HandlePacket</a:t>
            </a:r>
            <a:r>
              <a:rPr lang="en-US" altLang="zh-CN" sz="2000" dirty="0" smtClean="0"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sz="2000" dirty="0" smtClean="0">
                <a:latin typeface="Consolas" panose="020B0609020204030204" pitchFamily="49" charset="0"/>
              </a:rPr>
              <a:t> CG_XXXX_PAK&amp;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rPacket</a:t>
            </a:r>
            <a:r>
              <a:rPr lang="en-US" altLang="zh-CN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int32_t count =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rPacket.value</a:t>
            </a:r>
            <a:r>
              <a:rPr lang="en-US" altLang="zh-CN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for(int32_t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=0;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&lt;count;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	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476672"/>
            <a:ext cx="74888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GameServer </a:t>
            </a:r>
          </a:p>
          <a:p>
            <a:r>
              <a:rPr lang="zh-CN" altLang="en-US" sz="2800" dirty="0" smtClean="0"/>
              <a:t>游戏主逻辑进程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DBAgent  </a:t>
            </a:r>
          </a:p>
          <a:p>
            <a:r>
              <a:rPr lang="zh-CN" altLang="en-US" sz="2800" dirty="0" smtClean="0"/>
              <a:t>为</a:t>
            </a:r>
            <a:r>
              <a:rPr lang="en-US" altLang="zh-CN" sz="2800" dirty="0" smtClean="0"/>
              <a:t>GameServer</a:t>
            </a:r>
            <a:r>
              <a:rPr lang="zh-CN" altLang="en-US" sz="2800" dirty="0" smtClean="0"/>
              <a:t>提供数据存储与加载功能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HttpAgent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/>
              <a:t>为</a:t>
            </a:r>
            <a:r>
              <a:rPr lang="en-US" altLang="zh-CN" sz="2800" dirty="0" smtClean="0"/>
              <a:t>GameServer</a:t>
            </a:r>
            <a:r>
              <a:rPr lang="zh-CN" altLang="en-US" sz="2800" dirty="0" smtClean="0"/>
              <a:t>提供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协议接入与接出功能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GMServer 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800" dirty="0"/>
              <a:t>全局唯一</a:t>
            </a:r>
            <a:r>
              <a:rPr lang="zh-CN" altLang="en-US" sz="2800" dirty="0" smtClean="0"/>
              <a:t>，连接游戏服务器执行</a:t>
            </a:r>
            <a:r>
              <a:rPr lang="en-US" altLang="zh-CN" sz="2800" dirty="0" smtClean="0"/>
              <a:t>GM</a:t>
            </a:r>
            <a:r>
              <a:rPr lang="zh-CN" altLang="en-US" sz="2800" dirty="0" smtClean="0"/>
              <a:t>工具指令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WebServer </a:t>
            </a:r>
          </a:p>
          <a:p>
            <a:r>
              <a:rPr lang="zh-CN" altLang="en-US" sz="2800" dirty="0" smtClean="0"/>
              <a:t>全局唯一，用于全服唯一数据的增删改查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1316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问题：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用客户端发过的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Guid</a:t>
            </a:r>
            <a:r>
              <a:rPr lang="en-US" altLang="zh-CN" sz="2800" dirty="0" smtClean="0">
                <a:solidFill>
                  <a:srgbClr val="FF0000"/>
                </a:solidFill>
              </a:rPr>
              <a:t>/Index</a:t>
            </a:r>
            <a:r>
              <a:rPr lang="zh-CN" altLang="en-US" sz="2800" dirty="0" smtClean="0">
                <a:solidFill>
                  <a:srgbClr val="FF0000"/>
                </a:solidFill>
              </a:rPr>
              <a:t>删除道具，不校验</a:t>
            </a:r>
            <a:r>
              <a:rPr lang="en-US" altLang="zh-CN" sz="2800" dirty="0" smtClean="0">
                <a:solidFill>
                  <a:srgbClr val="FF0000"/>
                </a:solidFill>
              </a:rPr>
              <a:t>ID</a:t>
            </a:r>
          </a:p>
          <a:p>
            <a:endParaRPr lang="en-US" altLang="zh-CN" sz="2800" dirty="0" smtClean="0"/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Obj_Player::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HandlePacket</a:t>
            </a:r>
            <a:r>
              <a:rPr lang="en-US" altLang="zh-CN" sz="2000" dirty="0" smtClean="0"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sz="2000" dirty="0" smtClean="0">
                <a:latin typeface="Consolas" panose="020B0609020204030204" pitchFamily="49" charset="0"/>
              </a:rPr>
              <a:t> CG_XXXX_PAK&amp;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rPacket</a:t>
            </a:r>
            <a:r>
              <a:rPr lang="en-US" altLang="zh-CN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int32_t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itemGuid</a:t>
            </a:r>
            <a:r>
              <a:rPr lang="en-US" altLang="zh-CN" sz="2000" dirty="0" smtClean="0">
                <a:latin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rPacket.guid</a:t>
            </a:r>
            <a:r>
              <a:rPr lang="en-US" altLang="zh-CN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if(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DelItemByGuid_BackPack</a:t>
            </a:r>
            <a:r>
              <a:rPr lang="en-US" altLang="zh-CN" sz="2000" dirty="0" smtClean="0"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itemGuid</a:t>
            </a:r>
            <a:r>
              <a:rPr lang="en-US" altLang="zh-CN" sz="2000" dirty="0" smtClean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smtClean="0">
                <a:latin typeface="Consolas" panose="020B0609020204030204" pitchFamily="49" charset="0"/>
              </a:rPr>
              <a:t>//</a:t>
            </a:r>
            <a:r>
              <a:rPr lang="zh-CN" altLang="en-US" sz="2000" dirty="0" smtClean="0">
                <a:latin typeface="Consolas" panose="020B0609020204030204" pitchFamily="49" charset="0"/>
              </a:rPr>
              <a:t>给收益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</a:rPr>
              <a:t>使用道具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Guid</a:t>
            </a:r>
            <a:r>
              <a:rPr lang="zh-CN" altLang="en-US" sz="2400" dirty="0" smtClean="0">
                <a:latin typeface="Consolas" panose="020B0609020204030204" pitchFamily="49" charset="0"/>
              </a:rPr>
              <a:t>可以找到道具删除，但是逻辑上必须判断是否需要的</a:t>
            </a:r>
            <a:r>
              <a:rPr lang="en-US" altLang="zh-CN" sz="2400" dirty="0" smtClean="0">
                <a:latin typeface="Consolas" panose="020B0609020204030204" pitchFamily="49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87133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问题：</a:t>
            </a:r>
            <a:endParaRPr lang="en-US" altLang="zh-CN" sz="3600" b="1" dirty="0" smtClean="0"/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多</a:t>
            </a:r>
            <a:r>
              <a:rPr lang="zh-CN" altLang="en-US" sz="2800" dirty="0" smtClean="0">
                <a:solidFill>
                  <a:srgbClr val="FF0000"/>
                </a:solidFill>
              </a:rPr>
              <a:t>人交互逻辑数据经过客户端时必须判断合法性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0" y="2708920"/>
            <a:ext cx="689580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27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问题：</a:t>
            </a:r>
            <a:endParaRPr lang="en-US" altLang="zh-CN" sz="3600" b="1" dirty="0" smtClean="0"/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多</a:t>
            </a:r>
            <a:r>
              <a:rPr lang="zh-CN" altLang="en-US" sz="2800" dirty="0" smtClean="0">
                <a:solidFill>
                  <a:srgbClr val="FF0000"/>
                </a:solidFill>
              </a:rPr>
              <a:t>人交互逻辑数据经过客户端时必须判断合法性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09" y="2708920"/>
            <a:ext cx="705459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512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具体常见需要注意的情况：</a:t>
            </a:r>
          </a:p>
          <a:p>
            <a:r>
              <a:rPr lang="en-US" altLang="zh-CN" sz="2400" dirty="0" smtClean="0"/>
              <a:t>CG</a:t>
            </a:r>
            <a:r>
              <a:rPr lang="zh-CN" altLang="en-US" sz="2400" dirty="0" smtClean="0"/>
              <a:t>消息包中的变量，需要做合法性检查</a:t>
            </a:r>
          </a:p>
          <a:p>
            <a:r>
              <a:rPr lang="en-US" altLang="zh-CN" sz="2400" dirty="0" smtClean="0"/>
              <a:t>CG</a:t>
            </a:r>
            <a:r>
              <a:rPr lang="zh-CN" altLang="en-US" sz="2400" dirty="0" smtClean="0"/>
              <a:t>消息包中的变量，作为数组下标的必须严格判断范围</a:t>
            </a:r>
          </a:p>
          <a:p>
            <a:r>
              <a:rPr lang="en-US" altLang="zh-CN" sz="2400" dirty="0" smtClean="0"/>
              <a:t>CG</a:t>
            </a:r>
            <a:r>
              <a:rPr lang="zh-CN" altLang="en-US" sz="2400" dirty="0" smtClean="0"/>
              <a:t>消息包中的变量，作为循环上限的，必须设置额外的上限判断，防止死循环</a:t>
            </a:r>
          </a:p>
          <a:p>
            <a:r>
              <a:rPr lang="en-US" altLang="zh-CN" sz="2400" dirty="0" smtClean="0"/>
              <a:t>CG</a:t>
            </a:r>
            <a:r>
              <a:rPr lang="zh-CN" altLang="en-US" sz="2400" dirty="0" smtClean="0"/>
              <a:t>消息包中的变量，类似金钱金额，某种东西的数量之类的变量，必须严格判断非负等情况</a:t>
            </a:r>
          </a:p>
          <a:p>
            <a:r>
              <a:rPr lang="en-US" altLang="zh-CN" sz="2400" dirty="0" smtClean="0"/>
              <a:t>CG</a:t>
            </a:r>
            <a:r>
              <a:rPr lang="zh-CN" altLang="en-US" sz="2400" dirty="0" smtClean="0"/>
              <a:t>包涉及频繁操作的，需要考虑效率问题，比如设置玩家冷却操作锁</a:t>
            </a:r>
          </a:p>
          <a:p>
            <a:r>
              <a:rPr lang="en-US" altLang="zh-CN" sz="2400" dirty="0" smtClean="0"/>
              <a:t>CG</a:t>
            </a:r>
            <a:r>
              <a:rPr lang="zh-CN" altLang="en-US" sz="2400" dirty="0" smtClean="0"/>
              <a:t>包是否有效率问题，比如发一个包导致服务器进行大量运算或者大量读存数据等</a:t>
            </a:r>
          </a:p>
          <a:p>
            <a:r>
              <a:rPr lang="en-US" altLang="zh-CN" sz="2400" dirty="0" smtClean="0"/>
              <a:t>CG</a:t>
            </a:r>
            <a:r>
              <a:rPr lang="zh-CN" altLang="en-US" sz="2400" dirty="0" smtClean="0"/>
              <a:t>包理论上不发自己的</a:t>
            </a:r>
            <a:r>
              <a:rPr lang="en-US" altLang="zh-CN" sz="2400" dirty="0" smtClean="0"/>
              <a:t>GUID</a:t>
            </a:r>
            <a:r>
              <a:rPr lang="zh-CN" altLang="en-US" sz="2400" dirty="0" smtClean="0"/>
              <a:t>，服务器可以取到自己的</a:t>
            </a:r>
            <a:r>
              <a:rPr lang="en-US" altLang="zh-CN" sz="2400" dirty="0" smtClean="0"/>
              <a:t>GUID</a:t>
            </a:r>
            <a:r>
              <a:rPr lang="zh-CN" altLang="en-US" sz="2400" dirty="0" smtClean="0"/>
              <a:t>，处理函数中也不能依赖于客户端发来的自己的</a:t>
            </a:r>
            <a:r>
              <a:rPr lang="en-US" altLang="zh-CN" sz="2400" dirty="0" smtClean="0"/>
              <a:t>GUID</a:t>
            </a:r>
            <a:r>
              <a:rPr lang="zh-CN" altLang="en-US" sz="2400" dirty="0" smtClean="0"/>
              <a:t>。 可以发其他玩家的</a:t>
            </a:r>
            <a:r>
              <a:rPr lang="en-US" altLang="zh-CN" sz="2400" dirty="0" smtClean="0"/>
              <a:t>GUID</a:t>
            </a:r>
            <a:r>
              <a:rPr lang="zh-CN" altLang="en-US" sz="2400" dirty="0" smtClean="0"/>
              <a:t>。</a:t>
            </a:r>
          </a:p>
          <a:p>
            <a:r>
              <a:rPr lang="en-US" altLang="zh-CN" sz="2400" dirty="0" smtClean="0"/>
              <a:t>CG</a:t>
            </a:r>
            <a:r>
              <a:rPr lang="zh-CN" altLang="en-US" sz="2400" dirty="0" smtClean="0"/>
              <a:t>包涉及打日志的，应评估日志量的大小</a:t>
            </a:r>
          </a:p>
        </p:txBody>
      </p:sp>
    </p:spTree>
    <p:extLst>
      <p:ext uri="{BB962C8B-B14F-4D97-AF65-F5344CB8AC3E}">
        <p14:creationId xmlns:p14="http://schemas.microsoft.com/office/powerpoint/2010/main" val="2077191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服务器处理</a:t>
            </a:r>
            <a:r>
              <a:rPr lang="en-US" altLang="zh-CN" sz="2400" dirty="0"/>
              <a:t>CG</a:t>
            </a:r>
            <a:r>
              <a:rPr lang="zh-CN" altLang="en-US" sz="2400" dirty="0"/>
              <a:t>消息包的逻辑，总体来讲：</a:t>
            </a:r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将</a:t>
            </a:r>
            <a:r>
              <a:rPr lang="en-US" altLang="zh-CN" sz="2400" dirty="0"/>
              <a:t>CG</a:t>
            </a:r>
            <a:r>
              <a:rPr lang="zh-CN" altLang="en-US" sz="2400" dirty="0"/>
              <a:t>消息包的发送者当做恶意攻击、欺骗的人，不能信任</a:t>
            </a:r>
            <a:r>
              <a:rPr lang="en-US" altLang="zh-CN" sz="2400" dirty="0"/>
              <a:t>CG</a:t>
            </a:r>
            <a:r>
              <a:rPr lang="zh-CN" altLang="en-US" sz="2400" dirty="0"/>
              <a:t>消息包中的内容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将</a:t>
            </a:r>
            <a:r>
              <a:rPr lang="en-US" altLang="zh-CN" sz="2400" dirty="0"/>
              <a:t>CG</a:t>
            </a:r>
            <a:r>
              <a:rPr lang="zh-CN" altLang="en-US" sz="2400" dirty="0"/>
              <a:t>消息包的内容当做精心伪造，想要不当获益或攻击服务器的内容</a:t>
            </a:r>
          </a:p>
          <a:p>
            <a:r>
              <a:rPr lang="en-US" altLang="zh-CN" sz="2400" dirty="0"/>
              <a:t>3.CG</a:t>
            </a:r>
            <a:r>
              <a:rPr lang="zh-CN" altLang="en-US" sz="2400" dirty="0"/>
              <a:t>消息包一般只能发送行为数据（即客户端告诉服务器自己要干什么），不能发送结果数据（结果由服务器根据客户端的请求运算得出）</a:t>
            </a:r>
          </a:p>
          <a:p>
            <a:endParaRPr lang="zh-CN" altLang="en-US" sz="2400" dirty="0"/>
          </a:p>
          <a:p>
            <a:r>
              <a:rPr lang="zh-CN" altLang="en-US" sz="2400" dirty="0"/>
              <a:t>其他注意事项：</a:t>
            </a:r>
          </a:p>
          <a:p>
            <a:r>
              <a:rPr lang="zh-CN" altLang="en-US" sz="2400" dirty="0"/>
              <a:t>如果处理</a:t>
            </a:r>
            <a:r>
              <a:rPr lang="en-US" altLang="zh-CN" sz="2400" dirty="0"/>
              <a:t>CG</a:t>
            </a:r>
            <a:r>
              <a:rPr lang="zh-CN" altLang="en-US" sz="2400" dirty="0"/>
              <a:t>消息包的逻辑是将其转发给其他玩家或</a:t>
            </a:r>
            <a:r>
              <a:rPr lang="en-US" altLang="zh-CN" sz="2400" dirty="0"/>
              <a:t>Routine</a:t>
            </a:r>
            <a:r>
              <a:rPr lang="zh-CN" altLang="en-US" sz="2400" dirty="0"/>
              <a:t>，需要追踪过去检查，确保不遗漏</a:t>
            </a:r>
          </a:p>
          <a:p>
            <a:r>
              <a:rPr lang="zh-CN" altLang="en-US" sz="2400" dirty="0"/>
              <a:t>如果</a:t>
            </a:r>
            <a:r>
              <a:rPr lang="en-US" altLang="zh-CN" sz="2400" dirty="0"/>
              <a:t>CG</a:t>
            </a:r>
            <a:r>
              <a:rPr lang="zh-CN" altLang="en-US" sz="2400" dirty="0"/>
              <a:t>消息包涉及到给玩家收益的话，同时检查其逻辑是否遵循“先删后给”原则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78733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检查自己负责的功能：</a:t>
            </a:r>
          </a:p>
          <a:p>
            <a:r>
              <a:rPr lang="zh-CN" altLang="en-US" sz="2400" dirty="0"/>
              <a:t>功能是否有开关</a:t>
            </a:r>
          </a:p>
          <a:p>
            <a:r>
              <a:rPr lang="zh-CN" altLang="en-US" sz="2400" dirty="0"/>
              <a:t>功能需要存库的数据已正确存储</a:t>
            </a:r>
          </a:p>
          <a:p>
            <a:r>
              <a:rPr lang="zh-CN" altLang="en-US" sz="2400" dirty="0"/>
              <a:t>是否不相信客户端</a:t>
            </a:r>
          </a:p>
          <a:p>
            <a:r>
              <a:rPr lang="zh-CN" altLang="en-US" sz="2400" dirty="0"/>
              <a:t>是否先删后给</a:t>
            </a:r>
          </a:p>
          <a:p>
            <a:r>
              <a:rPr lang="en-US" altLang="zh-CN" sz="2400" dirty="0" err="1"/>
              <a:t>stl</a:t>
            </a:r>
            <a:r>
              <a:rPr lang="en-US" altLang="zh-CN" sz="2400" dirty="0"/>
              <a:t> erase</a:t>
            </a:r>
            <a:r>
              <a:rPr lang="zh-CN" altLang="en-US" sz="2400" dirty="0"/>
              <a:t>循环删除是否正确</a:t>
            </a:r>
          </a:p>
          <a:p>
            <a:r>
              <a:rPr lang="zh-CN" altLang="en-US" sz="2400" dirty="0"/>
              <a:t>副本逻辑玩家断线重连是否正常</a:t>
            </a:r>
          </a:p>
          <a:p>
            <a:r>
              <a:rPr lang="zh-CN" altLang="en-US" sz="2400" dirty="0"/>
              <a:t>副本复用是否初始化了各种状态</a:t>
            </a:r>
          </a:p>
          <a:p>
            <a:r>
              <a:rPr lang="zh-CN" altLang="en-US" sz="2400" dirty="0"/>
              <a:t>不能使用递归，确需使用时提出公议</a:t>
            </a:r>
          </a:p>
          <a:p>
            <a:r>
              <a:rPr lang="zh-CN" altLang="en-US" sz="2400" dirty="0"/>
              <a:t>向下类型转换是否先判断了类型</a:t>
            </a:r>
          </a:p>
          <a:p>
            <a:r>
              <a:rPr lang="zh-CN" altLang="en-US" sz="2400" dirty="0"/>
              <a:t>日志是否完整</a:t>
            </a:r>
          </a:p>
          <a:p>
            <a:r>
              <a:rPr lang="zh-CN" altLang="en-US" sz="2400" dirty="0"/>
              <a:t>大世界如何处理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7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19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检查</a:t>
            </a:r>
            <a:r>
              <a:rPr lang="zh-CN" altLang="en-US" sz="2400" dirty="0"/>
              <a:t>重点：</a:t>
            </a:r>
          </a:p>
          <a:p>
            <a:r>
              <a:rPr lang="en-US" altLang="zh-CN" sz="2400" dirty="0"/>
              <a:t>1 </a:t>
            </a:r>
            <a:r>
              <a:rPr lang="zh-CN" altLang="en-US" sz="2400" dirty="0"/>
              <a:t>数组下标是否判断</a:t>
            </a:r>
          </a:p>
          <a:p>
            <a:r>
              <a:rPr lang="en-US" altLang="zh-CN" sz="2400" dirty="0"/>
              <a:t>2 </a:t>
            </a:r>
            <a:r>
              <a:rPr lang="zh-CN" altLang="en-US" sz="2400" dirty="0"/>
              <a:t>是否使用了原生数组，服务器不允许使用原生数组</a:t>
            </a:r>
          </a:p>
          <a:p>
            <a:r>
              <a:rPr lang="en-US" altLang="zh-CN" sz="2400" dirty="0"/>
              <a:t>3 CG</a:t>
            </a:r>
            <a:r>
              <a:rPr lang="zh-CN" altLang="en-US" sz="2400" dirty="0"/>
              <a:t>包的检查是否充足</a:t>
            </a:r>
          </a:p>
          <a:p>
            <a:r>
              <a:rPr lang="en-US" altLang="zh-CN" sz="2400" dirty="0"/>
              <a:t>4 STL</a:t>
            </a:r>
            <a:r>
              <a:rPr lang="zh-CN" altLang="en-US" sz="2400" dirty="0"/>
              <a:t>的删除函数是否正确使用了</a:t>
            </a:r>
          </a:p>
          <a:p>
            <a:r>
              <a:rPr lang="en-US" altLang="zh-CN" sz="2400" dirty="0"/>
              <a:t>5 </a:t>
            </a:r>
            <a:r>
              <a:rPr lang="zh-CN" altLang="en-US" sz="2400" dirty="0"/>
              <a:t>是否遵循了广义的先删后给原则（舍得舍得，先舍才会有得，小舍小得，大舍大得，不舍不得）</a:t>
            </a:r>
          </a:p>
          <a:p>
            <a:r>
              <a:rPr lang="en-US" altLang="zh-CN" sz="2400" dirty="0"/>
              <a:t>6 </a:t>
            </a:r>
            <a:r>
              <a:rPr lang="zh-CN" altLang="en-US" sz="2400" dirty="0"/>
              <a:t>功能开关是否有，是否合适，是否可以重载</a:t>
            </a:r>
          </a:p>
          <a:p>
            <a:r>
              <a:rPr lang="en-US" altLang="zh-CN" sz="2400" dirty="0"/>
              <a:t>7 </a:t>
            </a:r>
            <a:r>
              <a:rPr lang="zh-CN" altLang="en-US" sz="2400" dirty="0"/>
              <a:t>是否有代码效率问题</a:t>
            </a:r>
          </a:p>
          <a:p>
            <a:r>
              <a:rPr lang="en-US" altLang="zh-CN" sz="2400" dirty="0"/>
              <a:t>8 </a:t>
            </a:r>
            <a:r>
              <a:rPr lang="zh-CN" altLang="en-US" sz="2400" dirty="0"/>
              <a:t>是否有不必要的申请内存</a:t>
            </a:r>
          </a:p>
          <a:p>
            <a:r>
              <a:rPr lang="en-US" altLang="zh-CN" sz="2400" dirty="0"/>
              <a:t>9 </a:t>
            </a:r>
            <a:r>
              <a:rPr lang="zh-CN" altLang="en-US" sz="2400" dirty="0"/>
              <a:t>是否有死循环等其他问题</a:t>
            </a:r>
          </a:p>
          <a:p>
            <a:r>
              <a:rPr lang="en-US" altLang="zh-CN" sz="2400" dirty="0"/>
              <a:t>10 </a:t>
            </a:r>
            <a:r>
              <a:rPr lang="zh-CN" altLang="en-US" sz="2400" dirty="0"/>
              <a:t>其他</a:t>
            </a:r>
            <a:r>
              <a:rPr lang="zh-CN" altLang="en-US" sz="2400" dirty="0" smtClean="0"/>
              <a:t>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535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3848" y="592673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GameServer</a:t>
            </a:r>
            <a:r>
              <a:rPr lang="zh-CN" altLang="en-US" sz="2400" b="1" dirty="0" smtClean="0"/>
              <a:t>内部结构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51123"/>
            <a:ext cx="75152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40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920" y="764704"/>
            <a:ext cx="7488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Solar</a:t>
            </a:r>
          </a:p>
          <a:p>
            <a:r>
              <a:rPr lang="zh-CN" altLang="en-US" sz="2800" dirty="0" smtClean="0"/>
              <a:t>诛仙手游项目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基础代码封装库</a:t>
            </a:r>
            <a:endParaRPr lang="en-US" altLang="zh-CN" sz="2800" dirty="0" smtClean="0"/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Routine</a:t>
            </a:r>
          </a:p>
          <a:p>
            <a:r>
              <a:rPr lang="zh-CN" altLang="en-US" sz="2800" dirty="0" smtClean="0"/>
              <a:t>每个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可以简单理解为一个逻辑线程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所有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的</a:t>
            </a:r>
            <a:r>
              <a:rPr lang="en-US" altLang="zh-CN" sz="2800" dirty="0"/>
              <a:t>t</a:t>
            </a:r>
            <a:r>
              <a:rPr lang="en-US" altLang="zh-CN" sz="2800" dirty="0" smtClean="0"/>
              <a:t>ick</a:t>
            </a:r>
            <a:r>
              <a:rPr lang="zh-CN" altLang="en-US" sz="2800" dirty="0" smtClean="0"/>
              <a:t>函数投入线程池执行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不同</a:t>
            </a:r>
            <a:r>
              <a:rPr lang="en-US" altLang="zh-CN" sz="2800" dirty="0" smtClean="0"/>
              <a:t>Routine</a:t>
            </a:r>
            <a:r>
              <a:rPr lang="zh-CN" altLang="en-US" sz="2800" dirty="0"/>
              <a:t>代码</a:t>
            </a:r>
            <a:r>
              <a:rPr lang="zh-CN" altLang="en-US" sz="2800" dirty="0" smtClean="0"/>
              <a:t>由不同物理线程执行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Routine</a:t>
            </a:r>
            <a:r>
              <a:rPr lang="zh-CN" altLang="en-US" sz="2800" dirty="0"/>
              <a:t>与物理线程没有绑定</a:t>
            </a:r>
            <a:r>
              <a:rPr lang="zh-CN" altLang="en-US" sz="2800" dirty="0" smtClean="0"/>
              <a:t>关系，同一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的多次</a:t>
            </a:r>
            <a:r>
              <a:rPr lang="en-US" altLang="zh-CN" sz="2800" dirty="0"/>
              <a:t>t</a:t>
            </a:r>
            <a:r>
              <a:rPr lang="en-US" altLang="zh-CN" sz="2800" dirty="0" smtClean="0"/>
              <a:t>ick</a:t>
            </a:r>
            <a:r>
              <a:rPr lang="zh-CN" altLang="en-US" sz="2800" dirty="0"/>
              <a:t>可以</a:t>
            </a:r>
            <a:r>
              <a:rPr lang="zh-CN" altLang="en-US" sz="2800" dirty="0" smtClean="0"/>
              <a:t>由不同物理线程执行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495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045180"/>
            <a:ext cx="74888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Routine</a:t>
            </a:r>
          </a:p>
          <a:p>
            <a:r>
              <a:rPr lang="zh-CN" altLang="en-US" sz="2800" dirty="0" smtClean="0"/>
              <a:t>游戏功能开发中，如果存在脱离玩家的公共数据管理需求，一般会建立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管理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典型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举例：</a:t>
            </a:r>
            <a:endParaRPr lang="en-US" altLang="zh-CN" sz="2800" dirty="0" smtClean="0"/>
          </a:p>
          <a:p>
            <a:r>
              <a:rPr lang="zh-CN" altLang="en-US" sz="2800" dirty="0" smtClean="0"/>
              <a:t>邮件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元宝商店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摆摊交易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排行榜</a:t>
            </a:r>
            <a:r>
              <a:rPr lang="en-US" altLang="zh-CN" sz="2800" dirty="0" smtClean="0"/>
              <a:t>/</a:t>
            </a:r>
            <a:r>
              <a:rPr lang="zh-CN" altLang="en-US" sz="2800" dirty="0"/>
              <a:t>队伍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帮会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家族</a:t>
            </a:r>
            <a:r>
              <a:rPr lang="en-US" altLang="zh-CN" sz="2800" dirty="0" smtClean="0"/>
              <a:t>/</a:t>
            </a:r>
            <a:r>
              <a:rPr lang="zh-CN" altLang="en-US" sz="2800" dirty="0"/>
              <a:t>聊天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进程启动时，将所有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注册给</a:t>
            </a:r>
            <a:r>
              <a:rPr lang="en-US" altLang="zh-CN" sz="2800" dirty="0" smtClean="0"/>
              <a:t>Solar</a:t>
            </a:r>
            <a:r>
              <a:rPr lang="zh-CN" altLang="en-US" sz="2800" dirty="0" smtClean="0"/>
              <a:t>库的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管理器，后续由</a:t>
            </a:r>
            <a:r>
              <a:rPr lang="en-US" altLang="zh-CN" sz="2800" dirty="0" smtClean="0"/>
              <a:t>Solar</a:t>
            </a:r>
            <a:r>
              <a:rPr lang="zh-CN" altLang="en-US" sz="2800" dirty="0" smtClean="0"/>
              <a:t>库管理各个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状态以及驱动</a:t>
            </a:r>
            <a:r>
              <a:rPr lang="en-US" altLang="zh-CN" sz="2800" dirty="0"/>
              <a:t>t</a:t>
            </a:r>
            <a:r>
              <a:rPr lang="en-US" altLang="zh-CN" sz="2800" dirty="0" smtClean="0"/>
              <a:t>ick</a:t>
            </a:r>
            <a:r>
              <a:rPr lang="zh-CN" altLang="en-US" sz="2800" dirty="0" smtClean="0"/>
              <a:t>执行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048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458" y="836712"/>
            <a:ext cx="74888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Routine</a:t>
            </a:r>
          </a:p>
          <a:p>
            <a:r>
              <a:rPr lang="en-US" altLang="zh-CN" sz="2800" dirty="0" smtClean="0"/>
              <a:t>Routine</a:t>
            </a:r>
            <a:r>
              <a:rPr lang="zh-CN" altLang="en-US" sz="2800" dirty="0" smtClean="0"/>
              <a:t>所有状态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status_empty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status_open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status_open_in_process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status_open_finished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status_main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status_shut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status_shut_in_process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status_shut_finished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status_save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status_save_in_process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status_save_finished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9088"/>
            <a:ext cx="756084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56343"/>
            <a:ext cx="74888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Routine::Open()</a:t>
            </a:r>
          </a:p>
          <a:p>
            <a:r>
              <a:rPr lang="zh-CN" altLang="en-US" sz="2800" dirty="0"/>
              <a:t>启服</a:t>
            </a:r>
            <a:r>
              <a:rPr lang="zh-CN" altLang="en-US" sz="2800" dirty="0" smtClean="0"/>
              <a:t>加载数据</a:t>
            </a:r>
            <a:endParaRPr lang="en-US" altLang="zh-CN" sz="2800" dirty="0" smtClean="0"/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Routine::Shut()</a:t>
            </a:r>
          </a:p>
          <a:p>
            <a:r>
              <a:rPr lang="zh-CN" altLang="en-US" sz="2800" dirty="0"/>
              <a:t>停</a:t>
            </a:r>
            <a:r>
              <a:rPr lang="zh-CN" altLang="en-US" sz="2800" dirty="0" smtClean="0"/>
              <a:t>服发送存储请求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>
                <a:solidFill>
                  <a:srgbClr val="0070C0"/>
                </a:solidFill>
              </a:rPr>
              <a:t>Routine</a:t>
            </a:r>
            <a:r>
              <a:rPr lang="en-US" altLang="zh-CN" sz="2800" dirty="0" smtClean="0">
                <a:solidFill>
                  <a:srgbClr val="0070C0"/>
                </a:solidFill>
              </a:rPr>
              <a:t>::Save()</a:t>
            </a:r>
            <a:endParaRPr lang="en-US" altLang="zh-CN" sz="2800" dirty="0" smtClean="0"/>
          </a:p>
          <a:p>
            <a:r>
              <a:rPr lang="zh-CN" altLang="en-US" sz="2800" dirty="0" smtClean="0"/>
              <a:t>除</a:t>
            </a:r>
            <a:r>
              <a:rPr lang="en-US" altLang="zh-CN" sz="2800" dirty="0" smtClean="0"/>
              <a:t>DBRoutine</a:t>
            </a:r>
            <a:r>
              <a:rPr lang="zh-CN" altLang="en-US" sz="2800" dirty="0" smtClean="0"/>
              <a:t>以外的其它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直接切换到</a:t>
            </a:r>
            <a:r>
              <a:rPr lang="en-US" altLang="zh-CN" sz="2800" dirty="0" smtClean="0"/>
              <a:t>Save_Finished</a:t>
            </a:r>
            <a:r>
              <a:rPr lang="zh-CN" altLang="en-US" sz="2800" dirty="0" smtClean="0"/>
              <a:t>状态</a:t>
            </a:r>
            <a:endParaRPr lang="en-US" altLang="zh-CN" sz="2800" dirty="0" smtClean="0"/>
          </a:p>
          <a:p>
            <a:r>
              <a:rPr lang="en-US" altLang="zh-CN" sz="2800" dirty="0" smtClean="0"/>
              <a:t>DBRoutine</a:t>
            </a:r>
            <a:r>
              <a:rPr lang="zh-CN" altLang="en-US" sz="2800" dirty="0" smtClean="0"/>
              <a:t>对各个</a:t>
            </a:r>
            <a:r>
              <a:rPr lang="en-US" altLang="zh-CN" sz="2800" dirty="0" smtClean="0"/>
              <a:t>Routine</a:t>
            </a:r>
            <a:r>
              <a:rPr lang="zh-CN" altLang="en-US" sz="2800" dirty="0" smtClean="0"/>
              <a:t>发送的存储请求进行处理完毕之后切换到</a:t>
            </a:r>
            <a:r>
              <a:rPr lang="en-US" altLang="zh-CN" sz="2800" dirty="0" smtClean="0"/>
              <a:t>Save_Finished</a:t>
            </a:r>
            <a:r>
              <a:rPr lang="zh-CN" altLang="en-US" sz="2800" dirty="0" smtClean="0"/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12456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1880</TotalTime>
  <Words>1341</Words>
  <Application>Microsoft Office PowerPoint</Application>
  <PresentationFormat>全屏显示(4:3)</PresentationFormat>
  <Paragraphs>253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宋体</vt:lpstr>
      <vt:lpstr>微软雅黑</vt:lpstr>
      <vt:lpstr>幼圆</vt:lpstr>
      <vt:lpstr>Arial</vt:lpstr>
      <vt:lpstr>Century Gothic</vt:lpstr>
      <vt:lpstr>Consolas</vt:lpstr>
      <vt:lpstr>Courier New</vt:lpstr>
      <vt:lpstr>Palatino Linotype</vt:lpstr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唐沂</dc:creator>
  <cp:lastModifiedBy>Administrator</cp:lastModifiedBy>
  <cp:revision>117</cp:revision>
  <dcterms:created xsi:type="dcterms:W3CDTF">2017-02-09T03:25:26Z</dcterms:created>
  <dcterms:modified xsi:type="dcterms:W3CDTF">2018-07-09T03:36:38Z</dcterms:modified>
</cp:coreProperties>
</file>